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0" r:id="rId5"/>
    <p:sldId id="259" r:id="rId6"/>
    <p:sldId id="261" r:id="rId7"/>
    <p:sldId id="321" r:id="rId8"/>
    <p:sldId id="262" r:id="rId9"/>
    <p:sldId id="263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88" r:id="rId23"/>
    <p:sldId id="289" r:id="rId24"/>
    <p:sldId id="290" r:id="rId25"/>
    <p:sldId id="278" r:id="rId26"/>
    <p:sldId id="279" r:id="rId27"/>
    <p:sldId id="280" r:id="rId28"/>
    <p:sldId id="281" r:id="rId29"/>
    <p:sldId id="282" r:id="rId30"/>
    <p:sldId id="283" r:id="rId31"/>
    <p:sldId id="286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375A-D921-47A8-97D0-3A640C063F5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EFBB5-FD89-44ED-A316-228877FB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3372-F03E-4174-B65C-23ADDF3B9AE3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F5A6-039F-4E25-B64C-FCFD380669F1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59E1-A9CE-43AB-A54A-CE69A0C3F47C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332E-95CE-499B-B8F4-2C838CBAE91E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8C6D-9F77-4C90-AEB9-40FB7E0C1663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756C-0AF1-4371-A162-06724EC3C6CA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6503-8405-4419-B69F-1D4618C9A653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15CE-3B20-48C5-8793-42FD268CB41A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563F-EEC5-463B-A8A7-C6A620AA8E8B}" type="datetime1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880E-CFF9-4A2A-B453-A39BBCFC397A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7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2D1-0FD2-4ACC-9834-6AD95395B9F6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1AB9-B891-4294-952D-6FE142ABD6CF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10C2-AD8A-41CB-98EE-F24D4390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html/responsive-meta-tag/" TargetMode="External"/><Relationship Id="rId2" Type="http://schemas.openxmlformats.org/officeDocument/2006/relationships/hyperlink" Target="https://webdesign.tutsplus.com/articles/quick-tip-dont-forget-the-viewport-meta-tag--webdesign-59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2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/>
              <a:t>External Style Sheet</a:t>
            </a:r>
            <a:br>
              <a:rPr lang="en-US" altLang="en-US" sz="4000" b="1"/>
            </a:br>
            <a:endParaRPr lang="en-US" altLang="en-US" sz="4000" b="1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&lt;head&gt;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=“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="mystyle.css“ type="text/</a:t>
            </a:r>
            <a:r>
              <a:rPr lang="en-US" dirty="0" err="1"/>
              <a:t>css</a:t>
            </a:r>
            <a:r>
              <a:rPr lang="en-US" dirty="0"/>
              <a:t>" /&gt;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&lt;/head&gt;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/>
              <a:t>Internal Style Sheet</a:t>
            </a:r>
            <a:br>
              <a:rPr lang="en-US" altLang="en-US" sz="4000" b="1"/>
            </a:br>
            <a:endParaRPr lang="en-US" altLang="en-US" sz="4000" b="1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500" dirty="0"/>
              <a:t>&lt;head&gt;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500" dirty="0"/>
              <a:t>&lt;style type="text/</a:t>
            </a:r>
            <a:r>
              <a:rPr lang="en-US" sz="2500" dirty="0" err="1"/>
              <a:t>css</a:t>
            </a:r>
            <a:r>
              <a:rPr lang="en-US" sz="2500" dirty="0"/>
              <a:t>"&gt;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500" dirty="0"/>
              <a:t> h1 {color: red}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500" dirty="0"/>
              <a:t> p {margin-left: 20px} </a:t>
            </a:r>
          </a:p>
          <a:p>
            <a:pPr lvl="1" eaLnBrk="1" hangingPunct="1">
              <a:buFontTx/>
              <a:buNone/>
              <a:defRPr/>
            </a:pPr>
            <a:r>
              <a:rPr lang="en-US" sz="2500" dirty="0"/>
              <a:t>h1.BlueOnes{</a:t>
            </a:r>
            <a:r>
              <a:rPr lang="en-US" sz="2500" dirty="0" err="1"/>
              <a:t>color:blue</a:t>
            </a:r>
            <a:r>
              <a:rPr lang="en-US" sz="2500" dirty="0"/>
              <a:t>;}</a:t>
            </a:r>
          </a:p>
          <a:p>
            <a:pPr lvl="1" eaLnBrk="1" hangingPunct="1">
              <a:buFontTx/>
              <a:buNone/>
              <a:defRPr/>
            </a:pPr>
            <a:r>
              <a:rPr lang="en-US" sz="2500" dirty="0"/>
              <a:t>h1.RedOnes{</a:t>
            </a:r>
            <a:r>
              <a:rPr lang="en-US" sz="2500" dirty="0" err="1"/>
              <a:t>color:red</a:t>
            </a:r>
            <a:r>
              <a:rPr lang="en-US" sz="2500" dirty="0"/>
              <a:t>;}</a:t>
            </a:r>
          </a:p>
          <a:p>
            <a:pPr lvl="1" eaLnBrk="1" hangingPunct="1">
              <a:buFontTx/>
              <a:buNone/>
              <a:defRPr/>
            </a:pPr>
            <a:r>
              <a:rPr lang="en-US" sz="2500" dirty="0"/>
              <a:t>#</a:t>
            </a:r>
            <a:r>
              <a:rPr lang="en-US" sz="2500" dirty="0" err="1"/>
              <a:t>hcolor</a:t>
            </a:r>
            <a:r>
              <a:rPr lang="en-US" sz="2500" dirty="0"/>
              <a:t>{</a:t>
            </a:r>
            <a:r>
              <a:rPr lang="en-US" sz="2500" dirty="0" err="1"/>
              <a:t>color:red</a:t>
            </a:r>
            <a:r>
              <a:rPr lang="en-US" sz="2500" dirty="0"/>
              <a:t>;}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500" dirty="0"/>
              <a:t>&lt;/style&gt;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500" dirty="0"/>
              <a:t>&lt;/head&gt;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5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500" b="1" dirty="0"/>
              <a:t>&lt;h1&gt;Am I in red&lt;/h1&gt;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500" b="1" dirty="0"/>
              <a:t>&lt;h1 CLASS =“</a:t>
            </a:r>
            <a:r>
              <a:rPr lang="en-US" sz="2500" b="1" dirty="0" err="1"/>
              <a:t>BlueOnes</a:t>
            </a:r>
            <a:r>
              <a:rPr lang="en-US" sz="2500" b="1" dirty="0"/>
              <a:t>” &gt;Blue color text&lt;/h1&gt;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500" b="1" dirty="0"/>
              <a:t>&lt;h1 id=“</a:t>
            </a:r>
            <a:r>
              <a:rPr lang="en-US" sz="2500" b="1" dirty="0" err="1"/>
              <a:t>hcolor</a:t>
            </a:r>
            <a:r>
              <a:rPr lang="en-US" sz="2500" b="1" dirty="0"/>
              <a:t>”&gt;Red color text&lt;/h1&gt;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sz="2500" b="1" dirty="0"/>
          </a:p>
          <a:p>
            <a:pPr lvl="1" eaLnBrk="1" hangingPunct="1">
              <a:buFontTx/>
              <a:buNone/>
              <a:defRPr/>
            </a:pPr>
            <a:endParaRPr lang="en-US" sz="25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/>
              <a:t>Inline Styles</a:t>
            </a:r>
            <a:br>
              <a:rPr lang="en-US" altLang="en-US" sz="4000" b="1"/>
            </a:br>
            <a:endParaRPr lang="en-US" altLang="en-US" sz="4000" b="1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&lt;p style="color: sienna; margin-left: 20px"&gt; This is a paragraph &lt;/p&gt;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CASCADING effect</a:t>
            </a:r>
            <a:br>
              <a:rPr lang="en-US" altLang="en-US" sz="3600" b="1" dirty="0"/>
            </a:br>
            <a:endParaRPr lang="en-US" altLang="en-US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Styles can be specified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inside a single HTML element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inside the &lt;head&gt; element of an HTML page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 an external CSS file.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 Even multiple external style sheets can be referenced inside a single HTML document.  </a:t>
            </a:r>
            <a:endParaRPr lang="en-US" alt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All the styles will "cascade" into a new "virtual" style sheet by the priority rules: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Browser default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External style sheet  or Linked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Internal style sheet or Embedded (inside the &lt;head&gt; tag)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Inline style (inside an HTML element)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45030"/>
            <a:ext cx="5181600" cy="51319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="../CSS/mystyle.css" type="text/</a:t>
            </a:r>
            <a:r>
              <a:rPr lang="en-US" dirty="0" err="1"/>
              <a:t>css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body{   </a:t>
            </a:r>
            <a:r>
              <a:rPr lang="en-US" dirty="0" err="1"/>
              <a:t>background-color:black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  border:1px orange inset;</a:t>
            </a:r>
          </a:p>
          <a:p>
            <a:pPr marL="0" indent="0">
              <a:buNone/>
            </a:pPr>
            <a:r>
              <a:rPr lang="en-US" dirty="0"/>
              <a:t>  color: white;</a:t>
            </a:r>
          </a:p>
          <a:p>
            <a:pPr marL="0" indent="0">
              <a:buNone/>
            </a:pPr>
            <a:r>
              <a:rPr lang="en-US" dirty="0"/>
              <a:t>  text-align: center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5030"/>
            <a:ext cx="5181600" cy="51319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 style="</a:t>
            </a:r>
            <a:r>
              <a:rPr lang="en-US" dirty="0" err="1"/>
              <a:t>color:yellow</a:t>
            </a:r>
            <a:r>
              <a:rPr lang="en-US" dirty="0"/>
              <a:t>"&gt;My First CSS Example&lt;/h1&gt;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//mystyle.css</a:t>
            </a:r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  color: red;</a:t>
            </a:r>
          </a:p>
          <a:p>
            <a:pPr marL="0" indent="0">
              <a:buNone/>
            </a:pPr>
            <a:r>
              <a:rPr lang="en-US" dirty="0"/>
              <a:t>  text-align: right;</a:t>
            </a:r>
          </a:p>
          <a:p>
            <a:pPr marL="0" indent="0">
              <a:buNone/>
            </a:pPr>
            <a:r>
              <a:rPr lang="en-US" dirty="0"/>
              <a:t>  height:100px;</a:t>
            </a:r>
          </a:p>
          <a:p>
            <a:pPr marL="0" indent="0">
              <a:buNone/>
            </a:pPr>
            <a:r>
              <a:rPr lang="en-US" dirty="0"/>
              <a:t>  /* </a:t>
            </a:r>
            <a:r>
              <a:rPr lang="en-US" dirty="0" err="1"/>
              <a:t>background-color:gray</a:t>
            </a:r>
            <a:r>
              <a:rPr lang="en-US" dirty="0"/>
              <a:t>; 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6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1"/>
            <a:ext cx="53721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43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margin: </a:t>
            </a:r>
            <a:r>
              <a:rPr lang="en-US" i="1" dirty="0" err="1"/>
              <a:t>length</a:t>
            </a:r>
            <a:r>
              <a:rPr lang="en-US" dirty="0" err="1"/>
              <a:t>|auto|initial|inherit</a:t>
            </a:r>
            <a:r>
              <a:rPr lang="en-US" dirty="0"/>
              <a:t>;</a:t>
            </a:r>
          </a:p>
          <a:p>
            <a:r>
              <a:rPr lang="en-US" dirty="0"/>
              <a:t>Default: 0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margin:10px 5px 15px 20px;</a:t>
            </a:r>
          </a:p>
          <a:p>
            <a:pPr lvl="2"/>
            <a:r>
              <a:rPr lang="en-US" dirty="0"/>
              <a:t>top margin is 10px</a:t>
            </a:r>
          </a:p>
          <a:p>
            <a:pPr lvl="2"/>
            <a:r>
              <a:rPr lang="en-US" dirty="0"/>
              <a:t>right margin is 5px</a:t>
            </a:r>
          </a:p>
          <a:p>
            <a:pPr lvl="2"/>
            <a:r>
              <a:rPr lang="en-US" dirty="0"/>
              <a:t>bottom margin is 15px</a:t>
            </a:r>
          </a:p>
          <a:p>
            <a:pPr lvl="2"/>
            <a:r>
              <a:rPr lang="en-US" dirty="0"/>
              <a:t>left margin is 20px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margin:10px 5px 15px;</a:t>
            </a:r>
          </a:p>
          <a:p>
            <a:pPr lvl="2"/>
            <a:r>
              <a:rPr lang="en-US" dirty="0"/>
              <a:t>top margin is 10px</a:t>
            </a:r>
          </a:p>
          <a:p>
            <a:pPr lvl="2"/>
            <a:r>
              <a:rPr lang="en-US" dirty="0"/>
              <a:t>right and left margins are 5px</a:t>
            </a:r>
          </a:p>
          <a:p>
            <a:pPr lvl="2"/>
            <a:r>
              <a:rPr lang="en-US" dirty="0"/>
              <a:t>bottom margin is 15px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margin:10px 5px;</a:t>
            </a:r>
          </a:p>
          <a:p>
            <a:pPr lvl="2"/>
            <a:r>
              <a:rPr lang="en-US" dirty="0"/>
              <a:t>top and bottom margins are 10px</a:t>
            </a:r>
          </a:p>
          <a:p>
            <a:pPr lvl="2"/>
            <a:r>
              <a:rPr lang="en-US" dirty="0"/>
              <a:t>right and left margins are 5px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margin:10px;</a:t>
            </a:r>
          </a:p>
          <a:p>
            <a:pPr lvl="2"/>
            <a:r>
              <a:rPr lang="en-US" dirty="0"/>
              <a:t>all four margins are 10px</a:t>
            </a:r>
          </a:p>
        </p:txBody>
      </p:sp>
    </p:spTree>
    <p:extLst>
      <p:ext uri="{BB962C8B-B14F-4D97-AF65-F5344CB8AC3E}">
        <p14:creationId xmlns:p14="http://schemas.microsoft.com/office/powerpoint/2010/main" val="218483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border: </a:t>
            </a:r>
            <a:r>
              <a:rPr lang="en-US" i="1" dirty="0"/>
              <a:t>border-width</a:t>
            </a:r>
            <a:r>
              <a:rPr lang="en-US" dirty="0"/>
              <a:t> </a:t>
            </a:r>
            <a:r>
              <a:rPr lang="en-US" i="1" dirty="0"/>
              <a:t>border-style</a:t>
            </a:r>
            <a:r>
              <a:rPr lang="en-US" dirty="0"/>
              <a:t> </a:t>
            </a:r>
            <a:r>
              <a:rPr lang="en-US" i="1" dirty="0" err="1"/>
              <a:t>border-color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Default: medium none </a:t>
            </a:r>
            <a:r>
              <a:rPr lang="en-US" dirty="0" err="1"/>
              <a:t>elementcolor</a:t>
            </a:r>
            <a:endParaRPr lang="en-US" dirty="0"/>
          </a:p>
          <a:p>
            <a:r>
              <a:rPr lang="en-US" dirty="0"/>
              <a:t>border:3px inset red;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 border-bottom: 6px solid red;</a:t>
            </a:r>
          </a:p>
          <a:p>
            <a:pPr marL="0" indent="0">
              <a:buNone/>
            </a:pPr>
            <a:r>
              <a:rPr lang="en-US" dirty="0"/>
              <a:t>       background-color: 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border-color: red green blue yellow;</a:t>
            </a:r>
          </a:p>
          <a:p>
            <a:pPr marL="0" indent="0">
              <a:buNone/>
            </a:pPr>
            <a:r>
              <a:rPr lang="en-US" dirty="0"/>
              <a:t>       border-top-style: dotted;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4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9" y="1147764"/>
            <a:ext cx="8239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92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radius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border-radius: </a:t>
            </a:r>
            <a:r>
              <a:rPr lang="en-US" i="1" dirty="0"/>
              <a:t>1-4 length</a:t>
            </a:r>
            <a:r>
              <a:rPr lang="en-US" dirty="0"/>
              <a:t>|</a:t>
            </a:r>
            <a:r>
              <a:rPr lang="en-US" i="1" dirty="0"/>
              <a:t>%</a:t>
            </a:r>
            <a:r>
              <a:rPr lang="en-US" dirty="0"/>
              <a:t> / </a:t>
            </a:r>
            <a:r>
              <a:rPr lang="en-US" i="1" dirty="0"/>
              <a:t>1-4 length</a:t>
            </a:r>
            <a:r>
              <a:rPr lang="en-US" dirty="0"/>
              <a:t>|</a:t>
            </a:r>
            <a:r>
              <a:rPr lang="en-US" i="1" dirty="0"/>
              <a:t>%</a:t>
            </a:r>
            <a:r>
              <a:rPr lang="en-US" dirty="0"/>
              <a:t>|</a:t>
            </a:r>
            <a:r>
              <a:rPr lang="en-US" dirty="0" err="1"/>
              <a:t>initial|inherit</a:t>
            </a:r>
            <a:r>
              <a:rPr lang="en-US" dirty="0"/>
              <a:t>;</a:t>
            </a:r>
          </a:p>
          <a:p>
            <a:r>
              <a:rPr lang="en-US" dirty="0"/>
              <a:t>Default: 0</a:t>
            </a:r>
          </a:p>
          <a:p>
            <a:r>
              <a:rPr lang="sv-SE" dirty="0"/>
              <a:t>border-radius: 15px 50px 30px 5px:</a:t>
            </a:r>
          </a:p>
          <a:p>
            <a:r>
              <a:rPr lang="en-US" dirty="0"/>
              <a:t>border-radius: 15px 50px 30px:</a:t>
            </a:r>
          </a:p>
          <a:p>
            <a:r>
              <a:rPr lang="en-US" dirty="0"/>
              <a:t> border-radius: 15px 50px:</a:t>
            </a:r>
          </a:p>
          <a:p>
            <a:r>
              <a:rPr lang="en-US" dirty="0"/>
              <a:t>border-top-left-radius: 1em 5em</a:t>
            </a:r>
            <a:br>
              <a:rPr lang="en-US" dirty="0"/>
            </a:br>
            <a:r>
              <a:rPr lang="en-US" dirty="0"/>
              <a:t>border-top-right-radius</a:t>
            </a:r>
            <a:br>
              <a:rPr lang="en-US" dirty="0"/>
            </a:br>
            <a:r>
              <a:rPr lang="en-US" dirty="0"/>
              <a:t>border-bottom-right-radius</a:t>
            </a:r>
            <a:br>
              <a:rPr lang="en-US" dirty="0"/>
            </a:br>
            <a:r>
              <a:rPr lang="en-US" dirty="0"/>
              <a:t>border-bottom-left-radius</a:t>
            </a:r>
          </a:p>
        </p:txBody>
      </p:sp>
    </p:spTree>
    <p:extLst>
      <p:ext uri="{BB962C8B-B14F-4D97-AF65-F5344CB8AC3E}">
        <p14:creationId xmlns:p14="http://schemas.microsoft.com/office/powerpoint/2010/main" val="33182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b="1" dirty="0"/>
              <a:t>CSS</a:t>
            </a:r>
            <a:r>
              <a:rPr lang="en-US" altLang="en-US" sz="3000" dirty="0"/>
              <a:t> stands for </a:t>
            </a:r>
            <a:r>
              <a:rPr lang="en-US" altLang="en-US" sz="3000" b="1" dirty="0"/>
              <a:t>C</a:t>
            </a:r>
            <a:r>
              <a:rPr lang="en-US" altLang="en-US" sz="3000" dirty="0"/>
              <a:t>ascading </a:t>
            </a:r>
            <a:r>
              <a:rPr lang="en-US" altLang="en-US" sz="3000" b="1" dirty="0"/>
              <a:t>S</a:t>
            </a:r>
            <a:r>
              <a:rPr lang="en-US" altLang="en-US" sz="3000" dirty="0"/>
              <a:t>tyle </a:t>
            </a:r>
            <a:r>
              <a:rPr lang="en-US" altLang="en-US" sz="3000" b="1" dirty="0"/>
              <a:t>S</a:t>
            </a:r>
            <a:r>
              <a:rPr lang="en-US" altLang="en-US" sz="3000" dirty="0"/>
              <a:t>heets </a:t>
            </a:r>
          </a:p>
          <a:p>
            <a:pPr lvl="1"/>
            <a:r>
              <a:rPr lang="en-US" altLang="en-US" sz="3000" dirty="0"/>
              <a:t>Styles define </a:t>
            </a:r>
            <a:r>
              <a:rPr lang="en-US" altLang="en-US" sz="3000" b="1" dirty="0"/>
              <a:t>how to display</a:t>
            </a:r>
            <a:r>
              <a:rPr lang="en-US" altLang="en-US" sz="3000" dirty="0"/>
              <a:t> HTML elements </a:t>
            </a:r>
          </a:p>
          <a:p>
            <a:pPr lvl="1"/>
            <a:r>
              <a:rPr lang="en-US" altLang="en-US" sz="3000" dirty="0"/>
              <a:t>Styles are normally stored in </a:t>
            </a:r>
            <a:r>
              <a:rPr lang="en-US" altLang="en-US" sz="3000" b="1" dirty="0"/>
              <a:t>Style Sheets</a:t>
            </a:r>
            <a:r>
              <a:rPr lang="en-US" altLang="en-US" sz="3000" dirty="0"/>
              <a:t> </a:t>
            </a:r>
          </a:p>
          <a:p>
            <a:pPr lvl="1"/>
            <a:r>
              <a:rPr lang="en-US" altLang="en-US" sz="3000" dirty="0"/>
              <a:t>Multiple style definitions will </a:t>
            </a:r>
            <a:r>
              <a:rPr lang="en-US" altLang="en-US" sz="3000" b="1" dirty="0"/>
              <a:t>cascade</a:t>
            </a:r>
            <a:r>
              <a:rPr lang="en-US" altLang="en-US" sz="3000" dirty="0"/>
              <a:t> into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8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padding: </a:t>
            </a:r>
            <a:r>
              <a:rPr lang="en-US" i="1" dirty="0" err="1"/>
              <a:t>length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padding: 2cm 4cm 3cm 4cm;</a:t>
            </a:r>
          </a:p>
        </p:txBody>
      </p:sp>
    </p:spTree>
    <p:extLst>
      <p:ext uri="{BB962C8B-B14F-4D97-AF65-F5344CB8AC3E}">
        <p14:creationId xmlns:p14="http://schemas.microsoft.com/office/powerpoint/2010/main" val="230682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height: </a:t>
            </a:r>
            <a:r>
              <a:rPr lang="en-US" dirty="0" err="1"/>
              <a:t>auto|</a:t>
            </a:r>
            <a:r>
              <a:rPr lang="en-US" i="1" dirty="0" err="1"/>
              <a:t>length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width: </a:t>
            </a:r>
            <a:r>
              <a:rPr lang="en-US" dirty="0" err="1"/>
              <a:t>auto|</a:t>
            </a:r>
            <a:r>
              <a:rPr lang="en-US" i="1" dirty="0" err="1"/>
              <a:t>value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max-height: </a:t>
            </a:r>
            <a:r>
              <a:rPr lang="en-US" dirty="0" err="1"/>
              <a:t>none|</a:t>
            </a:r>
            <a:r>
              <a:rPr lang="en-US" i="1" dirty="0" err="1"/>
              <a:t>length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max-width: </a:t>
            </a:r>
            <a:r>
              <a:rPr lang="en-US" dirty="0" err="1"/>
              <a:t>none|</a:t>
            </a:r>
            <a:r>
              <a:rPr lang="en-US" i="1" dirty="0" err="1"/>
              <a:t>length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min-height: </a:t>
            </a:r>
            <a:r>
              <a:rPr lang="en-US" i="1" dirty="0" err="1"/>
              <a:t>length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min-width: </a:t>
            </a:r>
            <a:r>
              <a:rPr lang="en-US" i="1" dirty="0" err="1"/>
              <a:t>length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6952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Overflow: </a:t>
            </a:r>
            <a:r>
              <a:rPr lang="en-US" dirty="0"/>
              <a:t>Specifies what happens if content overflows an element's box</a:t>
            </a:r>
          </a:p>
          <a:p>
            <a:r>
              <a:rPr lang="en-US" b="1" dirty="0"/>
              <a:t>overflow-x</a:t>
            </a:r>
            <a:r>
              <a:rPr lang="en-US" dirty="0"/>
              <a:t>:  Specifies what to do with the left/right edges of the content if it overflows the element's content area</a:t>
            </a:r>
          </a:p>
          <a:p>
            <a:r>
              <a:rPr lang="en-US" b="1" dirty="0"/>
              <a:t>overflow-y</a:t>
            </a:r>
            <a:r>
              <a:rPr lang="en-US" dirty="0"/>
              <a:t>: Specifies what to do with the top/bottom edges of the content if it overflows the element's content area</a:t>
            </a:r>
          </a:p>
          <a:p>
            <a:pPr lvl="1"/>
            <a:r>
              <a:rPr lang="en-US" dirty="0"/>
              <a:t>(visible, hidden, auto, scroll)</a:t>
            </a:r>
          </a:p>
        </p:txBody>
      </p:sp>
    </p:spTree>
    <p:extLst>
      <p:ext uri="{BB962C8B-B14F-4D97-AF65-F5344CB8AC3E}">
        <p14:creationId xmlns:p14="http://schemas.microsoft.com/office/powerpoint/2010/main" val="407854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the width and height of an element is calculated like this:</a:t>
            </a:r>
          </a:p>
          <a:p>
            <a:pPr lvl="1"/>
            <a:r>
              <a:rPr lang="en-US" dirty="0"/>
              <a:t>width + padding + border = actual width of an element</a:t>
            </a:r>
          </a:p>
          <a:p>
            <a:pPr lvl="1"/>
            <a:r>
              <a:rPr lang="en-US" dirty="0"/>
              <a:t>height + padding + border = actual height of an element</a:t>
            </a:r>
          </a:p>
          <a:p>
            <a:r>
              <a:rPr lang="en-US" dirty="0"/>
              <a:t>The CSS box-sizing property allows us to include the padding and border in an element's total width and height.</a:t>
            </a:r>
          </a:p>
          <a:p>
            <a:r>
              <a:rPr lang="en-US" b="1" dirty="0"/>
              <a:t>box-sizing: </a:t>
            </a:r>
            <a:r>
              <a:rPr lang="en-US" b="1" dirty="0" err="1"/>
              <a:t>content-box|border-box|initial|inherit</a:t>
            </a:r>
            <a:r>
              <a:rPr lang="en-US" b="1" dirty="0"/>
              <a:t>;</a:t>
            </a:r>
          </a:p>
          <a:p>
            <a:pPr lvl="1"/>
            <a:r>
              <a:rPr lang="en-US" b="1" dirty="0"/>
              <a:t>content-box: </a:t>
            </a:r>
            <a:r>
              <a:rPr lang="en-US" dirty="0"/>
              <a:t>Default. The width and height properties (and min/max properties) includes only the content. Border and padding are not included</a:t>
            </a:r>
          </a:p>
          <a:p>
            <a:pPr lvl="1"/>
            <a:r>
              <a:rPr lang="en-US" b="1" dirty="0"/>
              <a:t>border-box</a:t>
            </a:r>
            <a:r>
              <a:rPr lang="en-US" dirty="0"/>
              <a:t>: The width and height properties (and min/max properties) includes content, padding and border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general,</a:t>
            </a:r>
          </a:p>
          <a:p>
            <a:r>
              <a:rPr lang="en-US" dirty="0"/>
              <a:t>Margins of horizontally aligned elements cumulate</a:t>
            </a:r>
          </a:p>
          <a:p>
            <a:r>
              <a:rPr lang="en-US" dirty="0"/>
              <a:t>Margins of vertically aligned elements collapse</a:t>
            </a:r>
          </a:p>
          <a:p>
            <a:r>
              <a:rPr lang="en-US"/>
              <a:t>box-sizing</a:t>
            </a:r>
            <a:r>
              <a:rPr lang="en-US" dirty="0"/>
              <a:t>: border-box is preferred by the developers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1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background: </a:t>
            </a:r>
            <a:r>
              <a:rPr lang="en-US" i="1" dirty="0" err="1"/>
              <a:t>bg</a:t>
            </a:r>
            <a:r>
              <a:rPr lang="en-US" i="1" dirty="0"/>
              <a:t>-color </a:t>
            </a:r>
            <a:r>
              <a:rPr lang="en-US" i="1" dirty="0" err="1"/>
              <a:t>bg</a:t>
            </a:r>
            <a:r>
              <a:rPr lang="en-US" i="1" dirty="0"/>
              <a:t>-image position/</a:t>
            </a:r>
            <a:r>
              <a:rPr lang="en-US" i="1" dirty="0" err="1"/>
              <a:t>bg</a:t>
            </a:r>
            <a:r>
              <a:rPr lang="en-US" i="1" dirty="0"/>
              <a:t>-size </a:t>
            </a:r>
            <a:r>
              <a:rPr lang="en-US" i="1" dirty="0" err="1"/>
              <a:t>bg</a:t>
            </a:r>
            <a:r>
              <a:rPr lang="en-US" i="1" dirty="0"/>
              <a:t>-repeat </a:t>
            </a:r>
            <a:r>
              <a:rPr lang="en-US" i="1" dirty="0" err="1"/>
              <a:t>bg</a:t>
            </a:r>
            <a:r>
              <a:rPr lang="en-US" i="1" dirty="0"/>
              <a:t>-origin </a:t>
            </a:r>
            <a:r>
              <a:rPr lang="en-US" i="1" dirty="0" err="1"/>
              <a:t>bg</a:t>
            </a:r>
            <a:r>
              <a:rPr lang="en-US" i="1" dirty="0"/>
              <a:t>-clip </a:t>
            </a:r>
            <a:r>
              <a:rPr lang="en-US" i="1" dirty="0" err="1"/>
              <a:t>bg</a:t>
            </a:r>
            <a:r>
              <a:rPr lang="en-US" i="1" dirty="0"/>
              <a:t>-attachment </a:t>
            </a:r>
            <a:r>
              <a:rPr lang="en-US" dirty="0" err="1"/>
              <a:t>initial|inherit</a:t>
            </a:r>
            <a:r>
              <a:rPr lang="en-US" dirty="0"/>
              <a:t>;</a:t>
            </a:r>
          </a:p>
          <a:p>
            <a:r>
              <a:rPr lang="en-US" dirty="0"/>
              <a:t>background-color: </a:t>
            </a:r>
            <a:r>
              <a:rPr lang="en-US" i="1" dirty="0" err="1"/>
              <a:t>color</a:t>
            </a:r>
            <a:r>
              <a:rPr lang="en-US" dirty="0" err="1"/>
              <a:t>|transparent|initial|inherit</a:t>
            </a:r>
            <a:r>
              <a:rPr lang="en-US" dirty="0"/>
              <a:t>;</a:t>
            </a:r>
          </a:p>
          <a:p>
            <a:r>
              <a:rPr lang="en-US" dirty="0"/>
              <a:t>background-image: </a:t>
            </a:r>
            <a:r>
              <a:rPr lang="en-US" i="1" dirty="0" err="1"/>
              <a:t>url</a:t>
            </a:r>
            <a:r>
              <a:rPr lang="en-US" dirty="0" err="1"/>
              <a:t>|none|initial|inherit</a:t>
            </a:r>
            <a:r>
              <a:rPr lang="en-US" dirty="0"/>
              <a:t>;</a:t>
            </a:r>
          </a:p>
          <a:p>
            <a:r>
              <a:rPr lang="en-US" dirty="0"/>
              <a:t>background-position: </a:t>
            </a:r>
            <a:r>
              <a:rPr lang="en-US" i="1" dirty="0" err="1"/>
              <a:t>value|xpos</a:t>
            </a:r>
            <a:r>
              <a:rPr lang="en-US" i="1" dirty="0"/>
              <a:t> </a:t>
            </a:r>
            <a:r>
              <a:rPr lang="en-US" i="1" dirty="0" err="1"/>
              <a:t>ypos</a:t>
            </a:r>
            <a:r>
              <a:rPr lang="en-US" i="1" dirty="0"/>
              <a:t>| x% y%</a:t>
            </a:r>
            <a:r>
              <a:rPr lang="en-US" dirty="0"/>
              <a:t>;</a:t>
            </a:r>
          </a:p>
          <a:p>
            <a:r>
              <a:rPr lang="en-US" dirty="0"/>
              <a:t>background-size: </a:t>
            </a:r>
            <a:r>
              <a:rPr lang="en-US" dirty="0" err="1"/>
              <a:t>auto|</a:t>
            </a:r>
            <a:r>
              <a:rPr lang="en-US" i="1" dirty="0" err="1"/>
              <a:t>length</a:t>
            </a:r>
            <a:r>
              <a:rPr lang="en-US" dirty="0" err="1"/>
              <a:t>|cover|contain|initial|inherit</a:t>
            </a:r>
            <a:r>
              <a:rPr lang="en-US" dirty="0"/>
              <a:t>;</a:t>
            </a:r>
          </a:p>
          <a:p>
            <a:r>
              <a:rPr lang="en-US" dirty="0"/>
              <a:t>background-repeat: </a:t>
            </a:r>
            <a:r>
              <a:rPr lang="en-US" dirty="0" err="1"/>
              <a:t>repeat|repeat-x|repeat-y|no-repeat|initial|inherit</a:t>
            </a:r>
            <a:r>
              <a:rPr lang="en-US" dirty="0"/>
              <a:t>;</a:t>
            </a:r>
          </a:p>
          <a:p>
            <a:r>
              <a:rPr lang="en-US" dirty="0"/>
              <a:t>background-origin: </a:t>
            </a:r>
            <a:r>
              <a:rPr lang="en-US" dirty="0" err="1"/>
              <a:t>padding-box|border-box|content-box|initial|inherit</a:t>
            </a:r>
            <a:r>
              <a:rPr lang="en-US" dirty="0"/>
              <a:t>;</a:t>
            </a:r>
          </a:p>
          <a:p>
            <a:r>
              <a:rPr lang="en-US" dirty="0"/>
              <a:t>background-clip: </a:t>
            </a:r>
            <a:r>
              <a:rPr lang="en-US" dirty="0" err="1"/>
              <a:t>border-box|padding-box|content-box|initial|inherit</a:t>
            </a:r>
            <a:r>
              <a:rPr lang="en-US" dirty="0"/>
              <a:t>;</a:t>
            </a:r>
          </a:p>
          <a:p>
            <a:r>
              <a:rPr lang="en-US" dirty="0"/>
              <a:t>background-attachment: </a:t>
            </a:r>
            <a:r>
              <a:rPr lang="en-US" dirty="0" err="1"/>
              <a:t>scroll|fixed|initial|inherit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760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font: </a:t>
            </a:r>
            <a:r>
              <a:rPr lang="en-US" i="1" dirty="0"/>
              <a:t>font-style</a:t>
            </a:r>
            <a:r>
              <a:rPr lang="en-US" dirty="0"/>
              <a:t> </a:t>
            </a:r>
            <a:r>
              <a:rPr lang="en-US" i="1" dirty="0"/>
              <a:t>font-variant</a:t>
            </a:r>
            <a:r>
              <a:rPr lang="en-US" dirty="0"/>
              <a:t> </a:t>
            </a:r>
            <a:r>
              <a:rPr lang="en-US" i="1" dirty="0"/>
              <a:t>font-weight</a:t>
            </a:r>
            <a:r>
              <a:rPr lang="en-US" dirty="0"/>
              <a:t> </a:t>
            </a:r>
            <a:r>
              <a:rPr lang="en-US" i="1" dirty="0"/>
              <a:t>font-size/line-height </a:t>
            </a:r>
            <a:r>
              <a:rPr lang="en-US" i="1" dirty="0" err="1"/>
              <a:t>font-family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font-style: </a:t>
            </a:r>
            <a:r>
              <a:rPr lang="en-US" dirty="0" err="1"/>
              <a:t>normal|italic|oblique|initial|inherit</a:t>
            </a:r>
            <a:r>
              <a:rPr lang="en-US" dirty="0"/>
              <a:t>;</a:t>
            </a:r>
          </a:p>
          <a:p>
            <a:r>
              <a:rPr lang="en-US" dirty="0"/>
              <a:t>font-variant: </a:t>
            </a:r>
            <a:r>
              <a:rPr lang="en-US" dirty="0" err="1"/>
              <a:t>normal|small-caps|initial|inherit</a:t>
            </a:r>
            <a:r>
              <a:rPr lang="en-US" dirty="0"/>
              <a:t>;</a:t>
            </a:r>
          </a:p>
          <a:p>
            <a:r>
              <a:rPr lang="en-US" dirty="0"/>
              <a:t>font-weight: </a:t>
            </a:r>
            <a:r>
              <a:rPr lang="en-US" dirty="0" err="1"/>
              <a:t>normal|bold|bolder|lighter|</a:t>
            </a:r>
            <a:r>
              <a:rPr lang="en-US" i="1" dirty="0" err="1"/>
              <a:t>number</a:t>
            </a:r>
            <a:r>
              <a:rPr lang="en-US" i="1" dirty="0"/>
              <a:t> </a:t>
            </a:r>
            <a:r>
              <a:rPr lang="en-US" dirty="0"/>
              <a:t>(100-900)|</a:t>
            </a:r>
            <a:r>
              <a:rPr lang="en-US" dirty="0" err="1"/>
              <a:t>initial|inherit</a:t>
            </a:r>
            <a:r>
              <a:rPr lang="en-US" dirty="0"/>
              <a:t>;</a:t>
            </a:r>
          </a:p>
          <a:p>
            <a:r>
              <a:rPr lang="en-US" dirty="0"/>
              <a:t>font-size:medium|xx-small|x-small|small|large|x-large|xx-large|smaller|larger|</a:t>
            </a:r>
            <a:r>
              <a:rPr lang="en-US" i="1" dirty="0"/>
              <a:t>length</a:t>
            </a:r>
            <a:r>
              <a:rPr lang="en-US" dirty="0"/>
              <a:t>|initial|inherit;</a:t>
            </a:r>
          </a:p>
          <a:p>
            <a:r>
              <a:rPr lang="en-US" dirty="0"/>
              <a:t>line-height: </a:t>
            </a:r>
            <a:r>
              <a:rPr lang="en-US" dirty="0" err="1"/>
              <a:t>normal|</a:t>
            </a:r>
            <a:r>
              <a:rPr lang="en-US" i="1" dirty="0" err="1"/>
              <a:t>number</a:t>
            </a:r>
            <a:r>
              <a:rPr lang="en-US" dirty="0" err="1"/>
              <a:t>|</a:t>
            </a:r>
            <a:r>
              <a:rPr lang="en-US" i="1" dirty="0" err="1"/>
              <a:t>length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font-family: </a:t>
            </a:r>
            <a:r>
              <a:rPr lang="en-US" i="1" dirty="0" err="1"/>
              <a:t>font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0484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Serif </a:t>
            </a:r>
          </a:p>
          <a:p>
            <a:r>
              <a:rPr lang="en-US" dirty="0"/>
              <a:t>Georgia, Palatino Linotype, Book Antiqua, Times New Roman, Times etc.</a:t>
            </a:r>
          </a:p>
          <a:p>
            <a:pPr marL="0" indent="0">
              <a:buNone/>
            </a:pPr>
            <a:r>
              <a:rPr lang="en-US" b="1" dirty="0"/>
              <a:t>Sans-Serif </a:t>
            </a:r>
          </a:p>
          <a:p>
            <a:r>
              <a:rPr lang="en-US" dirty="0"/>
              <a:t>Arial, Helvetica, Arial Black, Gadget, Comic Sans MS, cursive, Impact, Charcoal, Lucida Sans Unicode, Lucida Grande etc.</a:t>
            </a:r>
          </a:p>
          <a:p>
            <a:pPr marL="0" indent="0">
              <a:buNone/>
            </a:pPr>
            <a:r>
              <a:rPr lang="en-US" b="1" dirty="0" err="1"/>
              <a:t>Monospace</a:t>
            </a:r>
            <a:endParaRPr lang="en-US" b="1" dirty="0"/>
          </a:p>
          <a:p>
            <a:r>
              <a:rPr lang="en-US" dirty="0"/>
              <a:t>Courier New, Courier, Lucida Console, Monaco etc.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02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text-align: </a:t>
            </a:r>
            <a:r>
              <a:rPr lang="en-US" sz="2400" dirty="0" err="1"/>
              <a:t>left|right|center|justify|initial|inherit</a:t>
            </a:r>
            <a:r>
              <a:rPr lang="en-US" sz="2400" dirty="0"/>
              <a:t>;</a:t>
            </a:r>
          </a:p>
          <a:p>
            <a:r>
              <a:rPr lang="en-US" sz="2400" dirty="0"/>
              <a:t>text-decoration: </a:t>
            </a:r>
            <a:r>
              <a:rPr lang="en-US" sz="2400" dirty="0" err="1"/>
              <a:t>none|underline|overline|line-through|initial|inherit</a:t>
            </a:r>
            <a:r>
              <a:rPr lang="en-US" sz="2400" dirty="0"/>
              <a:t>;</a:t>
            </a:r>
          </a:p>
          <a:p>
            <a:r>
              <a:rPr lang="en-US" sz="2400" dirty="0"/>
              <a:t>text-indent: </a:t>
            </a:r>
            <a:r>
              <a:rPr lang="en-US" sz="2400" i="1" dirty="0" err="1"/>
              <a:t>length</a:t>
            </a:r>
            <a:r>
              <a:rPr lang="en-US" sz="2400" dirty="0" err="1"/>
              <a:t>|initial|inherit</a:t>
            </a:r>
            <a:r>
              <a:rPr lang="en-US" sz="2400" dirty="0"/>
              <a:t>;</a:t>
            </a:r>
          </a:p>
          <a:p>
            <a:r>
              <a:rPr lang="en-US" sz="2400" dirty="0"/>
              <a:t>text-overflow: </a:t>
            </a:r>
            <a:r>
              <a:rPr lang="en-US" sz="2400" dirty="0" err="1"/>
              <a:t>clip|ellipsis|</a:t>
            </a:r>
            <a:r>
              <a:rPr lang="en-US" sz="2400" i="1" dirty="0" err="1"/>
              <a:t>string</a:t>
            </a:r>
            <a:r>
              <a:rPr lang="en-US" sz="2400" dirty="0" err="1"/>
              <a:t>|initial|inherit</a:t>
            </a:r>
            <a:r>
              <a:rPr lang="en-US" sz="2400" dirty="0"/>
              <a:t>;</a:t>
            </a:r>
          </a:p>
          <a:p>
            <a:r>
              <a:rPr lang="en-US" sz="2400" dirty="0"/>
              <a:t>text-shadow: </a:t>
            </a:r>
            <a:r>
              <a:rPr lang="en-US" sz="2400" i="1" dirty="0"/>
              <a:t>h-shadow v-shadow blur-radius </a:t>
            </a:r>
            <a:r>
              <a:rPr lang="en-US" sz="2400" i="1" dirty="0" err="1"/>
              <a:t>color</a:t>
            </a:r>
            <a:r>
              <a:rPr lang="en-US" sz="2400" dirty="0" err="1"/>
              <a:t>|none|initial|inherit</a:t>
            </a:r>
            <a:r>
              <a:rPr lang="en-US" sz="2400" dirty="0"/>
              <a:t>;</a:t>
            </a:r>
          </a:p>
          <a:p>
            <a:r>
              <a:rPr lang="en-US" sz="2400" dirty="0"/>
              <a:t>text-transform: </a:t>
            </a:r>
            <a:r>
              <a:rPr lang="en-US" sz="2400" dirty="0" err="1"/>
              <a:t>none|capitalize|uppercase|lowercase|initial|inherit</a:t>
            </a:r>
            <a:r>
              <a:rPr lang="en-US" sz="2400" dirty="0"/>
              <a:t>;</a:t>
            </a:r>
          </a:p>
          <a:p>
            <a:r>
              <a:rPr lang="en-US" sz="2400" dirty="0"/>
              <a:t>vertical-align: baseline|</a:t>
            </a:r>
            <a:r>
              <a:rPr lang="en-US" sz="2400" i="1" dirty="0"/>
              <a:t>length</a:t>
            </a:r>
            <a:r>
              <a:rPr lang="en-US" sz="2400" dirty="0"/>
              <a:t>|sub|super|top|text-top|middle|bottom|text-bottom|initial|inherit;</a:t>
            </a:r>
          </a:p>
          <a:p>
            <a:r>
              <a:rPr lang="en-US" sz="2400" dirty="0"/>
              <a:t>direction: </a:t>
            </a:r>
            <a:r>
              <a:rPr lang="en-US" sz="2400" dirty="0" err="1"/>
              <a:t>ltr|rtl|initial|inherit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0888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border-collapse: </a:t>
            </a:r>
            <a:r>
              <a:rPr lang="en-US" dirty="0" err="1"/>
              <a:t>separate|collapse|initial|inherit</a:t>
            </a:r>
            <a:r>
              <a:rPr lang="en-US" dirty="0"/>
              <a:t>;</a:t>
            </a:r>
          </a:p>
          <a:p>
            <a:r>
              <a:rPr lang="en-US" dirty="0"/>
              <a:t>border-spacing: </a:t>
            </a:r>
            <a:r>
              <a:rPr lang="en-US" i="1" dirty="0" err="1"/>
              <a:t>length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caption-side: </a:t>
            </a:r>
            <a:r>
              <a:rPr lang="en-US" dirty="0" err="1"/>
              <a:t>top|bottom|initial|inherit</a:t>
            </a:r>
            <a:r>
              <a:rPr lang="en-US" dirty="0"/>
              <a:t>;</a:t>
            </a:r>
          </a:p>
          <a:p>
            <a:r>
              <a:rPr lang="en-US" dirty="0"/>
              <a:t>empty-cells: </a:t>
            </a:r>
            <a:r>
              <a:rPr lang="en-US" dirty="0" err="1"/>
              <a:t>show|hide|initial|inherit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889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CSS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3200" b="1" dirty="0"/>
              <a:t>Syntax</a:t>
            </a:r>
            <a:endParaRPr lang="en-US" altLang="en-US" sz="2200" b="1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Is made up of three parts: 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/>
              <a:t>a selector, a property and a value: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</a:rPr>
              <a:t>selector </a:t>
            </a:r>
            <a:r>
              <a:rPr lang="en-US" altLang="en-US" sz="3600" dirty="0"/>
              <a:t>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accent6">
                    <a:lumMod val="50000"/>
                  </a:schemeClr>
                </a:solidFill>
              </a:rPr>
              <a:t>property</a:t>
            </a:r>
            <a:r>
              <a:rPr lang="en-US" altLang="en-US" sz="3600" dirty="0"/>
              <a:t>: </a:t>
            </a:r>
            <a:r>
              <a:rPr lang="en-US" altLang="en-US" sz="3600" dirty="0">
                <a:solidFill>
                  <a:srgbClr val="7030A0"/>
                </a:solidFill>
              </a:rPr>
              <a:t>value</a:t>
            </a:r>
            <a:r>
              <a:rPr lang="en-US" altLang="en-US" sz="3600" dirty="0"/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3600" dirty="0"/>
              <a:t>}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/>
              <a:t>Ex: </a:t>
            </a: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</a:rPr>
              <a:t>body</a:t>
            </a:r>
            <a:r>
              <a:rPr lang="en-US" altLang="en-US" sz="3600" dirty="0"/>
              <a:t> 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en-US" altLang="en-US" sz="3600" dirty="0"/>
              <a:t>: </a:t>
            </a:r>
            <a:r>
              <a:rPr lang="en-US" altLang="en-US" sz="3600" dirty="0">
                <a:solidFill>
                  <a:srgbClr val="7030A0"/>
                </a:solidFill>
              </a:rPr>
              <a:t>black</a:t>
            </a:r>
            <a:r>
              <a:rPr lang="en-US" altLang="en-US" sz="3600" dirty="0"/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36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13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list-style: </a:t>
            </a:r>
            <a:r>
              <a:rPr lang="en-US" i="1" dirty="0"/>
              <a:t>list-style-type</a:t>
            </a:r>
            <a:r>
              <a:rPr lang="en-US" dirty="0"/>
              <a:t> </a:t>
            </a:r>
            <a:r>
              <a:rPr lang="en-US" i="1" dirty="0"/>
              <a:t>list-style-position</a:t>
            </a:r>
            <a:r>
              <a:rPr lang="en-US" dirty="0"/>
              <a:t> </a:t>
            </a:r>
            <a:r>
              <a:rPr lang="en-US" i="1" dirty="0" err="1"/>
              <a:t>list-style-image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list-style-image: </a:t>
            </a:r>
            <a:r>
              <a:rPr lang="en-US" dirty="0" err="1"/>
              <a:t>none|</a:t>
            </a:r>
            <a:r>
              <a:rPr lang="en-US" i="1" dirty="0" err="1"/>
              <a:t>url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dirty="0"/>
              <a:t>list-style-position: </a:t>
            </a:r>
            <a:r>
              <a:rPr lang="en-US" dirty="0" err="1"/>
              <a:t>inside|outside|initial|inherit</a:t>
            </a:r>
            <a:r>
              <a:rPr lang="en-US" dirty="0"/>
              <a:t>;</a:t>
            </a:r>
          </a:p>
          <a:p>
            <a:r>
              <a:rPr lang="en-US" dirty="0"/>
              <a:t>list-style-type: </a:t>
            </a:r>
            <a:r>
              <a:rPr lang="en-US" i="1" dirty="0"/>
              <a:t>value</a:t>
            </a:r>
            <a:r>
              <a:rPr lang="en-US" dirty="0"/>
              <a:t>;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sz="1600" dirty="0"/>
              <a:t>Ex: </a:t>
            </a:r>
            <a:endParaRPr lang="en-IN" sz="1600" dirty="0"/>
          </a:p>
          <a:p>
            <a:pPr marL="457200" lvl="1" indent="0">
              <a:buNone/>
              <a:defRPr/>
            </a:pPr>
            <a:r>
              <a:rPr lang="en-IN" sz="1600" dirty="0" err="1"/>
              <a:t>ul.a</a:t>
            </a:r>
            <a:r>
              <a:rPr lang="en-IN" sz="1600" dirty="0"/>
              <a:t> {list-style-type: circle;}</a:t>
            </a:r>
            <a:br>
              <a:rPr lang="en-IN" sz="1600" dirty="0"/>
            </a:br>
            <a:r>
              <a:rPr lang="en-IN" sz="1600" dirty="0" err="1"/>
              <a:t>ul.b</a:t>
            </a:r>
            <a:r>
              <a:rPr lang="en-IN" sz="1600" dirty="0"/>
              <a:t> {list-style-type: square;}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/>
              <a:t>ol.c</a:t>
            </a:r>
            <a:r>
              <a:rPr lang="en-IN" sz="1600" dirty="0"/>
              <a:t> {list-style-type: upper-roman;}</a:t>
            </a:r>
            <a:br>
              <a:rPr lang="en-IN" sz="1600" dirty="0"/>
            </a:br>
            <a:r>
              <a:rPr lang="en-IN" sz="1600" dirty="0" err="1"/>
              <a:t>ol.d</a:t>
            </a:r>
            <a:r>
              <a:rPr lang="en-IN" sz="1600" dirty="0"/>
              <a:t> {list-style-type: lower-alpha;} </a:t>
            </a:r>
          </a:p>
          <a:p>
            <a:pPr marL="457200" lvl="1" indent="0">
              <a:buNone/>
              <a:defRPr/>
            </a:pPr>
            <a:r>
              <a:rPr lang="en-IN" sz="1600" dirty="0" err="1"/>
              <a:t>ul</a:t>
            </a:r>
            <a:r>
              <a:rPr lang="en-IN" sz="1600" dirty="0"/>
              <a:t> { list-style-image: </a:t>
            </a:r>
            <a:r>
              <a:rPr lang="en-IN" sz="1600" dirty="0" err="1"/>
              <a:t>url</a:t>
            </a:r>
            <a:r>
              <a:rPr lang="en-IN" sz="1600" dirty="0"/>
              <a:t>('sqpurple.gif');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9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715962"/>
          </a:xfrm>
        </p:spPr>
        <p:txBody>
          <a:bodyPr>
            <a:norm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53143" y="1143000"/>
            <a:ext cx="9557657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/>
              <a:t>Inline:  </a:t>
            </a:r>
            <a:r>
              <a:rPr lang="en-US" sz="2300" dirty="0"/>
              <a:t>Default value. Displays an element as an inline element (like &lt;span&gt;) </a:t>
            </a:r>
          </a:p>
          <a:p>
            <a:pPr marL="0" indent="0">
              <a:buNone/>
            </a:pPr>
            <a:r>
              <a:rPr lang="en-US" sz="2300" b="1" dirty="0"/>
              <a:t>Block:  </a:t>
            </a:r>
            <a:r>
              <a:rPr lang="en-US" sz="2300" dirty="0"/>
              <a:t>Displays an element as a block element (like &lt;p&gt;) </a:t>
            </a:r>
          </a:p>
          <a:p>
            <a:pPr marL="0" indent="0">
              <a:buNone/>
            </a:pPr>
            <a:r>
              <a:rPr lang="en-US" sz="2300" b="1" dirty="0"/>
              <a:t>Inline-block: </a:t>
            </a:r>
            <a:r>
              <a:rPr lang="en-US" sz="2300" dirty="0"/>
              <a:t>Display inline element which can accommodate height and width</a:t>
            </a:r>
          </a:p>
          <a:p>
            <a:pPr marL="0" indent="0">
              <a:buNone/>
            </a:pPr>
            <a:r>
              <a:rPr lang="en-US" sz="2300" b="1" dirty="0"/>
              <a:t>None:  </a:t>
            </a:r>
            <a:r>
              <a:rPr lang="en-US" sz="2300" dirty="0"/>
              <a:t>The element will not be displayed at all (has no effect on layout) </a:t>
            </a:r>
          </a:p>
          <a:p>
            <a:pPr marL="0" indent="0">
              <a:buNone/>
            </a:pPr>
            <a:r>
              <a:rPr lang="en-US" sz="2300" b="1" dirty="0"/>
              <a:t>Initial:  </a:t>
            </a:r>
            <a:r>
              <a:rPr lang="en-US" sz="2300" dirty="0"/>
              <a:t>Sets this property to its default value.</a:t>
            </a:r>
          </a:p>
          <a:p>
            <a:pPr marL="0" indent="0">
              <a:buNone/>
            </a:pPr>
            <a:r>
              <a:rPr lang="en-US" sz="2300" b="1" dirty="0"/>
              <a:t>Inherit:  </a:t>
            </a:r>
            <a:r>
              <a:rPr lang="en-US" sz="2300" dirty="0"/>
              <a:t>Inherits this property from its parent element.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&lt;head&gt; &lt;style&gt;</a:t>
            </a:r>
          </a:p>
          <a:p>
            <a:pPr marL="0" indent="0">
              <a:buNone/>
            </a:pPr>
            <a:r>
              <a:rPr lang="en-US" sz="1800" dirty="0"/>
              <a:t>p {</a:t>
            </a:r>
          </a:p>
          <a:p>
            <a:pPr marL="0" indent="0">
              <a:buNone/>
            </a:pPr>
            <a:r>
              <a:rPr lang="en-US" sz="1800" dirty="0"/>
              <a:t>    display: inline;</a:t>
            </a:r>
          </a:p>
          <a:p>
            <a:pPr marL="0" indent="0">
              <a:buNone/>
            </a:pPr>
            <a:r>
              <a:rPr lang="en-US" sz="1800" dirty="0"/>
              <a:t>}  &lt;/style&gt;</a:t>
            </a:r>
          </a:p>
          <a:p>
            <a:pPr marL="0" indent="0">
              <a:buNone/>
            </a:pPr>
            <a:r>
              <a:rPr lang="en-US" sz="1800" dirty="0"/>
              <a:t>&lt;/head&gt;</a:t>
            </a:r>
          </a:p>
          <a:p>
            <a:pPr marL="0" indent="0">
              <a:buNone/>
            </a:pPr>
            <a:r>
              <a:rPr lang="en-US" sz="1800" dirty="0"/>
              <a:t>&lt;body&gt; &lt;p&gt;This is a paragraph.&lt;/p&gt; &lt;p&gt;This is a paragraph.&lt;/p&gt;&lt;p&gt;This is a paragraph.&lt;/p&gt;</a:t>
            </a:r>
          </a:p>
          <a:p>
            <a:pPr marL="0" indent="0">
              <a:buNone/>
            </a:pPr>
            <a:r>
              <a:rPr lang="en-US" sz="1800" dirty="0"/>
              <a:t>&lt;p&gt;This is a paragraph.&lt;/p&gt; &lt;p&gt;This is a paragraph.&lt;/p&gt;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6008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defRPr/>
            </a:pPr>
            <a:r>
              <a:rPr lang="en-US" sz="2800" b="1" dirty="0"/>
              <a:t>Absolute</a:t>
            </a:r>
            <a:r>
              <a:rPr lang="en-US" sz="2800" dirty="0"/>
              <a:t> -  Positioned relative to the first parent element that has a position other than static.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b="1" dirty="0"/>
              <a:t>Fixed </a:t>
            </a:r>
            <a:r>
              <a:rPr lang="en-US" sz="2800" dirty="0"/>
              <a:t>-  Positioned relative to the browser window.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b="1" dirty="0"/>
              <a:t>Relative</a:t>
            </a:r>
            <a:r>
              <a:rPr lang="en-US" sz="2800" dirty="0"/>
              <a:t> – Positioned relative to its normal position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b="1" dirty="0"/>
              <a:t>Static</a:t>
            </a:r>
            <a:r>
              <a:rPr lang="en-US" sz="2800" dirty="0"/>
              <a:t> – Default -  No position, the element occurs in the normal flow (ignores any top, bottom, left, right, or z-index declarations)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b="1" dirty="0"/>
              <a:t>Inherit</a:t>
            </a:r>
            <a:r>
              <a:rPr lang="en-US" sz="2800" dirty="0"/>
              <a:t> – The value of the position property should be inherited from the parent element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0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Clear</a:t>
            </a:r>
            <a:r>
              <a:rPr lang="en-US" dirty="0"/>
              <a:t>: Specifies on which sides of an element where floating elements are not allowed to float</a:t>
            </a:r>
          </a:p>
          <a:p>
            <a:pPr lvl="2"/>
            <a:r>
              <a:rPr lang="en-US" dirty="0"/>
              <a:t>Left, right, both, none, inherit</a:t>
            </a:r>
          </a:p>
          <a:p>
            <a:r>
              <a:rPr lang="en-US" b="1" dirty="0"/>
              <a:t>Float</a:t>
            </a:r>
            <a:r>
              <a:rPr lang="en-US" dirty="0"/>
              <a:t>: Specifies whether or not an element should float</a:t>
            </a:r>
          </a:p>
          <a:p>
            <a:pPr lvl="2"/>
            <a:r>
              <a:rPr lang="en-US" dirty="0"/>
              <a:t>Left, right, none, inherit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6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overflow</a:t>
            </a:r>
            <a:r>
              <a:rPr lang="en-US" sz="2400" dirty="0"/>
              <a:t>: Specifies what happens if content overflows an element's box</a:t>
            </a:r>
          </a:p>
          <a:p>
            <a:r>
              <a:rPr lang="en-US" sz="2400" b="1" dirty="0"/>
              <a:t>overflow-x</a:t>
            </a:r>
            <a:r>
              <a:rPr lang="en-US" sz="2400" dirty="0"/>
              <a:t>:  Specifies what to do with the left/right edges of the content if it overflows the element's content area</a:t>
            </a:r>
          </a:p>
          <a:p>
            <a:r>
              <a:rPr lang="en-US" sz="2400" b="1" dirty="0"/>
              <a:t>overflow-y</a:t>
            </a:r>
            <a:r>
              <a:rPr lang="en-US" sz="2400" dirty="0"/>
              <a:t>: Specifies what to do with the top/bottom edges of the content if it overflows the element's content area</a:t>
            </a:r>
          </a:p>
          <a:p>
            <a:pPr lvl="2"/>
            <a:r>
              <a:rPr lang="en-US" sz="1600" dirty="0"/>
              <a:t>visible, hidden, auto, scroll</a:t>
            </a:r>
          </a:p>
        </p:txBody>
      </p:sp>
    </p:spTree>
    <p:extLst>
      <p:ext uri="{BB962C8B-B14F-4D97-AF65-F5344CB8AC3E}">
        <p14:creationId xmlns:p14="http://schemas.microsoft.com/office/powerpoint/2010/main" val="78683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Media queries</a:t>
            </a:r>
            <a:r>
              <a:rPr lang="en-US" dirty="0"/>
              <a:t> is a CSS3 module allowing content rendering to adapt to conditions</a:t>
            </a:r>
            <a:endParaRPr lang="en-US" sz="2400" dirty="0"/>
          </a:p>
          <a:p>
            <a:r>
              <a:rPr lang="en-US" sz="2400" dirty="0"/>
              <a:t>Media queries can be used to check many things, such as:</a:t>
            </a:r>
          </a:p>
          <a:p>
            <a:r>
              <a:rPr lang="en-US" sz="2400" dirty="0"/>
              <a:t>width and height of the viewport</a:t>
            </a:r>
          </a:p>
          <a:p>
            <a:r>
              <a:rPr lang="en-US" sz="2400" dirty="0"/>
              <a:t>width and height of the device</a:t>
            </a:r>
          </a:p>
          <a:p>
            <a:r>
              <a:rPr lang="en-US" sz="2400" dirty="0"/>
              <a:t>orientation (is the tablet/phone in landscape or portrait mode?)</a:t>
            </a:r>
          </a:p>
          <a:p>
            <a:r>
              <a:rPr lang="en-US" sz="2400" dirty="0"/>
              <a:t>resolution</a:t>
            </a:r>
          </a:p>
          <a:p>
            <a:pPr marL="0" indent="0">
              <a:buNone/>
            </a:pPr>
            <a:r>
              <a:rPr lang="en-US" dirty="0"/>
              <a:t>Using media queries are a popular technique for delivering a tailored style sheet to desktops, laptops, tablets, and mobile phones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45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media query consists of a media type and can contain one or more expressions, which resolve to either true or false.</a:t>
            </a:r>
          </a:p>
          <a:p>
            <a:r>
              <a:rPr lang="en-US" dirty="0"/>
              <a:t>@media </a:t>
            </a:r>
            <a:r>
              <a:rPr lang="en-US" dirty="0" err="1"/>
              <a:t>not|only</a:t>
            </a:r>
            <a:r>
              <a:rPr lang="en-US" dirty="0"/>
              <a:t> </a:t>
            </a:r>
            <a:r>
              <a:rPr lang="en-US" i="1" dirty="0" err="1"/>
              <a:t>mediatype</a:t>
            </a:r>
            <a:r>
              <a:rPr lang="en-US" i="1" dirty="0"/>
              <a:t> </a:t>
            </a:r>
            <a:r>
              <a:rPr lang="en-US" dirty="0"/>
              <a:t>and</a:t>
            </a:r>
            <a:r>
              <a:rPr lang="en-US" i="1" dirty="0"/>
              <a:t> (</a:t>
            </a:r>
            <a:r>
              <a:rPr lang="en-US" i="1" dirty="0" err="1"/>
              <a:t>mediafeature</a:t>
            </a:r>
            <a:r>
              <a:rPr lang="en-US" i="1" dirty="0"/>
              <a:t> </a:t>
            </a:r>
            <a:r>
              <a:rPr lang="en-US" dirty="0" err="1"/>
              <a:t>and|or|not</a:t>
            </a:r>
            <a:r>
              <a:rPr lang="en-US" i="1" dirty="0"/>
              <a:t> </a:t>
            </a:r>
            <a:r>
              <a:rPr lang="en-US" i="1" dirty="0" err="1"/>
              <a:t>mediafeature</a:t>
            </a:r>
            <a:r>
              <a:rPr lang="en-US" i="1" dirty="0"/>
              <a:t>)</a:t>
            </a:r>
            <a:r>
              <a:rPr lang="en-US" dirty="0"/>
              <a:t> 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 CSS-Code;</a:t>
            </a:r>
            <a:br>
              <a:rPr lang="en-US" i="1" dirty="0"/>
            </a:br>
            <a:r>
              <a:rPr lang="en-US" dirty="0"/>
              <a:t>}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2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53072"/>
              </p:ext>
            </p:extLst>
          </p:nvPr>
        </p:nvGraphicFramePr>
        <p:xfrm>
          <a:off x="1928812" y="2934494"/>
          <a:ext cx="8334375" cy="2133600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4121038177"/>
                    </a:ext>
                  </a:extLst>
                </a:gridCol>
                <a:gridCol w="6257925">
                  <a:extLst>
                    <a:ext uri="{9D8B030D-6E8A-4147-A177-3AD203B41FA5}">
                      <a16:colId xmlns:a16="http://schemas.microsoft.com/office/drawing/2014/main" xmlns="" val="3879842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Value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0823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for all media type devices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3167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print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for printers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046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screen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for computer screens, tablets, smart-phones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0131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speech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</a:t>
                      </a:r>
                      <a:r>
                        <a:rPr lang="en-US" dirty="0" err="1">
                          <a:effectLst/>
                        </a:rPr>
                        <a:t>screenreaders</a:t>
                      </a:r>
                      <a:r>
                        <a:rPr lang="en-US" dirty="0">
                          <a:effectLst/>
                        </a:rPr>
                        <a:t> that "reads" the page out loud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128899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1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media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Width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Orientation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0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view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Pages optimized for a variety of devices must include a meta viewport tag in the head of the document. A meta viewport tag gives the browser instructions on how to control the page's dimensions and scaling.</a:t>
            </a:r>
          </a:p>
          <a:p>
            <a:r>
              <a:rPr lang="en-US" sz="2400" dirty="0"/>
              <a:t>Use the meta viewport tag to control the width and scaling of the browser's viewport.</a:t>
            </a:r>
          </a:p>
          <a:p>
            <a:r>
              <a:rPr lang="en-US" sz="2400" dirty="0"/>
              <a:t>Include width=device-width to match the screen's width in device-independent pixels.</a:t>
            </a:r>
          </a:p>
          <a:p>
            <a:r>
              <a:rPr lang="en-US" sz="2400" dirty="0"/>
              <a:t>Include initial-scale=1 to establish a 1:1 relationship between CSS pixels and device-independent pixels.</a:t>
            </a:r>
          </a:p>
          <a:p>
            <a:r>
              <a:rPr lang="en-US" sz="2400" b="1" dirty="0"/>
              <a:t>&lt;meta name="viewport" content="width=device-width, initial-scale=1"&gt;</a:t>
            </a:r>
          </a:p>
          <a:p>
            <a:r>
              <a:rPr lang="en-US" sz="2400" b="1" dirty="0">
                <a:hlinkClick r:id="rId2"/>
              </a:rPr>
              <a:t>https://webdesign.tutsplus.com/articles/quick-tip-dont-forget-the-viewport-meta-tag--webdesign-5972</a:t>
            </a:r>
            <a:endParaRPr lang="en-US" sz="2400" b="1" dirty="0"/>
          </a:p>
          <a:p>
            <a:r>
              <a:rPr lang="en-US" sz="2400" b="1" dirty="0">
                <a:hlinkClick r:id="rId3"/>
              </a:rPr>
              <a:t>https://css-tricks.com/snippets/html/responsive-meta-tag/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726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altLang="en-US" sz="3600" dirty="0"/>
              <a:t>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If  the value is multiple words, put quotes around the value: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p 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800" dirty="0"/>
              <a:t>font-family: "Times New Roman", Times, serif;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800" dirty="0"/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To specify more than one property, you must separate each property with a semicolon.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p 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800" dirty="0" err="1"/>
              <a:t>text-align:center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color:red</a:t>
            </a:r>
            <a:endParaRPr lang="en-US" altLang="en-US" sz="2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800" dirty="0"/>
              <a:t>}</a:t>
            </a:r>
          </a:p>
          <a:p>
            <a:pPr>
              <a:lnSpc>
                <a:spcPct val="80000"/>
              </a:lnSpc>
            </a:pPr>
            <a:endParaRPr lang="en-US" alt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1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Header</a:t>
            </a:r>
          </a:p>
          <a:p>
            <a:r>
              <a:rPr lang="en-US" sz="3200" dirty="0" err="1"/>
              <a:t>Nav</a:t>
            </a:r>
            <a:endParaRPr lang="en-US" sz="3200" dirty="0"/>
          </a:p>
          <a:p>
            <a:r>
              <a:rPr lang="en-US" sz="3200" dirty="0"/>
              <a:t>Section</a:t>
            </a:r>
          </a:p>
          <a:p>
            <a:r>
              <a:rPr lang="en-US" sz="3200" dirty="0"/>
              <a:t>Article</a:t>
            </a:r>
          </a:p>
          <a:p>
            <a:r>
              <a:rPr lang="en-US" sz="3200" dirty="0"/>
              <a:t>Aside</a:t>
            </a:r>
          </a:p>
          <a:p>
            <a:r>
              <a:rPr lang="en-US" sz="3200" dirty="0"/>
              <a:t>Footer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30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elements cont..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Header</a:t>
            </a:r>
          </a:p>
          <a:p>
            <a:r>
              <a:rPr lang="en-US" dirty="0"/>
              <a:t>The &lt;header&gt; element represents a container for introductory content or a set of navigational links.</a:t>
            </a:r>
          </a:p>
          <a:p>
            <a:r>
              <a:rPr lang="en-US" dirty="0"/>
              <a:t>A &lt;header&gt; element typically contains:</a:t>
            </a:r>
          </a:p>
          <a:p>
            <a:pPr lvl="1"/>
            <a:r>
              <a:rPr lang="en-US" dirty="0"/>
              <a:t>one or more heading elements </a:t>
            </a:r>
          </a:p>
          <a:p>
            <a:pPr lvl="1"/>
            <a:r>
              <a:rPr lang="en-US" dirty="0"/>
              <a:t>logo or icon</a:t>
            </a:r>
          </a:p>
          <a:p>
            <a:pPr lvl="1"/>
            <a:r>
              <a:rPr lang="en-US" dirty="0"/>
              <a:t>authorship information.</a:t>
            </a:r>
          </a:p>
          <a:p>
            <a:r>
              <a:rPr lang="en-US" b="1" dirty="0" err="1"/>
              <a:t>Nav</a:t>
            </a:r>
            <a:endParaRPr lang="en-US" b="1" dirty="0"/>
          </a:p>
          <a:p>
            <a:r>
              <a:rPr lang="en-US" dirty="0"/>
              <a:t>The &lt;</a:t>
            </a:r>
            <a:r>
              <a:rPr lang="en-US" dirty="0" err="1"/>
              <a:t>nav</a:t>
            </a:r>
            <a:r>
              <a:rPr lang="en-US" dirty="0"/>
              <a:t>&gt; tag defines a set of navigation links.</a:t>
            </a:r>
          </a:p>
          <a:p>
            <a:r>
              <a:rPr lang="en-US" dirty="0"/>
              <a:t>Notice that NOT all links of a document should be inside a &lt;</a:t>
            </a:r>
            <a:r>
              <a:rPr lang="en-US" dirty="0" err="1"/>
              <a:t>nav</a:t>
            </a:r>
            <a:r>
              <a:rPr lang="en-US" dirty="0"/>
              <a:t>&gt; element. The &lt;</a:t>
            </a:r>
            <a:r>
              <a:rPr lang="en-US" dirty="0" err="1"/>
              <a:t>nav</a:t>
            </a:r>
            <a:r>
              <a:rPr lang="en-US" dirty="0"/>
              <a:t>&gt; element is intended only for major block of </a:t>
            </a:r>
            <a:r>
              <a:rPr lang="en-US" b="1" dirty="0"/>
              <a:t>navigation links</a:t>
            </a: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9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elements cont..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Section</a:t>
            </a:r>
          </a:p>
          <a:p>
            <a:r>
              <a:rPr lang="en-US" dirty="0"/>
              <a:t>The &lt;section&gt; tag defines sections in a document, such as chapters, headers, footers, or any other sections of the document.</a:t>
            </a:r>
          </a:p>
          <a:p>
            <a:pPr marL="0" indent="0">
              <a:buNone/>
            </a:pPr>
            <a:r>
              <a:rPr lang="en-US" b="1" dirty="0"/>
              <a:t>Article</a:t>
            </a:r>
          </a:p>
          <a:p>
            <a:r>
              <a:rPr lang="en-US" dirty="0"/>
              <a:t>The &lt;article&gt; tag specifies independent, self-contained content.</a:t>
            </a:r>
          </a:p>
          <a:p>
            <a:r>
              <a:rPr lang="en-US" dirty="0"/>
              <a:t>An article should make sense on its own and it should be possible to distribute it independently from the rest of the site.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3550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elements cont..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Aside</a:t>
            </a:r>
          </a:p>
          <a:p>
            <a:r>
              <a:rPr lang="en-US" dirty="0"/>
              <a:t>The &lt;aside&gt; tag defines some content aside from the content it is placed in.</a:t>
            </a:r>
          </a:p>
          <a:p>
            <a:r>
              <a:rPr lang="en-US" dirty="0"/>
              <a:t>The aside content should be related to the surrounding content.</a:t>
            </a:r>
          </a:p>
          <a:p>
            <a:pPr marL="0" indent="0">
              <a:buNone/>
            </a:pPr>
            <a:r>
              <a:rPr lang="en-US" b="1" dirty="0"/>
              <a:t>Footer</a:t>
            </a:r>
          </a:p>
          <a:p>
            <a:r>
              <a:rPr lang="en-US" dirty="0"/>
              <a:t>The &lt;footer&gt; tag defines a footer for a document or section.</a:t>
            </a:r>
          </a:p>
          <a:p>
            <a:r>
              <a:rPr lang="en-US" dirty="0"/>
              <a:t>A &lt;footer&gt; element should contain information about its containing element.</a:t>
            </a:r>
          </a:p>
        </p:txBody>
      </p:sp>
    </p:spTree>
    <p:extLst>
      <p:ext uri="{BB962C8B-B14F-4D97-AF65-F5344CB8AC3E}">
        <p14:creationId xmlns:p14="http://schemas.microsoft.com/office/powerpoint/2010/main" val="2341116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for CSS pseudo-classes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Pseudo-classes allow the selection of elements based on state information that is not contained in the document tree.</a:t>
            </a:r>
          </a:p>
          <a:p>
            <a:pPr>
              <a:defRPr/>
            </a:pPr>
            <a:r>
              <a:rPr lang="en-IN" sz="1800" dirty="0"/>
              <a:t>The syntax of pseudo-classes:</a:t>
            </a:r>
          </a:p>
          <a:p>
            <a:pPr lvl="1">
              <a:defRPr/>
            </a:pPr>
            <a:r>
              <a:rPr lang="en-IN" sz="1800" dirty="0" err="1"/>
              <a:t>selector:pseudo-class</a:t>
            </a:r>
            <a:r>
              <a:rPr lang="en-IN" sz="1800" dirty="0"/>
              <a:t> {</a:t>
            </a:r>
            <a:r>
              <a:rPr lang="en-IN" sz="1800" dirty="0" err="1"/>
              <a:t>property:value</a:t>
            </a:r>
            <a:r>
              <a:rPr lang="en-IN" sz="1800" dirty="0"/>
              <a:t>;} </a:t>
            </a:r>
          </a:p>
          <a:p>
            <a:pPr>
              <a:defRPr/>
            </a:pPr>
            <a:r>
              <a:rPr lang="en-IN" sz="1800" dirty="0"/>
              <a:t>CSS classes can also be used with pseudo-classes:</a:t>
            </a:r>
          </a:p>
          <a:p>
            <a:pPr lvl="1">
              <a:defRPr/>
            </a:pPr>
            <a:r>
              <a:rPr lang="en-IN" sz="1800" dirty="0" err="1"/>
              <a:t>selector.class:pseudo-class</a:t>
            </a:r>
            <a:r>
              <a:rPr lang="en-IN" sz="1800" dirty="0"/>
              <a:t> {</a:t>
            </a:r>
            <a:r>
              <a:rPr lang="en-IN" sz="1800" dirty="0" err="1"/>
              <a:t>property:value</a:t>
            </a:r>
            <a:r>
              <a:rPr lang="en-IN" sz="1800" dirty="0"/>
              <a:t>;} </a:t>
            </a:r>
          </a:p>
          <a:p>
            <a:pPr>
              <a:defRPr/>
            </a:pPr>
            <a:r>
              <a:rPr lang="en-IN" sz="1800" dirty="0"/>
              <a:t>Example</a:t>
            </a:r>
          </a:p>
          <a:p>
            <a:pPr marL="400050" lvl="1" indent="0">
              <a:buNone/>
              <a:defRPr/>
            </a:pPr>
            <a:r>
              <a:rPr lang="en-IN" sz="1800" dirty="0"/>
              <a:t>a:link {</a:t>
            </a:r>
            <a:r>
              <a:rPr lang="en-IN" sz="1800" dirty="0" err="1"/>
              <a:t>color</a:t>
            </a:r>
            <a:r>
              <a:rPr lang="en-IN" sz="1800" dirty="0"/>
              <a:t>:#FF0000;}      /* unvisited link */</a:t>
            </a:r>
          </a:p>
          <a:p>
            <a:pPr marL="400050" lvl="1" indent="0">
              <a:buNone/>
              <a:defRPr/>
            </a:pPr>
            <a:r>
              <a:rPr lang="en-IN" sz="1800" dirty="0"/>
              <a:t>a:visited {</a:t>
            </a:r>
            <a:r>
              <a:rPr lang="en-IN" sz="1800" dirty="0" err="1"/>
              <a:t>color</a:t>
            </a:r>
            <a:r>
              <a:rPr lang="en-IN" sz="1800" dirty="0"/>
              <a:t>:#00FF00;}  /* visited link */</a:t>
            </a:r>
          </a:p>
          <a:p>
            <a:pPr marL="400050" lvl="1" indent="0">
              <a:buNone/>
              <a:defRPr/>
            </a:pPr>
            <a:r>
              <a:rPr lang="en-IN" sz="1800" dirty="0"/>
              <a:t>a:hover {</a:t>
            </a:r>
            <a:r>
              <a:rPr lang="en-IN" sz="1800" dirty="0" err="1"/>
              <a:t>color</a:t>
            </a:r>
            <a:r>
              <a:rPr lang="en-IN" sz="1800" dirty="0"/>
              <a:t>:#FF00FF;}  /* mouse over link */</a:t>
            </a:r>
          </a:p>
          <a:p>
            <a:pPr marL="400050" lvl="1" indent="0">
              <a:buNone/>
              <a:defRPr/>
            </a:pPr>
            <a:r>
              <a:rPr lang="en-IN" sz="1800" dirty="0"/>
              <a:t>a:active {</a:t>
            </a:r>
            <a:r>
              <a:rPr lang="en-IN" sz="1800" dirty="0" err="1"/>
              <a:t>color</a:t>
            </a:r>
            <a:r>
              <a:rPr lang="en-IN" sz="1800" dirty="0"/>
              <a:t>:#0000FF;}  /* selected link */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Pseudo classes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:checked</a:t>
            </a:r>
          </a:p>
          <a:p>
            <a:r>
              <a:rPr lang="en-US" dirty="0"/>
              <a:t>:disabled</a:t>
            </a:r>
          </a:p>
          <a:p>
            <a:r>
              <a:rPr lang="en-US" dirty="0"/>
              <a:t>:empty</a:t>
            </a:r>
          </a:p>
          <a:p>
            <a:r>
              <a:rPr lang="en-US" dirty="0"/>
              <a:t>:enabled</a:t>
            </a:r>
          </a:p>
          <a:p>
            <a:r>
              <a:rPr lang="en-US" dirty="0"/>
              <a:t>:first-child</a:t>
            </a:r>
          </a:p>
          <a:p>
            <a:r>
              <a:rPr lang="en-US" dirty="0"/>
              <a:t>:last-child</a:t>
            </a:r>
          </a:p>
          <a:p>
            <a:r>
              <a:rPr lang="en-US" dirty="0"/>
              <a:t>:focus</a:t>
            </a:r>
          </a:p>
          <a:p>
            <a:r>
              <a:rPr lang="en-US" dirty="0"/>
              <a:t>:valid</a:t>
            </a:r>
          </a:p>
          <a:p>
            <a:r>
              <a:rPr lang="en-US" dirty="0"/>
              <a:t>:invalid</a:t>
            </a:r>
          </a:p>
          <a:p>
            <a:r>
              <a:rPr lang="en-US" dirty="0"/>
              <a:t>:optional</a:t>
            </a:r>
          </a:p>
          <a:p>
            <a:r>
              <a:rPr lang="en-US" dirty="0"/>
              <a:t>:required</a:t>
            </a:r>
          </a:p>
          <a:p>
            <a:r>
              <a:rPr lang="en-US" dirty="0"/>
              <a:t>:read-only</a:t>
            </a:r>
          </a:p>
          <a:p>
            <a:r>
              <a:rPr lang="en-US" dirty="0"/>
              <a:t>:read-write</a:t>
            </a:r>
          </a:p>
        </p:txBody>
      </p:sp>
    </p:spTree>
    <p:extLst>
      <p:ext uri="{BB962C8B-B14F-4D97-AF65-F5344CB8AC3E}">
        <p14:creationId xmlns:p14="http://schemas.microsoft.com/office/powerpoint/2010/main" val="1108344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Pseudo-elements represent entities that are not included in HTML.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p::first-line {</a:t>
            </a:r>
          </a:p>
          <a:p>
            <a:pPr marL="0" indent="0">
              <a:buNone/>
            </a:pPr>
            <a:r>
              <a:rPr lang="en-US" dirty="0"/>
              <a:t>  color: #ff0000;</a:t>
            </a:r>
          </a:p>
          <a:p>
            <a:pPr marL="0" indent="0">
              <a:buNone/>
            </a:pPr>
            <a:r>
              <a:rPr lang="en-US" dirty="0"/>
              <a:t>  font-variant: small-caps;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158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pseudo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::after</a:t>
            </a:r>
          </a:p>
          <a:p>
            <a:r>
              <a:rPr lang="en-US" dirty="0"/>
              <a:t>::before</a:t>
            </a:r>
          </a:p>
          <a:p>
            <a:r>
              <a:rPr lang="en-US" dirty="0"/>
              <a:t>::first-line</a:t>
            </a:r>
          </a:p>
          <a:p>
            <a:r>
              <a:rPr lang="en-US" dirty="0"/>
              <a:t>::first-letter</a:t>
            </a:r>
          </a:p>
          <a:p>
            <a:r>
              <a:rPr lang="en-US" dirty="0"/>
              <a:t>::selection</a:t>
            </a:r>
          </a:p>
        </p:txBody>
      </p:sp>
    </p:spTree>
    <p:extLst>
      <p:ext uri="{BB962C8B-B14F-4D97-AF65-F5344CB8AC3E}">
        <p14:creationId xmlns:p14="http://schemas.microsoft.com/office/powerpoint/2010/main" val="2662954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Combinators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CSS selector can contain more than one simple selector. Between the simple selectors, we can include a </a:t>
            </a:r>
            <a:r>
              <a:rPr lang="en-US" dirty="0" err="1"/>
              <a:t>combinator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There are four different </a:t>
            </a:r>
            <a:r>
              <a:rPr lang="en-US" dirty="0" err="1"/>
              <a:t>combinators</a:t>
            </a:r>
            <a:r>
              <a:rPr lang="en-US" dirty="0"/>
              <a:t> in CSS:</a:t>
            </a:r>
          </a:p>
          <a:p>
            <a:pPr lvl="1"/>
            <a:r>
              <a:rPr lang="en-US" b="1" dirty="0"/>
              <a:t>Descendant selector </a:t>
            </a:r>
            <a:r>
              <a:rPr lang="en-US" dirty="0"/>
              <a:t>(space): matches all elements that are descendants of a specified element.</a:t>
            </a:r>
          </a:p>
          <a:p>
            <a:pPr lvl="1"/>
            <a:r>
              <a:rPr lang="en-US" b="1" dirty="0"/>
              <a:t>Child selector </a:t>
            </a:r>
            <a:r>
              <a:rPr lang="en-US" dirty="0"/>
              <a:t>(&gt;): selects all elements that are the immediate children of a specified element.</a:t>
            </a:r>
          </a:p>
          <a:p>
            <a:pPr lvl="1"/>
            <a:r>
              <a:rPr lang="en-US" b="1" dirty="0"/>
              <a:t>Adjacent sibling selector</a:t>
            </a:r>
            <a:r>
              <a:rPr lang="en-US" dirty="0"/>
              <a:t> (+): selects all elements that are the adjacent siblings of a specified element.</a:t>
            </a:r>
          </a:p>
          <a:p>
            <a:pPr lvl="1"/>
            <a:r>
              <a:rPr lang="en-US" b="1" dirty="0"/>
              <a:t>General sibling selector</a:t>
            </a:r>
            <a:r>
              <a:rPr lang="en-US" dirty="0"/>
              <a:t> (~): selects all elements that are siblings of a specified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89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Combinators</a:t>
            </a:r>
            <a:r>
              <a:rPr lang="en-US" dirty="0"/>
              <a:t>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.div1 p {</a:t>
            </a:r>
          </a:p>
          <a:p>
            <a:pPr marL="0" indent="0">
              <a:buNone/>
            </a:pPr>
            <a:r>
              <a:rPr lang="en-US" dirty="0"/>
              <a:t>  color: yellow;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.div2+p {</a:t>
            </a:r>
          </a:p>
          <a:p>
            <a:pPr marL="0" indent="0">
              <a:buNone/>
            </a:pPr>
            <a:r>
              <a:rPr lang="en-US" dirty="0"/>
              <a:t>  color: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.div3&gt;p {</a:t>
            </a:r>
          </a:p>
          <a:p>
            <a:pPr marL="0" indent="0">
              <a:buNone/>
            </a:pPr>
            <a:r>
              <a:rPr lang="en-US" dirty="0"/>
              <a:t>  color: green;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.div4~p {</a:t>
            </a:r>
          </a:p>
          <a:p>
            <a:pPr marL="0" indent="0">
              <a:buNone/>
            </a:pPr>
            <a:r>
              <a:rPr lang="en-US" dirty="0"/>
              <a:t>  color: blue;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&lt;div class="div1"&gt;</a:t>
            </a:r>
          </a:p>
          <a:p>
            <a:pPr marL="0" indent="0">
              <a:buNone/>
            </a:pPr>
            <a:r>
              <a:rPr lang="en-US" dirty="0"/>
              <a:t>  &lt;p&gt;Paragraph 1&lt;/p&gt;</a:t>
            </a:r>
          </a:p>
          <a:p>
            <a:pPr marL="0" indent="0">
              <a:buNone/>
            </a:pPr>
            <a:r>
              <a:rPr lang="en-US" dirty="0"/>
              <a:t>  &lt;p&gt;Paragraph 2&lt;/p&gt;</a:t>
            </a:r>
          </a:p>
          <a:p>
            <a:pPr marL="0" indent="0">
              <a:buNone/>
            </a:pPr>
            <a:r>
              <a:rPr lang="en-US" dirty="0"/>
              <a:t>  &lt;span&gt;&lt;p&gt;Paragraph 3 &lt;/p&gt;&lt;/span&gt;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&lt;p&gt;Paragraph 4&lt;/p&gt;</a:t>
            </a:r>
          </a:p>
          <a:p>
            <a:pPr marL="0" indent="0">
              <a:buNone/>
            </a:pPr>
            <a:r>
              <a:rPr lang="en-US" dirty="0"/>
              <a:t>&lt;p&gt;Paragraph 5&lt;/p&gt;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6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With the class selector, different styles can be defined for the same type of HTML element.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err="1"/>
              <a:t>p.right</a:t>
            </a:r>
            <a:r>
              <a:rPr lang="en-US" altLang="en-US" sz="2800" dirty="0"/>
              <a:t> {text-align: right}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err="1"/>
              <a:t>p.center</a:t>
            </a:r>
            <a:r>
              <a:rPr lang="en-US" altLang="en-US" sz="2800" dirty="0"/>
              <a:t> {text-align: center}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err="1"/>
              <a:t>p.bold</a:t>
            </a:r>
            <a:r>
              <a:rPr lang="en-US" altLang="en-US" sz="2800" dirty="0"/>
              <a:t>{</a:t>
            </a:r>
            <a:r>
              <a:rPr lang="en-US" altLang="en-US" sz="2800" dirty="0" err="1"/>
              <a:t>font-weight:bold</a:t>
            </a:r>
            <a:r>
              <a:rPr lang="en-US" altLang="en-US" sz="2800" dirty="0"/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You have to use the class attribute in your HTML element: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&lt;p class="right"&gt; This paragraph will be right-aligned. &lt;/p&gt;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&lt;p class="center"&gt; This paragraph will be center-aligned. &lt;/p&gt;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apply more than one class per given element, the syntax is: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&lt;p class="center bold"&gt; This is a paragraph. &lt;/p&gt;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The paragraph above will be styled by the class "center" AND the class "bold".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1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you to visually manipulate an element by skewing, rotating, translating, or scaling CSS3 supports 2D and 3D transformations.</a:t>
            </a:r>
          </a:p>
          <a:p>
            <a:r>
              <a:rPr lang="en-US" dirty="0"/>
              <a:t>Prefixes or notations according to browser support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 ( Internet Explorer)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 (Chrome, Safari, Opera)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 (Firefox)</a:t>
            </a:r>
          </a:p>
          <a:p>
            <a:pPr marL="0" indent="0">
              <a:buNone/>
            </a:pPr>
            <a:r>
              <a:rPr lang="en-US" b="1" dirty="0"/>
              <a:t>Methods</a:t>
            </a:r>
          </a:p>
          <a:p>
            <a:r>
              <a:rPr lang="en-US" sz="2400" b="1" dirty="0"/>
              <a:t>translate() </a:t>
            </a:r>
            <a:r>
              <a:rPr lang="en-US" sz="2400" dirty="0"/>
              <a:t>: method moves an element from its current position </a:t>
            </a:r>
          </a:p>
          <a:p>
            <a:r>
              <a:rPr lang="en-US" sz="2400" b="1" dirty="0"/>
              <a:t>rotate(): </a:t>
            </a:r>
            <a:r>
              <a:rPr lang="en-US" sz="2400" dirty="0"/>
              <a:t>method rotates an element clockwise or counter-clockwise according to a given degree.</a:t>
            </a:r>
          </a:p>
          <a:p>
            <a:r>
              <a:rPr lang="en-US" sz="2400" b="1" dirty="0"/>
              <a:t>scale(): </a:t>
            </a:r>
            <a:r>
              <a:rPr lang="en-US" sz="2400" dirty="0"/>
              <a:t>method increases or decreases the size of an element, according to the width and or height.</a:t>
            </a:r>
          </a:p>
          <a:p>
            <a:r>
              <a:rPr lang="en-US" sz="2400" b="1" dirty="0"/>
              <a:t>skew(): </a:t>
            </a:r>
            <a:r>
              <a:rPr lang="en-US" sz="2400" dirty="0"/>
              <a:t>method skews an element along the X-axis and or Y-axis by the given angle.</a:t>
            </a:r>
          </a:p>
        </p:txBody>
      </p:sp>
    </p:spTree>
    <p:extLst>
      <p:ext uri="{BB962C8B-B14F-4D97-AF65-F5344CB8AC3E}">
        <p14:creationId xmlns:p14="http://schemas.microsoft.com/office/powerpoint/2010/main" val="3713131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-</a:t>
            </a:r>
            <a:r>
              <a:rPr lang="en-US" dirty="0" err="1"/>
              <a:t>ms</a:t>
            </a:r>
            <a:r>
              <a:rPr lang="en-US" dirty="0"/>
              <a:t>-transform: translate(50px,100px); /* IE 9 */</a:t>
            </a:r>
            <a:br>
              <a:rPr lang="en-US" dirty="0"/>
            </a:br>
            <a:r>
              <a:rPr lang="en-US" dirty="0"/>
              <a:t>    -</a:t>
            </a:r>
            <a:r>
              <a:rPr lang="en-US" dirty="0" err="1"/>
              <a:t>webkit</a:t>
            </a:r>
            <a:r>
              <a:rPr lang="en-US" dirty="0"/>
              <a:t>-transform: translate(50px,100px); /* Safari */</a:t>
            </a:r>
            <a:br>
              <a:rPr lang="en-US" dirty="0"/>
            </a:br>
            <a:r>
              <a:rPr lang="en-US" dirty="0"/>
              <a:t>    transform: translate(50px,100px);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transform: rotate(20deg);</a:t>
            </a:r>
          </a:p>
          <a:p>
            <a:r>
              <a:rPr lang="en-US" dirty="0"/>
              <a:t>transform: scale(2,3);</a:t>
            </a:r>
          </a:p>
        </p:txBody>
      </p:sp>
    </p:spTree>
    <p:extLst>
      <p:ext uri="{BB962C8B-B14F-4D97-AF65-F5344CB8AC3E}">
        <p14:creationId xmlns:p14="http://schemas.microsoft.com/office/powerpoint/2010/main" val="4193045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057400" y="1447800"/>
            <a:ext cx="8153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It is CSS effect which changes style of element w.r.to time.</a:t>
            </a:r>
          </a:p>
          <a:p>
            <a:pPr marL="0" indent="0">
              <a:buNone/>
            </a:pPr>
            <a:r>
              <a:rPr lang="en-US" b="1" dirty="0"/>
              <a:t>Properties:</a:t>
            </a:r>
          </a:p>
          <a:p>
            <a:r>
              <a:rPr lang="en-US" sz="2200" b="1" dirty="0"/>
              <a:t>transition-property</a:t>
            </a:r>
            <a:r>
              <a:rPr lang="en-US" sz="2200" dirty="0"/>
              <a:t>: Specifies the name of the CSS property the transition effect is for</a:t>
            </a:r>
          </a:p>
          <a:p>
            <a:r>
              <a:rPr lang="en-US" sz="2200" b="1" dirty="0"/>
              <a:t>transition-duration</a:t>
            </a:r>
            <a:r>
              <a:rPr lang="en-US" sz="2200" dirty="0"/>
              <a:t>: Specifies how many seconds or milliseconds a transition effect takes to complete</a:t>
            </a:r>
          </a:p>
          <a:p>
            <a:r>
              <a:rPr lang="en-US" sz="2200" b="1" dirty="0"/>
              <a:t>transition-timing-function </a:t>
            </a:r>
            <a:r>
              <a:rPr lang="en-US" sz="2200" dirty="0"/>
              <a:t>: Specifies the speed curve of the transition effect</a:t>
            </a:r>
          </a:p>
          <a:p>
            <a:pPr lvl="2"/>
            <a:r>
              <a:rPr lang="en-US" sz="1900" dirty="0"/>
              <a:t> linear, ease, ease-in, ease-out, ease-in-out and cubic-</a:t>
            </a:r>
            <a:r>
              <a:rPr lang="en-US" sz="1900" dirty="0" err="1"/>
              <a:t>bezier</a:t>
            </a:r>
            <a:r>
              <a:rPr lang="en-US" sz="1900" dirty="0"/>
              <a:t>(</a:t>
            </a:r>
            <a:r>
              <a:rPr lang="en-US" sz="1900" dirty="0" err="1"/>
              <a:t>n,n,n,n</a:t>
            </a:r>
            <a:r>
              <a:rPr lang="en-US" sz="1900" dirty="0"/>
              <a:t>)</a:t>
            </a:r>
          </a:p>
          <a:p>
            <a:r>
              <a:rPr lang="en-US" sz="2200" b="1" dirty="0"/>
              <a:t>transition-delay</a:t>
            </a:r>
            <a:r>
              <a:rPr lang="en-US" sz="2200" dirty="0"/>
              <a:t>: Specifies a delay (in seconds) for the transition effect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80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width: 100px;</a:t>
            </a:r>
          </a:p>
          <a:p>
            <a:pPr marL="0" indent="0">
              <a:buNone/>
            </a:pPr>
            <a:r>
              <a:rPr lang="en-US" dirty="0"/>
              <a:t>    height: 100px;</a:t>
            </a:r>
          </a:p>
          <a:p>
            <a:pPr marL="0" indent="0">
              <a:buNone/>
            </a:pPr>
            <a:r>
              <a:rPr lang="en-US" dirty="0"/>
              <a:t>    background: red;</a:t>
            </a:r>
            <a:br>
              <a:rPr lang="en-US" dirty="0"/>
            </a:br>
            <a:r>
              <a:rPr lang="en-US" dirty="0"/>
              <a:t>    transition-property: width;</a:t>
            </a:r>
            <a:br>
              <a:rPr lang="en-US" dirty="0"/>
            </a:br>
            <a:r>
              <a:rPr lang="en-US" dirty="0"/>
              <a:t>    transition-duration: 2s;</a:t>
            </a:r>
            <a:br>
              <a:rPr lang="en-US" dirty="0"/>
            </a:br>
            <a:r>
              <a:rPr lang="en-US" dirty="0"/>
              <a:t>    transition-timing-function: linear;</a:t>
            </a:r>
            <a:br>
              <a:rPr lang="en-US" dirty="0"/>
            </a:br>
            <a:r>
              <a:rPr lang="en-US" dirty="0"/>
              <a:t>    transition-delay: 1s;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width: 300px;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Short-hand</a:t>
            </a:r>
          </a:p>
          <a:p>
            <a:pPr marL="0" indent="0">
              <a:buNone/>
            </a:pPr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transition: width 2s linear 1s;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572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Allows animation of most HTML elements without using Scripts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Properties:</a:t>
            </a:r>
          </a:p>
          <a:p>
            <a:r>
              <a:rPr lang="en-US" sz="2400" b="1" dirty="0"/>
              <a:t>@</a:t>
            </a:r>
            <a:r>
              <a:rPr lang="en-US" sz="2400" b="1" dirty="0" err="1"/>
              <a:t>keyframes</a:t>
            </a:r>
            <a:r>
              <a:rPr lang="en-US" sz="2400" b="1" dirty="0"/>
              <a:t> </a:t>
            </a:r>
            <a:r>
              <a:rPr lang="en-US" sz="2400" dirty="0"/>
              <a:t>: defines style change rules for elements</a:t>
            </a:r>
          </a:p>
          <a:p>
            <a:r>
              <a:rPr lang="en-US" sz="2400" b="1" dirty="0"/>
              <a:t>animation-name</a:t>
            </a:r>
            <a:r>
              <a:rPr lang="en-US" sz="2400" dirty="0"/>
              <a:t>: Specifies the name of the @</a:t>
            </a:r>
            <a:r>
              <a:rPr lang="en-US" sz="2400" dirty="0" err="1"/>
              <a:t>keyframes</a:t>
            </a:r>
            <a:r>
              <a:rPr lang="en-US" sz="2400" dirty="0"/>
              <a:t> animation</a:t>
            </a:r>
          </a:p>
          <a:p>
            <a:r>
              <a:rPr lang="en-US" sz="2400" b="1" dirty="0"/>
              <a:t>Animation-duration</a:t>
            </a:r>
            <a:r>
              <a:rPr lang="en-US" sz="2400" dirty="0"/>
              <a:t>: Specifies how many seconds or milliseconds an animation takes to complete one cycle</a:t>
            </a:r>
          </a:p>
          <a:p>
            <a:r>
              <a:rPr lang="en-US" sz="2400" b="1" dirty="0"/>
              <a:t>Animation-timing-function</a:t>
            </a:r>
            <a:r>
              <a:rPr lang="en-US" sz="2400" dirty="0"/>
              <a:t>: Specifies the speed curve of the animation</a:t>
            </a:r>
          </a:p>
          <a:p>
            <a:r>
              <a:rPr lang="en-US" sz="2400" b="1" dirty="0"/>
              <a:t>Animation-delay</a:t>
            </a:r>
            <a:r>
              <a:rPr lang="en-US" sz="2400" dirty="0"/>
              <a:t>: Specifies a delay for the start of an animation</a:t>
            </a:r>
          </a:p>
          <a:p>
            <a:r>
              <a:rPr lang="en-US" sz="2400" b="1" dirty="0"/>
              <a:t>Animation-iteration-count</a:t>
            </a:r>
            <a:r>
              <a:rPr lang="en-US" sz="2400" dirty="0"/>
              <a:t>: Specifies the number of times an animation should be played</a:t>
            </a:r>
          </a:p>
          <a:p>
            <a:r>
              <a:rPr lang="en-US" sz="2400" b="1" dirty="0"/>
              <a:t>Animation-direction</a:t>
            </a:r>
            <a:r>
              <a:rPr lang="en-US" sz="2400" dirty="0"/>
              <a:t>: Specifies whether an animation should play in reverse direction or alternate cycles</a:t>
            </a:r>
          </a:p>
          <a:p>
            <a:pPr lvl="1"/>
            <a:r>
              <a:rPr lang="en-US" dirty="0"/>
              <a:t>Normal, reverse, alternate, alternate-reverse</a:t>
            </a:r>
          </a:p>
          <a:p>
            <a:r>
              <a:rPr lang="en-US" sz="2400" b="1" dirty="0"/>
              <a:t>Animation-play-state</a:t>
            </a:r>
            <a:r>
              <a:rPr lang="en-US" sz="2400" dirty="0"/>
              <a:t>: Specifies whether the animation is running or paused</a:t>
            </a:r>
          </a:p>
          <a:p>
            <a:pPr lvl="1"/>
            <a:r>
              <a:rPr lang="en-US" dirty="0"/>
              <a:t>Running or paused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90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.circle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    width:200px;</a:t>
            </a:r>
          </a:p>
          <a:p>
            <a:pPr marL="0" indent="0">
              <a:buNone/>
            </a:pPr>
            <a:r>
              <a:rPr lang="en-US" dirty="0"/>
              <a:t>    height:300px;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background:Yellow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animation-iteration-count:infinite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animation-timing-function:linear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animation-name:moovcircle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animation-duration:5s;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</a:t>
            </a:r>
            <a:r>
              <a:rPr lang="en-US"/>
              <a:t>mooncircle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0%{left:0px; top:0px;}</a:t>
            </a:r>
          </a:p>
          <a:p>
            <a:pPr marL="0" indent="0">
              <a:buNone/>
            </a:pPr>
            <a:r>
              <a:rPr lang="en-US" dirty="0"/>
              <a:t>100%{left:500px; top:500px; border-radius:50%;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&lt;div class=“circle”&gt;&lt;/div&gt;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025545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Flexible Box Layout Module, makes it easier to design flexible responsive layout structure without using float or positioning</a:t>
            </a:r>
            <a:endParaRPr lang="en-US" b="1" dirty="0"/>
          </a:p>
          <a:p>
            <a:r>
              <a:rPr lang="en-US" b="1" dirty="0" err="1"/>
              <a:t>Display:Flex</a:t>
            </a:r>
            <a:endParaRPr lang="en-US" dirty="0"/>
          </a:p>
          <a:p>
            <a:pPr lvl="1"/>
            <a:r>
              <a:rPr lang="en-US" dirty="0"/>
              <a:t> Displays an element as a block-level flex container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0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Flex-grow</a:t>
            </a:r>
            <a:r>
              <a:rPr lang="en-US" dirty="0"/>
              <a:t>: specifies how much the item will grow relative to the rest of the flexible items inside the same container</a:t>
            </a:r>
          </a:p>
          <a:p>
            <a:pPr lvl="1"/>
            <a:r>
              <a:rPr lang="en-US" i="1" dirty="0" err="1"/>
              <a:t>number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r>
              <a:rPr lang="en-US" b="1" dirty="0"/>
              <a:t>Flex-shrink</a:t>
            </a:r>
            <a:r>
              <a:rPr lang="en-US" dirty="0"/>
              <a:t>: specifies how the item will shrink relative to the rest of the flexible items inside the same container</a:t>
            </a:r>
          </a:p>
          <a:p>
            <a:pPr lvl="1"/>
            <a:r>
              <a:rPr lang="en-US" i="1" dirty="0" err="1"/>
              <a:t>number</a:t>
            </a:r>
            <a:r>
              <a:rPr lang="en-US" dirty="0" err="1"/>
              <a:t>|initial|inherit</a:t>
            </a:r>
            <a:endParaRPr lang="en-US" dirty="0"/>
          </a:p>
          <a:p>
            <a:r>
              <a:rPr lang="en-US" b="1" dirty="0"/>
              <a:t>Flex-basis: </a:t>
            </a:r>
            <a:r>
              <a:rPr lang="en-US" dirty="0"/>
              <a:t>specifies the initial length of a flexible item</a:t>
            </a:r>
          </a:p>
          <a:p>
            <a:pPr lvl="1"/>
            <a:r>
              <a:rPr lang="en-US" i="1" dirty="0" err="1"/>
              <a:t>number</a:t>
            </a:r>
            <a:r>
              <a:rPr lang="en-US" dirty="0" err="1"/>
              <a:t>|auto|initial|inherit</a:t>
            </a:r>
            <a:endParaRPr lang="en-US" b="1" dirty="0"/>
          </a:p>
          <a:p>
            <a:r>
              <a:rPr lang="en-US" b="1" dirty="0"/>
              <a:t>Flex: s</a:t>
            </a:r>
            <a:r>
              <a:rPr lang="en-US" dirty="0"/>
              <a:t>ets the flexible length on flexible items</a:t>
            </a:r>
          </a:p>
          <a:p>
            <a:pPr lvl="1"/>
            <a:r>
              <a:rPr lang="en-US" i="1" dirty="0"/>
              <a:t>flex-grow</a:t>
            </a:r>
            <a:r>
              <a:rPr lang="en-US" dirty="0"/>
              <a:t> </a:t>
            </a:r>
            <a:r>
              <a:rPr lang="en-US" i="1" dirty="0"/>
              <a:t>flex-shrink</a:t>
            </a:r>
            <a:r>
              <a:rPr lang="en-US" dirty="0"/>
              <a:t> </a:t>
            </a:r>
            <a:r>
              <a:rPr lang="en-US" i="1" dirty="0" err="1"/>
              <a:t>flex-basis</a:t>
            </a:r>
            <a:r>
              <a:rPr lang="en-US" dirty="0" err="1"/>
              <a:t>|auto|initial|inherit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500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 container..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Flex-direction</a:t>
            </a:r>
          </a:p>
          <a:p>
            <a:pPr lvl="1"/>
            <a:r>
              <a:rPr lang="en-US" dirty="0"/>
              <a:t>defines in which direction the container wants to stack the flex items</a:t>
            </a:r>
          </a:p>
          <a:p>
            <a:pPr lvl="2"/>
            <a:r>
              <a:rPr lang="en-US" dirty="0" err="1"/>
              <a:t>row|row-reverse|column|column-reverse|initial|inherit</a:t>
            </a:r>
            <a:endParaRPr lang="en-US" dirty="0"/>
          </a:p>
          <a:p>
            <a:r>
              <a:rPr lang="en-US" b="1" dirty="0"/>
              <a:t>Flex-wrap</a:t>
            </a:r>
          </a:p>
          <a:p>
            <a:pPr lvl="1"/>
            <a:r>
              <a:rPr lang="en-US" dirty="0"/>
              <a:t>specifies whether the flexible items should wrap or not</a:t>
            </a:r>
          </a:p>
          <a:p>
            <a:pPr lvl="1"/>
            <a:r>
              <a:rPr lang="en-US" dirty="0"/>
              <a:t>flex-wrap: </a:t>
            </a:r>
            <a:r>
              <a:rPr lang="en-US" dirty="0" err="1"/>
              <a:t>nowrap|wrap|wrap-reverse|initial|inherit</a:t>
            </a:r>
            <a:endParaRPr lang="en-US" dirty="0"/>
          </a:p>
          <a:p>
            <a:r>
              <a:rPr lang="en-US" b="1" dirty="0"/>
              <a:t>Flex-flow</a:t>
            </a:r>
          </a:p>
          <a:p>
            <a:pPr lvl="1"/>
            <a:r>
              <a:rPr lang="en-US" dirty="0"/>
              <a:t>Is a short-hand for flex-direction and flex-wrap</a:t>
            </a:r>
          </a:p>
          <a:p>
            <a:pPr lvl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3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 container..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Justify-content</a:t>
            </a:r>
          </a:p>
          <a:p>
            <a:pPr lvl="1"/>
            <a:r>
              <a:rPr lang="en-US" dirty="0"/>
              <a:t>aligns the flexible container's items when the items do not use all available space on the main-axis (horizontally)</a:t>
            </a:r>
          </a:p>
          <a:p>
            <a:pPr lvl="1"/>
            <a:r>
              <a:rPr lang="en-US" dirty="0"/>
              <a:t>flex-start|flex-end|center|space-between|space-around|initial|inherit;</a:t>
            </a:r>
          </a:p>
          <a:p>
            <a:r>
              <a:rPr lang="en-US" b="1" dirty="0"/>
              <a:t>Align-items</a:t>
            </a:r>
          </a:p>
          <a:p>
            <a:pPr lvl="1"/>
            <a:r>
              <a:rPr lang="en-US" dirty="0"/>
              <a:t>specifies the default alignment for items inside the flexible container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stretch|center|flex-start|flex-end|baseline|initial|inherit</a:t>
            </a:r>
            <a:endParaRPr lang="en-US" dirty="0"/>
          </a:p>
          <a:p>
            <a:r>
              <a:rPr lang="en-US" b="1" dirty="0"/>
              <a:t>Align-self</a:t>
            </a:r>
          </a:p>
          <a:p>
            <a:pPr lvl="1"/>
            <a:r>
              <a:rPr lang="en-US" dirty="0"/>
              <a:t>specifies the alignment for the selected item inside the flexible container</a:t>
            </a:r>
          </a:p>
          <a:p>
            <a:pPr lvl="1"/>
            <a:r>
              <a:rPr lang="en-US" dirty="0"/>
              <a:t>auto|stretch|center|flex-start|flex-end|baseline|initial|inherit</a:t>
            </a:r>
          </a:p>
          <a:p>
            <a:pPr lvl="1"/>
            <a:r>
              <a:rPr lang="en-US" dirty="0"/>
              <a:t>property overrides the flexible container's align-items property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The tag name in the selector can be omitted to define a style that will be used by all HTML elements that have a certain class.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 the example below, all HTML elements with class="center" will be center-aligned:</a:t>
            </a:r>
          </a:p>
          <a:p>
            <a:pPr>
              <a:lnSpc>
                <a:spcPct val="80000"/>
              </a:lnSpc>
            </a:pPr>
            <a:r>
              <a:rPr lang="en-US" altLang="en-US" sz="3600" dirty="0"/>
              <a:t>.center {text-align: center}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Ex: &lt;h1 class="center"&gt; This heading will be center-aligned &lt;/h1&gt;&lt;p class="center"&gt; This paragraph will also be center-aligned. &lt;/p&gt;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 container..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Align-content</a:t>
            </a:r>
          </a:p>
          <a:p>
            <a:pPr lvl="1"/>
            <a:r>
              <a:rPr lang="en-US" dirty="0"/>
              <a:t> property modifies the behavior of the flex-wrap property.</a:t>
            </a:r>
          </a:p>
          <a:p>
            <a:pPr lvl="1"/>
            <a:r>
              <a:rPr lang="en-US" dirty="0"/>
              <a:t> similar to align-items, but instead of aligning flex items, it aligns flex lines</a:t>
            </a:r>
          </a:p>
          <a:p>
            <a:pPr lvl="2"/>
            <a:r>
              <a:rPr lang="en-US" dirty="0"/>
              <a:t>stretch|center|flex-start|flex-end|space-between|space-around|initial|inherit;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56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Transform-origin</a:t>
            </a:r>
          </a:p>
          <a:p>
            <a:pPr lvl="1"/>
            <a:r>
              <a:rPr lang="en-US" dirty="0"/>
              <a:t>property allows you to change the position of transformed elements</a:t>
            </a:r>
          </a:p>
          <a:p>
            <a:pPr lvl="2"/>
            <a:r>
              <a:rPr lang="en-US" i="1" dirty="0"/>
              <a:t>x-axis y-axis </a:t>
            </a:r>
            <a:r>
              <a:rPr lang="en-US" i="1" dirty="0" err="1"/>
              <a:t>z-axis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  <a:p>
            <a:pPr lvl="3"/>
            <a:r>
              <a:rPr lang="en-US" b="1" dirty="0"/>
              <a:t>X-axis</a:t>
            </a:r>
            <a:r>
              <a:rPr lang="en-US" dirty="0"/>
              <a:t>- </a:t>
            </a:r>
            <a:r>
              <a:rPr lang="en-US" dirty="0" err="1"/>
              <a:t>left|center|right|length</a:t>
            </a:r>
            <a:r>
              <a:rPr lang="en-US" dirty="0"/>
              <a:t>|%</a:t>
            </a:r>
          </a:p>
          <a:p>
            <a:pPr lvl="3"/>
            <a:r>
              <a:rPr lang="en-US" b="1" dirty="0"/>
              <a:t>Y-axis- </a:t>
            </a:r>
            <a:r>
              <a:rPr lang="en-US" dirty="0" err="1"/>
              <a:t>top|center|bottom|</a:t>
            </a:r>
            <a:r>
              <a:rPr lang="en-US" i="1" dirty="0" err="1"/>
              <a:t>length</a:t>
            </a:r>
            <a:r>
              <a:rPr lang="en-US" dirty="0"/>
              <a:t>|</a:t>
            </a:r>
            <a:r>
              <a:rPr lang="en-US" i="1" dirty="0"/>
              <a:t>%</a:t>
            </a:r>
          </a:p>
          <a:p>
            <a:pPr lvl="3"/>
            <a:r>
              <a:rPr lang="en-US" b="1" dirty="0"/>
              <a:t>Z-axis- </a:t>
            </a:r>
            <a:r>
              <a:rPr lang="en-US" dirty="0"/>
              <a:t>length</a:t>
            </a:r>
          </a:p>
          <a:p>
            <a:r>
              <a:rPr lang="en-US" dirty="0"/>
              <a:t>Transform-style</a:t>
            </a:r>
          </a:p>
          <a:p>
            <a:pPr lvl="1"/>
            <a:r>
              <a:rPr lang="en-US" dirty="0"/>
              <a:t>property specifies how nested elements are rendered in 3D space</a:t>
            </a:r>
          </a:p>
          <a:p>
            <a:pPr lvl="2"/>
            <a:r>
              <a:rPr lang="en-US" dirty="0"/>
              <a:t>flat|preserve-3d|initial|inherit;</a:t>
            </a:r>
          </a:p>
          <a:p>
            <a:pPr lvl="3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A7DC4-E0CB-43D1-9CDF-35A764EF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F937F6-593D-4D13-90E1-EB7C7CD7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E0DC46-69BB-4ED0-967A-ED1CA9F2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/>
              <a:t>Add Styles to Elements with Particular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Styles can be applied to HTML elements with particular attributes.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style rule below will match all input elements that have a type attribute with a value of "text":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Ex: </a:t>
            </a:r>
            <a:r>
              <a:rPr lang="en-US" altLang="en-US" sz="3200" dirty="0"/>
              <a:t>input[type="text"] {background-color: blue}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Define styles for HTML elements with the id selector.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id selector is defined as a #.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style rule below can be used with an element that has an id with a value of "para1":</a:t>
            </a:r>
          </a:p>
          <a:p>
            <a:pPr>
              <a:lnSpc>
                <a:spcPct val="80000"/>
              </a:lnSpc>
            </a:pPr>
            <a:r>
              <a:rPr lang="en-US" altLang="en-US" sz="3600" dirty="0"/>
              <a:t>#para1 { text-align: center; color: red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CSS,   Tojo Thomas , Dept. of Computer Applications, MIT, MAHE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7409</TotalTime>
  <Words>3309</Words>
  <Application>Microsoft Office PowerPoint</Application>
  <PresentationFormat>Custom</PresentationFormat>
  <Paragraphs>573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CSS</vt:lpstr>
      <vt:lpstr>CSS</vt:lpstr>
      <vt:lpstr>Anatomy of CSS Rule</vt:lpstr>
      <vt:lpstr>Element selector</vt:lpstr>
      <vt:lpstr>Class selector</vt:lpstr>
      <vt:lpstr>Anonymous class selector</vt:lpstr>
      <vt:lpstr>PowerPoint Presentation</vt:lpstr>
      <vt:lpstr>Add Styles to Elements with Particular Attributes</vt:lpstr>
      <vt:lpstr>ID selector</vt:lpstr>
      <vt:lpstr>External Style Sheet </vt:lpstr>
      <vt:lpstr>Internal Style Sheet </vt:lpstr>
      <vt:lpstr>Inline Styles </vt:lpstr>
      <vt:lpstr>CASCADING effect </vt:lpstr>
      <vt:lpstr>Example</vt:lpstr>
      <vt:lpstr>Box-model</vt:lpstr>
      <vt:lpstr>Margin</vt:lpstr>
      <vt:lpstr>Border</vt:lpstr>
      <vt:lpstr>PowerPoint Presentation</vt:lpstr>
      <vt:lpstr>Border radius</vt:lpstr>
      <vt:lpstr>Padding</vt:lpstr>
      <vt:lpstr>Dimension</vt:lpstr>
      <vt:lpstr>Overflow</vt:lpstr>
      <vt:lpstr>Box-sizing</vt:lpstr>
      <vt:lpstr>Note</vt:lpstr>
      <vt:lpstr>Background</vt:lpstr>
      <vt:lpstr>Font</vt:lpstr>
      <vt:lpstr>Font family</vt:lpstr>
      <vt:lpstr>Text</vt:lpstr>
      <vt:lpstr>Table</vt:lpstr>
      <vt:lpstr>List</vt:lpstr>
      <vt:lpstr>Display</vt:lpstr>
      <vt:lpstr>Positioning</vt:lpstr>
      <vt:lpstr>Float</vt:lpstr>
      <vt:lpstr>Overflow</vt:lpstr>
      <vt:lpstr>Media queries</vt:lpstr>
      <vt:lpstr>Syntax</vt:lpstr>
      <vt:lpstr>Media Types</vt:lpstr>
      <vt:lpstr>Some media features</vt:lpstr>
      <vt:lpstr>Set the view port</vt:lpstr>
      <vt:lpstr>HTML layout elements</vt:lpstr>
      <vt:lpstr>HTML layout elements cont..</vt:lpstr>
      <vt:lpstr>HTML layout elements cont..</vt:lpstr>
      <vt:lpstr>HTML layout elements cont..</vt:lpstr>
      <vt:lpstr>Example for CSS pseudo-classes</vt:lpstr>
      <vt:lpstr>Some more Pseudo classes</vt:lpstr>
      <vt:lpstr>Pseudo elements</vt:lpstr>
      <vt:lpstr>Some pseudo elements</vt:lpstr>
      <vt:lpstr>CSS Combinators</vt:lpstr>
      <vt:lpstr>CSS Combinators example</vt:lpstr>
      <vt:lpstr>Transform</vt:lpstr>
      <vt:lpstr>Examples</vt:lpstr>
      <vt:lpstr>Transition</vt:lpstr>
      <vt:lpstr>Example</vt:lpstr>
      <vt:lpstr>Animation</vt:lpstr>
      <vt:lpstr>Example</vt:lpstr>
      <vt:lpstr>Flex Box</vt:lpstr>
      <vt:lpstr>Flex Box..</vt:lpstr>
      <vt:lpstr>Flex Box container..</vt:lpstr>
      <vt:lpstr>Flex Box container..</vt:lpstr>
      <vt:lpstr>Flex Box container..</vt:lpstr>
      <vt:lpstr>Transform attributes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MAHE;akshay bhat</dc:creator>
  <cp:lastModifiedBy>TOJO</cp:lastModifiedBy>
  <cp:revision>59</cp:revision>
  <dcterms:created xsi:type="dcterms:W3CDTF">2020-01-13T05:03:54Z</dcterms:created>
  <dcterms:modified xsi:type="dcterms:W3CDTF">2022-06-27T05:06:39Z</dcterms:modified>
</cp:coreProperties>
</file>