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41" autoAdjust="0"/>
    <p:restoredTop sz="94660"/>
  </p:normalViewPr>
  <p:slideViewPr>
    <p:cSldViewPr snapToGrid="0">
      <p:cViewPr varScale="1">
        <p:scale>
          <a:sx n="93" d="100"/>
          <a:sy n="93" d="100"/>
        </p:scale>
        <p:origin x="11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87EC-B47E-494C-BD50-DC345E52F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A63DA7-0474-4199-BD22-59B90C2B2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83383E-534A-4189-8FC2-7942459026FF}"/>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5" name="Footer Placeholder 4">
            <a:extLst>
              <a:ext uri="{FF2B5EF4-FFF2-40B4-BE49-F238E27FC236}">
                <a16:creationId xmlns:a16="http://schemas.microsoft.com/office/drawing/2014/main" id="{C577AA70-C067-4171-AC24-45C00CE35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C42D8-2894-4F79-8707-E9F342274DD5}"/>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164941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D57F-8D56-4AE0-BE19-7AF4DFA9F2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99FC8-4729-4CCE-9259-D9F844D3E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AA6AB-C530-4EBC-A70D-BE9AEE743985}"/>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5" name="Footer Placeholder 4">
            <a:extLst>
              <a:ext uri="{FF2B5EF4-FFF2-40B4-BE49-F238E27FC236}">
                <a16:creationId xmlns:a16="http://schemas.microsoft.com/office/drawing/2014/main" id="{39632AA6-A240-4E92-8EB6-5FC0016C7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608A1-2DDE-41D2-8148-FF03B6B548E4}"/>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294166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C969C-3222-47B5-8E10-6F1EAE3B14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0F3E1-CDC3-4888-9341-5C3477734D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B3C60-EF7B-4B6D-99E7-CC33495C6456}"/>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5" name="Footer Placeholder 4">
            <a:extLst>
              <a:ext uri="{FF2B5EF4-FFF2-40B4-BE49-F238E27FC236}">
                <a16:creationId xmlns:a16="http://schemas.microsoft.com/office/drawing/2014/main" id="{9839412C-C20F-4297-8281-A7ECA02C8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6043B-8B97-4FE4-B30C-23622B789114}"/>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35175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FB18-9C2F-418A-8539-040E895B6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09F20-30E5-4A15-8652-BAD4846D9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08970-1403-4C57-A8ED-8B18B4969D27}"/>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5" name="Footer Placeholder 4">
            <a:extLst>
              <a:ext uri="{FF2B5EF4-FFF2-40B4-BE49-F238E27FC236}">
                <a16:creationId xmlns:a16="http://schemas.microsoft.com/office/drawing/2014/main" id="{D51D79F7-21FA-41B0-851E-067EFCF43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3FBC7-F2A0-45A9-883C-5037CC924FC3}"/>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91061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BD97-4268-4CF1-BF0C-644C66752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01BF38-C6D7-44C2-8937-B6F2FD5F0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32446-F68C-4703-810D-1C9DD2C78220}"/>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5" name="Footer Placeholder 4">
            <a:extLst>
              <a:ext uri="{FF2B5EF4-FFF2-40B4-BE49-F238E27FC236}">
                <a16:creationId xmlns:a16="http://schemas.microsoft.com/office/drawing/2014/main" id="{27B30568-C2DE-466D-A9F8-15886A6D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4FCB1-1876-4A6E-8085-AE9EB2069F24}"/>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9429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47EB-3B97-4037-B101-B89538A00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D7AA2-0463-4846-8C7B-C215C0FA9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8B2D1-9A71-41DD-A197-D1F432E92E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06357-E293-46FD-BCDE-3A52068EDAD1}"/>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6" name="Footer Placeholder 5">
            <a:extLst>
              <a:ext uri="{FF2B5EF4-FFF2-40B4-BE49-F238E27FC236}">
                <a16:creationId xmlns:a16="http://schemas.microsoft.com/office/drawing/2014/main" id="{0FAD491D-2C6A-4D0E-8021-EDBD5165E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C759B-5F78-450F-B09D-4C22771A5210}"/>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16965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01C4-AB88-42AB-BD12-404BD7F95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35FE54-908D-4203-982F-BDCAD579A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EA21B-4FFA-4651-9C70-2D0E7AA91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6E54AC-9CF6-4ED4-A4D9-F7A704668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681974-BAD5-4E80-812D-05EB4CFD1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89E6A3-08EA-4A26-B3FF-3E6F40B3239C}"/>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8" name="Footer Placeholder 7">
            <a:extLst>
              <a:ext uri="{FF2B5EF4-FFF2-40B4-BE49-F238E27FC236}">
                <a16:creationId xmlns:a16="http://schemas.microsoft.com/office/drawing/2014/main" id="{793762F2-C8A9-49BE-B657-464636C3D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9BAA1-3546-45EE-BDD3-E3F1B64B4147}"/>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7499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E1DF-E75F-4AF5-9E21-AA5C59F8E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604749-28E2-45B6-AAF1-86F77E2A0FF9}"/>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4" name="Footer Placeholder 3">
            <a:extLst>
              <a:ext uri="{FF2B5EF4-FFF2-40B4-BE49-F238E27FC236}">
                <a16:creationId xmlns:a16="http://schemas.microsoft.com/office/drawing/2014/main" id="{C83D10C2-BADE-4A07-84A9-01D151528B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3B93BC-BCBF-40D1-AF1A-BCA6D33D9A84}"/>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152901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CDD79-A918-45CC-8A60-5185D3E08FB0}"/>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3" name="Footer Placeholder 2">
            <a:extLst>
              <a:ext uri="{FF2B5EF4-FFF2-40B4-BE49-F238E27FC236}">
                <a16:creationId xmlns:a16="http://schemas.microsoft.com/office/drawing/2014/main" id="{7220BF97-64D1-42F0-9923-CBC2E70169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4E54-BAFA-4B95-B02E-30871054B9E2}"/>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367743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C5BD-A4AC-48C7-8A41-FABB79F7D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A5A47-3611-40F3-A573-60809F87F6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4F20C0-7E84-4667-9C9A-4CEF90862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50981-C305-4B92-B0A8-A0EA514D18C7}"/>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6" name="Footer Placeholder 5">
            <a:extLst>
              <a:ext uri="{FF2B5EF4-FFF2-40B4-BE49-F238E27FC236}">
                <a16:creationId xmlns:a16="http://schemas.microsoft.com/office/drawing/2014/main" id="{0ACFBED7-6910-423E-9488-45EB86F48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2D1B7-0374-4C33-ACCB-6D45CA43DDE3}"/>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20896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813A-DBBC-4FBE-B40B-544FCC7D4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F3ECC-3044-4753-A571-62A463C51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5A3B44-7403-4D22-9F06-D29B5952D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33271-F1E6-47EB-9CB6-036325A4B537}"/>
              </a:ext>
            </a:extLst>
          </p:cNvPr>
          <p:cNvSpPr>
            <a:spLocks noGrp="1"/>
          </p:cNvSpPr>
          <p:nvPr>
            <p:ph type="dt" sz="half" idx="10"/>
          </p:nvPr>
        </p:nvSpPr>
        <p:spPr/>
        <p:txBody>
          <a:bodyPr/>
          <a:lstStyle/>
          <a:p>
            <a:fld id="{5A3D610D-90E6-44AA-96FF-B40E8011CC7B}" type="datetimeFigureOut">
              <a:rPr lang="en-US" smtClean="0"/>
              <a:t>7/27/2020</a:t>
            </a:fld>
            <a:endParaRPr lang="en-US"/>
          </a:p>
        </p:txBody>
      </p:sp>
      <p:sp>
        <p:nvSpPr>
          <p:cNvPr id="6" name="Footer Placeholder 5">
            <a:extLst>
              <a:ext uri="{FF2B5EF4-FFF2-40B4-BE49-F238E27FC236}">
                <a16:creationId xmlns:a16="http://schemas.microsoft.com/office/drawing/2014/main" id="{5D4CE414-2CFB-4B00-AA4B-A403B3FB6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F8A36-132D-44D1-8283-90754C3F7D5D}"/>
              </a:ext>
            </a:extLst>
          </p:cNvPr>
          <p:cNvSpPr>
            <a:spLocks noGrp="1"/>
          </p:cNvSpPr>
          <p:nvPr>
            <p:ph type="sldNum" sz="quarter" idx="12"/>
          </p:nvPr>
        </p:nvSpPr>
        <p:spPr/>
        <p:txBody>
          <a:bodyPr/>
          <a:lstStyle/>
          <a:p>
            <a:fld id="{90058AF3-BAD3-4A91-85AE-239E9AB8B29C}" type="slidenum">
              <a:rPr lang="en-US" smtClean="0"/>
              <a:t>‹#›</a:t>
            </a:fld>
            <a:endParaRPr lang="en-US"/>
          </a:p>
        </p:txBody>
      </p:sp>
    </p:spTree>
    <p:extLst>
      <p:ext uri="{BB962C8B-B14F-4D97-AF65-F5344CB8AC3E}">
        <p14:creationId xmlns:p14="http://schemas.microsoft.com/office/powerpoint/2010/main" val="43931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A1D3C-0BF3-4455-A0BB-0E6BA7714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C03F0B-6286-4B64-8F3F-8DD43EED0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63C65-7623-4845-84FD-EDB7F0EBA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D610D-90E6-44AA-96FF-B40E8011CC7B}" type="datetimeFigureOut">
              <a:rPr lang="en-US" smtClean="0"/>
              <a:t>7/27/2020</a:t>
            </a:fld>
            <a:endParaRPr lang="en-US"/>
          </a:p>
        </p:txBody>
      </p:sp>
      <p:sp>
        <p:nvSpPr>
          <p:cNvPr id="5" name="Footer Placeholder 4">
            <a:extLst>
              <a:ext uri="{FF2B5EF4-FFF2-40B4-BE49-F238E27FC236}">
                <a16:creationId xmlns:a16="http://schemas.microsoft.com/office/drawing/2014/main" id="{7D03D97D-DCA1-48D2-9F24-3CBDC225C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DDB736-FBAA-4274-8274-5441EDCA9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58AF3-BAD3-4A91-85AE-239E9AB8B29C}" type="slidenum">
              <a:rPr lang="en-US" smtClean="0"/>
              <a:t>‹#›</a:t>
            </a:fld>
            <a:endParaRPr lang="en-US"/>
          </a:p>
        </p:txBody>
      </p:sp>
    </p:spTree>
    <p:extLst>
      <p:ext uri="{BB962C8B-B14F-4D97-AF65-F5344CB8AC3E}">
        <p14:creationId xmlns:p14="http://schemas.microsoft.com/office/powerpoint/2010/main" val="390183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orjasso/VLAD" TargetMode="External"/><Relationship Id="rId2" Type="http://schemas.openxmlformats.org/officeDocument/2006/relationships/hyperlink" Target="https://docs.opencv.org/4.3.0/dc/dc3/tutorial_py_matcher.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B380-5EBE-4232-8225-573CF5E9BF32}"/>
              </a:ext>
            </a:extLst>
          </p:cNvPr>
          <p:cNvSpPr>
            <a:spLocks noGrp="1"/>
          </p:cNvSpPr>
          <p:nvPr>
            <p:ph type="ctrTitle"/>
          </p:nvPr>
        </p:nvSpPr>
        <p:spPr/>
        <p:txBody>
          <a:bodyPr/>
          <a:lstStyle/>
          <a:p>
            <a:r>
              <a:rPr lang="en-US" dirty="0"/>
              <a:t>Computer Vision Project Video Description</a:t>
            </a:r>
          </a:p>
        </p:txBody>
      </p:sp>
      <p:sp>
        <p:nvSpPr>
          <p:cNvPr id="3" name="Subtitle 2">
            <a:extLst>
              <a:ext uri="{FF2B5EF4-FFF2-40B4-BE49-F238E27FC236}">
                <a16:creationId xmlns:a16="http://schemas.microsoft.com/office/drawing/2014/main" id="{988A334A-C85E-4465-829C-45EB258AAEAC}"/>
              </a:ext>
            </a:extLst>
          </p:cNvPr>
          <p:cNvSpPr>
            <a:spLocks noGrp="1"/>
          </p:cNvSpPr>
          <p:nvPr>
            <p:ph type="subTitle" idx="1"/>
          </p:nvPr>
        </p:nvSpPr>
        <p:spPr/>
        <p:txBody>
          <a:bodyPr/>
          <a:lstStyle/>
          <a:p>
            <a:r>
              <a:rPr lang="en-US" dirty="0"/>
              <a:t>By Rishabh Sahlot</a:t>
            </a:r>
          </a:p>
        </p:txBody>
      </p:sp>
    </p:spTree>
    <p:extLst>
      <p:ext uri="{BB962C8B-B14F-4D97-AF65-F5344CB8AC3E}">
        <p14:creationId xmlns:p14="http://schemas.microsoft.com/office/powerpoint/2010/main" val="260922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5A13-6C17-4F6F-857D-4D8ABA4B6F96}"/>
              </a:ext>
            </a:extLst>
          </p:cNvPr>
          <p:cNvSpPr>
            <a:spLocks noGrp="1"/>
          </p:cNvSpPr>
          <p:nvPr>
            <p:ph type="title"/>
          </p:nvPr>
        </p:nvSpPr>
        <p:spPr/>
        <p:txBody>
          <a:bodyPr>
            <a:normAutofit/>
          </a:bodyPr>
          <a:lstStyle/>
          <a:p>
            <a:pPr algn="ctr"/>
            <a:r>
              <a:rPr lang="en-US" dirty="0"/>
              <a:t>Scale Invariant Feature Transform(SIFT)</a:t>
            </a:r>
          </a:p>
        </p:txBody>
      </p:sp>
      <p:sp>
        <p:nvSpPr>
          <p:cNvPr id="3" name="Content Placeholder 2">
            <a:extLst>
              <a:ext uri="{FF2B5EF4-FFF2-40B4-BE49-F238E27FC236}">
                <a16:creationId xmlns:a16="http://schemas.microsoft.com/office/drawing/2014/main" id="{623DF064-51EB-4EE1-ABC6-FF185550D627}"/>
              </a:ext>
            </a:extLst>
          </p:cNvPr>
          <p:cNvSpPr>
            <a:spLocks noGrp="1"/>
          </p:cNvSpPr>
          <p:nvPr>
            <p:ph idx="1"/>
          </p:nvPr>
        </p:nvSpPr>
        <p:spPr/>
        <p:txBody>
          <a:bodyPr/>
          <a:lstStyle/>
          <a:p>
            <a:r>
              <a:rPr lang="en-US" dirty="0"/>
              <a:t>SIFT is an old but robust feature detection algorithm that identifies strong key-points in an image that identify their neighborhood using descriptors / vectors. </a:t>
            </a:r>
          </a:p>
          <a:p>
            <a:r>
              <a:rPr lang="en-US" dirty="0"/>
              <a:t>The specialty of SIFT is that it is location(position of the object made by the neighboring pixels), scale(size of object neighborhood in pixels) and orientation(rotation of the object) invariant. This means that even if the position, location or orientation of the object changes it will still be detected as the same object for all the images. </a:t>
            </a:r>
          </a:p>
        </p:txBody>
      </p:sp>
    </p:spTree>
    <p:extLst>
      <p:ext uri="{BB962C8B-B14F-4D97-AF65-F5344CB8AC3E}">
        <p14:creationId xmlns:p14="http://schemas.microsoft.com/office/powerpoint/2010/main" val="157755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1810-E170-4952-95D7-5E2F3D52DC0E}"/>
              </a:ext>
            </a:extLst>
          </p:cNvPr>
          <p:cNvSpPr>
            <a:spLocks noGrp="1"/>
          </p:cNvSpPr>
          <p:nvPr>
            <p:ph type="title"/>
          </p:nvPr>
        </p:nvSpPr>
        <p:spPr/>
        <p:txBody>
          <a:bodyPr/>
          <a:lstStyle/>
          <a:p>
            <a:r>
              <a:rPr lang="en-US" dirty="0"/>
              <a:t>SIFT Algorithm</a:t>
            </a:r>
          </a:p>
        </p:txBody>
      </p:sp>
      <p:sp>
        <p:nvSpPr>
          <p:cNvPr id="3" name="Content Placeholder 2">
            <a:extLst>
              <a:ext uri="{FF2B5EF4-FFF2-40B4-BE49-F238E27FC236}">
                <a16:creationId xmlns:a16="http://schemas.microsoft.com/office/drawing/2014/main" id="{D6D5942B-24E4-49BA-837C-1F9AEA4456D1}"/>
              </a:ext>
            </a:extLst>
          </p:cNvPr>
          <p:cNvSpPr>
            <a:spLocks noGrp="1"/>
          </p:cNvSpPr>
          <p:nvPr>
            <p:ph idx="1"/>
          </p:nvPr>
        </p:nvSpPr>
        <p:spPr/>
        <p:txBody>
          <a:bodyPr/>
          <a:lstStyle/>
          <a:p>
            <a:r>
              <a:rPr lang="en-US" dirty="0"/>
              <a:t>The SIFT algorithm can be divided in to 4 steps</a:t>
            </a:r>
          </a:p>
          <a:p>
            <a:pPr marL="514350" indent="-514350">
              <a:buFont typeface="+mj-lt"/>
              <a:buAutoNum type="arabicPeriod"/>
            </a:pPr>
            <a:r>
              <a:rPr lang="en-US" dirty="0"/>
              <a:t>Scale Space Extrema Detection</a:t>
            </a:r>
          </a:p>
          <a:p>
            <a:pPr marL="514350" indent="-514350">
              <a:buFont typeface="+mj-lt"/>
              <a:buAutoNum type="arabicPeriod"/>
            </a:pPr>
            <a:r>
              <a:rPr lang="en-US" dirty="0" err="1"/>
              <a:t>Keypoint</a:t>
            </a:r>
            <a:r>
              <a:rPr lang="en-US" dirty="0"/>
              <a:t> Localization</a:t>
            </a:r>
          </a:p>
          <a:p>
            <a:pPr marL="514350" indent="-514350">
              <a:buFont typeface="+mj-lt"/>
              <a:buAutoNum type="arabicPeriod"/>
            </a:pPr>
            <a:r>
              <a:rPr lang="en-US" dirty="0"/>
              <a:t>Orientation Alignment</a:t>
            </a:r>
          </a:p>
          <a:p>
            <a:pPr marL="514350" indent="-514350">
              <a:buFont typeface="+mj-lt"/>
              <a:buAutoNum type="arabicPeriod"/>
            </a:pPr>
            <a:r>
              <a:rPr lang="en-US" dirty="0" err="1"/>
              <a:t>Keypoint</a:t>
            </a:r>
            <a:r>
              <a:rPr lang="en-US" dirty="0"/>
              <a:t> descriptor extraction</a:t>
            </a:r>
          </a:p>
        </p:txBody>
      </p:sp>
    </p:spTree>
    <p:extLst>
      <p:ext uri="{BB962C8B-B14F-4D97-AF65-F5344CB8AC3E}">
        <p14:creationId xmlns:p14="http://schemas.microsoft.com/office/powerpoint/2010/main" val="345750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9A3C-B5EB-406D-8024-DE18A7B04491}"/>
              </a:ext>
            </a:extLst>
          </p:cNvPr>
          <p:cNvSpPr>
            <a:spLocks noGrp="1"/>
          </p:cNvSpPr>
          <p:nvPr>
            <p:ph type="title"/>
          </p:nvPr>
        </p:nvSpPr>
        <p:spPr/>
        <p:txBody>
          <a:bodyPr>
            <a:normAutofit/>
          </a:bodyPr>
          <a:lstStyle/>
          <a:p>
            <a:pPr algn="ctr"/>
            <a:r>
              <a:rPr lang="en-US" sz="3600" dirty="0"/>
              <a:t>Scale Space Extrema Detection</a:t>
            </a:r>
          </a:p>
        </p:txBody>
      </p:sp>
      <p:sp>
        <p:nvSpPr>
          <p:cNvPr id="3" name="Content Placeholder 2">
            <a:extLst>
              <a:ext uri="{FF2B5EF4-FFF2-40B4-BE49-F238E27FC236}">
                <a16:creationId xmlns:a16="http://schemas.microsoft.com/office/drawing/2014/main" id="{6F10EC0E-1DA1-47A5-9815-66D2169EB37F}"/>
              </a:ext>
            </a:extLst>
          </p:cNvPr>
          <p:cNvSpPr>
            <a:spLocks noGrp="1"/>
          </p:cNvSpPr>
          <p:nvPr>
            <p:ph idx="1"/>
          </p:nvPr>
        </p:nvSpPr>
        <p:spPr>
          <a:xfrm>
            <a:off x="6920182" y="1825625"/>
            <a:ext cx="4433618" cy="4667250"/>
          </a:xfrm>
        </p:spPr>
        <p:txBody>
          <a:bodyPr>
            <a:normAutofit fontScale="70000" lnSpcReduction="20000"/>
          </a:bodyPr>
          <a:lstStyle/>
          <a:p>
            <a:r>
              <a:rPr lang="en-US" dirty="0"/>
              <a:t>Stack more blurred(Gaussian Averaged) images one above another.</a:t>
            </a:r>
          </a:p>
          <a:p>
            <a:r>
              <a:rPr lang="en-US" dirty="0"/>
              <a:t>Original idea was to perform Laplacian of gaussian (2</a:t>
            </a:r>
            <a:r>
              <a:rPr lang="en-US" baseline="30000" dirty="0"/>
              <a:t>nd</a:t>
            </a:r>
            <a:r>
              <a:rPr lang="en-US" dirty="0"/>
              <a:t> Derivative) to find local maxima and minima directly for each pixel location</a:t>
            </a:r>
          </a:p>
          <a:p>
            <a:r>
              <a:rPr lang="en-US" dirty="0"/>
              <a:t>Instead they took difference of the Gaussian of successive image to estimate Laplacian, to find local minima and maxima pixel locations </a:t>
            </a:r>
          </a:p>
          <a:p>
            <a:r>
              <a:rPr lang="en-US" dirty="0"/>
              <a:t>Local maxima/minima refer to the maximum/minimum points in the 27-pixel neighborhood.</a:t>
            </a:r>
          </a:p>
          <a:p>
            <a:r>
              <a:rPr lang="en-US" dirty="0"/>
              <a:t>An extrema is required since these key points need to have a high contrast,(just like how high contrast edges helps us visualize the objects better)</a:t>
            </a:r>
          </a:p>
        </p:txBody>
      </p:sp>
      <p:pic>
        <p:nvPicPr>
          <p:cNvPr id="5" name="Picture 4">
            <a:extLst>
              <a:ext uri="{FF2B5EF4-FFF2-40B4-BE49-F238E27FC236}">
                <a16:creationId xmlns:a16="http://schemas.microsoft.com/office/drawing/2014/main" id="{32FB6D0D-29CA-4C45-8B3B-71B10452946D}"/>
              </a:ext>
            </a:extLst>
          </p:cNvPr>
          <p:cNvPicPr>
            <a:picLocks noChangeAspect="1"/>
          </p:cNvPicPr>
          <p:nvPr/>
        </p:nvPicPr>
        <p:blipFill rotWithShape="1">
          <a:blip r:embed="rId2"/>
          <a:srcRect l="24167" t="43148" r="37396" b="7963"/>
          <a:stretch/>
        </p:blipFill>
        <p:spPr>
          <a:xfrm>
            <a:off x="838200" y="1825624"/>
            <a:ext cx="6081982" cy="4351337"/>
          </a:xfrm>
          <a:prstGeom prst="rect">
            <a:avLst/>
          </a:prstGeom>
          <a:ln>
            <a:solidFill>
              <a:schemeClr val="accent1"/>
            </a:solidFill>
          </a:ln>
        </p:spPr>
      </p:pic>
      <p:sp>
        <p:nvSpPr>
          <p:cNvPr id="6" name="TextBox 5">
            <a:extLst>
              <a:ext uri="{FF2B5EF4-FFF2-40B4-BE49-F238E27FC236}">
                <a16:creationId xmlns:a16="http://schemas.microsoft.com/office/drawing/2014/main" id="{A88646CC-B6C5-4BFA-B622-AC92928F5CBC}"/>
              </a:ext>
            </a:extLst>
          </p:cNvPr>
          <p:cNvSpPr txBox="1"/>
          <p:nvPr/>
        </p:nvSpPr>
        <p:spPr>
          <a:xfrm>
            <a:off x="1549400" y="6350000"/>
            <a:ext cx="3987800" cy="369332"/>
          </a:xfrm>
          <a:prstGeom prst="rect">
            <a:avLst/>
          </a:prstGeom>
          <a:noFill/>
        </p:spPr>
        <p:txBody>
          <a:bodyPr wrap="square" rtlCol="0">
            <a:spAutoFit/>
          </a:bodyPr>
          <a:lstStyle/>
          <a:p>
            <a:r>
              <a:rPr lang="en-US" dirty="0"/>
              <a:t>Scale-Space                   </a:t>
            </a:r>
            <a:r>
              <a:rPr lang="en-US" sz="1200" dirty="0"/>
              <a:t>Source- Original SIFT Paper</a:t>
            </a:r>
          </a:p>
        </p:txBody>
      </p:sp>
    </p:spTree>
    <p:extLst>
      <p:ext uri="{BB962C8B-B14F-4D97-AF65-F5344CB8AC3E}">
        <p14:creationId xmlns:p14="http://schemas.microsoft.com/office/powerpoint/2010/main" val="10024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9F7F-3233-451F-B051-2EA2646242C5}"/>
              </a:ext>
            </a:extLst>
          </p:cNvPr>
          <p:cNvSpPr>
            <a:spLocks noGrp="1"/>
          </p:cNvSpPr>
          <p:nvPr>
            <p:ph type="title"/>
          </p:nvPr>
        </p:nvSpPr>
        <p:spPr/>
        <p:txBody>
          <a:bodyPr/>
          <a:lstStyle/>
          <a:p>
            <a:pPr algn="ctr"/>
            <a:r>
              <a:rPr lang="en-US" dirty="0"/>
              <a:t>KEYPOINT LOCALIZATION</a:t>
            </a:r>
          </a:p>
        </p:txBody>
      </p:sp>
      <p:sp>
        <p:nvSpPr>
          <p:cNvPr id="3" name="Content Placeholder 2">
            <a:extLst>
              <a:ext uri="{FF2B5EF4-FFF2-40B4-BE49-F238E27FC236}">
                <a16:creationId xmlns:a16="http://schemas.microsoft.com/office/drawing/2014/main" id="{009A82F8-E5B9-4B65-8E88-3274A20552FE}"/>
              </a:ext>
            </a:extLst>
          </p:cNvPr>
          <p:cNvSpPr>
            <a:spLocks noGrp="1"/>
          </p:cNvSpPr>
          <p:nvPr>
            <p:ph idx="1"/>
          </p:nvPr>
        </p:nvSpPr>
        <p:spPr/>
        <p:txBody>
          <a:bodyPr>
            <a:normAutofit lnSpcReduction="10000"/>
          </a:bodyPr>
          <a:lstStyle/>
          <a:p>
            <a:r>
              <a:rPr lang="en-US" dirty="0"/>
              <a:t>Key-points detected in the previous step are further refined (combined, removed, improved) to find exact pixel location and scale for the maxima/minima.</a:t>
            </a:r>
          </a:p>
          <a:p>
            <a:r>
              <a:rPr lang="en-US" dirty="0"/>
              <a:t>The authors express the scale space functions using Taylor example until powers of 2, take its derivative and derive and equation of extrema. They approximate it by replacing it by difference of neighboring pixels instead of derivative. This removes unstable extrema.</a:t>
            </a:r>
          </a:p>
          <a:p>
            <a:r>
              <a:rPr lang="en-US"/>
              <a:t>The ratio of </a:t>
            </a:r>
            <a:r>
              <a:rPr lang="en-US" dirty="0"/>
              <a:t>Jacobian(Matrix of 1</a:t>
            </a:r>
            <a:r>
              <a:rPr lang="en-US" baseline="30000" dirty="0"/>
              <a:t>st</a:t>
            </a:r>
            <a:r>
              <a:rPr lang="en-US" dirty="0"/>
              <a:t> derivatives ) &amp; Hessian(Matrix of 2</a:t>
            </a:r>
            <a:r>
              <a:rPr lang="en-US" baseline="30000" dirty="0"/>
              <a:t>nd</a:t>
            </a:r>
            <a:r>
              <a:rPr lang="en-US" dirty="0"/>
              <a:t> derivatives) is used later- against a user given threshold to remove points unstable to noise.</a:t>
            </a:r>
          </a:p>
        </p:txBody>
      </p:sp>
    </p:spTree>
    <p:extLst>
      <p:ext uri="{BB962C8B-B14F-4D97-AF65-F5344CB8AC3E}">
        <p14:creationId xmlns:p14="http://schemas.microsoft.com/office/powerpoint/2010/main" val="143201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9AC9-2439-4A8C-AA48-2C7D0A2F3C12}"/>
              </a:ext>
            </a:extLst>
          </p:cNvPr>
          <p:cNvSpPr>
            <a:spLocks noGrp="1"/>
          </p:cNvSpPr>
          <p:nvPr>
            <p:ph type="title"/>
          </p:nvPr>
        </p:nvSpPr>
        <p:spPr/>
        <p:txBody>
          <a:bodyPr/>
          <a:lstStyle/>
          <a:p>
            <a:pPr algn="ctr"/>
            <a:r>
              <a:rPr lang="en-US" dirty="0"/>
              <a:t>Orientation Assignment</a:t>
            </a:r>
          </a:p>
        </p:txBody>
      </p:sp>
      <p:sp>
        <p:nvSpPr>
          <p:cNvPr id="3" name="Content Placeholder 2">
            <a:extLst>
              <a:ext uri="{FF2B5EF4-FFF2-40B4-BE49-F238E27FC236}">
                <a16:creationId xmlns:a16="http://schemas.microsoft.com/office/drawing/2014/main" id="{F351F600-53AF-4FE9-9A89-B49C2492F31D}"/>
              </a:ext>
            </a:extLst>
          </p:cNvPr>
          <p:cNvSpPr>
            <a:spLocks noGrp="1"/>
          </p:cNvSpPr>
          <p:nvPr>
            <p:ph idx="1"/>
          </p:nvPr>
        </p:nvSpPr>
        <p:spPr/>
        <p:txBody>
          <a:bodyPr>
            <a:normAutofit fontScale="92500" lnSpcReduction="10000"/>
          </a:bodyPr>
          <a:lstStyle/>
          <a:p>
            <a:r>
              <a:rPr lang="en-US" dirty="0"/>
              <a:t>In this step we assign orientation to the key-points.</a:t>
            </a:r>
          </a:p>
          <a:p>
            <a:r>
              <a:rPr lang="en-US" dirty="0"/>
              <a:t>We take a small neighborhood region around a key-point and using the points in it construct an orientation histogram of 36 bins (10 degree for each bin), which give a magnitude for a particular orientation. </a:t>
            </a:r>
          </a:p>
          <a:p>
            <a:r>
              <a:rPr lang="en-US" dirty="0"/>
              <a:t>At each of the points chosen in the small neighborhood its gradient magnitude as well as the gaussian average of gradient magnitude of a 3d window (size = 1.5 times sigma of key-point) around it are added to the corresponding gradient angle of that point.</a:t>
            </a:r>
          </a:p>
          <a:p>
            <a:r>
              <a:rPr lang="en-US" dirty="0"/>
              <a:t>The highest peak is that of the key-point, and another peak which is at-least 80% of the highest peak is used to create a key-point on the same original key point pixel but in another direction.</a:t>
            </a:r>
          </a:p>
        </p:txBody>
      </p:sp>
    </p:spTree>
    <p:extLst>
      <p:ext uri="{BB962C8B-B14F-4D97-AF65-F5344CB8AC3E}">
        <p14:creationId xmlns:p14="http://schemas.microsoft.com/office/powerpoint/2010/main" val="66341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B419-98DD-4ACB-A797-235E63D63A7B}"/>
              </a:ext>
            </a:extLst>
          </p:cNvPr>
          <p:cNvSpPr>
            <a:spLocks noGrp="1"/>
          </p:cNvSpPr>
          <p:nvPr>
            <p:ph type="title"/>
          </p:nvPr>
        </p:nvSpPr>
        <p:spPr/>
        <p:txBody>
          <a:bodyPr>
            <a:normAutofit/>
          </a:bodyPr>
          <a:lstStyle/>
          <a:p>
            <a:pPr algn="ctr"/>
            <a:r>
              <a:rPr lang="en-US" sz="4000" dirty="0"/>
              <a:t>KEYPOINT DESCRIPTOR</a:t>
            </a:r>
          </a:p>
        </p:txBody>
      </p:sp>
      <p:sp>
        <p:nvSpPr>
          <p:cNvPr id="3" name="Content Placeholder 2">
            <a:extLst>
              <a:ext uri="{FF2B5EF4-FFF2-40B4-BE49-F238E27FC236}">
                <a16:creationId xmlns:a16="http://schemas.microsoft.com/office/drawing/2014/main" id="{57958AC2-65F2-4497-A2D4-DF18A823CF19}"/>
              </a:ext>
            </a:extLst>
          </p:cNvPr>
          <p:cNvSpPr>
            <a:spLocks noGrp="1"/>
          </p:cNvSpPr>
          <p:nvPr>
            <p:ph idx="1"/>
          </p:nvPr>
        </p:nvSpPr>
        <p:spPr/>
        <p:txBody>
          <a:bodyPr/>
          <a:lstStyle/>
          <a:p>
            <a:r>
              <a:rPr lang="en-US" dirty="0"/>
              <a:t>We take a 16x16 window around the key-points &amp; then split them up into 16 4x4 subregions. </a:t>
            </a:r>
          </a:p>
          <a:p>
            <a:r>
              <a:rPr lang="en-US" dirty="0"/>
              <a:t>Then just like in the previous, we create orientation histogram for each subregion, but here we take 8 bins (due to 8 pixels around the key-point in x-y plane). Then those 16 histograms are concatenated to give a vector 4*4*8 =128 numbers.</a:t>
            </a:r>
          </a:p>
          <a:p>
            <a:r>
              <a:rPr lang="en-US" dirty="0"/>
              <a:t>This vector is normalized, </a:t>
            </a:r>
            <a:r>
              <a:rPr lang="en-US" dirty="0" err="1"/>
              <a:t>thresholded</a:t>
            </a:r>
            <a:r>
              <a:rPr lang="en-US" dirty="0"/>
              <a:t> &amp; again normalized to invariance/resistance to changes in exposure.</a:t>
            </a:r>
          </a:p>
        </p:txBody>
      </p:sp>
    </p:spTree>
    <p:extLst>
      <p:ext uri="{BB962C8B-B14F-4D97-AF65-F5344CB8AC3E}">
        <p14:creationId xmlns:p14="http://schemas.microsoft.com/office/powerpoint/2010/main" val="348972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6E0D-6DFF-4728-9452-B7909563D91A}"/>
              </a:ext>
            </a:extLst>
          </p:cNvPr>
          <p:cNvSpPr>
            <a:spLocks noGrp="1"/>
          </p:cNvSpPr>
          <p:nvPr>
            <p:ph type="title"/>
          </p:nvPr>
        </p:nvSpPr>
        <p:spPr/>
        <p:txBody>
          <a:bodyPr/>
          <a:lstStyle/>
          <a:p>
            <a:r>
              <a:rPr lang="en-US" dirty="0"/>
              <a:t>Visual Codebook  Learning</a:t>
            </a:r>
          </a:p>
        </p:txBody>
      </p:sp>
      <p:sp>
        <p:nvSpPr>
          <p:cNvPr id="3" name="Content Placeholder 2">
            <a:extLst>
              <a:ext uri="{FF2B5EF4-FFF2-40B4-BE49-F238E27FC236}">
                <a16:creationId xmlns:a16="http://schemas.microsoft.com/office/drawing/2014/main" id="{67E2168F-8869-46AE-90E6-FF6010D964D3}"/>
              </a:ext>
            </a:extLst>
          </p:cNvPr>
          <p:cNvSpPr>
            <a:spLocks noGrp="1"/>
          </p:cNvSpPr>
          <p:nvPr>
            <p:ph idx="1"/>
          </p:nvPr>
        </p:nvSpPr>
        <p:spPr/>
        <p:txBody>
          <a:bodyPr>
            <a:normAutofit fontScale="92500" lnSpcReduction="10000"/>
          </a:bodyPr>
          <a:lstStyle/>
          <a:p>
            <a:r>
              <a:rPr lang="en-US" dirty="0"/>
              <a:t>This is just an intermediary step to convert from high number of feature/key-point descriptors (SIFT, SURF, ORB etc.) for each image to compact high dimensional vector (Bag of Visual Words, VLAD, Fisher Vector etc.) to represent that image.</a:t>
            </a:r>
          </a:p>
          <a:p>
            <a:r>
              <a:rPr lang="en-US" dirty="0"/>
              <a:t>In our step we make use of the K-means algorithm on all the descriptors in the data. More specifically, we use the k-means++ algorithms,  which ensure the random seed used for picking initial cluster centers is not too bad.</a:t>
            </a:r>
          </a:p>
          <a:p>
            <a:r>
              <a:rPr lang="en-US" dirty="0"/>
              <a:t>Here we  successively generate centroid and for each point check if the new centroid is its closest centroid. The next centroid is chosen from the data points the probability of selection of the next centroid increases with increasing distance from its closest centroid. </a:t>
            </a:r>
          </a:p>
        </p:txBody>
      </p:sp>
    </p:spTree>
    <p:extLst>
      <p:ext uri="{BB962C8B-B14F-4D97-AF65-F5344CB8AC3E}">
        <p14:creationId xmlns:p14="http://schemas.microsoft.com/office/powerpoint/2010/main" val="11874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5D73-461D-48F4-9248-876475E1ACE6}"/>
              </a:ext>
            </a:extLst>
          </p:cNvPr>
          <p:cNvSpPr>
            <a:spLocks noGrp="1"/>
          </p:cNvSpPr>
          <p:nvPr>
            <p:ph type="title"/>
          </p:nvPr>
        </p:nvSpPr>
        <p:spPr/>
        <p:txBody>
          <a:bodyPr/>
          <a:lstStyle/>
          <a:p>
            <a:pPr algn="ctr"/>
            <a:r>
              <a:rPr lang="en-US" dirty="0"/>
              <a:t>VECTOR OF LOCALLY AGGREGATED DESCRIPTOR (VLAD)</a:t>
            </a:r>
          </a:p>
        </p:txBody>
      </p:sp>
      <p:sp>
        <p:nvSpPr>
          <p:cNvPr id="3" name="Content Placeholder 2">
            <a:extLst>
              <a:ext uri="{FF2B5EF4-FFF2-40B4-BE49-F238E27FC236}">
                <a16:creationId xmlns:a16="http://schemas.microsoft.com/office/drawing/2014/main" id="{2366FDD1-5D3D-4AD5-B96C-EE394B27D9D9}"/>
              </a:ext>
            </a:extLst>
          </p:cNvPr>
          <p:cNvSpPr>
            <a:spLocks noGrp="1"/>
          </p:cNvSpPr>
          <p:nvPr>
            <p:ph idx="1"/>
          </p:nvPr>
        </p:nvSpPr>
        <p:spPr/>
        <p:txBody>
          <a:bodyPr>
            <a:normAutofit fontScale="92500"/>
          </a:bodyPr>
          <a:lstStyle/>
          <a:p>
            <a:r>
              <a:rPr lang="en-US" dirty="0"/>
              <a:t>These aggregate the key point descriptors to form one single descriptor for each image. This reduces the processing and size of the index tree.</a:t>
            </a:r>
          </a:p>
          <a:p>
            <a:r>
              <a:rPr lang="en-US" dirty="0"/>
              <a:t>To get the feature aggregation for an image we use the K-means clusters created before. For each centroid for each descriptor column we find the sum of errors/distance between itself and the key-points in that image that are predicted to be in its cluster. This gives a 2d vector.   </a:t>
            </a:r>
          </a:p>
          <a:p>
            <a:r>
              <a:rPr lang="en-US" dirty="0"/>
              <a:t>We flatten the vector, &amp; then for each value in that vector, we multiply the sign of that vector by the square root of its absolute value.</a:t>
            </a:r>
          </a:p>
          <a:p>
            <a:r>
              <a:rPr lang="en-US" dirty="0"/>
              <a:t>Lastly, we do L2 normalization i.e. divide each element of the vector by the root of the sum of the squares of the values in the vector. </a:t>
            </a:r>
          </a:p>
          <a:p>
            <a:endParaRPr lang="en-US" dirty="0"/>
          </a:p>
        </p:txBody>
      </p:sp>
    </p:spTree>
    <p:extLst>
      <p:ext uri="{BB962C8B-B14F-4D97-AF65-F5344CB8AC3E}">
        <p14:creationId xmlns:p14="http://schemas.microsoft.com/office/powerpoint/2010/main" val="21545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3D95-7DB6-4DEB-9523-9A12EB7DEEDB}"/>
              </a:ext>
            </a:extLst>
          </p:cNvPr>
          <p:cNvSpPr>
            <a:spLocks noGrp="1"/>
          </p:cNvSpPr>
          <p:nvPr>
            <p:ph type="title"/>
          </p:nvPr>
        </p:nvSpPr>
        <p:spPr/>
        <p:txBody>
          <a:bodyPr/>
          <a:lstStyle/>
          <a:p>
            <a:r>
              <a:rPr lang="en-US" dirty="0"/>
              <a:t>Ball Index tree insertion and querying</a:t>
            </a:r>
          </a:p>
        </p:txBody>
      </p:sp>
      <p:sp>
        <p:nvSpPr>
          <p:cNvPr id="3" name="Content Placeholder 2">
            <a:extLst>
              <a:ext uri="{FF2B5EF4-FFF2-40B4-BE49-F238E27FC236}">
                <a16:creationId xmlns:a16="http://schemas.microsoft.com/office/drawing/2014/main" id="{A32DEE3C-C3C1-49D5-B0E0-E582889EC93B}"/>
              </a:ext>
            </a:extLst>
          </p:cNvPr>
          <p:cNvSpPr>
            <a:spLocks noGrp="1"/>
          </p:cNvSpPr>
          <p:nvPr>
            <p:ph idx="1"/>
          </p:nvPr>
        </p:nvSpPr>
        <p:spPr>
          <a:xfrm>
            <a:off x="838200" y="1690688"/>
            <a:ext cx="10515600" cy="4351338"/>
          </a:xfrm>
        </p:spPr>
        <p:txBody>
          <a:bodyPr/>
          <a:lstStyle/>
          <a:p>
            <a:r>
              <a:rPr lang="en-US" dirty="0"/>
              <a:t>They are trees are use for representing a set of high dimension objects, as a tree to ensure faster nearest neighbor search queries.</a:t>
            </a:r>
          </a:p>
          <a:p>
            <a:r>
              <a:rPr lang="en-US" dirty="0"/>
              <a:t>Constructing a Ball tree</a:t>
            </a:r>
          </a:p>
          <a:p>
            <a:pPr marL="514350" indent="-514350">
              <a:buFont typeface="+mj-lt"/>
              <a:buAutoNum type="arabicPeriod"/>
            </a:pPr>
            <a:r>
              <a:rPr lang="en-US" dirty="0"/>
              <a:t>Find the dimension with the most spread/variance.</a:t>
            </a:r>
          </a:p>
          <a:p>
            <a:pPr marL="514350" indent="-514350">
              <a:buFont typeface="+mj-lt"/>
              <a:buAutoNum type="arabicPeriod"/>
            </a:pPr>
            <a:r>
              <a:rPr lang="en-US" dirty="0"/>
              <a:t>Consider the median of that dimension to the center.</a:t>
            </a:r>
          </a:p>
          <a:p>
            <a:pPr marL="514350" indent="-514350">
              <a:buFont typeface="+mj-lt"/>
              <a:buAutoNum type="arabicPeriod"/>
            </a:pPr>
            <a:r>
              <a:rPr lang="en-US" dirty="0"/>
              <a:t>Maintain the radius of the ball/area this center considers.</a:t>
            </a:r>
          </a:p>
          <a:p>
            <a:pPr marL="514350" indent="-514350">
              <a:buFont typeface="+mj-lt"/>
              <a:buAutoNum type="arabicPeriod"/>
            </a:pPr>
            <a:r>
              <a:rPr lang="en-US" dirty="0"/>
              <a:t>Recurse for the left and right points</a:t>
            </a:r>
          </a:p>
          <a:p>
            <a:pPr marL="514350" indent="-514350">
              <a:buFont typeface="+mj-lt"/>
              <a:buAutoNum type="arabicPeriod"/>
            </a:pPr>
            <a:r>
              <a:rPr lang="en-US" dirty="0"/>
              <a:t>Stop when only one instance in the data.</a:t>
            </a:r>
          </a:p>
          <a:p>
            <a:pPr marL="0" indent="0">
              <a:buNone/>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7647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3CA0-E757-44AD-AE23-481D1D19636A}"/>
              </a:ext>
            </a:extLst>
          </p:cNvPr>
          <p:cNvSpPr>
            <a:spLocks noGrp="1"/>
          </p:cNvSpPr>
          <p:nvPr>
            <p:ph type="title"/>
          </p:nvPr>
        </p:nvSpPr>
        <p:spPr/>
        <p:txBody>
          <a:bodyPr/>
          <a:lstStyle/>
          <a:p>
            <a:r>
              <a:rPr lang="en-US" dirty="0"/>
              <a:t>Ball Index tree insertion and querying</a:t>
            </a:r>
          </a:p>
        </p:txBody>
      </p:sp>
      <p:sp>
        <p:nvSpPr>
          <p:cNvPr id="3" name="Content Placeholder 2">
            <a:extLst>
              <a:ext uri="{FF2B5EF4-FFF2-40B4-BE49-F238E27FC236}">
                <a16:creationId xmlns:a16="http://schemas.microsoft.com/office/drawing/2014/main" id="{0431C2DD-5780-4247-9C68-3F83FB6445DD}"/>
              </a:ext>
            </a:extLst>
          </p:cNvPr>
          <p:cNvSpPr>
            <a:spLocks noGrp="1"/>
          </p:cNvSpPr>
          <p:nvPr>
            <p:ph idx="1"/>
          </p:nvPr>
        </p:nvSpPr>
        <p:spPr/>
        <p:txBody>
          <a:bodyPr>
            <a:normAutofit fontScale="92500" lnSpcReduction="10000"/>
          </a:bodyPr>
          <a:lstStyle/>
          <a:p>
            <a:r>
              <a:rPr lang="en-US" dirty="0"/>
              <a:t>Tree Querying – we make use of a priority queue(max heap) to maintain the k-nearest neighbors. Let q be the query point:-</a:t>
            </a:r>
          </a:p>
          <a:p>
            <a:pPr marL="514350" indent="-514350">
              <a:buFont typeface="+mj-lt"/>
              <a:buAutoNum type="arabicPeriod"/>
            </a:pPr>
            <a:r>
              <a:rPr lang="en-US" dirty="0"/>
              <a:t>Start with the first center/root of the tree.</a:t>
            </a:r>
          </a:p>
          <a:p>
            <a:pPr marL="514350" indent="-514350">
              <a:buFont typeface="+mj-lt"/>
              <a:buAutoNum type="arabicPeriod"/>
            </a:pPr>
            <a:r>
              <a:rPr lang="en-US" dirty="0"/>
              <a:t>If the distance of q from the current center is more than the first child (maximum distance) of the current center return a priority queue as it is.</a:t>
            </a:r>
          </a:p>
          <a:p>
            <a:pPr marL="514350" indent="-514350">
              <a:buFont typeface="+mj-lt"/>
              <a:buAutoNum type="arabicPeriod"/>
            </a:pPr>
            <a:r>
              <a:rPr lang="en-US" dirty="0"/>
              <a:t>If current node is a leaf, iterate across each of its successors, and add all successors to the priority queue that are closer than the worst/first point in the priority queue.   Also remove, points whenever the priority queue goes over k.</a:t>
            </a:r>
          </a:p>
          <a:p>
            <a:pPr marL="514350" indent="-514350">
              <a:buFont typeface="+mj-lt"/>
              <a:buAutoNum type="arabicPeriod"/>
            </a:pPr>
            <a:r>
              <a:rPr lang="en-US" dirty="0"/>
              <a:t> Else recurse for the closest child, followed by recursing for the furthest child</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96147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8D91-606C-483A-967B-9170E0467D71}"/>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549B8510-45B4-40DD-8AFC-1D16B3DB4C38}"/>
              </a:ext>
            </a:extLst>
          </p:cNvPr>
          <p:cNvSpPr>
            <a:spLocks noGrp="1"/>
          </p:cNvSpPr>
          <p:nvPr>
            <p:ph idx="1"/>
          </p:nvPr>
        </p:nvSpPr>
        <p:spPr/>
        <p:txBody>
          <a:bodyPr/>
          <a:lstStyle/>
          <a:p>
            <a:r>
              <a:rPr lang="en-US" dirty="0"/>
              <a:t>Rishabh Manish Sahlot </a:t>
            </a:r>
          </a:p>
          <a:p>
            <a:endParaRPr lang="en-US" dirty="0"/>
          </a:p>
          <a:p>
            <a:r>
              <a:rPr lang="en-US" dirty="0"/>
              <a:t>I completed my Bachelors in Computer Engineering in Dwarkadas J. Sanghvi College of Engineering, Mumbai, in the year 2019.</a:t>
            </a:r>
          </a:p>
          <a:p>
            <a:r>
              <a:rPr lang="en-US" dirty="0"/>
              <a:t>I have come here for Masters as soon as I finished my undergraduate studies.</a:t>
            </a:r>
          </a:p>
          <a:p>
            <a:r>
              <a:rPr lang="en-US" dirty="0"/>
              <a:t>During my undergraduate years, I did 2 short internships.</a:t>
            </a:r>
          </a:p>
          <a:p>
            <a:r>
              <a:rPr lang="en-US" dirty="0"/>
              <a:t>I am a newbie to computer vision, which is why this course has been a major learning experience for me. </a:t>
            </a:r>
          </a:p>
          <a:p>
            <a:endParaRPr lang="en-US" dirty="0"/>
          </a:p>
        </p:txBody>
      </p:sp>
    </p:spTree>
    <p:extLst>
      <p:ext uri="{BB962C8B-B14F-4D97-AF65-F5344CB8AC3E}">
        <p14:creationId xmlns:p14="http://schemas.microsoft.com/office/powerpoint/2010/main" val="1048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9AA0-7466-4899-A02E-A4B065EA6E70}"/>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2DEDFB4-BEA9-42FE-B9B5-16879148CB55}"/>
              </a:ext>
            </a:extLst>
          </p:cNvPr>
          <p:cNvSpPr>
            <a:spLocks noGrp="1"/>
          </p:cNvSpPr>
          <p:nvPr>
            <p:ph idx="1"/>
          </p:nvPr>
        </p:nvSpPr>
        <p:spPr>
          <a:xfrm>
            <a:off x="838200" y="1690688"/>
            <a:ext cx="10515600" cy="4351338"/>
          </a:xfrm>
        </p:spPr>
        <p:txBody>
          <a:bodyPr/>
          <a:lstStyle/>
          <a:p>
            <a:r>
              <a:rPr lang="en-US" dirty="0"/>
              <a:t>This projected was implemented in python on </a:t>
            </a:r>
            <a:r>
              <a:rPr lang="en-US" dirty="0" err="1"/>
              <a:t>Jupyter</a:t>
            </a:r>
            <a:r>
              <a:rPr lang="en-US" dirty="0"/>
              <a:t> notebook.</a:t>
            </a:r>
          </a:p>
          <a:p>
            <a:r>
              <a:rPr lang="en-US" dirty="0"/>
              <a:t>Credits goes to </a:t>
            </a:r>
            <a:r>
              <a:rPr lang="en-US" b="1" u="sng" dirty="0">
                <a:hlinkClick r:id="rId2"/>
              </a:rPr>
              <a:t>https://docs.opencv.org/4.3.0/dc/dc3/tutorial_py_matcher.html</a:t>
            </a:r>
            <a:endParaRPr lang="en-US" b="1" dirty="0"/>
          </a:p>
          <a:p>
            <a:r>
              <a:rPr lang="en-US" b="1" u="sng" dirty="0">
                <a:hlinkClick r:id="rId3"/>
              </a:rPr>
              <a:t>https://github.com/jorjasso/VLAD</a:t>
            </a:r>
            <a:r>
              <a:rPr lang="en-US" b="1" dirty="0"/>
              <a:t> </a:t>
            </a:r>
            <a:endParaRPr lang="en-US" dirty="0"/>
          </a:p>
          <a:p>
            <a:endParaRPr lang="en-US" dirty="0"/>
          </a:p>
        </p:txBody>
      </p:sp>
    </p:spTree>
    <p:extLst>
      <p:ext uri="{BB962C8B-B14F-4D97-AF65-F5344CB8AC3E}">
        <p14:creationId xmlns:p14="http://schemas.microsoft.com/office/powerpoint/2010/main" val="290584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99DD-240C-4C1E-AB03-B702C68D389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593E8A-D3F5-4911-8F2A-36658BD78371}"/>
              </a:ext>
            </a:extLst>
          </p:cNvPr>
          <p:cNvSpPr>
            <a:spLocks noGrp="1"/>
          </p:cNvSpPr>
          <p:nvPr>
            <p:ph idx="1"/>
          </p:nvPr>
        </p:nvSpPr>
        <p:spPr/>
        <p:txBody>
          <a:bodyPr/>
          <a:lstStyle/>
          <a:p>
            <a:r>
              <a:rPr lang="en-US" dirty="0"/>
              <a:t>SIFT IS NOT EXPOSURE INVARIANT! </a:t>
            </a:r>
          </a:p>
          <a:p>
            <a:r>
              <a:rPr lang="en-US" dirty="0"/>
              <a:t>As we take a higher k values for </a:t>
            </a:r>
            <a:r>
              <a:rPr lang="en-US" dirty="0" err="1"/>
              <a:t>kmeans</a:t>
            </a:r>
            <a:r>
              <a:rPr lang="en-US" dirty="0"/>
              <a:t>- (i.e. a larger number of vectors) our accuracy improves but the size of the tree and construction time also increases.</a:t>
            </a:r>
          </a:p>
          <a:p>
            <a:endParaRPr lang="en-US" dirty="0"/>
          </a:p>
        </p:txBody>
      </p:sp>
    </p:spTree>
    <p:extLst>
      <p:ext uri="{BB962C8B-B14F-4D97-AF65-F5344CB8AC3E}">
        <p14:creationId xmlns:p14="http://schemas.microsoft.com/office/powerpoint/2010/main" val="54580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B380-5EBE-4232-8225-573CF5E9BF32}"/>
              </a:ext>
            </a:extLst>
          </p:cNvPr>
          <p:cNvSpPr>
            <a:spLocks noGrp="1"/>
          </p:cNvSpPr>
          <p:nvPr>
            <p:ph type="ctrTitle"/>
          </p:nvPr>
        </p:nvSpPr>
        <p:spPr/>
        <p:txBody>
          <a:bodyPr/>
          <a:lstStyle/>
          <a:p>
            <a:r>
              <a:rPr lang="en-US" dirty="0"/>
              <a:t>Image Query Database</a:t>
            </a:r>
          </a:p>
        </p:txBody>
      </p:sp>
      <p:sp>
        <p:nvSpPr>
          <p:cNvPr id="3" name="Subtitle 2">
            <a:extLst>
              <a:ext uri="{FF2B5EF4-FFF2-40B4-BE49-F238E27FC236}">
                <a16:creationId xmlns:a16="http://schemas.microsoft.com/office/drawing/2014/main" id="{988A334A-C85E-4465-829C-45EB258AAEAC}"/>
              </a:ext>
            </a:extLst>
          </p:cNvPr>
          <p:cNvSpPr>
            <a:spLocks noGrp="1"/>
          </p:cNvSpPr>
          <p:nvPr>
            <p:ph type="subTitle" idx="1"/>
          </p:nvPr>
        </p:nvSpPr>
        <p:spPr/>
        <p:txBody>
          <a:bodyPr/>
          <a:lstStyle/>
          <a:p>
            <a:r>
              <a:rPr lang="en-US" dirty="0"/>
              <a:t>By Rishabh Sahlot</a:t>
            </a:r>
          </a:p>
        </p:txBody>
      </p:sp>
    </p:spTree>
    <p:extLst>
      <p:ext uri="{BB962C8B-B14F-4D97-AF65-F5344CB8AC3E}">
        <p14:creationId xmlns:p14="http://schemas.microsoft.com/office/powerpoint/2010/main" val="391044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5008-F5BA-4081-B7AB-E5923D70A510}"/>
              </a:ext>
            </a:extLst>
          </p:cNvPr>
          <p:cNvSpPr>
            <a:spLocks noGrp="1"/>
          </p:cNvSpPr>
          <p:nvPr>
            <p:ph type="title"/>
          </p:nvPr>
        </p:nvSpPr>
        <p:spPr/>
        <p:txBody>
          <a:bodyPr/>
          <a:lstStyle/>
          <a:p>
            <a:pPr algn="ctr"/>
            <a:r>
              <a:rPr lang="en-US" dirty="0"/>
              <a:t>THE IDEA</a:t>
            </a:r>
          </a:p>
        </p:txBody>
      </p:sp>
      <p:sp>
        <p:nvSpPr>
          <p:cNvPr id="3" name="Content Placeholder 2">
            <a:extLst>
              <a:ext uri="{FF2B5EF4-FFF2-40B4-BE49-F238E27FC236}">
                <a16:creationId xmlns:a16="http://schemas.microsoft.com/office/drawing/2014/main" id="{8C509C66-6D04-444E-95C3-B3E31E29FEA5}"/>
              </a:ext>
            </a:extLst>
          </p:cNvPr>
          <p:cNvSpPr>
            <a:spLocks noGrp="1"/>
          </p:cNvSpPr>
          <p:nvPr>
            <p:ph idx="1"/>
          </p:nvPr>
        </p:nvSpPr>
        <p:spPr>
          <a:xfrm>
            <a:off x="838200" y="1825625"/>
            <a:ext cx="11049000" cy="4667250"/>
          </a:xfrm>
        </p:spPr>
        <p:txBody>
          <a:bodyPr>
            <a:normAutofit fontScale="92500" lnSpcReduction="10000"/>
          </a:bodyPr>
          <a:lstStyle/>
          <a:p>
            <a:r>
              <a:rPr lang="en-US" dirty="0"/>
              <a:t>How many of you all have heard about querying for images from an image database?</a:t>
            </a:r>
          </a:p>
          <a:p>
            <a:r>
              <a:rPr lang="en-US" dirty="0"/>
              <a:t>I guess a lot of you all ,since querying using tagged data or meta-data of the images is quite mainstream. </a:t>
            </a:r>
          </a:p>
          <a:p>
            <a:r>
              <a:rPr lang="en-US" dirty="0"/>
              <a:t>What about querying  for images using </a:t>
            </a:r>
            <a:r>
              <a:rPr lang="en-US" b="1" dirty="0"/>
              <a:t>images? </a:t>
            </a:r>
            <a:r>
              <a:rPr lang="en-US" dirty="0"/>
              <a:t>Any database that comes to mind? </a:t>
            </a:r>
          </a:p>
          <a:p>
            <a:pPr marL="0" indent="0">
              <a:buNone/>
            </a:pPr>
            <a:r>
              <a:rPr lang="en-US" dirty="0"/>
              <a:t>For example,  let says I say retrieve something like this      given the database has this            in it. More formally,</a:t>
            </a:r>
          </a:p>
          <a:p>
            <a:pPr marL="0" indent="0">
              <a:buNone/>
            </a:pPr>
            <a:r>
              <a:rPr lang="en-US" dirty="0"/>
              <a:t>                                          Select * from </a:t>
            </a:r>
            <a:r>
              <a:rPr lang="en-US" dirty="0" err="1"/>
              <a:t>Image_database</a:t>
            </a:r>
            <a:r>
              <a:rPr lang="en-US" dirty="0"/>
              <a:t> </a:t>
            </a:r>
          </a:p>
          <a:p>
            <a:pPr marL="0" indent="0">
              <a:buNone/>
            </a:pPr>
            <a:r>
              <a:rPr lang="en-US" dirty="0"/>
              <a:t>                                           which looks path(‘benedict.jpg’)  // where benedict.jpg has                in it. What if I wanted to retrieve based on multiple images?</a:t>
            </a:r>
          </a:p>
          <a:p>
            <a:pPr marL="0" indent="0">
              <a:buNone/>
            </a:pPr>
            <a:r>
              <a:rPr lang="en-US" dirty="0"/>
              <a:t>                    </a:t>
            </a:r>
          </a:p>
        </p:txBody>
      </p:sp>
      <p:pic>
        <p:nvPicPr>
          <p:cNvPr id="1030" name="Picture 6">
            <a:extLst>
              <a:ext uri="{FF2B5EF4-FFF2-40B4-BE49-F238E27FC236}">
                <a16:creationId xmlns:a16="http://schemas.microsoft.com/office/drawing/2014/main" id="{BCB294D2-F5B9-4F54-9CB8-466BDBF661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5" t="37666" r="49385" b="18856"/>
          <a:stretch/>
        </p:blipFill>
        <p:spPr bwMode="auto">
          <a:xfrm>
            <a:off x="838200" y="4434543"/>
            <a:ext cx="1429128" cy="9336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9AAC25BB-6B7C-4871-8B98-D91525FC97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870" t="25511" r="-351" b="7917"/>
          <a:stretch/>
        </p:blipFill>
        <p:spPr bwMode="auto">
          <a:xfrm>
            <a:off x="7612351" y="3815198"/>
            <a:ext cx="960650" cy="9609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A90001B8-D32B-4DF7-B5C3-0CDADF922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870" t="25511" r="-351" b="7917"/>
          <a:stretch/>
        </p:blipFill>
        <p:spPr bwMode="auto">
          <a:xfrm>
            <a:off x="1518806" y="5435635"/>
            <a:ext cx="1056928" cy="105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8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F8302-30AA-4A91-ACA6-DFABE6B9C0CC}"/>
              </a:ext>
            </a:extLst>
          </p:cNvPr>
          <p:cNvSpPr>
            <a:spLocks noGrp="1"/>
          </p:cNvSpPr>
          <p:nvPr>
            <p:ph type="title"/>
          </p:nvPr>
        </p:nvSpPr>
        <p:spPr>
          <a:xfrm>
            <a:off x="795528" y="386930"/>
            <a:ext cx="10141799" cy="1300554"/>
          </a:xfrm>
        </p:spPr>
        <p:txBody>
          <a:bodyPr anchor="b">
            <a:normAutofit/>
          </a:bodyPr>
          <a:lstStyle/>
          <a:p>
            <a:r>
              <a:rPr lang="en-US" sz="4800"/>
              <a:t>THE IDEA (..CONTD)</a:t>
            </a:r>
          </a:p>
        </p:txBody>
      </p:sp>
      <p:sp>
        <p:nvSpPr>
          <p:cNvPr id="67" name="Rectangle 6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F5EAB0-0357-4DA7-9CD9-96F573CB965D}"/>
              </a:ext>
            </a:extLst>
          </p:cNvPr>
          <p:cNvPicPr>
            <a:picLocks noChangeAspect="1"/>
          </p:cNvPicPr>
          <p:nvPr/>
        </p:nvPicPr>
        <p:blipFill rotWithShape="1">
          <a:blip r:embed="rId2"/>
          <a:srcRect l="22002" t="24346" r="21554" b="7954"/>
          <a:stretch/>
        </p:blipFill>
        <p:spPr>
          <a:xfrm>
            <a:off x="448806" y="2297608"/>
            <a:ext cx="5460705" cy="3684176"/>
          </a:xfrm>
          <a:prstGeom prst="rect">
            <a:avLst/>
          </a:prstGeom>
          <a:ln>
            <a:solidFill>
              <a:schemeClr val="accent1"/>
            </a:solidFill>
          </a:ln>
        </p:spPr>
      </p:pic>
      <p:sp>
        <p:nvSpPr>
          <p:cNvPr id="3" name="Content Placeholder 2">
            <a:extLst>
              <a:ext uri="{FF2B5EF4-FFF2-40B4-BE49-F238E27FC236}">
                <a16:creationId xmlns:a16="http://schemas.microsoft.com/office/drawing/2014/main" id="{2457DBFC-B278-42F0-979A-27B35BA7599F}"/>
              </a:ext>
            </a:extLst>
          </p:cNvPr>
          <p:cNvSpPr>
            <a:spLocks noGrp="1"/>
          </p:cNvSpPr>
          <p:nvPr>
            <p:ph idx="1"/>
          </p:nvPr>
        </p:nvSpPr>
        <p:spPr>
          <a:xfrm>
            <a:off x="6406429" y="2599509"/>
            <a:ext cx="4530898" cy="3639450"/>
          </a:xfrm>
        </p:spPr>
        <p:txBody>
          <a:bodyPr anchor="ctr">
            <a:normAutofit/>
          </a:bodyPr>
          <a:lstStyle/>
          <a:p>
            <a:r>
              <a:rPr lang="en-US" sz="2000"/>
              <a:t>If you guessed Google’s Reverse Image search, or some other reverse image search engine- you are correct. Brownie points for you.</a:t>
            </a:r>
          </a:p>
          <a:p>
            <a:r>
              <a:rPr lang="en-US" sz="2000"/>
              <a:t>This type of system that </a:t>
            </a:r>
            <a:r>
              <a:rPr lang="en-US" sz="2000" b="1"/>
              <a:t>retrieves images </a:t>
            </a:r>
            <a:r>
              <a:rPr lang="en-US" sz="2000"/>
              <a:t>from a database when you provide a </a:t>
            </a:r>
            <a:r>
              <a:rPr lang="en-US" sz="2000" b="1"/>
              <a:t>matching image/text description</a:t>
            </a:r>
            <a:r>
              <a:rPr lang="en-US" sz="2000"/>
              <a:t> etc. is called </a:t>
            </a:r>
            <a:r>
              <a:rPr lang="en-US" sz="2000" b="1"/>
              <a:t>Content Based Image Retrieval(CBIR)</a:t>
            </a:r>
            <a:r>
              <a:rPr lang="en-US" sz="2000"/>
              <a:t>. </a:t>
            </a:r>
          </a:p>
          <a:p>
            <a:r>
              <a:rPr lang="en-US" sz="2000"/>
              <a:t>And there has been a lot of research &amp; successes in this field.</a:t>
            </a:r>
          </a:p>
        </p:txBody>
      </p:sp>
      <p:sp>
        <p:nvSpPr>
          <p:cNvPr id="81" name="Rectangle 7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E1A7FE-12F8-4464-A06D-A9AC60022466}"/>
              </a:ext>
            </a:extLst>
          </p:cNvPr>
          <p:cNvSpPr txBox="1"/>
          <p:nvPr/>
        </p:nvSpPr>
        <p:spPr>
          <a:xfrm>
            <a:off x="0" y="6041761"/>
            <a:ext cx="6096000" cy="369332"/>
          </a:xfrm>
          <a:prstGeom prst="rect">
            <a:avLst/>
          </a:prstGeom>
          <a:noFill/>
        </p:spPr>
        <p:txBody>
          <a:bodyPr wrap="square" rtlCol="0">
            <a:spAutoFit/>
          </a:bodyPr>
          <a:lstStyle/>
          <a:p>
            <a:r>
              <a:rPr lang="en-US" dirty="0"/>
              <a:t>Different ways of CBIR  </a:t>
            </a:r>
            <a:r>
              <a:rPr lang="en-US" sz="900" dirty="0"/>
              <a:t>Source- Recent Advance in Content-based Image Retrieval: A Literature Survey</a:t>
            </a:r>
          </a:p>
        </p:txBody>
      </p:sp>
    </p:spTree>
    <p:extLst>
      <p:ext uri="{BB962C8B-B14F-4D97-AF65-F5344CB8AC3E}">
        <p14:creationId xmlns:p14="http://schemas.microsoft.com/office/powerpoint/2010/main" val="69448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D312-B32E-40B8-ACDE-1D208A4C8BA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FF3C8FC6-1054-4518-B9E9-FAA0D16EEB31}"/>
              </a:ext>
            </a:extLst>
          </p:cNvPr>
          <p:cNvSpPr>
            <a:spLocks noGrp="1"/>
          </p:cNvSpPr>
          <p:nvPr>
            <p:ph idx="1"/>
          </p:nvPr>
        </p:nvSpPr>
        <p:spPr/>
        <p:txBody>
          <a:bodyPr>
            <a:normAutofit lnSpcReduction="10000"/>
          </a:bodyPr>
          <a:lstStyle/>
          <a:p>
            <a:endParaRPr lang="en-US" dirty="0"/>
          </a:p>
          <a:p>
            <a:r>
              <a:rPr lang="en-US" dirty="0"/>
              <a:t>But I wonder why I have never heard about an image database, that allows to query &amp; process multiple images – just like we do in any other database query and manipulation language.</a:t>
            </a:r>
          </a:p>
          <a:p>
            <a:r>
              <a:rPr lang="en-US" dirty="0"/>
              <a:t>It’s probably because though CBIR has seen some massive success, the issue of efficient querying and processing still remain.</a:t>
            </a:r>
          </a:p>
          <a:p>
            <a:r>
              <a:rPr lang="en-US" dirty="0"/>
              <a:t>With the way data </a:t>
            </a:r>
            <a:r>
              <a:rPr lang="en-US" sz="3600" dirty="0"/>
              <a:t>is</a:t>
            </a:r>
            <a:r>
              <a:rPr lang="en-US" dirty="0"/>
              <a:t> </a:t>
            </a:r>
            <a:r>
              <a:rPr lang="en-US" sz="3600" dirty="0"/>
              <a:t>becoming</a:t>
            </a:r>
            <a:r>
              <a:rPr lang="en-US" dirty="0"/>
              <a:t> </a:t>
            </a:r>
            <a:r>
              <a:rPr lang="en-US" sz="4000" dirty="0"/>
              <a:t>BIGGER</a:t>
            </a:r>
            <a:r>
              <a:rPr lang="en-US" dirty="0"/>
              <a:t> and V</a:t>
            </a:r>
            <a:r>
              <a:rPr lang="en-US" dirty="0">
                <a:latin typeface="Algerian" panose="04020705040A02060702" pitchFamily="82" charset="0"/>
              </a:rPr>
              <a:t>A</a:t>
            </a:r>
            <a:r>
              <a:rPr lang="en-US" dirty="0">
                <a:latin typeface="Abadi Extra Light" panose="020B0604020202020204" pitchFamily="34" charset="0"/>
              </a:rPr>
              <a:t>R</a:t>
            </a:r>
            <a:r>
              <a:rPr lang="en-US" dirty="0">
                <a:latin typeface="Aharoni" panose="020B0604020202020204" pitchFamily="2" charset="-79"/>
                <a:cs typeface="Aharoni" panose="020B0604020202020204" pitchFamily="2" charset="-79"/>
              </a:rPr>
              <a:t>I</a:t>
            </a:r>
            <a:r>
              <a:rPr lang="en-US" dirty="0">
                <a:latin typeface="Agency FB" panose="020B0503020202020204" pitchFamily="34" charset="0"/>
              </a:rPr>
              <a:t>E</a:t>
            </a:r>
            <a:r>
              <a:rPr lang="en-US" dirty="0">
                <a:latin typeface="Arabic Typesetting" panose="020B0604020202020204" pitchFamily="66" charset="-78"/>
                <a:cs typeface="Arabic Typesetting" panose="020B0604020202020204" pitchFamily="66" charset="-78"/>
              </a:rPr>
              <a:t>D</a:t>
            </a:r>
            <a:r>
              <a:rPr lang="en-US" dirty="0"/>
              <a:t>, there is constantly a need for Data Scientists and Analysts to be equipped for more powerful tools to process and query massive amounts of image data and to find unexpected insights in it. </a:t>
            </a:r>
            <a:endParaRPr lang="en-US" sz="4000" dirty="0"/>
          </a:p>
        </p:txBody>
      </p:sp>
    </p:spTree>
    <p:extLst>
      <p:ext uri="{BB962C8B-B14F-4D97-AF65-F5344CB8AC3E}">
        <p14:creationId xmlns:p14="http://schemas.microsoft.com/office/powerpoint/2010/main" val="273701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C3C8-D7EE-406E-BF72-3CC2EE053708}"/>
              </a:ext>
            </a:extLst>
          </p:cNvPr>
          <p:cNvSpPr>
            <a:spLocks noGrp="1"/>
          </p:cNvSpPr>
          <p:nvPr>
            <p:ph type="title"/>
          </p:nvPr>
        </p:nvSpPr>
        <p:spPr/>
        <p:txBody>
          <a:bodyPr/>
          <a:lstStyle/>
          <a:p>
            <a:pPr algn="ctr"/>
            <a:r>
              <a:rPr lang="en-US" dirty="0"/>
              <a:t>My Approach</a:t>
            </a:r>
          </a:p>
        </p:txBody>
      </p:sp>
      <p:sp>
        <p:nvSpPr>
          <p:cNvPr id="3" name="Content Placeholder 2">
            <a:extLst>
              <a:ext uri="{FF2B5EF4-FFF2-40B4-BE49-F238E27FC236}">
                <a16:creationId xmlns:a16="http://schemas.microsoft.com/office/drawing/2014/main" id="{5B7777DC-D42B-4B32-AFAC-CA6CA80E7AF8}"/>
              </a:ext>
            </a:extLst>
          </p:cNvPr>
          <p:cNvSpPr>
            <a:spLocks noGrp="1"/>
          </p:cNvSpPr>
          <p:nvPr>
            <p:ph idx="1"/>
          </p:nvPr>
        </p:nvSpPr>
        <p:spPr/>
        <p:txBody>
          <a:bodyPr>
            <a:normAutofit fontScale="92500" lnSpcReduction="10000"/>
          </a:bodyPr>
          <a:lstStyle/>
          <a:p>
            <a:r>
              <a:rPr lang="en-US" dirty="0"/>
              <a:t>My current approach is quite simpler than the grandiose ambition laid down in the previous slide. I am current only dealing with insertion &amp; simple querying.</a:t>
            </a:r>
          </a:p>
          <a:p>
            <a:r>
              <a:rPr lang="en-US" dirty="0"/>
              <a:t>Algorithm for Building</a:t>
            </a:r>
          </a:p>
          <a:p>
            <a:pPr marL="514350" indent="-514350">
              <a:buFont typeface="+mj-lt"/>
              <a:buAutoNum type="arabicPeriod"/>
            </a:pPr>
            <a:r>
              <a:rPr lang="en-US" dirty="0"/>
              <a:t>Create SIFT(Scale Invariant Feature Transform) descriptors for all images. </a:t>
            </a:r>
          </a:p>
          <a:p>
            <a:pPr marL="514350" indent="-514350">
              <a:buFont typeface="+mj-lt"/>
              <a:buAutoNum type="arabicPeriod"/>
            </a:pPr>
            <a:r>
              <a:rPr lang="en-US" dirty="0"/>
              <a:t>Create Visual Learning Codebook(VLC)- for the entire image set using       K-means++ for all descriptors.</a:t>
            </a:r>
          </a:p>
          <a:p>
            <a:pPr marL="514350" indent="-514350">
              <a:buFont typeface="+mj-lt"/>
              <a:buAutoNum type="arabicPeriod"/>
            </a:pPr>
            <a:r>
              <a:rPr lang="en-US" dirty="0"/>
              <a:t>Using the previous VLC and the sift descriptor quantize all SIFT descriptors in each image to VLAD (Vector of Locally Aggregated Descriptors) descriptors for the respective image.</a:t>
            </a:r>
          </a:p>
          <a:p>
            <a:pPr marL="514350" indent="-514350">
              <a:buFont typeface="+mj-lt"/>
              <a:buAutoNum type="arabicPeriod"/>
            </a:pPr>
            <a:r>
              <a:rPr lang="en-US" dirty="0"/>
              <a:t>Create a Ball or a Cover Tree using the VLADs.</a:t>
            </a:r>
          </a:p>
          <a:p>
            <a:pPr marL="0" indent="0">
              <a:buNone/>
            </a:pPr>
            <a:endParaRPr lang="en-US" dirty="0"/>
          </a:p>
        </p:txBody>
      </p:sp>
    </p:spTree>
    <p:extLst>
      <p:ext uri="{BB962C8B-B14F-4D97-AF65-F5344CB8AC3E}">
        <p14:creationId xmlns:p14="http://schemas.microsoft.com/office/powerpoint/2010/main" val="70891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656E-DE83-44EE-A5CA-60753B1B45E6}"/>
              </a:ext>
            </a:extLst>
          </p:cNvPr>
          <p:cNvSpPr>
            <a:spLocks noGrp="1"/>
          </p:cNvSpPr>
          <p:nvPr>
            <p:ph type="title"/>
          </p:nvPr>
        </p:nvSpPr>
        <p:spPr/>
        <p:txBody>
          <a:bodyPr/>
          <a:lstStyle/>
          <a:p>
            <a:pPr algn="ctr"/>
            <a:r>
              <a:rPr lang="en-US" dirty="0"/>
              <a:t>My Approach</a:t>
            </a:r>
          </a:p>
        </p:txBody>
      </p:sp>
      <p:sp>
        <p:nvSpPr>
          <p:cNvPr id="3" name="Content Placeholder 2">
            <a:extLst>
              <a:ext uri="{FF2B5EF4-FFF2-40B4-BE49-F238E27FC236}">
                <a16:creationId xmlns:a16="http://schemas.microsoft.com/office/drawing/2014/main" id="{1AFA4379-744D-41A4-816F-0A40F71D3E88}"/>
              </a:ext>
            </a:extLst>
          </p:cNvPr>
          <p:cNvSpPr>
            <a:spLocks noGrp="1"/>
          </p:cNvSpPr>
          <p:nvPr>
            <p:ph idx="1"/>
          </p:nvPr>
        </p:nvSpPr>
        <p:spPr>
          <a:xfrm>
            <a:off x="912165" y="1844286"/>
            <a:ext cx="10515600" cy="4351338"/>
          </a:xfrm>
        </p:spPr>
        <p:txBody>
          <a:bodyPr/>
          <a:lstStyle/>
          <a:p>
            <a:r>
              <a:rPr lang="en-US" dirty="0"/>
              <a:t>Algorithm for Querying</a:t>
            </a:r>
          </a:p>
          <a:p>
            <a:pPr marL="514350" indent="-514350">
              <a:buFont typeface="+mj-lt"/>
              <a:buAutoNum type="arabicPeriod"/>
            </a:pPr>
            <a:r>
              <a:rPr lang="en-US" dirty="0"/>
              <a:t>Create VLAD vectors for the query image.</a:t>
            </a:r>
          </a:p>
          <a:p>
            <a:pPr marL="514350" indent="-514350">
              <a:buFont typeface="+mj-lt"/>
              <a:buAutoNum type="arabicPeriod"/>
            </a:pPr>
            <a:r>
              <a:rPr lang="en-US" dirty="0"/>
              <a:t>Query it from the </a:t>
            </a:r>
            <a:r>
              <a:rPr lang="en-US" b="1" dirty="0"/>
              <a:t>inverted</a:t>
            </a:r>
            <a:r>
              <a:rPr lang="en-US" dirty="0"/>
              <a:t> Index Tree.</a:t>
            </a:r>
          </a:p>
          <a:p>
            <a:pPr marL="0" indent="0">
              <a:buNone/>
            </a:pPr>
            <a:endParaRPr lang="en-US" dirty="0"/>
          </a:p>
          <a:p>
            <a:pPr marL="0" indent="0">
              <a:buNone/>
            </a:pPr>
            <a:endParaRPr lang="en-US" dirty="0"/>
          </a:p>
          <a:p>
            <a:pPr marL="0" indent="0">
              <a:buNone/>
            </a:pPr>
            <a:r>
              <a:rPr lang="en-US" dirty="0"/>
              <a:t>Additionally, I am making use of pretrained face-detection algorithms so as to separate out features detected within face boundaries and those outside. Thus we get two paths for the work. And two databases:- One for face and second one not for faces.</a:t>
            </a:r>
          </a:p>
          <a:p>
            <a:pPr marL="0" indent="0">
              <a:buNone/>
            </a:pPr>
            <a:endParaRPr lang="en-US" dirty="0"/>
          </a:p>
          <a:p>
            <a:pPr marL="514350" indent="-514350">
              <a:buFont typeface="+mj-lt"/>
              <a:buAutoNum type="arabicPeriod"/>
            </a:pPr>
            <a:endParaRPr lang="en-US" dirty="0"/>
          </a:p>
        </p:txBody>
      </p:sp>
      <p:pic>
        <p:nvPicPr>
          <p:cNvPr id="3076" name="Picture 4">
            <a:extLst>
              <a:ext uri="{FF2B5EF4-FFF2-40B4-BE49-F238E27FC236}">
                <a16:creationId xmlns:a16="http://schemas.microsoft.com/office/drawing/2014/main" id="{9C4A8416-D9A2-4F21-8B4E-E689636EB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960" y="2222175"/>
            <a:ext cx="35718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3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5262-94E5-4AE1-9D75-EE675F5F8F1F}"/>
              </a:ext>
            </a:extLst>
          </p:cNvPr>
          <p:cNvSpPr>
            <a:spLocks noGrp="1"/>
          </p:cNvSpPr>
          <p:nvPr>
            <p:ph type="title"/>
          </p:nvPr>
        </p:nvSpPr>
        <p:spPr>
          <a:xfrm>
            <a:off x="101600" y="5330825"/>
            <a:ext cx="10858500" cy="1325563"/>
          </a:xfrm>
        </p:spPr>
        <p:txBody>
          <a:bodyPr>
            <a:normAutofit/>
          </a:bodyPr>
          <a:lstStyle/>
          <a:p>
            <a:r>
              <a:rPr lang="en-US" sz="3600" dirty="0"/>
              <a:t>Where did SIFT, VLAD &amp; Ball Index Tree come from!!?</a:t>
            </a:r>
          </a:p>
        </p:txBody>
      </p:sp>
      <p:pic>
        <p:nvPicPr>
          <p:cNvPr id="2050" name="Picture 2" descr="Confused Icons - Download Free Vector Icons | Noun Project">
            <a:extLst>
              <a:ext uri="{FF2B5EF4-FFF2-40B4-BE49-F238E27FC236}">
                <a16:creationId xmlns:a16="http://schemas.microsoft.com/office/drawing/2014/main" id="{ED32A2C6-2363-44D8-B67D-94E89B2EF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201612"/>
            <a:ext cx="5321300" cy="53213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8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7058</TotalTime>
  <Words>1744</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Abadi Extra Light</vt:lpstr>
      <vt:lpstr>Agency FB</vt:lpstr>
      <vt:lpstr>Aharoni</vt:lpstr>
      <vt:lpstr>Algerian</vt:lpstr>
      <vt:lpstr>Arabic Typesetting</vt:lpstr>
      <vt:lpstr>Arial</vt:lpstr>
      <vt:lpstr>Calibri</vt:lpstr>
      <vt:lpstr>Calibri Light</vt:lpstr>
      <vt:lpstr>Office Theme</vt:lpstr>
      <vt:lpstr>Computer Vision Project Video Description</vt:lpstr>
      <vt:lpstr>Who am I?</vt:lpstr>
      <vt:lpstr>Image Query Database</vt:lpstr>
      <vt:lpstr>THE IDEA</vt:lpstr>
      <vt:lpstr>THE IDEA (..CONTD)</vt:lpstr>
      <vt:lpstr>Motivation</vt:lpstr>
      <vt:lpstr>My Approach</vt:lpstr>
      <vt:lpstr>My Approach</vt:lpstr>
      <vt:lpstr>Where did SIFT, VLAD &amp; Ball Index Tree come from!!?</vt:lpstr>
      <vt:lpstr>Scale Invariant Feature Transform(SIFT)</vt:lpstr>
      <vt:lpstr>SIFT Algorithm</vt:lpstr>
      <vt:lpstr>Scale Space Extrema Detection</vt:lpstr>
      <vt:lpstr>KEYPOINT LOCALIZATION</vt:lpstr>
      <vt:lpstr>Orientation Assignment</vt:lpstr>
      <vt:lpstr>KEYPOINT DESCRIPTOR</vt:lpstr>
      <vt:lpstr>Visual Codebook  Learning</vt:lpstr>
      <vt:lpstr>VECTOR OF LOCALLY AGGREGATED DESCRIPTOR (VLAD)</vt:lpstr>
      <vt:lpstr>Ball Index tree insertion and querying</vt:lpstr>
      <vt:lpstr>Ball Index tree insertion and querying</vt:lpstr>
      <vt:lpstr>Implementation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Video Description</dc:title>
  <dc:creator>Rishabh Manish Sahlot (RIT Student)</dc:creator>
  <cp:lastModifiedBy>Rishabh Manish Sahlot (RIT Student)</cp:lastModifiedBy>
  <cp:revision>20</cp:revision>
  <dcterms:created xsi:type="dcterms:W3CDTF">2020-07-22T08:35:01Z</dcterms:created>
  <dcterms:modified xsi:type="dcterms:W3CDTF">2020-07-27T18:44:47Z</dcterms:modified>
</cp:coreProperties>
</file>