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1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532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8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9000"/>
          </a:bodyPr>
          <a:p>
            <a:pPr algn="ctr">
              <a:lnSpc>
                <a:spcPct val="83000"/>
              </a:lnSpc>
            </a:pPr>
            <a:r>
              <a:rPr b="0" lang="en-US" sz="6800" spc="-100" strike="noStrike" cap="all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0F9BC16A-6219-4892-84B6-6CC86C144779}" type="datetime1">
              <a:rPr b="0" lang="en-US" sz="1300" spc="-1" strike="noStrike">
                <a:solidFill>
                  <a:srgbClr val="ffffff"/>
                </a:solidFill>
                <a:latin typeface="Garamond"/>
              </a:rPr>
              <a:t>01/15/2021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2AFBEE-DD20-4EA0-9FF5-45231259E2AA}" type="slidenum">
              <a:rPr b="0" lang="en-US" sz="1000" spc="-1" strike="noStrike">
                <a:solidFill>
                  <a:srgbClr val="5c5c5c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e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480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aramond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latin typeface="Garamond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Garamond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3" marL="100584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  <a:p>
            <a:pPr lvl="4" marL="128016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latin typeface="Garamond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53652CA-A3A0-4F40-86B8-521AB6D0CE08}" type="datetime1">
              <a:rPr b="0" lang="en-US" sz="1000" spc="-1" strike="noStrike">
                <a:solidFill>
                  <a:srgbClr val="404040"/>
                </a:solidFill>
                <a:latin typeface="Garamond"/>
              </a:rPr>
              <a:t>01/15/2021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A4F9AC3-E40F-4FF9-8502-F65410CB752E}" type="slidenum">
              <a:rPr b="0" lang="en-US" sz="1000" spc="-1" strike="noStrike">
                <a:solidFill>
                  <a:srgbClr val="404040"/>
                </a:solidFill>
                <a:latin typeface="Garamond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5320" spc="-1" strike="noStrike">
                <a:latin typeface="Arial"/>
              </a:rPr>
              <a:t>Click to edit the title text format</a:t>
            </a:r>
            <a:endParaRPr b="0" lang="en-IN" sz="532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70" spc="-1" strike="noStrike">
                <a:latin typeface="Arial"/>
              </a:rPr>
              <a:t>Click to edit the outline text format</a:t>
            </a:r>
            <a:endParaRPr b="0" lang="en-IN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380" spc="-1" strike="noStrike">
                <a:latin typeface="Arial"/>
              </a:rPr>
              <a:t>Second Outline Level</a:t>
            </a:r>
            <a:endParaRPr b="0" lang="en-IN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00" spc="-1" strike="noStrike">
                <a:latin typeface="Arial"/>
              </a:rPr>
              <a:t>Third Outline Level</a:t>
            </a:r>
            <a:endParaRPr b="0" lang="en-IN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20" spc="-1" strike="noStrike">
                <a:latin typeface="Arial"/>
              </a:rPr>
              <a:t>Fourth Outline Level</a:t>
            </a:r>
            <a:endParaRPr b="0" lang="en-IN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Fifth Outline Level</a:t>
            </a:r>
            <a:endParaRPr b="0" lang="en-IN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Sixth Outline Level</a:t>
            </a:r>
            <a:endParaRPr b="0" lang="en-IN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20" spc="-1" strike="noStrike">
                <a:latin typeface="Arial"/>
              </a:rPr>
              <a:t>Seventh Outline Level</a:t>
            </a:r>
            <a:endParaRPr b="0" lang="en-IN" sz="242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/>
          </p:nvPr>
        </p:nvSpPr>
        <p:spPr>
          <a:xfrm>
            <a:off x="60948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/>
          </p:nvPr>
        </p:nvSpPr>
        <p:spPr>
          <a:xfrm>
            <a:off x="4169520" y="6247440"/>
            <a:ext cx="38646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sldNum"/>
          </p:nvPr>
        </p:nvSpPr>
        <p:spPr>
          <a:xfrm>
            <a:off x="8741520" y="6247440"/>
            <a:ext cx="2840400" cy="472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076832C-44C4-4CEF-987A-0EBC088072C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"/>
          <p:cNvPicPr/>
          <p:nvPr/>
        </p:nvPicPr>
        <p:blipFill>
          <a:blip r:embed="rId1"/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504720" y="3543120"/>
            <a:ext cx="11181960" cy="1809360"/>
          </a:xfrm>
          <a:prstGeom prst="rect">
            <a:avLst/>
          </a:prstGeom>
          <a:solidFill>
            <a:srgbClr val="213b3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83000"/>
              </a:lnSpc>
            </a:pPr>
            <a:r>
              <a:rPr b="1" lang="en-IN" sz="4800" spc="-100" strike="noStrike" cap="all">
                <a:solidFill>
                  <a:srgbClr val="ff0000"/>
                </a:solidFill>
                <a:latin typeface="comic"/>
              </a:rPr>
              <a:t>Serialization in </a:t>
            </a:r>
            <a:r>
              <a:rPr b="1" lang="en-IN" sz="4800" spc="-100" strike="noStrike" cap="all">
                <a:solidFill>
                  <a:srgbClr val="00b050"/>
                </a:solidFill>
                <a:latin typeface="comic"/>
              </a:rPr>
              <a:t>java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Externalizable Interface</a:t>
            </a:r>
            <a:br/>
            <a:endParaRPr b="0" lang="en-IN" sz="48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It implements Serializable interface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Has 2 methods – writeExternal() and readExternal()</a:t>
            </a:r>
            <a:endParaRPr b="0" lang="en-IN" sz="24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So not a marker interface</a:t>
            </a:r>
            <a:endParaRPr b="0" lang="en-IN" sz="22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Gives control of serialization and deserialization process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Serializable vs Externalizable interface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1066680" y="2103480"/>
          <a:ext cx="10058040" cy="411156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3906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Serializable Interface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db07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Garamond"/>
                        </a:rPr>
                        <a:t>Externalizable Interface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6db079"/>
                    </a:solidFill>
                  </a:tcPr>
                </a:tc>
              </a:tr>
              <a:tr h="3873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parent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child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</a:tr>
              <a:tr h="682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Marker interface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Has 2 methods – writeExternal() and readExternal()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</a:tr>
              <a:tr h="682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Serialization-deserialization rules by jvm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Responsibility of programmer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</a:tr>
              <a:tr h="601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Easy but comes at performance cost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Difficult but fast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</a:tr>
              <a:tr h="682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Does not call constructor while deserialization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A public no-arg constructor is required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3d6"/>
                    </a:solidFill>
                  </a:tcPr>
                </a:tc>
              </a:tr>
              <a:tr h="6829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Any change in class can break the deserialization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Garamond"/>
                        </a:rPr>
                        <a:t>Here programmer has complete control 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1e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Questions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 fontScale="87000"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serialization??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Why do we need it??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purpose it serves?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problem is solved by serialization in java?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How to make a class serializable?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Write the program to show serialization.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How many methods are there in Serializable interface?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serialVersionUID?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Is there any alternative to serialization in java?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How to skip serialization for particular field?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Questions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 fontScale="51000"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happens to the reference object of the class that you are serializing?</a:t>
            </a:r>
            <a:endParaRPr b="0" lang="en-IN" sz="24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If reference is serializable</a:t>
            </a:r>
            <a:endParaRPr b="0" lang="en-IN" sz="2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If reference is not serializable</a:t>
            </a:r>
            <a:endParaRPr b="0" lang="en-IN" sz="22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about the static fields during serialization?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transient keyword?</a:t>
            </a:r>
            <a:endParaRPr b="0" lang="en-IN" sz="24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Where to use?</a:t>
            </a:r>
            <a:endParaRPr b="0" lang="en-IN" sz="2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What value it gets?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the role input stream classes during serialization-deserialization?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the role output stream classes during serialization-deserialization?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Is there anyway to customize the serialization process?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Do you know about writeObject() or readObject()</a:t>
            </a:r>
            <a:endParaRPr b="0" lang="en-IN" sz="24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Where do they belong?</a:t>
            </a:r>
            <a:endParaRPr b="0" lang="en-IN" sz="2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How to use them?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Questions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 fontScale="94000"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affect of serialization in case of inheritance?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is Externalizable interface?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Difference between serializable and externalizable interface?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How serialization works?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Can we override the serialization process?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if the class that was used to serialize the object, later class is changed and this same class is being used to deserialize?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Can we send the serialized object over network?</a:t>
            </a:r>
            <a:endParaRPr b="0" lang="en-IN" sz="24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400" spc="-1" strike="noStrike">
                <a:solidFill>
                  <a:srgbClr val="000000"/>
                </a:solidFill>
                <a:latin typeface="Garamond"/>
              </a:rPr>
              <a:t>What are the different exceptions thrown during serialization?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What is serialization??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Do you want to </a:t>
            </a:r>
            <a:endParaRPr b="0" lang="en-IN" sz="2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transfer java objects over the network?</a:t>
            </a:r>
            <a:endParaRPr b="0" lang="en-IN" sz="2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Store java object state in file to be used later in time</a:t>
            </a:r>
            <a:endParaRPr b="0" lang="en-IN" sz="22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200" spc="-1" strike="noStrike">
                <a:solidFill>
                  <a:srgbClr val="000000"/>
                </a:solidFill>
                <a:latin typeface="Garamond"/>
              </a:rPr>
              <a:t>Life of java object – with the life of jvm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Garamond"/>
              </a:rPr>
              <a:t>Process of </a:t>
            </a:r>
            <a:r>
              <a:rPr b="1" lang="en-US" sz="2200" spc="-1" strike="noStrike">
                <a:solidFill>
                  <a:srgbClr val="ff0000"/>
                </a:solidFill>
                <a:latin typeface="Garamond"/>
              </a:rPr>
              <a:t>saving</a:t>
            </a:r>
            <a:r>
              <a:rPr b="0" lang="en-US" sz="2200" spc="-1" strike="noStrike">
                <a:solidFill>
                  <a:srgbClr val="000000"/>
                </a:solidFill>
                <a:latin typeface="Garamond"/>
              </a:rPr>
              <a:t> an object's state to a sequence of bytes,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Garamond"/>
              </a:rPr>
              <a:t>As well as the process of </a:t>
            </a:r>
            <a:r>
              <a:rPr b="1" lang="en-US" sz="2200" spc="-1" strike="noStrike">
                <a:solidFill>
                  <a:srgbClr val="ff0000"/>
                </a:solidFill>
                <a:latin typeface="Garamond"/>
              </a:rPr>
              <a:t>rebuilding</a:t>
            </a:r>
            <a:r>
              <a:rPr b="0" lang="en-US" sz="2200" spc="-1" strike="noStrike">
                <a:solidFill>
                  <a:srgbClr val="000000"/>
                </a:solidFill>
                <a:latin typeface="Garamond"/>
              </a:rPr>
              <a:t> those bytes into a live object at some future time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200" spc="-1" strike="noStrike">
              <a:latin typeface="Arial"/>
            </a:endParaRPr>
          </a:p>
          <a:p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Some pictures please !!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23720" y="3019320"/>
            <a:ext cx="1566360" cy="215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Id-101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Name-Arvind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Address-Noida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319480" y="3571920"/>
            <a:ext cx="2252160" cy="847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Stream of bytes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5133960" y="228852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5153040" y="336708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DB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5153040" y="454356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7139160" y="3429000"/>
            <a:ext cx="2252160" cy="847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Stream of bytes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10148760" y="2691000"/>
            <a:ext cx="1566360" cy="215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Id-101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Name-Rajeev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Address-Noida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4800" spc="-1" strike="noStrike">
                <a:solidFill>
                  <a:srgbClr val="7030a0"/>
                </a:solidFill>
                <a:latin typeface="Garamond"/>
              </a:rPr>
              <a:t>Serializable</a:t>
            </a: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 Interface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/>
          </a:bodyPr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3200" spc="-1" strike="noStrike">
                <a:solidFill>
                  <a:srgbClr val="000000"/>
                </a:solidFill>
                <a:latin typeface="Garamond"/>
              </a:rPr>
              <a:t>java.io.Serializable</a:t>
            </a:r>
            <a:endParaRPr b="0" lang="en-IN" sz="3200" spc="-1" strike="noStrike"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3200" spc="-1" strike="noStrike">
                <a:solidFill>
                  <a:srgbClr val="000000"/>
                </a:solidFill>
                <a:latin typeface="Garamond"/>
              </a:rPr>
              <a:t>It’s Marker??</a:t>
            </a:r>
            <a:endParaRPr b="0" lang="en-IN" sz="32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3000" spc="-1" strike="noStrike">
                <a:solidFill>
                  <a:srgbClr val="000000"/>
                </a:solidFill>
                <a:latin typeface="Garamond"/>
              </a:rPr>
              <a:t>What is this now??</a:t>
            </a:r>
            <a:endParaRPr b="0" lang="en-IN" sz="3000" spc="-1" strike="noStrike"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3000" spc="-1" strike="noStrike">
                <a:solidFill>
                  <a:srgbClr val="000000"/>
                </a:solidFill>
                <a:latin typeface="Garamond"/>
              </a:rPr>
              <a:t>Are there others like this? I mean marker interface?</a:t>
            </a:r>
            <a:endParaRPr b="0" lang="en-IN" sz="3000" spc="-1" strike="noStrike"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IN" sz="2800" spc="-1" strike="noStrike">
                <a:solidFill>
                  <a:srgbClr val="000000"/>
                </a:solidFill>
                <a:latin typeface="Garamond"/>
              </a:rPr>
              <a:t>Oh Yes – Cloneable, Remote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Some pictures please !!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23720" y="3019320"/>
            <a:ext cx="1566360" cy="215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Id-101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Name-Arvind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Address-Noida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2319480" y="3571920"/>
            <a:ext cx="2252160" cy="847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Stream of bytes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133960" y="228852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File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5153040" y="336708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DB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5153040" y="4543560"/>
            <a:ext cx="1228320" cy="628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Memory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7139160" y="3429000"/>
            <a:ext cx="2252160" cy="847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Stream of bytes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10148760" y="2691000"/>
            <a:ext cx="1566360" cy="215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Id-101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Name-Arvind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Garamond"/>
              </a:rPr>
              <a:t>Address-Noida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gradFill rotWithShape="0">
            <a:gsLst>
              <a:gs pos="0">
                <a:srgbClr val="aecbe4"/>
              </a:gs>
              <a:gs pos="100000">
                <a:srgbClr val="ccdded"/>
              </a:gs>
            </a:gsLst>
            <a:lin ang="13500000"/>
          </a:gradFill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800" spc="-1" strike="noStrike">
                <a:solidFill>
                  <a:srgbClr val="262626"/>
                </a:solidFill>
                <a:latin typeface="Garamond"/>
              </a:rPr>
              <a:t>Inheritance &amp; Composition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066680" y="2103120"/>
            <a:ext cx="10058040" cy="4306680"/>
          </a:xfrm>
          <a:prstGeom prst="rect">
            <a:avLst/>
          </a:prstGeom>
          <a:solidFill>
            <a:srgbClr val="afcdc1"/>
          </a:solidFill>
          <a:ln>
            <a:noFill/>
          </a:ln>
        </p:spPr>
        <p:txBody>
          <a:bodyPr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Garamond"/>
            </a:endParaRPr>
          </a:p>
        </p:txBody>
      </p:sp>
    </p:spTree>
  </p:cSld>
  <mc:AlternateContent>
    <mc:Choice Requires="p14">
      <p:transition spd="slow">
        <p14:vortex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b39"/>
      </a:dk2>
      <a:lt2>
        <a:srgbClr val="e8e5e2"/>
      </a:lt2>
      <a:accent1>
        <a:srgbClr val="7fa6c4"/>
      </a:accent1>
      <a:accent2>
        <a:srgbClr val="6daeaf"/>
      </a:accent2>
      <a:accent3>
        <a:srgbClr val="7aac98"/>
      </a:accent3>
      <a:accent4>
        <a:srgbClr val="6db079"/>
      </a:accent4>
      <a:accent5>
        <a:srgbClr val="86ac7a"/>
      </a:accent5>
      <a:accent6>
        <a:srgbClr val="93a96a"/>
      </a:accent6>
      <a:hlink>
        <a:srgbClr val="a1795a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speed</Template>
  <TotalTime>8134</TotalTime>
  <Application>LibreOffice/6.4.6.2$Linux_X86_64 LibreOffice_project/40$Build-2</Application>
  <Words>1367</Words>
  <Paragraphs>381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2020-01-19T15:26:58Z</dcterms:created>
  <dc:creator>Arvind Maurya</dc:creator>
  <dc:description/>
  <dc:language>en-IN</dc:language>
  <cp:lastModifiedBy/>
  <dcterms:modified xsi:type="dcterms:W3CDTF">2021-01-15T09:05:11Z</dcterms:modified>
  <cp:revision>175</cp:revision>
  <dc:subject/>
  <dc:title>Serialization in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