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3.xml.rels" ContentType="application/vnd.openxmlformats-package.relationships+xml"/>
  <Override PartName="/ppt/slideLayouts/_rels/slideLayout36.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19.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37.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2.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3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media/image16.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2.jpeg" ContentType="image/jpeg"/>
  <Override PartName="/ppt/media/image15.png" ContentType="image/png"/>
  <Override PartName="/ppt/media/image17.png" ContentType="image/png"/>
  <Override PartName="/ppt/media/image20.png" ContentType="image/png"/>
  <Override PartName="/ppt/media/image21.png" ContentType="image/png"/>
  <Override PartName="/ppt/media/image22.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24.jpeg" ContentType="image/jpeg"/>
  <Override PartName="/ppt/media/image25.jpeg" ContentType="image/jpeg"/>
  <Override PartName="/ppt/media/image26.jpeg" ContentType="image/jpeg"/>
  <Override PartName="/ppt/media/image27.jpeg" ContentType="image/jpeg"/>
  <Override PartName="/ppt/media/image29.jpeg" ContentType="image/jpeg"/>
  <Override PartName="/ppt/media/image28.jpeg" ContentType="image/jpeg"/>
  <Override PartName="/ppt/media/image23.jpeg" ContentType="image/jpeg"/>
  <Override PartName="/ppt/media/image18.gif" ContentType="image/gif"/>
  <Override PartName="/ppt/media/image19.jpeg" ContentType="image/jpeg"/>
  <Override PartName="/ppt/media/image9.png" ContentType="image/png"/>
  <Override PartName="/ppt/media/image8.png" ContentType="image/png"/>
  <Override PartName="/ppt/media/image5.png" ContentType="image/png"/>
  <Override PartName="/ppt/media/image7.png" ContentType="image/png"/>
  <Override PartName="/ppt/media/image3.png" ContentType="image/png"/>
  <Override PartName="/ppt/media/image6.png" ContentType="image/png"/>
  <Override PartName="/ppt/media/image4.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1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2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2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2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2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5f55"/>
        </a:solidFill>
      </p:bgPr>
    </p:bg>
    <p:spTree>
      <p:nvGrpSpPr>
        <p:cNvPr id="1" name=""/>
        <p:cNvGrpSpPr/>
        <p:nvPr/>
      </p:nvGrpSpPr>
      <p:grpSpPr>
        <a:xfrm>
          <a:off x="0" y="0"/>
          <a:ext cx="0" cy="0"/>
          <a:chOff x="0" y="0"/>
          <a:chExt cx="0" cy="0"/>
        </a:xfrm>
      </p:grpSpPr>
      <p:sp>
        <p:nvSpPr>
          <p:cNvPr id="0" name="CustomShape 1" hidden="1"/>
          <p:cNvSpPr/>
          <p:nvPr/>
        </p:nvSpPr>
        <p:spPr>
          <a:xfrm>
            <a:off x="0" y="1234440"/>
            <a:ext cx="9142560" cy="31860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1280160"/>
            <a:ext cx="532080" cy="22716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2160" cy="22716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2560" cy="88560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7840" cy="71172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3480" cy="71172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1234440"/>
            <a:ext cx="9142560" cy="31860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5" name="CustomShape 2"/>
          <p:cNvSpPr/>
          <p:nvPr/>
        </p:nvSpPr>
        <p:spPr>
          <a:xfrm>
            <a:off x="0" y="1280160"/>
            <a:ext cx="532080" cy="22716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6" name="CustomShape 3"/>
          <p:cNvSpPr/>
          <p:nvPr/>
        </p:nvSpPr>
        <p:spPr>
          <a:xfrm>
            <a:off x="590400" y="1280160"/>
            <a:ext cx="8552160" cy="22716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7"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0" y="0"/>
            <a:ext cx="9143640" cy="5142240"/>
          </a:xfrm>
          <a:custGeom>
            <a:avLst/>
            <a:gdLst/>
            <a:ahLst/>
            <a:rect l="l" t="t" r="r" b="b"/>
            <a:pathLst>
              <a:path w="25401" h="14286">
                <a:moveTo>
                  <a:pt x="0" y="14285"/>
                </a:moveTo>
                <a:lnTo>
                  <a:pt x="0" y="0"/>
                </a:lnTo>
                <a:lnTo>
                  <a:pt x="25400" y="0"/>
                </a:lnTo>
                <a:lnTo>
                  <a:pt x="25400" y="9447"/>
                </a:lnTo>
                <a:lnTo>
                  <a:pt x="0" y="14285"/>
                </a:lnTo>
                <a:close/>
              </a:path>
            </a:pathLst>
          </a:custGeom>
          <a:solidFill>
            <a:srgbClr val="e0e0e0"/>
          </a:solidFill>
          <a:ln>
            <a:noFill/>
          </a:ln>
        </p:spPr>
        <p:style>
          <a:lnRef idx="0"/>
          <a:fillRef idx="0"/>
          <a:effectRef idx="0"/>
          <a:fontRef idx="minor"/>
        </p:style>
      </p:sp>
      <p:sp>
        <p:nvSpPr>
          <p:cNvPr id="86"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7"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www.wiley.com/pers%7Dperson" TargetMode="External"/><Relationship Id="rId2" Type="http://schemas.openxmlformats.org/officeDocument/2006/relationships/hyperlink" Target="http://www.wiley.com/pers%7Dname" TargetMode="External"/><Relationship Id="rId3" Type="http://schemas.openxmlformats.org/officeDocument/2006/relationships/hyperlink" Target="http://www.wiley.com/pers%7Dtitle" TargetMode="External"/><Relationship Id="rId4" Type="http://schemas.openxmlformats.org/officeDocument/2006/relationships/image" Target="../media/image13.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www.mkyong.com/java/how-to-read-xml-file-in-java-dom-parser/" TargetMode="External"/><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362320" y="4038480"/>
            <a:ext cx="6475680" cy="1827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3600" spc="-1" strike="noStrike" cap="all">
                <a:solidFill>
                  <a:srgbClr val="ebddc3"/>
                </a:solidFill>
                <a:latin typeface="Tw Cen MT"/>
                <a:ea typeface="DejaVu Sans"/>
              </a:rPr>
              <a:t>XML &amp; XML Processing</a:t>
            </a:r>
            <a:br/>
            <a:r>
              <a:rPr b="1" lang="en-IN" sz="2400" spc="-1" strike="noStrike" cap="all">
                <a:solidFill>
                  <a:srgbClr val="ebddc3"/>
                </a:solidFill>
                <a:latin typeface="Tw Cen MT"/>
                <a:ea typeface="DejaVu Sans"/>
              </a:rPr>
              <a:t> prerequisites Java Web Service</a:t>
            </a:r>
            <a:endParaRPr b="0" lang="en-IN" sz="2400" spc="-1" strike="noStrike">
              <a:latin typeface="Arial"/>
            </a:endParaRPr>
          </a:p>
        </p:txBody>
      </p:sp>
      <p:sp>
        <p:nvSpPr>
          <p:cNvPr id="125" name="CustomShape 2"/>
          <p:cNvSpPr/>
          <p:nvPr/>
        </p:nvSpPr>
        <p:spPr>
          <a:xfrm>
            <a:off x="2362320" y="6050160"/>
            <a:ext cx="6704280" cy="68436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spcBef>
                <a:spcPts val="700"/>
              </a:spcBef>
              <a:tabLst>
                <a:tab algn="l" pos="0"/>
              </a:tabLst>
            </a:pPr>
            <a:r>
              <a:rPr b="0" lang="en-US" sz="2600" spc="-1" strike="noStrike">
                <a:solidFill>
                  <a:srgbClr val="ffffff"/>
                </a:solidFill>
                <a:latin typeface="Tw Cen MT"/>
                <a:ea typeface="DejaVu Sans"/>
              </a:rPr>
              <a:t>Rajeev Gupta MTech CS</a:t>
            </a:r>
            <a:endParaRPr b="0" lang="en-IN" sz="2600" spc="-1" strike="noStrike">
              <a:latin typeface="Arial"/>
            </a:endParaRPr>
          </a:p>
          <a:p>
            <a:pPr>
              <a:lnSpc>
                <a:spcPct val="100000"/>
              </a:lnSpc>
              <a:spcBef>
                <a:spcPts val="700"/>
              </a:spcBef>
              <a:tabLst>
                <a:tab algn="l" pos="0"/>
              </a:tabLst>
            </a:pPr>
            <a:r>
              <a:rPr b="0" lang="en-US" sz="2600" spc="-1" strike="noStrike">
                <a:solidFill>
                  <a:srgbClr val="ffffff"/>
                </a:solidFill>
                <a:latin typeface="Tw Cen MT"/>
                <a:ea typeface="DejaVu Sans"/>
              </a:rPr>
              <a:t>rgupta.mtech@gmail.com</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400" spc="-1" strike="noStrike">
                <a:solidFill>
                  <a:srgbClr val="775f55"/>
                </a:solidFill>
                <a:latin typeface="Tw Cen MT"/>
                <a:ea typeface="DejaVu Sans"/>
              </a:rPr>
              <a:t>DTD valid xml</a:t>
            </a:r>
            <a:endParaRPr b="0" lang="en-IN" sz="4400" spc="-1" strike="noStrike">
              <a:latin typeface="Arial"/>
            </a:endParaRPr>
          </a:p>
        </p:txBody>
      </p:sp>
      <p:sp>
        <p:nvSpPr>
          <p:cNvPr id="152" name="CustomShape 2"/>
          <p:cNvSpPr/>
          <p:nvPr/>
        </p:nvSpPr>
        <p:spPr>
          <a:xfrm>
            <a:off x="612720" y="1600200"/>
            <a:ext cx="3814920" cy="4494240"/>
          </a:xfrm>
          <a:prstGeom prst="rect">
            <a:avLst/>
          </a:prstGeom>
          <a:noFill/>
          <a:ln>
            <a:noFill/>
          </a:ln>
        </p:spPr>
        <p:style>
          <a:lnRef idx="0"/>
          <a:fillRef idx="0"/>
          <a:effectRef idx="0"/>
          <a:fontRef idx="minor"/>
        </p:style>
        <p:txBody>
          <a:bodyPr lIns="90000" rIns="90000" tIns="45000" bIns="45000">
            <a:normAutofit fontScale="26000"/>
          </a:bodyPr>
          <a:p>
            <a:pPr marL="320040" indent="-318600">
              <a:lnSpc>
                <a:spcPct val="100000"/>
              </a:lnSpc>
              <a:spcBef>
                <a:spcPts val="700"/>
              </a:spcBef>
              <a:buClr>
                <a:srgbClr val="dd8047"/>
              </a:buClr>
              <a:buSzPct val="60000"/>
              <a:buFont typeface="Wingdings" charset="2"/>
              <a:buChar char=""/>
            </a:pPr>
            <a:r>
              <a:rPr b="0" lang="en-US" sz="2900" spc="-1" strike="noStrike">
                <a:solidFill>
                  <a:srgbClr val="000000"/>
                </a:solidFill>
                <a:latin typeface="Tw Cen MT"/>
                <a:ea typeface="DejaVu Sans"/>
              </a:rPr>
              <a:t>Need of Schema?</a:t>
            </a:r>
            <a:endParaRPr b="0" lang="en-IN" sz="29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US" sz="2900" spc="-1" strike="noStrike">
                <a:solidFill>
                  <a:srgbClr val="000000"/>
                </a:solidFill>
                <a:latin typeface="Tw Cen MT"/>
                <a:ea typeface="DejaVu Sans"/>
              </a:rPr>
              <a:t>Two parties must agree on some agreement </a:t>
            </a:r>
            <a:endParaRPr b="0" lang="en-IN" sz="29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US" sz="2900" spc="-1" strike="noStrike">
                <a:solidFill>
                  <a:srgbClr val="000000"/>
                </a:solidFill>
                <a:latin typeface="Tw Cen MT"/>
                <a:ea typeface="DejaVu Sans"/>
              </a:rPr>
              <a:t>Aka contract bw two software systems</a:t>
            </a:r>
            <a:endParaRPr b="0" lang="en-IN" sz="2900" spc="-1" strike="noStrike">
              <a:latin typeface="Arial"/>
            </a:endParaRPr>
          </a:p>
          <a:p>
            <a:pPr>
              <a:lnSpc>
                <a:spcPct val="100000"/>
              </a:lnSpc>
              <a:spcBef>
                <a:spcPts val="700"/>
              </a:spcBef>
            </a:pPr>
            <a:endParaRPr b="0" lang="en-IN" sz="2900" spc="-1" strike="noStrike">
              <a:latin typeface="Arial"/>
            </a:endParaRPr>
          </a:p>
          <a:p>
            <a:pPr marL="320040" indent="-318600">
              <a:lnSpc>
                <a:spcPct val="100000"/>
              </a:lnSpc>
              <a:spcBef>
                <a:spcPts val="700"/>
              </a:spcBef>
              <a:buClr>
                <a:srgbClr val="dd8047"/>
              </a:buClr>
              <a:buSzPct val="60000"/>
              <a:buFont typeface="Wingdings" charset="2"/>
              <a:buChar char=""/>
            </a:pPr>
            <a:r>
              <a:rPr b="1" lang="en-IN" sz="3200" spc="-1" strike="noStrike">
                <a:solidFill>
                  <a:srgbClr val="000000"/>
                </a:solidFill>
                <a:latin typeface="Tw Cen MT"/>
                <a:ea typeface="DejaVu Sans"/>
              </a:rPr>
              <a:t>What schema tell us?</a:t>
            </a:r>
            <a:endParaRPr b="0" lang="en-IN" sz="32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600" spc="-1" strike="noStrike">
                <a:solidFill>
                  <a:srgbClr val="000000"/>
                </a:solidFill>
                <a:latin typeface="Tw Cen MT"/>
                <a:ea typeface="DejaVu Sans"/>
              </a:rPr>
              <a:t>What data is allowed?</a:t>
            </a:r>
            <a:endParaRPr b="0" lang="en-IN" sz="26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600" spc="-1" strike="noStrike">
                <a:solidFill>
                  <a:srgbClr val="000000"/>
                </a:solidFill>
                <a:latin typeface="Tw Cen MT"/>
                <a:ea typeface="DejaVu Sans"/>
              </a:rPr>
              <a:t>What data is required? </a:t>
            </a:r>
            <a:endParaRPr b="0" lang="en-IN" sz="26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600" spc="-1" strike="noStrike">
                <a:solidFill>
                  <a:srgbClr val="000000"/>
                </a:solidFill>
                <a:latin typeface="Tw Cen MT"/>
                <a:ea typeface="DejaVu Sans"/>
              </a:rPr>
              <a:t>How data is organized? </a:t>
            </a:r>
            <a:endParaRPr b="0" lang="en-IN" sz="2600" spc="-1" strike="noStrike">
              <a:latin typeface="Arial"/>
            </a:endParaRPr>
          </a:p>
          <a:p>
            <a:pPr>
              <a:lnSpc>
                <a:spcPct val="100000"/>
              </a:lnSpc>
              <a:spcBef>
                <a:spcPts val="700"/>
              </a:spcBef>
            </a:pPr>
            <a:endParaRPr b="0" lang="en-IN" sz="26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3200" spc="-1" strike="noStrike">
                <a:solidFill>
                  <a:srgbClr val="000000"/>
                </a:solidFill>
                <a:latin typeface="Tw Cen MT"/>
                <a:ea typeface="DejaVu Sans"/>
              </a:rPr>
              <a:t>An Valid XML document must be valid but reverse may not be true</a:t>
            </a:r>
            <a:endParaRPr b="0" lang="en-IN" sz="3200" spc="-1" strike="noStrike">
              <a:latin typeface="Arial"/>
            </a:endParaRPr>
          </a:p>
          <a:p>
            <a:pPr>
              <a:lnSpc>
                <a:spcPct val="100000"/>
              </a:lnSpc>
            </a:pPr>
            <a:endParaRPr b="0" lang="en-IN" sz="3200" spc="-1" strike="noStrike">
              <a:latin typeface="Arial"/>
            </a:endParaRPr>
          </a:p>
        </p:txBody>
      </p:sp>
      <p:sp>
        <p:nvSpPr>
          <p:cNvPr id="153" name="CustomShape 3"/>
          <p:cNvSpPr/>
          <p:nvPr/>
        </p:nvSpPr>
        <p:spPr>
          <a:xfrm>
            <a:off x="155520" y="-144360"/>
            <a:ext cx="303480" cy="303480"/>
          </a:xfrm>
          <a:prstGeom prst="rect">
            <a:avLst/>
          </a:prstGeom>
          <a:noFill/>
          <a:ln>
            <a:noFill/>
          </a:ln>
        </p:spPr>
        <p:style>
          <a:lnRef idx="0"/>
          <a:fillRef idx="0"/>
          <a:effectRef idx="0"/>
          <a:fontRef idx="minor"/>
        </p:style>
      </p:sp>
      <p:pic>
        <p:nvPicPr>
          <p:cNvPr id="154" name="Picture 3" descr=""/>
          <p:cNvPicPr/>
          <p:nvPr/>
        </p:nvPicPr>
        <p:blipFill>
          <a:blip r:embed="rId1"/>
          <a:stretch/>
        </p:blipFill>
        <p:spPr>
          <a:xfrm>
            <a:off x="4357800" y="1928880"/>
            <a:ext cx="4526280" cy="2070360"/>
          </a:xfrm>
          <a:prstGeom prst="rect">
            <a:avLst/>
          </a:prstGeom>
          <a:ln w="936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775f55"/>
                </a:solidFill>
                <a:latin typeface="Tw Cen MT"/>
                <a:ea typeface="DejaVu Sans"/>
              </a:rPr>
              <a:t>DTD (Document Type Definition)</a:t>
            </a:r>
            <a:endParaRPr b="0" lang="en-IN" sz="4400" spc="-1" strike="noStrike">
              <a:latin typeface="Arial"/>
            </a:endParaRPr>
          </a:p>
        </p:txBody>
      </p:sp>
      <p:sp>
        <p:nvSpPr>
          <p:cNvPr id="156"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fontScale="75000"/>
          </a:bodyPr>
          <a:p>
            <a:pPr marL="320040" indent="-318600">
              <a:lnSpc>
                <a:spcPct val="100000"/>
              </a:lnSpc>
              <a:spcBef>
                <a:spcPts val="700"/>
              </a:spcBef>
              <a:buClr>
                <a:srgbClr val="dd8047"/>
              </a:buClr>
              <a:buSzPct val="60000"/>
              <a:buFont typeface="Wingdings" charset="2"/>
              <a:buChar char=""/>
            </a:pPr>
            <a:r>
              <a:rPr b="0" lang="en-IN" sz="4000" spc="-1" strike="noStrike">
                <a:solidFill>
                  <a:srgbClr val="002060"/>
                </a:solidFill>
                <a:latin typeface="Tw Cen MT"/>
                <a:ea typeface="DejaVu Sans"/>
              </a:rPr>
              <a:t>A way to validate xml document.</a:t>
            </a:r>
            <a:endParaRPr b="0" lang="en-IN" sz="4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US" sz="2600" spc="-1" strike="noStrike">
                <a:solidFill>
                  <a:srgbClr val="000000"/>
                </a:solidFill>
                <a:latin typeface="Tw Cen MT"/>
                <a:ea typeface="DejaVu Sans"/>
              </a:rPr>
              <a:t>What DTD can tell us</a:t>
            </a:r>
            <a:endParaRPr b="0" lang="en-IN" sz="26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What element can appear/must appear?</a:t>
            </a:r>
            <a:endParaRPr b="0" lang="en-IN" sz="23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what should be order of element?</a:t>
            </a:r>
            <a:endParaRPr b="0" lang="en-IN" sz="23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Information about data that contain?</a:t>
            </a:r>
            <a:endParaRPr b="0" lang="en-IN" sz="23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attribute information required?</a:t>
            </a:r>
            <a:endParaRPr b="0" lang="en-IN" sz="23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600" spc="-1" strike="noStrike">
                <a:solidFill>
                  <a:srgbClr val="000000"/>
                </a:solidFill>
                <a:latin typeface="Tw Cen MT"/>
                <a:ea typeface="DejaVu Sans"/>
              </a:rPr>
              <a:t>What DTD do not tell?</a:t>
            </a:r>
            <a:endParaRPr b="0" lang="en-IN" sz="26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DTD do not support namespace concept</a:t>
            </a:r>
            <a:endParaRPr b="0" lang="en-IN" sz="23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data type</a:t>
            </a:r>
            <a:endParaRPr b="0" lang="en-IN" sz="23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Semantic meaning of an element(whether data is name or date?)</a:t>
            </a:r>
            <a:endParaRPr b="0" lang="en-IN" sz="2300" spc="-1" strike="noStrike">
              <a:latin typeface="Arial"/>
            </a:endParaRPr>
          </a:p>
          <a:p>
            <a:pPr>
              <a:lnSpc>
                <a:spcPct val="100000"/>
              </a:lnSpc>
            </a:pPr>
            <a:endParaRPr b="0" lang="en-IN" sz="23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Understanding DTD</a:t>
            </a:r>
            <a:endParaRPr b="0" lang="en-IN" sz="4400" spc="-1" strike="noStrike">
              <a:latin typeface="Arial"/>
            </a:endParaRPr>
          </a:p>
        </p:txBody>
      </p:sp>
      <p:sp>
        <p:nvSpPr>
          <p:cNvPr id="158" name="CustomShape 2"/>
          <p:cNvSpPr/>
          <p:nvPr/>
        </p:nvSpPr>
        <p:spPr>
          <a:xfrm>
            <a:off x="612720" y="4929120"/>
            <a:ext cx="8151840" cy="1165320"/>
          </a:xfrm>
          <a:prstGeom prst="rect">
            <a:avLst/>
          </a:prstGeom>
          <a:noFill/>
          <a:ln>
            <a:noFill/>
          </a:ln>
        </p:spPr>
        <p:style>
          <a:lnRef idx="0"/>
          <a:fillRef idx="0"/>
          <a:effectRef idx="0"/>
          <a:fontRef idx="minor"/>
        </p:style>
        <p:txBody>
          <a:bodyPr lIns="90000" rIns="90000" tIns="45000" bIns="45000">
            <a:normAutofit fontScale="1000"/>
          </a:bodyPr>
          <a:p>
            <a:pPr marL="320040" indent="-318600">
              <a:lnSpc>
                <a:spcPct val="100000"/>
              </a:lnSpc>
              <a:spcBef>
                <a:spcPts val="700"/>
              </a:spcBef>
              <a:tabLst>
                <a:tab algn="l" pos="0"/>
              </a:tabLst>
            </a:pPr>
            <a:endParaRPr b="0" lang="en-IN" sz="1800" spc="-1" strike="noStrike">
              <a:latin typeface="Arial"/>
            </a:endParaRPr>
          </a:p>
          <a:p>
            <a:pPr marL="320040" indent="-318600">
              <a:lnSpc>
                <a:spcPct val="100000"/>
              </a:lnSpc>
              <a:spcBef>
                <a:spcPts val="700"/>
              </a:spcBef>
              <a:buClr>
                <a:srgbClr val="dd8047"/>
              </a:buClr>
              <a:buSzPct val="60000"/>
              <a:buFont typeface="Wingdings" charset="2"/>
              <a:buChar char=""/>
              <a:tabLst>
                <a:tab algn="l" pos="0"/>
              </a:tabLst>
            </a:pPr>
            <a:r>
              <a:rPr b="0" lang="en-IN" sz="7200" spc="-1" strike="noStrike">
                <a:solidFill>
                  <a:srgbClr val="000000"/>
                </a:solidFill>
                <a:latin typeface="Tw Cen MT"/>
                <a:ea typeface="DejaVu Sans"/>
              </a:rPr>
              <a:t>Attribtues in XML</a:t>
            </a:r>
            <a:endParaRPr b="0" lang="en-IN" sz="7200" spc="-1" strike="noStrike">
              <a:latin typeface="Arial"/>
            </a:endParaRPr>
          </a:p>
          <a:p>
            <a:pPr lvl="1" marL="640080" indent="-272880">
              <a:lnSpc>
                <a:spcPct val="100000"/>
              </a:lnSpc>
              <a:spcBef>
                <a:spcPts val="550"/>
              </a:spcBef>
              <a:buClr>
                <a:srgbClr val="94b6d2"/>
              </a:buClr>
              <a:buSzPct val="70000"/>
              <a:buFont typeface="Wingdings 2" charset="2"/>
              <a:buChar char=""/>
              <a:tabLst>
                <a:tab algn="l" pos="0"/>
              </a:tabLst>
            </a:pPr>
            <a:r>
              <a:rPr b="0" lang="en-IN" sz="7200" spc="-1" strike="noStrike">
                <a:solidFill>
                  <a:srgbClr val="000000"/>
                </a:solidFill>
                <a:latin typeface="Tw Cen MT"/>
                <a:ea typeface="DejaVu Sans"/>
              </a:rPr>
              <a:t>&lt;!ATTLIST contact person ID #REQUIRED&gt;</a:t>
            </a:r>
            <a:endParaRPr b="0" lang="en-IN" sz="7200" spc="-1" strike="noStrike">
              <a:latin typeface="Arial"/>
            </a:endParaRPr>
          </a:p>
          <a:p>
            <a:pPr lvl="1" marL="640080" indent="-272880">
              <a:lnSpc>
                <a:spcPct val="100000"/>
              </a:lnSpc>
              <a:spcBef>
                <a:spcPts val="550"/>
              </a:spcBef>
              <a:buClr>
                <a:srgbClr val="94b6d2"/>
              </a:buClr>
              <a:buSzPct val="70000"/>
              <a:buFont typeface="Wingdings 2" charset="2"/>
              <a:buChar char=""/>
              <a:tabLst>
                <a:tab algn="l" pos="0"/>
              </a:tabLst>
            </a:pPr>
            <a:r>
              <a:rPr b="0" lang="en-IN" sz="7200" spc="-1" strike="noStrike">
                <a:solidFill>
                  <a:srgbClr val="000000"/>
                </a:solidFill>
                <a:latin typeface="Tw Cen MT"/>
                <a:ea typeface="DejaVu Sans"/>
              </a:rPr>
              <a:t>In the document you could add the unique ID: &lt;contact person=”Jeff_Rafter”&gt;</a:t>
            </a:r>
            <a:endParaRPr b="0" lang="en-IN" sz="7200" spc="-1" strike="noStrike">
              <a:latin typeface="Arial"/>
            </a:endParaRPr>
          </a:p>
          <a:p>
            <a:pPr>
              <a:lnSpc>
                <a:spcPct val="100000"/>
              </a:lnSpc>
              <a:spcBef>
                <a:spcPts val="700"/>
              </a:spcBef>
              <a:tabLst>
                <a:tab algn="l" pos="0"/>
              </a:tabLst>
            </a:pPr>
            <a:endParaRPr b="0" lang="en-IN" sz="7200" spc="-1" strike="noStrike">
              <a:latin typeface="Arial"/>
            </a:endParaRPr>
          </a:p>
          <a:p>
            <a:pPr>
              <a:lnSpc>
                <a:spcPct val="100000"/>
              </a:lnSpc>
              <a:spcBef>
                <a:spcPts val="700"/>
              </a:spcBef>
              <a:tabLst>
                <a:tab algn="l" pos="0"/>
              </a:tabLst>
            </a:pPr>
            <a:endParaRPr b="0" lang="en-IN" sz="7200" spc="-1" strike="noStrike">
              <a:latin typeface="Arial"/>
            </a:endParaRPr>
          </a:p>
        </p:txBody>
      </p:sp>
      <p:pic>
        <p:nvPicPr>
          <p:cNvPr id="159" name="Picture 2" descr=""/>
          <p:cNvPicPr/>
          <p:nvPr/>
        </p:nvPicPr>
        <p:blipFill>
          <a:blip r:embed="rId1"/>
          <a:stretch/>
        </p:blipFill>
        <p:spPr>
          <a:xfrm>
            <a:off x="1071360" y="1571760"/>
            <a:ext cx="7228080" cy="3570480"/>
          </a:xfrm>
          <a:prstGeom prst="rect">
            <a:avLst/>
          </a:prstGeom>
          <a:ln w="936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400" spc="-1" strike="noStrike">
                <a:solidFill>
                  <a:srgbClr val="775f55"/>
                </a:solidFill>
                <a:latin typeface="Tw Cen MT"/>
                <a:ea typeface="DejaVu Sans"/>
              </a:rPr>
              <a:t>XML Namespaces</a:t>
            </a:r>
            <a:endParaRPr b="0" lang="en-IN" sz="4400" spc="-1" strike="noStrike">
              <a:latin typeface="Arial"/>
            </a:endParaRPr>
          </a:p>
        </p:txBody>
      </p:sp>
      <p:sp>
        <p:nvSpPr>
          <p:cNvPr id="161" name="CustomShape 2"/>
          <p:cNvSpPr/>
          <p:nvPr/>
        </p:nvSpPr>
        <p:spPr>
          <a:xfrm>
            <a:off x="612720" y="1600200"/>
            <a:ext cx="3886560" cy="4494240"/>
          </a:xfrm>
          <a:prstGeom prst="rect">
            <a:avLst/>
          </a:prstGeom>
          <a:noFill/>
          <a:ln>
            <a:noFill/>
          </a:ln>
        </p:spPr>
        <p:style>
          <a:lnRef idx="0"/>
          <a:fillRef idx="0"/>
          <a:effectRef idx="0"/>
          <a:fontRef idx="minor"/>
        </p:style>
        <p:txBody>
          <a:bodyPr lIns="90000" rIns="90000" tIns="45000" bIns="45000">
            <a:normAutofit/>
          </a:bodyPr>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A namespace is a purely abstract entity, aka java package</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It’s nothing more than a group of names that belong with each other conceptually</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1" lang="en-IN" sz="2800" spc="-1" strike="noStrike">
                <a:solidFill>
                  <a:srgbClr val="002060"/>
                </a:solidFill>
                <a:latin typeface="Tw Cen MT"/>
                <a:ea typeface="DejaVu Sans"/>
              </a:rPr>
              <a:t>Two &lt;title&gt; tags represent different semantics?</a:t>
            </a:r>
            <a:endParaRPr b="0" lang="en-IN" sz="2800" spc="-1" strike="noStrike">
              <a:latin typeface="Arial"/>
            </a:endParaRPr>
          </a:p>
          <a:p>
            <a:pPr>
              <a:lnSpc>
                <a:spcPct val="100000"/>
              </a:lnSpc>
              <a:spcBef>
                <a:spcPts val="700"/>
              </a:spcBef>
            </a:pPr>
            <a:endParaRPr b="0" lang="en-IN" sz="2800" spc="-1" strike="noStrike">
              <a:latin typeface="Arial"/>
            </a:endParaRPr>
          </a:p>
        </p:txBody>
      </p:sp>
      <p:pic>
        <p:nvPicPr>
          <p:cNvPr id="162" name="Picture 2" descr=""/>
          <p:cNvPicPr/>
          <p:nvPr/>
        </p:nvPicPr>
        <p:blipFill>
          <a:blip r:embed="rId1"/>
          <a:stretch/>
        </p:blipFill>
        <p:spPr>
          <a:xfrm>
            <a:off x="5000760" y="1643040"/>
            <a:ext cx="4141800" cy="4751640"/>
          </a:xfrm>
          <a:prstGeom prst="rect">
            <a:avLst/>
          </a:prstGeom>
          <a:ln w="936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Approach 1 Using prefix</a:t>
            </a:r>
            <a:endParaRPr b="0" lang="en-IN" sz="4400" spc="-1" strike="noStrike">
              <a:latin typeface="Arial"/>
            </a:endParaRPr>
          </a:p>
        </p:txBody>
      </p:sp>
      <p:sp>
        <p:nvSpPr>
          <p:cNvPr id="164" name="CustomShape 2"/>
          <p:cNvSpPr/>
          <p:nvPr/>
        </p:nvSpPr>
        <p:spPr>
          <a:xfrm>
            <a:off x="500040" y="1785960"/>
            <a:ext cx="3621240" cy="4280040"/>
          </a:xfrm>
          <a:prstGeom prst="rect">
            <a:avLst/>
          </a:prstGeom>
          <a:noFill/>
          <a:ln>
            <a:noFill/>
          </a:ln>
        </p:spPr>
        <p:style>
          <a:lnRef idx="0"/>
          <a:fillRef idx="0"/>
          <a:effectRef idx="0"/>
          <a:fontRef idx="minor"/>
        </p:style>
        <p:txBody>
          <a:bodyPr lIns="90000" rIns="90000" tIns="45000" bIns="45000">
            <a:normAutofit fontScale="83000"/>
          </a:bodyPr>
          <a:p>
            <a:pPr>
              <a:lnSpc>
                <a:spcPct val="100000"/>
              </a:lnSpc>
              <a:spcBef>
                <a:spcPts val="700"/>
              </a:spcBef>
            </a:pPr>
            <a:endParaRPr b="0" lang="en-IN" sz="1800" spc="-1" strike="noStrike">
              <a:latin typeface="Arial"/>
            </a:endParaRPr>
          </a:p>
          <a:p>
            <a:pPr marL="320040" indent="-318600">
              <a:lnSpc>
                <a:spcPct val="100000"/>
              </a:lnSpc>
              <a:spcBef>
                <a:spcPts val="700"/>
              </a:spcBef>
              <a:buClr>
                <a:srgbClr val="dd8047"/>
              </a:buClr>
              <a:buSzPct val="60000"/>
              <a:buFont typeface="Wingdings" charset="2"/>
              <a:buChar char=""/>
            </a:pPr>
            <a:r>
              <a:rPr b="1" lang="en-IN" sz="2000" spc="-1" strike="noStrike">
                <a:solidFill>
                  <a:srgbClr val="000000"/>
                </a:solidFill>
                <a:latin typeface="Tw Cen MT"/>
                <a:ea typeface="DejaVu Sans"/>
              </a:rPr>
              <a:t>Problem with approach 1</a:t>
            </a:r>
            <a:endParaRPr b="0" lang="en-IN" sz="2000" spc="-1" strike="noStrike">
              <a:latin typeface="Arial"/>
            </a:endParaRPr>
          </a:p>
          <a:p>
            <a:pPr>
              <a:lnSpc>
                <a:spcPct val="100000"/>
              </a:lnSpc>
              <a:spcBef>
                <a:spcPts val="700"/>
              </a:spcBef>
            </a:pP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Who will monitor the prefixes? </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The whole reason for using them is to distinguish names from different document types, but if it is going to work, then the prefixes themselves also have to be unique</a:t>
            </a:r>
            <a:endParaRPr b="0" lang="en-IN" sz="2000" spc="-1" strike="noStrike">
              <a:latin typeface="Arial"/>
            </a:endParaRPr>
          </a:p>
        </p:txBody>
      </p:sp>
      <p:pic>
        <p:nvPicPr>
          <p:cNvPr id="165" name="Picture 2" descr=""/>
          <p:cNvPicPr/>
          <p:nvPr/>
        </p:nvPicPr>
        <p:blipFill>
          <a:blip r:embed="rId1"/>
          <a:stretch/>
        </p:blipFill>
        <p:spPr>
          <a:xfrm>
            <a:off x="4714920" y="1928880"/>
            <a:ext cx="4070520" cy="4465800"/>
          </a:xfrm>
          <a:prstGeom prst="rect">
            <a:avLst/>
          </a:prstGeom>
          <a:ln w="936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Approach 2 using URI</a:t>
            </a:r>
            <a:endParaRPr b="0" lang="en-IN" sz="4400" spc="-1" strike="noStrike">
              <a:latin typeface="Arial"/>
            </a:endParaRPr>
          </a:p>
        </p:txBody>
      </p:sp>
      <p:sp>
        <p:nvSpPr>
          <p:cNvPr id="167"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fontScale="94000"/>
          </a:bodyPr>
          <a:p>
            <a:pPr marL="320040" indent="-318600">
              <a:lnSpc>
                <a:spcPct val="100000"/>
              </a:lnSpc>
              <a:spcBef>
                <a:spcPts val="700"/>
              </a:spcBef>
              <a:buClr>
                <a:srgbClr val="dd8047"/>
              </a:buClr>
              <a:buSzPct val="60000"/>
              <a:buFont typeface="Wingdings" charset="2"/>
              <a:buChar char=""/>
            </a:pPr>
            <a:r>
              <a:rPr b="0" lang="en-IN" sz="2900" spc="-1" strike="noStrike">
                <a:solidFill>
                  <a:srgbClr val="000000"/>
                </a:solidFill>
                <a:latin typeface="Tw Cen MT"/>
                <a:ea typeface="DejaVu Sans"/>
              </a:rPr>
              <a:t> </a:t>
            </a:r>
            <a:r>
              <a:rPr b="0" lang="en-IN" sz="1900" spc="-1" strike="noStrike">
                <a:solidFill>
                  <a:srgbClr val="000000"/>
                </a:solidFill>
                <a:latin typeface="Tw Cen MT"/>
                <a:ea typeface="DejaVu Sans"/>
              </a:rPr>
              <a:t>A URI (Uniform Resource Identifier) is a string of  characters that identifies a resource, URI may be an valid URL</a:t>
            </a:r>
            <a:endParaRPr b="0" lang="en-IN" sz="1900" spc="-1" strike="noStrike">
              <a:latin typeface="Arial"/>
            </a:endParaRPr>
          </a:p>
          <a:p>
            <a:pPr marL="914400" indent="-227160">
              <a:lnSpc>
                <a:spcPct val="100000"/>
              </a:lnSpc>
              <a:spcBef>
                <a:spcPts val="499"/>
              </a:spcBef>
              <a:tabLst>
                <a:tab algn="l" pos="0"/>
              </a:tabLst>
            </a:pPr>
            <a:r>
              <a:rPr b="0" lang="en-IN" sz="1900" spc="-1" strike="noStrike">
                <a:solidFill>
                  <a:srgbClr val="000000"/>
                </a:solidFill>
                <a:latin typeface="Tw Cen MT"/>
                <a:ea typeface="DejaVu Sans"/>
              </a:rPr>
              <a:t>&lt;?xml version=”1.0”?&gt;</a:t>
            </a:r>
            <a:endParaRPr b="0" lang="en-IN" sz="1900" spc="-1" strike="noStrike">
              <a:latin typeface="Arial"/>
            </a:endParaRPr>
          </a:p>
          <a:p>
            <a:pPr marL="914400" indent="-227160">
              <a:lnSpc>
                <a:spcPct val="100000"/>
              </a:lnSpc>
              <a:spcBef>
                <a:spcPts val="499"/>
              </a:spcBef>
              <a:tabLst>
                <a:tab algn="l" pos="0"/>
              </a:tabLst>
            </a:pPr>
            <a:r>
              <a:rPr b="0" lang="en-IN" sz="1900" spc="-1" strike="noStrike">
                <a:solidFill>
                  <a:srgbClr val="000000"/>
                </a:solidFill>
                <a:latin typeface="Tw Cen MT"/>
                <a:ea typeface="DejaVu Sans"/>
              </a:rPr>
              <a:t>&lt;{</a:t>
            </a:r>
            <a:r>
              <a:rPr b="0" lang="en-IN" sz="1900" spc="-1" strike="noStrike" u="sng">
                <a:solidFill>
                  <a:srgbClr val="f7b615"/>
                </a:solidFill>
                <a:uFillTx/>
                <a:latin typeface="Tw Cen MT"/>
                <a:ea typeface="DejaVu Sans"/>
                <a:hlinkClick r:id="rId1"/>
              </a:rPr>
              <a:t>http://www.wiley.com/pers}person&gt;</a:t>
            </a:r>
            <a:endParaRPr b="0" lang="en-IN" sz="1900" spc="-1" strike="noStrike">
              <a:latin typeface="Arial"/>
            </a:endParaRPr>
          </a:p>
          <a:p>
            <a:pPr marL="914400" indent="-227160">
              <a:lnSpc>
                <a:spcPct val="100000"/>
              </a:lnSpc>
              <a:spcBef>
                <a:spcPts val="499"/>
              </a:spcBef>
              <a:tabLst>
                <a:tab algn="l" pos="0"/>
              </a:tabLst>
            </a:pPr>
            <a:r>
              <a:rPr b="0" lang="en-IN" sz="1900" spc="-1" strike="noStrike">
                <a:solidFill>
                  <a:srgbClr val="000000"/>
                </a:solidFill>
                <a:latin typeface="Tw Cen MT"/>
                <a:ea typeface="DejaVu Sans"/>
              </a:rPr>
              <a:t>&lt;{</a:t>
            </a:r>
            <a:r>
              <a:rPr b="0" lang="en-IN" sz="1900" spc="-1" strike="noStrike" u="sng">
                <a:solidFill>
                  <a:srgbClr val="f7b615"/>
                </a:solidFill>
                <a:uFillTx/>
                <a:latin typeface="Tw Cen MT"/>
                <a:ea typeface="DejaVu Sans"/>
                <a:hlinkClick r:id="rId2"/>
              </a:rPr>
              <a:t>http://www.wiley.com/pers}name&gt;</a:t>
            </a:r>
            <a:endParaRPr b="0" lang="en-IN" sz="1900" spc="-1" strike="noStrike">
              <a:latin typeface="Arial"/>
            </a:endParaRPr>
          </a:p>
          <a:p>
            <a:pPr marL="914400" indent="-227160">
              <a:lnSpc>
                <a:spcPct val="100000"/>
              </a:lnSpc>
              <a:spcBef>
                <a:spcPts val="499"/>
              </a:spcBef>
              <a:tabLst>
                <a:tab algn="l" pos="0"/>
              </a:tabLst>
            </a:pPr>
            <a:r>
              <a:rPr b="0" lang="en-IN" sz="1900" spc="-1" strike="noStrike">
                <a:solidFill>
                  <a:srgbClr val="000000"/>
                </a:solidFill>
                <a:latin typeface="Tw Cen MT"/>
                <a:ea typeface="DejaVu Sans"/>
              </a:rPr>
              <a:t>&lt;{</a:t>
            </a:r>
            <a:r>
              <a:rPr b="0" lang="en-IN" sz="1900" spc="-1" strike="noStrike" u="sng">
                <a:solidFill>
                  <a:srgbClr val="f7b615"/>
                </a:solidFill>
                <a:uFillTx/>
                <a:latin typeface="Tw Cen MT"/>
                <a:ea typeface="DejaVu Sans"/>
                <a:hlinkClick r:id="rId3"/>
              </a:rPr>
              <a:t>http://www.wiley.com/pers}title&gt;</a:t>
            </a:r>
            <a:endParaRPr b="0" lang="en-IN" sz="1900" spc="-1" strike="noStrike">
              <a:latin typeface="Arial"/>
            </a:endParaRPr>
          </a:p>
          <a:p>
            <a:pPr marL="320040" indent="-318600">
              <a:lnSpc>
                <a:spcPct val="100000"/>
              </a:lnSpc>
              <a:spcBef>
                <a:spcPts val="700"/>
              </a:spcBef>
              <a:buClr>
                <a:srgbClr val="dd8047"/>
              </a:buClr>
              <a:buSzPct val="60000"/>
              <a:buFont typeface="Wingdings" charset="2"/>
              <a:buChar char=""/>
              <a:tabLst>
                <a:tab algn="l" pos="0"/>
              </a:tabLst>
            </a:pPr>
            <a:r>
              <a:rPr b="0" lang="en-IN" sz="2900" spc="-1" strike="noStrike">
                <a:solidFill>
                  <a:srgbClr val="000000"/>
                </a:solidFill>
                <a:latin typeface="Tw Cen MT"/>
                <a:ea typeface="DejaVu Sans"/>
              </a:rPr>
              <a:t>	</a:t>
            </a:r>
            <a:r>
              <a:rPr b="0" lang="en-IN" sz="2900" spc="-1" strike="noStrike">
                <a:solidFill>
                  <a:srgbClr val="000000"/>
                </a:solidFill>
                <a:latin typeface="Tw Cen MT"/>
                <a:ea typeface="DejaVu Sans"/>
              </a:rPr>
              <a:t>	</a:t>
            </a:r>
            <a:r>
              <a:rPr b="0" lang="en-IN" sz="2900" spc="-1" strike="noStrike">
                <a:solidFill>
                  <a:srgbClr val="000000"/>
                </a:solidFill>
                <a:latin typeface="Tw Cen MT"/>
                <a:ea typeface="DejaVu Sans"/>
              </a:rPr>
              <a:t>	</a:t>
            </a:r>
            <a:r>
              <a:rPr b="0" lang="en-IN" sz="2900" spc="-1" strike="noStrike">
                <a:solidFill>
                  <a:srgbClr val="000000"/>
                </a:solidFill>
                <a:latin typeface="Tw Cen MT"/>
                <a:ea typeface="DejaVu Sans"/>
              </a:rPr>
              <a:t>	</a:t>
            </a:r>
            <a:endParaRPr b="0" lang="en-IN" sz="2900" spc="-1" strike="noStrike">
              <a:latin typeface="Arial"/>
            </a:endParaRPr>
          </a:p>
          <a:p>
            <a:pPr>
              <a:lnSpc>
                <a:spcPct val="100000"/>
              </a:lnSpc>
              <a:spcBef>
                <a:spcPts val="700"/>
              </a:spcBef>
              <a:tabLst>
                <a:tab algn="l" pos="0"/>
              </a:tabLst>
            </a:pPr>
            <a:endParaRPr b="0" lang="en-IN" sz="2900" spc="-1" strike="noStrike">
              <a:latin typeface="Arial"/>
            </a:endParaRPr>
          </a:p>
          <a:p>
            <a:pPr>
              <a:lnSpc>
                <a:spcPct val="100000"/>
              </a:lnSpc>
              <a:spcBef>
                <a:spcPts val="700"/>
              </a:spcBef>
              <a:tabLst>
                <a:tab algn="l" pos="0"/>
              </a:tabLst>
            </a:pPr>
            <a:endParaRPr b="0" lang="en-IN" sz="2900" spc="-1" strike="noStrike">
              <a:latin typeface="Arial"/>
            </a:endParaRPr>
          </a:p>
          <a:p>
            <a:pPr marL="320040" indent="-318600">
              <a:lnSpc>
                <a:spcPct val="100000"/>
              </a:lnSpc>
              <a:spcBef>
                <a:spcPts val="700"/>
              </a:spcBef>
              <a:buClr>
                <a:srgbClr val="dd8047"/>
              </a:buClr>
              <a:buSzPct val="60000"/>
              <a:buFont typeface="Wingdings" charset="2"/>
              <a:buChar char=""/>
              <a:tabLst>
                <a:tab algn="l" pos="0"/>
              </a:tabLst>
            </a:pPr>
            <a:r>
              <a:rPr b="0" lang="en-IN" sz="2900" spc="-1" strike="noStrike">
                <a:solidFill>
                  <a:srgbClr val="000000"/>
                </a:solidFill>
                <a:latin typeface="Tw Cen MT"/>
                <a:ea typeface="DejaVu Sans"/>
              </a:rPr>
              <a:t>	</a:t>
            </a:r>
            <a:r>
              <a:rPr b="0" lang="en-IN" sz="2900" spc="-1" strike="noStrike">
                <a:solidFill>
                  <a:srgbClr val="000000"/>
                </a:solidFill>
                <a:latin typeface="Tw Cen MT"/>
                <a:ea typeface="DejaVu Sans"/>
              </a:rPr>
              <a:t>	</a:t>
            </a:r>
            <a:r>
              <a:rPr b="1" lang="en-IN" sz="2900" spc="-1" strike="noStrike">
                <a:solidFill>
                  <a:srgbClr val="000000"/>
                </a:solidFill>
                <a:latin typeface="Tw Cen MT"/>
                <a:ea typeface="DejaVu Sans"/>
              </a:rPr>
              <a:t>How actually namespace specified?</a:t>
            </a:r>
            <a:endParaRPr b="0" lang="en-IN" sz="2900" spc="-1" strike="noStrike">
              <a:latin typeface="Arial"/>
            </a:endParaRPr>
          </a:p>
          <a:p>
            <a:pPr>
              <a:lnSpc>
                <a:spcPct val="100000"/>
              </a:lnSpc>
              <a:spcBef>
                <a:spcPts val="700"/>
              </a:spcBef>
              <a:tabLst>
                <a:tab algn="l" pos="0"/>
              </a:tabLst>
            </a:pPr>
            <a:endParaRPr b="0" lang="en-IN" sz="2900" spc="-1" strike="noStrike">
              <a:latin typeface="Arial"/>
            </a:endParaRPr>
          </a:p>
        </p:txBody>
      </p:sp>
      <p:pic>
        <p:nvPicPr>
          <p:cNvPr id="168" name="Picture 2" descr=""/>
          <p:cNvPicPr/>
          <p:nvPr/>
        </p:nvPicPr>
        <p:blipFill>
          <a:blip r:embed="rId4"/>
          <a:stretch/>
        </p:blipFill>
        <p:spPr>
          <a:xfrm>
            <a:off x="428760" y="4357800"/>
            <a:ext cx="8085240" cy="1994040"/>
          </a:xfrm>
          <a:prstGeom prst="rect">
            <a:avLst/>
          </a:prstGeom>
          <a:ln w="936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IN" sz="4400" spc="-1" strike="noStrike">
                <a:solidFill>
                  <a:srgbClr val="775f55"/>
                </a:solidFill>
                <a:latin typeface="Tw Cen MT"/>
                <a:ea typeface="DejaVu Sans"/>
              </a:rPr>
              <a:t>Default namespace</a:t>
            </a:r>
            <a:endParaRPr b="0" lang="en-IN" sz="4400" spc="-1" strike="noStrike">
              <a:latin typeface="Arial"/>
            </a:endParaRPr>
          </a:p>
        </p:txBody>
      </p:sp>
      <p:sp>
        <p:nvSpPr>
          <p:cNvPr id="170"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a:bodyPr>
          <a:p>
            <a:pPr marL="320040" indent="-318600">
              <a:lnSpc>
                <a:spcPct val="100000"/>
              </a:lnSpc>
              <a:spcBef>
                <a:spcPts val="700"/>
              </a:spcBef>
              <a:buClr>
                <a:srgbClr val="dd8047"/>
              </a:buClr>
              <a:buSzPct val="60000"/>
              <a:buFont typeface="Wingdings" charset="2"/>
              <a:buChar char=""/>
            </a:pPr>
            <a:r>
              <a:rPr b="0" lang="en-IN" sz="2400" spc="-1" strike="noStrike">
                <a:solidFill>
                  <a:srgbClr val="000000"/>
                </a:solidFill>
                <a:latin typeface="Tw Cen MT"/>
                <a:ea typeface="DejaVu Sans"/>
              </a:rPr>
              <a:t>We can use default namespace to simplify last approach </a:t>
            </a:r>
            <a:endParaRPr b="0" lang="en-IN" sz="24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400" spc="-1" strike="noStrike">
                <a:solidFill>
                  <a:srgbClr val="000000"/>
                </a:solidFill>
                <a:latin typeface="Tw Cen MT"/>
                <a:ea typeface="DejaVu Sans"/>
              </a:rPr>
              <a:t>We can make one of the namespace as default Here xmlns=”http://www.wiley.com/pers” is default namespace</a:t>
            </a:r>
            <a:endParaRPr b="0" lang="en-IN" sz="24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400" spc="-1" strike="noStrike">
                <a:solidFill>
                  <a:srgbClr val="000000"/>
                </a:solidFill>
                <a:latin typeface="Tw Cen MT"/>
                <a:ea typeface="DejaVu Sans"/>
              </a:rPr>
              <a:t>An xml doc </a:t>
            </a:r>
            <a:r>
              <a:rPr b="0" lang="en-IN" sz="2400" spc="-1" strike="noStrike">
                <a:solidFill>
                  <a:srgbClr val="002060"/>
                </a:solidFill>
                <a:latin typeface="Tw Cen MT"/>
                <a:ea typeface="DejaVu Sans"/>
              </a:rPr>
              <a:t>can not have 2 default namespace </a:t>
            </a:r>
            <a:r>
              <a:rPr b="0" lang="en-IN" sz="2400" spc="-1" strike="noStrike">
                <a:solidFill>
                  <a:srgbClr val="000000"/>
                </a:solidFill>
                <a:latin typeface="Tw Cen MT"/>
                <a:ea typeface="DejaVu Sans"/>
              </a:rPr>
              <a:t>in an XML doc</a:t>
            </a:r>
            <a:endParaRPr b="0" lang="en-IN" sz="2400" spc="-1" strike="noStrike">
              <a:latin typeface="Arial"/>
            </a:endParaRPr>
          </a:p>
          <a:p>
            <a:pPr>
              <a:lnSpc>
                <a:spcPct val="100000"/>
              </a:lnSpc>
              <a:spcBef>
                <a:spcPts val="700"/>
              </a:spcBef>
            </a:pPr>
            <a:endParaRPr b="0" lang="en-IN" sz="2400" spc="-1" strike="noStrike">
              <a:latin typeface="Arial"/>
            </a:endParaRPr>
          </a:p>
        </p:txBody>
      </p:sp>
      <p:pic>
        <p:nvPicPr>
          <p:cNvPr id="171" name="Picture 2" descr=""/>
          <p:cNvPicPr/>
          <p:nvPr/>
        </p:nvPicPr>
        <p:blipFill>
          <a:blip r:embed="rId1"/>
          <a:stretch/>
        </p:blipFill>
        <p:spPr>
          <a:xfrm>
            <a:off x="1071360" y="3643200"/>
            <a:ext cx="6104160" cy="2017800"/>
          </a:xfrm>
          <a:prstGeom prst="rect">
            <a:avLst/>
          </a:prstGeom>
          <a:ln w="936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400" spc="-1" strike="noStrike">
                <a:solidFill>
                  <a:srgbClr val="775f55"/>
                </a:solidFill>
                <a:latin typeface="Tw Cen MT"/>
                <a:ea typeface="DejaVu Sans"/>
              </a:rPr>
              <a:t>xml Schema</a:t>
            </a:r>
            <a:endParaRPr b="0" lang="en-IN" sz="4400" spc="-1" strike="noStrike">
              <a:latin typeface="Arial"/>
            </a:endParaRPr>
          </a:p>
        </p:txBody>
      </p:sp>
      <p:sp>
        <p:nvSpPr>
          <p:cNvPr id="173"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fontScale="85000"/>
          </a:bodyPr>
          <a:p>
            <a:pPr marL="320040" indent="-318600">
              <a:lnSpc>
                <a:spcPct val="100000"/>
              </a:lnSpc>
              <a:spcBef>
                <a:spcPts val="700"/>
              </a:spcBef>
              <a:buClr>
                <a:srgbClr val="dd8047"/>
              </a:buClr>
              <a:buSzPct val="60000"/>
              <a:buFont typeface="Wingdings" charset="2"/>
              <a:buChar char=""/>
            </a:pPr>
            <a:r>
              <a:rPr b="1" lang="en-IN" sz="2900" spc="-1" strike="noStrike">
                <a:solidFill>
                  <a:srgbClr val="000000"/>
                </a:solidFill>
                <a:latin typeface="Tw Cen MT"/>
                <a:ea typeface="DejaVu Sans"/>
              </a:rPr>
              <a:t>Why XML Schema?</a:t>
            </a:r>
            <a:endParaRPr b="0" lang="en-IN" sz="29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XML Schemas are created using basic XML, while DTDs utilize a separate syntax.</a:t>
            </a:r>
            <a:endParaRPr b="0" lang="en-IN" sz="23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XML Schemas fully support the Namespace Recommendation.</a:t>
            </a:r>
            <a:endParaRPr b="0" lang="en-IN" sz="23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XML Schemas enable you to validate text element content based on built-in and user-defined data types</a:t>
            </a:r>
            <a:endParaRPr b="0" lang="en-IN" sz="23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XML Schemas enable you to more easily create complex and reusable content models</a:t>
            </a:r>
            <a:endParaRPr b="0" lang="en-IN" sz="23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300" spc="-1" strike="noStrike">
                <a:solidFill>
                  <a:srgbClr val="000000"/>
                </a:solidFill>
                <a:latin typeface="Tw Cen MT"/>
                <a:ea typeface="DejaVu Sans"/>
              </a:rPr>
              <a:t>XML Schemas enable the modelling of programming concepts such as object inheritance and type substitution</a:t>
            </a:r>
            <a:endParaRPr b="0" lang="en-IN" sz="2300" spc="-1" strike="noStrike">
              <a:latin typeface="Arial"/>
            </a:endParaRPr>
          </a:p>
          <a:p>
            <a:pPr>
              <a:lnSpc>
                <a:spcPct val="100000"/>
              </a:lnSpc>
              <a:spcBef>
                <a:spcPts val="700"/>
              </a:spcBef>
            </a:pPr>
            <a:endParaRPr b="0" lang="en-IN" sz="23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775f55"/>
                </a:solidFill>
                <a:latin typeface="Tw Cen MT"/>
                <a:ea typeface="DejaVu Sans"/>
              </a:rPr>
              <a:t>Example: name.xsd</a:t>
            </a:r>
            <a:endParaRPr b="0" lang="en-IN" sz="4400" spc="-1" strike="noStrike">
              <a:latin typeface="Arial"/>
            </a:endParaRPr>
          </a:p>
        </p:txBody>
      </p:sp>
      <p:sp>
        <p:nvSpPr>
          <p:cNvPr id="175" name="CustomShape 2"/>
          <p:cNvSpPr/>
          <p:nvPr/>
        </p:nvSpPr>
        <p:spPr>
          <a:xfrm>
            <a:off x="612720" y="1600200"/>
            <a:ext cx="8151840" cy="4494240"/>
          </a:xfrm>
          <a:prstGeom prst="rect">
            <a:avLst/>
          </a:prstGeom>
          <a:noFill/>
          <a:ln>
            <a:noFill/>
          </a:ln>
        </p:spPr>
        <p:style>
          <a:lnRef idx="0"/>
          <a:fillRef idx="0"/>
          <a:effectRef idx="0"/>
          <a:fontRef idx="minor"/>
        </p:style>
      </p:sp>
      <p:pic>
        <p:nvPicPr>
          <p:cNvPr id="176" name="Picture 2" descr=""/>
          <p:cNvPicPr/>
          <p:nvPr/>
        </p:nvPicPr>
        <p:blipFill>
          <a:blip r:embed="rId1"/>
          <a:stretch/>
        </p:blipFill>
        <p:spPr>
          <a:xfrm>
            <a:off x="642960" y="3714840"/>
            <a:ext cx="7856640" cy="2498760"/>
          </a:xfrm>
          <a:prstGeom prst="rect">
            <a:avLst/>
          </a:prstGeom>
          <a:ln w="9360">
            <a:noFill/>
          </a:ln>
        </p:spPr>
      </p:pic>
      <p:pic>
        <p:nvPicPr>
          <p:cNvPr id="177" name="Picture 3" descr=""/>
          <p:cNvPicPr/>
          <p:nvPr/>
        </p:nvPicPr>
        <p:blipFill>
          <a:blip r:embed="rId2"/>
          <a:stretch/>
        </p:blipFill>
        <p:spPr>
          <a:xfrm>
            <a:off x="571320" y="1500120"/>
            <a:ext cx="8066160" cy="2070360"/>
          </a:xfrm>
          <a:prstGeom prst="rect">
            <a:avLst/>
          </a:prstGeom>
          <a:ln w="936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0040" y="300024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Session-2</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0040" y="300024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Session-1</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Agenda</a:t>
            </a:r>
            <a:endParaRPr b="0" lang="en-IN" sz="4400" spc="-1" strike="noStrike">
              <a:latin typeface="Arial"/>
            </a:endParaRPr>
          </a:p>
        </p:txBody>
      </p:sp>
      <p:sp>
        <p:nvSpPr>
          <p:cNvPr id="180"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a:bodyPr>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Introduction to XML data processing</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US" sz="2000" spc="-1" strike="noStrike">
                <a:solidFill>
                  <a:srgbClr val="000000"/>
                </a:solidFill>
                <a:latin typeface="Tw Cen MT"/>
                <a:ea typeface="DejaVu Sans"/>
              </a:rPr>
              <a:t>XML processing techniques</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1700" spc="-1" strike="noStrike">
                <a:solidFill>
                  <a:srgbClr val="000000"/>
                </a:solidFill>
                <a:latin typeface="Tw Cen MT"/>
                <a:ea typeface="DejaVu Sans"/>
              </a:rPr>
              <a:t>DOM</a:t>
            </a:r>
            <a:endParaRPr b="0" lang="en-IN" sz="17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1700" spc="-1" strike="noStrike">
                <a:solidFill>
                  <a:srgbClr val="000000"/>
                </a:solidFill>
                <a:latin typeface="Tw Cen MT"/>
                <a:ea typeface="DejaVu Sans"/>
              </a:rPr>
              <a:t>SAX</a:t>
            </a:r>
            <a:endParaRPr b="0" lang="en-IN" sz="17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1700" spc="-1" strike="noStrike">
                <a:solidFill>
                  <a:srgbClr val="000000"/>
                </a:solidFill>
                <a:latin typeface="Tw Cen MT"/>
                <a:ea typeface="DejaVu Sans"/>
              </a:rPr>
              <a:t>JAXB</a:t>
            </a:r>
            <a:endParaRPr b="0" lang="en-IN" sz="17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US" sz="1700" spc="-1" strike="noStrike">
                <a:solidFill>
                  <a:srgbClr val="000000"/>
                </a:solidFill>
                <a:latin typeface="Tw Cen MT"/>
                <a:ea typeface="DejaVu Sans"/>
              </a:rPr>
              <a:t>JSON</a:t>
            </a:r>
            <a:endParaRPr b="0" lang="en-IN" sz="1700" spc="-1" strike="noStrike">
              <a:latin typeface="Arial"/>
            </a:endParaRPr>
          </a:p>
          <a:p>
            <a:pPr>
              <a:lnSpc>
                <a:spcPct val="100000"/>
              </a:lnSpc>
              <a:spcBef>
                <a:spcPts val="700"/>
              </a:spcBef>
            </a:pPr>
            <a:endParaRPr b="0" lang="en-IN" sz="1700" spc="-1" strike="noStrike">
              <a:latin typeface="Arial"/>
            </a:endParaRPr>
          </a:p>
        </p:txBody>
      </p:sp>
      <p:sp>
        <p:nvSpPr>
          <p:cNvPr id="181" name="CustomShape 3"/>
          <p:cNvSpPr/>
          <p:nvPr/>
        </p:nvSpPr>
        <p:spPr>
          <a:xfrm>
            <a:off x="155520" y="-144360"/>
            <a:ext cx="303480" cy="303480"/>
          </a:xfrm>
          <a:prstGeom prst="rect">
            <a:avLst/>
          </a:prstGeom>
          <a:noFill/>
          <a:ln>
            <a:noFill/>
          </a:ln>
        </p:spPr>
        <p:style>
          <a:lnRef idx="0"/>
          <a:fillRef idx="0"/>
          <a:effectRef idx="0"/>
          <a:fontRef idx="minor"/>
        </p:style>
      </p:sp>
      <p:sp>
        <p:nvSpPr>
          <p:cNvPr id="182" name="CustomShape 4"/>
          <p:cNvSpPr/>
          <p:nvPr/>
        </p:nvSpPr>
        <p:spPr>
          <a:xfrm>
            <a:off x="155520" y="-144360"/>
            <a:ext cx="303480" cy="303480"/>
          </a:xfrm>
          <a:prstGeom prst="rect">
            <a:avLst/>
          </a:prstGeom>
          <a:noFill/>
          <a:ln>
            <a:noFill/>
          </a:ln>
        </p:spPr>
        <p:style>
          <a:lnRef idx="0"/>
          <a:fillRef idx="0"/>
          <a:effectRef idx="0"/>
          <a:fontRef idx="minor"/>
        </p:style>
      </p:sp>
      <p:sp>
        <p:nvSpPr>
          <p:cNvPr id="183" name="CustomShape 5"/>
          <p:cNvSpPr/>
          <p:nvPr/>
        </p:nvSpPr>
        <p:spPr>
          <a:xfrm>
            <a:off x="155520" y="-144360"/>
            <a:ext cx="303480" cy="303480"/>
          </a:xfrm>
          <a:prstGeom prst="rect">
            <a:avLst/>
          </a:prstGeom>
          <a:noFill/>
          <a:ln>
            <a:noFill/>
          </a:ln>
        </p:spPr>
        <p:style>
          <a:lnRef idx="0"/>
          <a:fillRef idx="0"/>
          <a:effectRef idx="0"/>
          <a:fontRef idx="minor"/>
        </p:style>
      </p:sp>
      <p:pic>
        <p:nvPicPr>
          <p:cNvPr id="184" name="Picture 2" descr=""/>
          <p:cNvPicPr/>
          <p:nvPr/>
        </p:nvPicPr>
        <p:blipFill>
          <a:blip r:embed="rId1"/>
          <a:stretch/>
        </p:blipFill>
        <p:spPr>
          <a:xfrm>
            <a:off x="4714920" y="2000160"/>
            <a:ext cx="2368080" cy="2355840"/>
          </a:xfrm>
          <a:prstGeom prst="rect">
            <a:avLst/>
          </a:prstGeom>
          <a:ln w="936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IN" sz="4400" spc="-1" strike="noStrike">
                <a:solidFill>
                  <a:srgbClr val="775f55"/>
                </a:solidFill>
                <a:latin typeface="Tw Cen MT"/>
                <a:ea typeface="DejaVu Sans"/>
              </a:rPr>
              <a:t>DOM XML Parser</a:t>
            </a:r>
            <a:endParaRPr b="0" lang="en-IN" sz="4400" spc="-1" strike="noStrike">
              <a:latin typeface="Arial"/>
            </a:endParaRPr>
          </a:p>
        </p:txBody>
      </p:sp>
      <p:sp>
        <p:nvSpPr>
          <p:cNvPr id="186" name="CustomShape 2"/>
          <p:cNvSpPr/>
          <p:nvPr/>
        </p:nvSpPr>
        <p:spPr>
          <a:xfrm>
            <a:off x="612720" y="1600200"/>
            <a:ext cx="3457800" cy="4494240"/>
          </a:xfrm>
          <a:prstGeom prst="rect">
            <a:avLst/>
          </a:prstGeom>
          <a:noFill/>
          <a:ln>
            <a:noFill/>
          </a:ln>
        </p:spPr>
        <p:style>
          <a:lnRef idx="0"/>
          <a:fillRef idx="0"/>
          <a:effectRef idx="0"/>
          <a:fontRef idx="minor"/>
        </p:style>
        <p:txBody>
          <a:bodyPr lIns="90000" rIns="90000" tIns="45000" bIns="45000">
            <a:normAutofit/>
          </a:bodyPr>
          <a:p>
            <a:pPr marL="320040" indent="-318600">
              <a:lnSpc>
                <a:spcPct val="100000"/>
              </a:lnSpc>
              <a:spcBef>
                <a:spcPts val="700"/>
              </a:spcBef>
              <a:buClr>
                <a:srgbClr val="dd8047"/>
              </a:buClr>
              <a:buSzPct val="60000"/>
              <a:buFont typeface="Wingdings" charset="2"/>
              <a:buChar char=""/>
            </a:pPr>
            <a:r>
              <a:rPr b="0" lang="en-IN" sz="1800" spc="-1" strike="noStrike">
                <a:solidFill>
                  <a:srgbClr val="000000"/>
                </a:solidFill>
                <a:latin typeface="Tw Cen MT"/>
                <a:ea typeface="DejaVu Sans"/>
              </a:rPr>
              <a:t>The DOM is the easiest to use Java XML Parser.</a:t>
            </a:r>
            <a:endParaRPr b="0" lang="en-IN" sz="18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1800" spc="-1" strike="noStrike">
                <a:solidFill>
                  <a:srgbClr val="000000"/>
                </a:solidFill>
                <a:latin typeface="Tw Cen MT"/>
                <a:ea typeface="DejaVu Sans"/>
              </a:rPr>
              <a:t>It parses an entire XML document and load it into memory, modelling it with Object for easy model traversal. </a:t>
            </a:r>
            <a:endParaRPr b="0" lang="en-IN" sz="18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1800" spc="-1" strike="noStrike">
                <a:solidFill>
                  <a:srgbClr val="000000"/>
                </a:solidFill>
                <a:latin typeface="Tw Cen MT"/>
                <a:ea typeface="DejaVu Sans"/>
              </a:rPr>
              <a:t>DOM Parser is slow and consume a lot memory if it load a XML document which contains a lot of data.</a:t>
            </a:r>
            <a:endParaRPr b="0" lang="en-IN" sz="1800" spc="-1" strike="noStrike">
              <a:latin typeface="Arial"/>
            </a:endParaRPr>
          </a:p>
          <a:p>
            <a:pPr>
              <a:lnSpc>
                <a:spcPct val="100000"/>
              </a:lnSpc>
              <a:spcBef>
                <a:spcPts val="700"/>
              </a:spcBef>
            </a:pPr>
            <a:endParaRPr b="0" lang="en-IN" sz="1800" spc="-1" strike="noStrike">
              <a:latin typeface="Arial"/>
            </a:endParaRPr>
          </a:p>
        </p:txBody>
      </p:sp>
      <p:pic>
        <p:nvPicPr>
          <p:cNvPr id="187" name="il_fi" descr="http://docs.oracle.com/javaee/1.4/tutorial/doc/images/jaxpintro-domApi.gif"/>
          <p:cNvPicPr/>
          <p:nvPr/>
        </p:nvPicPr>
        <p:blipFill>
          <a:blip r:embed="rId1"/>
          <a:stretch/>
        </p:blipFill>
        <p:spPr>
          <a:xfrm>
            <a:off x="4429080" y="2000160"/>
            <a:ext cx="4427640" cy="2713320"/>
          </a:xfrm>
          <a:prstGeom prst="rect">
            <a:avLst/>
          </a:prstGeom>
          <a:ln w="936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XML DOM processing</a:t>
            </a:r>
            <a:endParaRPr b="0" lang="en-IN" sz="4400" spc="-1" strike="noStrike">
              <a:latin typeface="Arial"/>
            </a:endParaRPr>
          </a:p>
        </p:txBody>
      </p:sp>
      <p:sp>
        <p:nvSpPr>
          <p:cNvPr id="189"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Autofit/>
          </a:bodyPr>
          <a:p>
            <a:pPr marL="320040" indent="-318600">
              <a:lnSpc>
                <a:spcPct val="100000"/>
              </a:lnSpc>
              <a:spcBef>
                <a:spcPts val="700"/>
              </a:spcBef>
              <a:buClr>
                <a:srgbClr val="dd8047"/>
              </a:buClr>
              <a:buSzPct val="60000"/>
              <a:buFont typeface="Wingdings" charset="2"/>
              <a:buChar char=""/>
            </a:pPr>
            <a:r>
              <a:rPr b="0" lang="en-IN" sz="2900" spc="-1" strike="noStrike">
                <a:solidFill>
                  <a:srgbClr val="000000"/>
                </a:solidFill>
                <a:latin typeface="Tw Cen MT"/>
                <a:ea typeface="DejaVu Sans"/>
              </a:rPr>
              <a:t>Reading XML file in Java using DOM</a:t>
            </a:r>
            <a:endParaRPr b="0" lang="en-IN" sz="29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900" spc="-1" strike="noStrike">
                <a:solidFill>
                  <a:srgbClr val="000000"/>
                </a:solidFill>
                <a:latin typeface="Tw Cen MT"/>
                <a:ea typeface="DejaVu Sans"/>
              </a:rPr>
              <a:t>DOM parser to modify an existing XML file </a:t>
            </a:r>
            <a:endParaRPr b="0" lang="en-IN" sz="29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600" spc="-1" strike="noStrike">
                <a:solidFill>
                  <a:srgbClr val="000000"/>
                </a:solidFill>
                <a:latin typeface="Tw Cen MT"/>
                <a:ea typeface="DejaVu Sans"/>
              </a:rPr>
              <a:t>Add a new element</a:t>
            </a:r>
            <a:endParaRPr b="0" lang="en-IN" sz="26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600" spc="-1" strike="noStrike">
                <a:solidFill>
                  <a:srgbClr val="000000"/>
                </a:solidFill>
                <a:latin typeface="Tw Cen MT"/>
                <a:ea typeface="DejaVu Sans"/>
              </a:rPr>
              <a:t>Update existing element attribute</a:t>
            </a:r>
            <a:endParaRPr b="0" lang="en-IN" sz="26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600" spc="-1" strike="noStrike">
                <a:solidFill>
                  <a:srgbClr val="000000"/>
                </a:solidFill>
                <a:latin typeface="Tw Cen MT"/>
                <a:ea typeface="DejaVu Sans"/>
              </a:rPr>
              <a:t>Update existing element value</a:t>
            </a:r>
            <a:endParaRPr b="0" lang="en-IN" sz="26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600" spc="-1" strike="noStrike">
                <a:solidFill>
                  <a:srgbClr val="000000"/>
                </a:solidFill>
                <a:latin typeface="Tw Cen MT"/>
                <a:ea typeface="DejaVu Sans"/>
              </a:rPr>
              <a:t>Delete existing element</a:t>
            </a:r>
            <a:endParaRPr b="0" lang="en-IN" sz="2600" spc="-1" strike="noStrike">
              <a:latin typeface="Arial"/>
            </a:endParaRPr>
          </a:p>
          <a:p>
            <a:pPr marL="640080" indent="-272880">
              <a:lnSpc>
                <a:spcPct val="100000"/>
              </a:lnSpc>
              <a:spcBef>
                <a:spcPts val="550"/>
              </a:spcBef>
              <a:tabLst>
                <a:tab algn="l" pos="0"/>
              </a:tabLst>
            </a:pPr>
            <a:endParaRPr b="0" lang="en-IN" sz="2600" spc="-1" strike="noStrike">
              <a:latin typeface="Arial"/>
            </a:endParaRPr>
          </a:p>
          <a:p>
            <a:pPr marL="640080" indent="-272880">
              <a:lnSpc>
                <a:spcPct val="100000"/>
              </a:lnSpc>
              <a:spcBef>
                <a:spcPts val="550"/>
              </a:spcBef>
              <a:tabLst>
                <a:tab algn="l" pos="0"/>
              </a:tabLst>
            </a:pPr>
            <a:r>
              <a:rPr b="0" lang="en-IN" sz="2600" spc="-1" strike="noStrike" u="sng">
                <a:solidFill>
                  <a:srgbClr val="f7b615"/>
                </a:solidFill>
                <a:uFillTx/>
                <a:latin typeface="Tw Cen MT"/>
                <a:ea typeface="DejaVu Sans"/>
                <a:hlinkClick r:id="rId1"/>
              </a:rPr>
              <a:t>http://www.mkyong.com/java/how-to-read-xml-file-in-java-dom-parser/</a:t>
            </a:r>
            <a:endParaRPr b="0" lang="en-IN" sz="2600" spc="-1" strike="noStrike">
              <a:latin typeface="Arial"/>
            </a:endParaRPr>
          </a:p>
          <a:p>
            <a:pPr marL="640080" indent="-272880">
              <a:lnSpc>
                <a:spcPct val="100000"/>
              </a:lnSpc>
              <a:tabLst>
                <a:tab algn="l" pos="0"/>
              </a:tabLs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IN" sz="4400" spc="-1" strike="noStrike">
                <a:solidFill>
                  <a:srgbClr val="775f55"/>
                </a:solidFill>
                <a:latin typeface="Tw Cen MT"/>
                <a:ea typeface="DejaVu Sans"/>
              </a:rPr>
              <a:t>SAX XML Parser</a:t>
            </a:r>
            <a:endParaRPr b="0" lang="en-IN" sz="4400" spc="-1" strike="noStrike">
              <a:latin typeface="Arial"/>
            </a:endParaRPr>
          </a:p>
        </p:txBody>
      </p:sp>
      <p:sp>
        <p:nvSpPr>
          <p:cNvPr id="191" name="CustomShape 2"/>
          <p:cNvSpPr/>
          <p:nvPr/>
        </p:nvSpPr>
        <p:spPr>
          <a:xfrm>
            <a:off x="612720" y="1600200"/>
            <a:ext cx="3386520" cy="4494240"/>
          </a:xfrm>
          <a:prstGeom prst="rect">
            <a:avLst/>
          </a:prstGeom>
          <a:noFill/>
          <a:ln>
            <a:noFill/>
          </a:ln>
        </p:spPr>
        <p:style>
          <a:lnRef idx="0"/>
          <a:fillRef idx="0"/>
          <a:effectRef idx="0"/>
          <a:fontRef idx="minor"/>
        </p:style>
        <p:txBody>
          <a:bodyPr lIns="90000" rIns="90000" tIns="45000" bIns="45000">
            <a:normAutofit fontScale="77000"/>
          </a:bodyPr>
          <a:p>
            <a:pPr marL="320040" indent="-318600">
              <a:lnSpc>
                <a:spcPct val="100000"/>
              </a:lnSpc>
              <a:spcBef>
                <a:spcPts val="700"/>
              </a:spcBef>
              <a:buClr>
                <a:srgbClr val="dd8047"/>
              </a:buClr>
              <a:buSzPct val="60000"/>
              <a:buFont typeface="Wingdings" charset="2"/>
              <a:buChar char=""/>
            </a:pPr>
            <a:r>
              <a:rPr b="0" lang="en-IN" sz="2200" spc="-1" strike="noStrike">
                <a:solidFill>
                  <a:srgbClr val="000000"/>
                </a:solidFill>
                <a:latin typeface="Tw Cen MT"/>
                <a:ea typeface="DejaVu Sans"/>
              </a:rPr>
              <a:t>SAX parser use callback functions (org.xml.sax.helpers.DefaultHandler) to informs clients about the XML document structure</a:t>
            </a:r>
            <a:endParaRPr b="0" lang="en-IN" sz="2200" spc="-1" strike="noStrike">
              <a:latin typeface="Arial"/>
            </a:endParaRPr>
          </a:p>
          <a:p>
            <a:pPr>
              <a:lnSpc>
                <a:spcPct val="100000"/>
              </a:lnSpc>
              <a:spcBef>
                <a:spcPts val="700"/>
              </a:spcBef>
            </a:pPr>
            <a:endParaRPr b="0" lang="en-IN" sz="22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200" spc="-1" strike="noStrike">
                <a:solidFill>
                  <a:srgbClr val="000000"/>
                </a:solidFill>
                <a:latin typeface="Tw Cen MT"/>
                <a:ea typeface="DejaVu Sans"/>
              </a:rPr>
              <a:t>It is faster then DOM</a:t>
            </a:r>
            <a:endParaRPr b="0" lang="en-IN" sz="2200" spc="-1" strike="noStrike">
              <a:latin typeface="Arial"/>
            </a:endParaRPr>
          </a:p>
          <a:p>
            <a:pPr>
              <a:lnSpc>
                <a:spcPct val="100000"/>
              </a:lnSpc>
              <a:spcBef>
                <a:spcPts val="700"/>
              </a:spcBef>
            </a:pPr>
            <a:endParaRPr b="0" lang="en-IN" sz="2200" spc="-1" strike="noStrike">
              <a:latin typeface="Arial"/>
            </a:endParaRPr>
          </a:p>
          <a:p>
            <a:pPr marL="320040" indent="-318600">
              <a:lnSpc>
                <a:spcPct val="100000"/>
              </a:lnSpc>
              <a:spcBef>
                <a:spcPts val="700"/>
              </a:spcBef>
              <a:buClr>
                <a:srgbClr val="dd8047"/>
              </a:buClr>
              <a:buSzPct val="60000"/>
              <a:buFont typeface="Wingdings" charset="2"/>
              <a:buChar char=""/>
            </a:pPr>
            <a:r>
              <a:rPr b="0" lang="en-US" sz="2200" spc="-1" strike="noStrike">
                <a:solidFill>
                  <a:srgbClr val="000000"/>
                </a:solidFill>
                <a:latin typeface="Tw Cen MT"/>
                <a:ea typeface="DejaVu Sans"/>
              </a:rPr>
              <a:t>Do not require complete xml document in advance</a:t>
            </a:r>
            <a:endParaRPr b="0" lang="en-IN" sz="2200" spc="-1" strike="noStrike">
              <a:latin typeface="Arial"/>
            </a:endParaRPr>
          </a:p>
          <a:p>
            <a:pPr>
              <a:lnSpc>
                <a:spcPct val="100000"/>
              </a:lnSpc>
              <a:spcBef>
                <a:spcPts val="700"/>
              </a:spcBef>
            </a:pPr>
            <a:endParaRPr b="0" lang="en-IN" sz="2200" spc="-1" strike="noStrike">
              <a:latin typeface="Arial"/>
            </a:endParaRPr>
          </a:p>
        </p:txBody>
      </p:sp>
      <p:pic>
        <p:nvPicPr>
          <p:cNvPr id="192" name="rg_hi" descr="http://t1.gstatic.com/images?q=tbn:ANd9GcTUosE470KgWFnScslWtcz7W7VgbtNIQeO13bQZAC2DRMsevDp7"/>
          <p:cNvPicPr/>
          <p:nvPr/>
        </p:nvPicPr>
        <p:blipFill>
          <a:blip r:embed="rId1"/>
          <a:stretch/>
        </p:blipFill>
        <p:spPr>
          <a:xfrm>
            <a:off x="4286160" y="1857240"/>
            <a:ext cx="4570560" cy="4213440"/>
          </a:xfrm>
          <a:prstGeom prst="rect">
            <a:avLst/>
          </a:prstGeom>
          <a:ln w="936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rmAutofit fontScale="56000"/>
          </a:bodyPr>
          <a:p>
            <a:pPr>
              <a:lnSpc>
                <a:spcPct val="100000"/>
              </a:lnSpc>
            </a:pPr>
            <a:r>
              <a:rPr b="1" lang="en-IN" sz="4400" spc="-1" strike="noStrike">
                <a:solidFill>
                  <a:srgbClr val="775f55"/>
                </a:solidFill>
                <a:latin typeface="Tw Cen MT"/>
                <a:ea typeface="DejaVu Sans"/>
              </a:rPr>
              <a:t>Reading XML file in using SAX </a:t>
            </a:r>
            <a:endParaRPr b="0" lang="en-IN" sz="4400" spc="-1" strike="noStrike">
              <a:latin typeface="Arial"/>
            </a:endParaRPr>
          </a:p>
        </p:txBody>
      </p:sp>
      <p:sp>
        <p:nvSpPr>
          <p:cNvPr id="194"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a:bodyPr>
          <a:p>
            <a:pPr marL="320040" indent="-318600">
              <a:lnSpc>
                <a:spcPct val="100000"/>
              </a:lnSpc>
              <a:spcBef>
                <a:spcPts val="700"/>
              </a:spcBef>
              <a:buClr>
                <a:srgbClr val="dd8047"/>
              </a:buClr>
              <a:buSzPct val="60000"/>
              <a:buFont typeface="Wingdings" charset="2"/>
              <a:buChar char=""/>
            </a:pPr>
            <a:r>
              <a:rPr b="1" lang="en-IN" sz="1800" spc="-1" strike="noStrike">
                <a:solidFill>
                  <a:srgbClr val="000000"/>
                </a:solidFill>
                <a:latin typeface="Tw Cen MT"/>
                <a:ea typeface="DejaVu Sans"/>
              </a:rPr>
              <a:t>Following are SAX callback methods :</a:t>
            </a:r>
            <a:endParaRPr b="0" lang="en-IN" sz="1800" spc="-1" strike="noStrike">
              <a:latin typeface="Arial"/>
            </a:endParaRPr>
          </a:p>
          <a:p>
            <a:pPr lvl="1" marL="640080" indent="-272880">
              <a:lnSpc>
                <a:spcPct val="100000"/>
              </a:lnSpc>
              <a:spcBef>
                <a:spcPts val="550"/>
              </a:spcBef>
              <a:buClr>
                <a:srgbClr val="94b6d2"/>
              </a:buClr>
              <a:buSzPct val="70000"/>
              <a:buFont typeface="Wingdings 2" charset="2"/>
              <a:buChar char=""/>
            </a:pPr>
            <a:r>
              <a:rPr b="1" lang="en-IN" sz="1500" spc="-1" strike="noStrike">
                <a:solidFill>
                  <a:srgbClr val="000000"/>
                </a:solidFill>
                <a:latin typeface="Tw Cen MT"/>
                <a:ea typeface="DejaVu Sans"/>
              </a:rPr>
              <a:t> </a:t>
            </a:r>
            <a:r>
              <a:rPr b="1" lang="en-IN" sz="1500" spc="-1" strike="noStrike">
                <a:solidFill>
                  <a:srgbClr val="000000"/>
                </a:solidFill>
                <a:latin typeface="Tw Cen MT"/>
                <a:ea typeface="DejaVu Sans"/>
              </a:rPr>
              <a:t>startDocument() and endDocument() </a:t>
            </a:r>
            <a:endParaRPr b="0" lang="en-IN" sz="15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1500" spc="-1" strike="noStrike">
                <a:solidFill>
                  <a:srgbClr val="000000"/>
                </a:solidFill>
                <a:latin typeface="Tw Cen MT"/>
                <a:ea typeface="DejaVu Sans"/>
              </a:rPr>
              <a:t> </a:t>
            </a:r>
            <a:r>
              <a:rPr b="0" lang="en-IN" sz="1500" spc="-1" strike="noStrike">
                <a:solidFill>
                  <a:srgbClr val="000000"/>
                </a:solidFill>
                <a:latin typeface="Tw Cen MT"/>
                <a:ea typeface="DejaVu Sans"/>
              </a:rPr>
              <a:t>Method called at the start and end of an XML document</a:t>
            </a:r>
            <a:endParaRPr b="0" lang="en-IN" sz="1500" spc="-1" strike="noStrike">
              <a:latin typeface="Arial"/>
            </a:endParaRPr>
          </a:p>
          <a:p>
            <a:pPr lvl="1" marL="640080" indent="-272880">
              <a:lnSpc>
                <a:spcPct val="100000"/>
              </a:lnSpc>
              <a:spcBef>
                <a:spcPts val="550"/>
              </a:spcBef>
              <a:buClr>
                <a:srgbClr val="94b6d2"/>
              </a:buClr>
              <a:buSzPct val="70000"/>
              <a:buFont typeface="Wingdings 2" charset="2"/>
              <a:buChar char=""/>
            </a:pPr>
            <a:r>
              <a:rPr b="1" lang="en-IN" sz="1500" spc="-1" strike="noStrike">
                <a:solidFill>
                  <a:srgbClr val="000000"/>
                </a:solidFill>
                <a:latin typeface="Tw Cen MT"/>
                <a:ea typeface="DejaVu Sans"/>
              </a:rPr>
              <a:t>  </a:t>
            </a:r>
            <a:r>
              <a:rPr b="1" lang="en-IN" sz="1500" spc="-1" strike="noStrike">
                <a:solidFill>
                  <a:srgbClr val="000000"/>
                </a:solidFill>
                <a:latin typeface="Tw Cen MT"/>
                <a:ea typeface="DejaVu Sans"/>
              </a:rPr>
              <a:t>startElement() and endElement() </a:t>
            </a:r>
            <a:endParaRPr b="0" lang="en-IN" sz="15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1500" spc="-1" strike="noStrike">
                <a:solidFill>
                  <a:srgbClr val="000000"/>
                </a:solidFill>
                <a:latin typeface="Tw Cen MT"/>
                <a:ea typeface="DejaVu Sans"/>
              </a:rPr>
              <a:t>Method called at the start and end of a document element</a:t>
            </a:r>
            <a:endParaRPr b="0" lang="en-IN" sz="1500" spc="-1" strike="noStrike">
              <a:latin typeface="Arial"/>
            </a:endParaRPr>
          </a:p>
          <a:p>
            <a:pPr lvl="1" marL="640080" indent="-272880">
              <a:lnSpc>
                <a:spcPct val="100000"/>
              </a:lnSpc>
              <a:spcBef>
                <a:spcPts val="550"/>
              </a:spcBef>
              <a:buClr>
                <a:srgbClr val="94b6d2"/>
              </a:buClr>
              <a:buSzPct val="70000"/>
              <a:buFont typeface="Wingdings 2" charset="2"/>
              <a:buChar char=""/>
            </a:pPr>
            <a:r>
              <a:rPr b="1" lang="en-IN" sz="1500" spc="-1" strike="noStrike">
                <a:solidFill>
                  <a:srgbClr val="000000"/>
                </a:solidFill>
                <a:latin typeface="Tw Cen MT"/>
                <a:ea typeface="DejaVu Sans"/>
              </a:rPr>
              <a:t>  </a:t>
            </a:r>
            <a:r>
              <a:rPr b="1" lang="en-IN" sz="1500" spc="-1" strike="noStrike">
                <a:solidFill>
                  <a:srgbClr val="000000"/>
                </a:solidFill>
                <a:latin typeface="Tw Cen MT"/>
                <a:ea typeface="DejaVu Sans"/>
              </a:rPr>
              <a:t>characters() </a:t>
            </a:r>
            <a:endParaRPr b="0" lang="en-IN" sz="15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1500" spc="-1" strike="noStrike">
                <a:solidFill>
                  <a:srgbClr val="000000"/>
                </a:solidFill>
                <a:latin typeface="Tw Cen MT"/>
                <a:ea typeface="DejaVu Sans"/>
              </a:rPr>
              <a:t>Method called with the text contents in between the start and end tags of an XML document element</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Hello World SAX</a:t>
            </a:r>
            <a:endParaRPr b="0" lang="en-IN" sz="4400" spc="-1" strike="noStrike">
              <a:latin typeface="Arial"/>
            </a:endParaRPr>
          </a:p>
        </p:txBody>
      </p:sp>
      <p:sp>
        <p:nvSpPr>
          <p:cNvPr id="196" name="CustomShape 2"/>
          <p:cNvSpPr/>
          <p:nvPr/>
        </p:nvSpPr>
        <p:spPr>
          <a:xfrm>
            <a:off x="612720" y="1600200"/>
            <a:ext cx="8151840" cy="4494240"/>
          </a:xfrm>
          <a:prstGeom prst="rect">
            <a:avLst/>
          </a:prstGeom>
          <a:noFill/>
          <a:ln>
            <a:noFill/>
          </a:ln>
        </p:spPr>
        <p:style>
          <a:lnRef idx="0"/>
          <a:fillRef idx="0"/>
          <a:effectRef idx="0"/>
          <a:fontRef idx="minor"/>
        </p:style>
      </p:sp>
      <p:pic>
        <p:nvPicPr>
          <p:cNvPr id="197" name="Picture 1" descr=""/>
          <p:cNvPicPr/>
          <p:nvPr/>
        </p:nvPicPr>
        <p:blipFill>
          <a:blip r:embed="rId1"/>
          <a:stretch/>
        </p:blipFill>
        <p:spPr>
          <a:xfrm>
            <a:off x="5286240" y="1571760"/>
            <a:ext cx="3251160" cy="3513240"/>
          </a:xfrm>
          <a:prstGeom prst="rect">
            <a:avLst/>
          </a:prstGeom>
          <a:ln w="9360">
            <a:noFill/>
          </a:ln>
        </p:spPr>
      </p:pic>
      <p:pic>
        <p:nvPicPr>
          <p:cNvPr id="198" name="Picture 2" descr=""/>
          <p:cNvPicPr/>
          <p:nvPr/>
        </p:nvPicPr>
        <p:blipFill>
          <a:blip r:embed="rId2"/>
          <a:stretch/>
        </p:blipFill>
        <p:spPr>
          <a:xfrm>
            <a:off x="357120" y="1571760"/>
            <a:ext cx="4784760" cy="4427640"/>
          </a:xfrm>
          <a:prstGeom prst="rect">
            <a:avLst/>
          </a:prstGeom>
          <a:ln w="9360">
            <a:noFill/>
          </a:ln>
        </p:spPr>
      </p:pic>
      <p:pic>
        <p:nvPicPr>
          <p:cNvPr id="199" name="Picture 3" descr=""/>
          <p:cNvPicPr/>
          <p:nvPr/>
        </p:nvPicPr>
        <p:blipFill>
          <a:blip r:embed="rId3"/>
          <a:stretch/>
        </p:blipFill>
        <p:spPr>
          <a:xfrm>
            <a:off x="428760" y="6086520"/>
            <a:ext cx="6123240" cy="770040"/>
          </a:xfrm>
          <a:prstGeom prst="rect">
            <a:avLst/>
          </a:prstGeom>
          <a:ln w="936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0" y="0"/>
            <a:ext cx="9143640" cy="67676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6480" y="0"/>
            <a:ext cx="9132840" cy="522216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72000" y="-144000"/>
            <a:ext cx="9207360" cy="61495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9120" y="72000"/>
            <a:ext cx="9074520" cy="64076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Agenda</a:t>
            </a:r>
            <a:endParaRPr b="0" lang="en-IN" sz="4400" spc="-1" strike="noStrike">
              <a:latin typeface="Arial"/>
            </a:endParaRPr>
          </a:p>
        </p:txBody>
      </p:sp>
      <p:sp>
        <p:nvSpPr>
          <p:cNvPr id="128"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a:bodyPr>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Introduction  to XML</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Well formed XML</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NameSpace</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XML validation</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DTD</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Schema</a:t>
            </a:r>
            <a:endParaRPr b="0" lang="en-IN" sz="2000" spc="-1" strike="noStrike">
              <a:latin typeface="Arial"/>
            </a:endParaRPr>
          </a:p>
        </p:txBody>
      </p:sp>
      <p:sp>
        <p:nvSpPr>
          <p:cNvPr id="129" name="CustomShape 3"/>
          <p:cNvSpPr/>
          <p:nvPr/>
        </p:nvSpPr>
        <p:spPr>
          <a:xfrm>
            <a:off x="155520" y="-144360"/>
            <a:ext cx="303480" cy="303480"/>
          </a:xfrm>
          <a:prstGeom prst="rect">
            <a:avLst/>
          </a:prstGeom>
          <a:noFill/>
          <a:ln>
            <a:noFill/>
          </a:ln>
        </p:spPr>
        <p:style>
          <a:lnRef idx="0"/>
          <a:fillRef idx="0"/>
          <a:effectRef idx="0"/>
          <a:fontRef idx="minor"/>
        </p:style>
      </p:sp>
      <p:sp>
        <p:nvSpPr>
          <p:cNvPr id="130" name="CustomShape 4"/>
          <p:cNvSpPr/>
          <p:nvPr/>
        </p:nvSpPr>
        <p:spPr>
          <a:xfrm>
            <a:off x="155520" y="-144360"/>
            <a:ext cx="303480" cy="303480"/>
          </a:xfrm>
          <a:prstGeom prst="rect">
            <a:avLst/>
          </a:prstGeom>
          <a:noFill/>
          <a:ln>
            <a:noFill/>
          </a:ln>
        </p:spPr>
        <p:style>
          <a:lnRef idx="0"/>
          <a:fillRef idx="0"/>
          <a:effectRef idx="0"/>
          <a:fontRef idx="minor"/>
        </p:style>
      </p:sp>
      <p:sp>
        <p:nvSpPr>
          <p:cNvPr id="131" name="CustomShape 5"/>
          <p:cNvSpPr/>
          <p:nvPr/>
        </p:nvSpPr>
        <p:spPr>
          <a:xfrm>
            <a:off x="155520" y="-144360"/>
            <a:ext cx="303480" cy="303480"/>
          </a:xfrm>
          <a:prstGeom prst="rect">
            <a:avLst/>
          </a:prstGeom>
          <a:noFill/>
          <a:ln>
            <a:noFill/>
          </a:ln>
        </p:spPr>
        <p:style>
          <a:lnRef idx="0"/>
          <a:fillRef idx="0"/>
          <a:effectRef idx="0"/>
          <a:fontRef idx="minor"/>
        </p:style>
      </p:sp>
      <p:pic>
        <p:nvPicPr>
          <p:cNvPr id="132" name="Picture 7" descr=""/>
          <p:cNvPicPr/>
          <p:nvPr/>
        </p:nvPicPr>
        <p:blipFill>
          <a:blip r:embed="rId1"/>
          <a:stretch/>
        </p:blipFill>
        <p:spPr>
          <a:xfrm>
            <a:off x="4357800" y="1714320"/>
            <a:ext cx="2370240" cy="2246400"/>
          </a:xfrm>
          <a:prstGeom prst="rect">
            <a:avLst/>
          </a:prstGeom>
          <a:ln w="9360">
            <a:noFill/>
          </a:ln>
        </p:spPr>
      </p:pic>
      <p:pic>
        <p:nvPicPr>
          <p:cNvPr id="133" name="Picture 9" descr="https://encrypted-tbn1.gstatic.com/images?q=tbn:ANd9GcRanSuP_Xg1om0YsZyvhExN6cR4XCIl8Ti-57K7ev5ml93B26L9Ng"/>
          <p:cNvPicPr/>
          <p:nvPr/>
        </p:nvPicPr>
        <p:blipFill>
          <a:blip r:embed="rId2"/>
          <a:stretch/>
        </p:blipFill>
        <p:spPr>
          <a:xfrm>
            <a:off x="4357800" y="4214880"/>
            <a:ext cx="2760840" cy="165600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0" y="0"/>
            <a:ext cx="9143640" cy="69116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27000" y="28440"/>
            <a:ext cx="9116640" cy="68292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0" y="0"/>
            <a:ext cx="9143640" cy="68576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rmAutofit fontScale="76000"/>
          </a:bodyPr>
          <a:p>
            <a:pPr>
              <a:lnSpc>
                <a:spcPct val="100000"/>
              </a:lnSpc>
            </a:pPr>
            <a:r>
              <a:rPr b="0" lang="en-US" sz="3600" spc="-1" strike="noStrike">
                <a:solidFill>
                  <a:srgbClr val="775f55"/>
                </a:solidFill>
                <a:latin typeface="Tw Cen MT"/>
                <a:ea typeface="DejaVu Sans"/>
              </a:rPr>
              <a:t>Why JSON is used in AJAX (optional topic)</a:t>
            </a:r>
            <a:endParaRPr b="0" lang="en-IN" sz="3600" spc="-1" strike="noStrike">
              <a:latin typeface="Arial"/>
            </a:endParaRPr>
          </a:p>
        </p:txBody>
      </p:sp>
      <p:sp>
        <p:nvSpPr>
          <p:cNvPr id="208"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a:bodyPr>
          <a:p>
            <a:pPr marL="320040" indent="-318600">
              <a:lnSpc>
                <a:spcPct val="90000"/>
              </a:lnSpc>
              <a:spcBef>
                <a:spcPts val="700"/>
              </a:spcBef>
              <a:buClr>
                <a:srgbClr val="dd8047"/>
              </a:buClr>
              <a:buSzPct val="60000"/>
              <a:buFont typeface="Wingdings" charset="2"/>
              <a:buChar char=""/>
            </a:pPr>
            <a:r>
              <a:rPr b="0" lang="en-US" sz="2400" spc="-1" strike="noStrike">
                <a:solidFill>
                  <a:srgbClr val="000000"/>
                </a:solidFill>
                <a:latin typeface="Tw Cen MT"/>
                <a:ea typeface="DejaVu Sans"/>
              </a:rPr>
              <a:t>JSON is widely used in AJAX, WS ?</a:t>
            </a:r>
            <a:endParaRPr b="0" lang="en-IN" sz="2400" spc="-1" strike="noStrike">
              <a:latin typeface="Arial"/>
            </a:endParaRPr>
          </a:p>
          <a:p>
            <a:pPr>
              <a:lnSpc>
                <a:spcPct val="90000"/>
              </a:lnSpc>
              <a:spcBef>
                <a:spcPts val="700"/>
              </a:spcBef>
            </a:pPr>
            <a:endParaRPr b="0" lang="en-IN" sz="2400" spc="-1" strike="noStrike">
              <a:latin typeface="Arial"/>
            </a:endParaRPr>
          </a:p>
          <a:p>
            <a:pPr>
              <a:lnSpc>
                <a:spcPct val="90000"/>
              </a:lnSpc>
              <a:spcBef>
                <a:spcPts val="700"/>
              </a:spcBef>
            </a:pPr>
            <a:endParaRPr b="0" lang="en-IN" sz="2400" spc="-1" strike="noStrike">
              <a:latin typeface="Arial"/>
            </a:endParaRPr>
          </a:p>
          <a:p>
            <a:pPr>
              <a:lnSpc>
                <a:spcPct val="90000"/>
              </a:lnSpc>
              <a:spcBef>
                <a:spcPts val="700"/>
              </a:spcBef>
            </a:pPr>
            <a:endParaRPr b="0" lang="en-IN" sz="2400" spc="-1" strike="noStrike">
              <a:latin typeface="Arial"/>
            </a:endParaRPr>
          </a:p>
          <a:p>
            <a:pPr>
              <a:lnSpc>
                <a:spcPct val="90000"/>
              </a:lnSpc>
              <a:spcBef>
                <a:spcPts val="700"/>
              </a:spcBef>
            </a:pPr>
            <a:endParaRPr b="0" lang="en-IN" sz="2400" spc="-1" strike="noStrike">
              <a:latin typeface="Arial"/>
            </a:endParaRPr>
          </a:p>
          <a:p>
            <a:pPr>
              <a:lnSpc>
                <a:spcPct val="100000"/>
              </a:lnSpc>
              <a:spcBef>
                <a:spcPts val="700"/>
              </a:spcBef>
            </a:pPr>
            <a:endParaRPr b="0" lang="en-IN" sz="2400" spc="-1" strike="noStrike">
              <a:latin typeface="Arial"/>
            </a:endParaRPr>
          </a:p>
          <a:p>
            <a:pPr>
              <a:lnSpc>
                <a:spcPct val="100000"/>
              </a:lnSpc>
              <a:spcBef>
                <a:spcPts val="700"/>
              </a:spcBef>
            </a:pPr>
            <a:endParaRPr b="0" lang="en-IN" sz="2400" spc="-1" strike="noStrike">
              <a:latin typeface="Arial"/>
            </a:endParaRPr>
          </a:p>
        </p:txBody>
      </p:sp>
      <p:pic>
        <p:nvPicPr>
          <p:cNvPr id="209" name="Picture 2_1" descr=""/>
          <p:cNvPicPr/>
          <p:nvPr/>
        </p:nvPicPr>
        <p:blipFill>
          <a:blip r:embed="rId1"/>
          <a:stretch/>
        </p:blipFill>
        <p:spPr>
          <a:xfrm>
            <a:off x="1000080" y="2000160"/>
            <a:ext cx="5551560" cy="1227240"/>
          </a:xfrm>
          <a:prstGeom prst="rect">
            <a:avLst/>
          </a:prstGeom>
          <a:ln w="9360">
            <a:noFill/>
          </a:ln>
        </p:spPr>
      </p:pic>
      <p:pic>
        <p:nvPicPr>
          <p:cNvPr id="210" name="Picture 3_1" descr=""/>
          <p:cNvPicPr/>
          <p:nvPr/>
        </p:nvPicPr>
        <p:blipFill>
          <a:blip r:embed="rId2"/>
          <a:stretch/>
        </p:blipFill>
        <p:spPr>
          <a:xfrm>
            <a:off x="1071360" y="3357720"/>
            <a:ext cx="5599440" cy="3153960"/>
          </a:xfrm>
          <a:prstGeom prst="rect">
            <a:avLst/>
          </a:prstGeom>
          <a:ln w="936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400" spc="-1" strike="noStrike">
                <a:solidFill>
                  <a:srgbClr val="775f55"/>
                </a:solidFill>
                <a:latin typeface="Tw Cen MT"/>
                <a:ea typeface="DejaVu Sans"/>
              </a:rPr>
              <a:t>JSON vs. JavaScript</a:t>
            </a:r>
            <a:endParaRPr b="0" lang="en-IN" sz="4400" spc="-1" strike="noStrike">
              <a:latin typeface="Arial"/>
            </a:endParaRPr>
          </a:p>
        </p:txBody>
      </p:sp>
      <p:sp>
        <p:nvSpPr>
          <p:cNvPr id="212" name="CustomShape 2"/>
          <p:cNvSpPr/>
          <p:nvPr/>
        </p:nvSpPr>
        <p:spPr>
          <a:xfrm>
            <a:off x="612720" y="1600200"/>
            <a:ext cx="8151840" cy="4494240"/>
          </a:xfrm>
          <a:prstGeom prst="rect">
            <a:avLst/>
          </a:prstGeom>
          <a:noFill/>
          <a:ln>
            <a:noFill/>
          </a:ln>
        </p:spPr>
        <p:style>
          <a:lnRef idx="0"/>
          <a:fillRef idx="0"/>
          <a:effectRef idx="0"/>
          <a:fontRef idx="minor"/>
        </p:style>
      </p:sp>
      <p:pic>
        <p:nvPicPr>
          <p:cNvPr id="213" name="Picture 2" descr=""/>
          <p:cNvPicPr/>
          <p:nvPr/>
        </p:nvPicPr>
        <p:blipFill>
          <a:blip r:embed="rId1"/>
          <a:stretch/>
        </p:blipFill>
        <p:spPr>
          <a:xfrm>
            <a:off x="428400" y="1714320"/>
            <a:ext cx="8714160" cy="4427640"/>
          </a:xfrm>
          <a:prstGeom prst="rect">
            <a:avLst/>
          </a:prstGeom>
          <a:ln w="936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JSON processing</a:t>
            </a:r>
            <a:endParaRPr b="0" lang="en-IN" sz="4400" spc="-1" strike="noStrike">
              <a:latin typeface="Arial"/>
            </a:endParaRPr>
          </a:p>
        </p:txBody>
      </p:sp>
      <p:sp>
        <p:nvSpPr>
          <p:cNvPr id="215" name="CustomShape 2"/>
          <p:cNvSpPr/>
          <p:nvPr/>
        </p:nvSpPr>
        <p:spPr>
          <a:xfrm>
            <a:off x="612720" y="1600200"/>
            <a:ext cx="7886880" cy="2613240"/>
          </a:xfrm>
          <a:prstGeom prst="rect">
            <a:avLst/>
          </a:prstGeom>
          <a:noFill/>
          <a:ln>
            <a:noFill/>
          </a:ln>
        </p:spPr>
        <p:style>
          <a:lnRef idx="0"/>
          <a:fillRef idx="0"/>
          <a:effectRef idx="0"/>
          <a:fontRef idx="minor"/>
        </p:style>
        <p:txBody>
          <a:bodyPr lIns="90000" rIns="90000" tIns="45000" bIns="45000">
            <a:normAutofit/>
          </a:bodyPr>
          <a:p>
            <a:pPr marL="320040" indent="-318600">
              <a:lnSpc>
                <a:spcPct val="100000"/>
              </a:lnSpc>
              <a:spcBef>
                <a:spcPts val="700"/>
              </a:spcBef>
              <a:buClr>
                <a:srgbClr val="dd8047"/>
              </a:buClr>
              <a:buSzPct val="60000"/>
              <a:buFont typeface="Wingdings" charset="2"/>
              <a:buChar char=""/>
            </a:pPr>
            <a:r>
              <a:rPr b="1" lang="en-IN" sz="2000" spc="-1" strike="noStrike">
                <a:solidFill>
                  <a:srgbClr val="000000"/>
                </a:solidFill>
                <a:latin typeface="Tw Cen MT"/>
                <a:ea typeface="DejaVu Sans"/>
              </a:rPr>
              <a:t>JSON API provides two ways for JSON processing:</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 </a:t>
            </a:r>
            <a:r>
              <a:rPr b="0" lang="en-IN" sz="2000" spc="-1" strike="noStrike">
                <a:solidFill>
                  <a:srgbClr val="000000"/>
                </a:solidFill>
                <a:latin typeface="Tw Cen MT"/>
                <a:ea typeface="DejaVu Sans"/>
              </a:rPr>
              <a:t>Object Model API </a:t>
            </a:r>
            <a:endParaRPr b="0" lang="en-IN" sz="20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000" spc="-1" strike="noStrike">
                <a:solidFill>
                  <a:srgbClr val="000000"/>
                </a:solidFill>
                <a:latin typeface="Tw Cen MT"/>
                <a:ea typeface="DejaVu Sans"/>
              </a:rPr>
              <a:t>It’s similar to DOM Parser and good for small objects.</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 </a:t>
            </a:r>
            <a:r>
              <a:rPr b="0" lang="en-IN" sz="2000" spc="-1" strike="noStrike">
                <a:solidFill>
                  <a:srgbClr val="000000"/>
                </a:solidFill>
                <a:latin typeface="Tw Cen MT"/>
                <a:ea typeface="DejaVu Sans"/>
              </a:rPr>
              <a:t>Streaming API </a:t>
            </a:r>
            <a:endParaRPr b="0" lang="en-IN" sz="2000" spc="-1" strike="noStrike">
              <a:latin typeface="Arial"/>
            </a:endParaRPr>
          </a:p>
          <a:p>
            <a:pPr lvl="2" marL="914400" indent="-227160">
              <a:lnSpc>
                <a:spcPct val="100000"/>
              </a:lnSpc>
              <a:spcBef>
                <a:spcPts val="499"/>
              </a:spcBef>
              <a:buClr>
                <a:srgbClr val="dd8047"/>
              </a:buClr>
              <a:buSzPct val="75000"/>
              <a:buFont typeface="Wingdings" charset="2"/>
              <a:buChar char=""/>
            </a:pPr>
            <a:r>
              <a:rPr b="0" lang="en-IN" sz="2000" spc="-1" strike="noStrike">
                <a:solidFill>
                  <a:srgbClr val="000000"/>
                </a:solidFill>
                <a:latin typeface="Tw Cen MT"/>
                <a:ea typeface="DejaVu Sans"/>
              </a:rPr>
              <a:t>It’s similar to StaX Parser and good for large objects where you don’t want to keep whole object in memory.</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spcBef>
                <a:spcPts val="700"/>
              </a:spcBef>
            </a:pPr>
            <a:endParaRPr b="0" lang="en-IN" sz="2000" spc="-1" strike="noStrike">
              <a:latin typeface="Arial"/>
            </a:endParaRPr>
          </a:p>
        </p:txBody>
      </p:sp>
      <p:pic>
        <p:nvPicPr>
          <p:cNvPr id="216" name="Picture 1" descr=""/>
          <p:cNvPicPr/>
          <p:nvPr/>
        </p:nvPicPr>
        <p:blipFill>
          <a:blip r:embed="rId1"/>
          <a:stretch/>
        </p:blipFill>
        <p:spPr>
          <a:xfrm>
            <a:off x="1214280" y="4214880"/>
            <a:ext cx="6356520" cy="2641680"/>
          </a:xfrm>
          <a:prstGeom prst="rect">
            <a:avLst/>
          </a:prstGeom>
          <a:ln w="936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JSON API (Important Interface)</a:t>
            </a:r>
            <a:endParaRPr b="0" lang="en-IN" sz="4400" spc="-1" strike="noStrike">
              <a:latin typeface="Arial"/>
            </a:endParaRPr>
          </a:p>
        </p:txBody>
      </p:sp>
      <p:sp>
        <p:nvSpPr>
          <p:cNvPr id="218" name="CustomShape 2"/>
          <p:cNvSpPr/>
          <p:nvPr/>
        </p:nvSpPr>
        <p:spPr>
          <a:xfrm>
            <a:off x="0" y="1600200"/>
            <a:ext cx="8856720" cy="4494240"/>
          </a:xfrm>
          <a:prstGeom prst="rect">
            <a:avLst/>
          </a:prstGeom>
          <a:noFill/>
          <a:ln>
            <a:noFill/>
          </a:ln>
        </p:spPr>
        <p:style>
          <a:lnRef idx="0"/>
          <a:fillRef idx="0"/>
          <a:effectRef idx="0"/>
          <a:fontRef idx="minor"/>
        </p:style>
        <p:txBody>
          <a:bodyPr lIns="90000" rIns="90000" tIns="45000" bIns="45000">
            <a:normAutofit/>
          </a:bodyPr>
          <a:p>
            <a:pPr lvl="2" marL="914400" indent="-227160">
              <a:lnSpc>
                <a:spcPct val="100000"/>
              </a:lnSpc>
              <a:spcBef>
                <a:spcPts val="499"/>
              </a:spcBef>
              <a:buClr>
                <a:srgbClr val="dd8047"/>
              </a:buClr>
              <a:buSzPct val="75000"/>
              <a:buFont typeface="Wingdings" charset="2"/>
              <a:buChar char=""/>
            </a:pPr>
            <a:r>
              <a:rPr b="1" lang="en-IN" sz="1400" spc="-1" strike="noStrike">
                <a:solidFill>
                  <a:srgbClr val="000000"/>
                </a:solidFill>
                <a:latin typeface="Tw Cen MT"/>
                <a:ea typeface="DejaVu Sans"/>
              </a:rPr>
              <a:t>javax.json.JsonReader</a:t>
            </a:r>
            <a:r>
              <a:rPr b="0" lang="en-IN" sz="1400" spc="-1" strike="noStrike">
                <a:solidFill>
                  <a:srgbClr val="000000"/>
                </a:solidFill>
                <a:latin typeface="Tw Cen MT"/>
                <a:ea typeface="DejaVu Sans"/>
              </a:rPr>
              <a:t>: We can use this to read JSON object or an array to JsonObject. We can get JsonReader from Json class or JsonReaderFactory. </a:t>
            </a:r>
            <a:endParaRPr b="0" lang="en-IN" sz="1400" spc="-1" strike="noStrike">
              <a:latin typeface="Arial"/>
            </a:endParaRPr>
          </a:p>
          <a:p>
            <a:pPr lvl="2" marL="914400" indent="-227160">
              <a:lnSpc>
                <a:spcPct val="100000"/>
              </a:lnSpc>
              <a:spcBef>
                <a:spcPts val="499"/>
              </a:spcBef>
              <a:buClr>
                <a:srgbClr val="dd8047"/>
              </a:buClr>
              <a:buSzPct val="75000"/>
              <a:buFont typeface="Wingdings" charset="2"/>
              <a:buChar char=""/>
            </a:pPr>
            <a:r>
              <a:rPr b="1" lang="en-IN" sz="1400" spc="-1" strike="noStrike">
                <a:solidFill>
                  <a:srgbClr val="000000"/>
                </a:solidFill>
                <a:latin typeface="Tw Cen MT"/>
                <a:ea typeface="DejaVu Sans"/>
              </a:rPr>
              <a:t>javax.json.JsonWriter</a:t>
            </a:r>
            <a:r>
              <a:rPr b="0" lang="en-IN" sz="1400" spc="-1" strike="noStrike">
                <a:solidFill>
                  <a:srgbClr val="000000"/>
                </a:solidFill>
                <a:latin typeface="Tw Cen MT"/>
                <a:ea typeface="DejaVu Sans"/>
              </a:rPr>
              <a:t>: We can use this to write JSON object to output stream. </a:t>
            </a:r>
            <a:endParaRPr b="0" lang="en-IN" sz="1400" spc="-1" strike="noStrike">
              <a:latin typeface="Arial"/>
            </a:endParaRPr>
          </a:p>
          <a:p>
            <a:pPr lvl="2" marL="914400" indent="-227160">
              <a:lnSpc>
                <a:spcPct val="100000"/>
              </a:lnSpc>
              <a:spcBef>
                <a:spcPts val="499"/>
              </a:spcBef>
              <a:buClr>
                <a:srgbClr val="dd8047"/>
              </a:buClr>
              <a:buSzPct val="75000"/>
              <a:buFont typeface="Wingdings" charset="2"/>
              <a:buChar char=""/>
            </a:pPr>
            <a:r>
              <a:rPr b="1" lang="en-IN" sz="1400" spc="-1" strike="noStrike">
                <a:solidFill>
                  <a:srgbClr val="000000"/>
                </a:solidFill>
                <a:latin typeface="Tw Cen MT"/>
                <a:ea typeface="DejaVu Sans"/>
              </a:rPr>
              <a:t>javax.json.stream.JsonParser</a:t>
            </a:r>
            <a:r>
              <a:rPr b="0" lang="en-IN" sz="1400" spc="-1" strike="noStrike">
                <a:solidFill>
                  <a:srgbClr val="000000"/>
                </a:solidFill>
                <a:latin typeface="Tw Cen MT"/>
                <a:ea typeface="DejaVu Sans"/>
              </a:rPr>
              <a:t>: This works as a pull parser and provide streaming support for reading JSON objects. </a:t>
            </a:r>
            <a:endParaRPr b="0" lang="en-IN" sz="1400" spc="-1" strike="noStrike">
              <a:latin typeface="Arial"/>
            </a:endParaRPr>
          </a:p>
          <a:p>
            <a:pPr lvl="2" marL="914400" indent="-227160">
              <a:lnSpc>
                <a:spcPct val="100000"/>
              </a:lnSpc>
              <a:spcBef>
                <a:spcPts val="499"/>
              </a:spcBef>
              <a:buClr>
                <a:srgbClr val="dd8047"/>
              </a:buClr>
              <a:buSzPct val="75000"/>
              <a:buFont typeface="Wingdings" charset="2"/>
              <a:buChar char=""/>
            </a:pPr>
            <a:r>
              <a:rPr b="1" lang="en-IN" sz="1400" spc="-1" strike="noStrike">
                <a:solidFill>
                  <a:srgbClr val="000000"/>
                </a:solidFill>
                <a:latin typeface="Tw Cen MT"/>
                <a:ea typeface="DejaVu Sans"/>
              </a:rPr>
              <a:t>javax.json.stream.JsonGenerator</a:t>
            </a:r>
            <a:r>
              <a:rPr b="0" lang="en-IN" sz="1400" spc="-1" strike="noStrike">
                <a:solidFill>
                  <a:srgbClr val="000000"/>
                </a:solidFill>
                <a:latin typeface="Tw Cen MT"/>
                <a:ea typeface="DejaVu Sans"/>
              </a:rPr>
              <a:t>: We can use this to write JSON object to output source in streaming way. </a:t>
            </a:r>
            <a:endParaRPr b="0" lang="en-IN" sz="1400" spc="-1" strike="noStrike">
              <a:latin typeface="Arial"/>
            </a:endParaRPr>
          </a:p>
          <a:p>
            <a:pPr lvl="2" marL="914400" indent="-227160">
              <a:lnSpc>
                <a:spcPct val="100000"/>
              </a:lnSpc>
              <a:spcBef>
                <a:spcPts val="499"/>
              </a:spcBef>
              <a:buClr>
                <a:srgbClr val="dd8047"/>
              </a:buClr>
              <a:buSzPct val="75000"/>
              <a:buFont typeface="Wingdings" charset="2"/>
              <a:buChar char=""/>
            </a:pPr>
            <a:r>
              <a:rPr b="1" lang="en-IN" sz="1400" spc="-1" strike="noStrike">
                <a:solidFill>
                  <a:srgbClr val="000000"/>
                </a:solidFill>
                <a:latin typeface="Tw Cen MT"/>
                <a:ea typeface="DejaVu Sans"/>
              </a:rPr>
              <a:t>javax.json.Json</a:t>
            </a:r>
            <a:r>
              <a:rPr b="0" lang="en-IN" sz="1400" spc="-1" strike="noStrike">
                <a:solidFill>
                  <a:srgbClr val="000000"/>
                </a:solidFill>
                <a:latin typeface="Tw Cen MT"/>
                <a:ea typeface="DejaVu Sans"/>
              </a:rPr>
              <a:t>: This is the factory class for creating JSON processing objects. This class provides the most commonly used methods for creating these objects and their corresponding factories. The factory classes provide all the various ways to create these objects. </a:t>
            </a:r>
            <a:endParaRPr b="0" lang="en-IN" sz="1400" spc="-1" strike="noStrike">
              <a:latin typeface="Arial"/>
            </a:endParaRPr>
          </a:p>
          <a:p>
            <a:pPr lvl="2" marL="914400" indent="-227160">
              <a:lnSpc>
                <a:spcPct val="100000"/>
              </a:lnSpc>
              <a:spcBef>
                <a:spcPts val="499"/>
              </a:spcBef>
              <a:buClr>
                <a:srgbClr val="dd8047"/>
              </a:buClr>
              <a:buSzPct val="75000"/>
              <a:buFont typeface="Wingdings" charset="2"/>
              <a:buChar char=""/>
            </a:pPr>
            <a:r>
              <a:rPr b="1" lang="en-IN" sz="1400" spc="-1" strike="noStrike">
                <a:solidFill>
                  <a:srgbClr val="000000"/>
                </a:solidFill>
                <a:latin typeface="Tw Cen MT"/>
                <a:ea typeface="DejaVu Sans"/>
              </a:rPr>
              <a:t>javax.json.JsonObject</a:t>
            </a:r>
            <a:r>
              <a:rPr b="0" lang="en-IN" sz="1400" spc="-1" strike="noStrike">
                <a:solidFill>
                  <a:srgbClr val="000000"/>
                </a:solidFill>
                <a:latin typeface="Tw Cen MT"/>
                <a:ea typeface="DejaVu Sans"/>
              </a:rPr>
              <a:t>: JsonObject represents an immutable JSON object value</a:t>
            </a:r>
            <a:endParaRPr b="0" lang="en-IN" sz="1400" spc="-1" strike="noStrike">
              <a:latin typeface="Arial"/>
            </a:endParaRPr>
          </a:p>
          <a:p>
            <a:pPr>
              <a:lnSpc>
                <a:spcPct val="100000"/>
              </a:lnSpc>
              <a:spcBef>
                <a:spcPts val="700"/>
              </a:spcBef>
            </a:pPr>
            <a:endParaRPr b="0" lang="en-IN" sz="1400" spc="-1" strike="noStrike">
              <a:latin typeface="Arial"/>
            </a:endParaRPr>
          </a:p>
        </p:txBody>
      </p:sp>
      <p:pic>
        <p:nvPicPr>
          <p:cNvPr id="219" name="Picture 2" descr=""/>
          <p:cNvPicPr/>
          <p:nvPr/>
        </p:nvPicPr>
        <p:blipFill>
          <a:blip r:embed="rId1"/>
          <a:stretch/>
        </p:blipFill>
        <p:spPr>
          <a:xfrm>
            <a:off x="5214960" y="4500720"/>
            <a:ext cx="3356280" cy="1784520"/>
          </a:xfrm>
          <a:prstGeom prst="rect">
            <a:avLst/>
          </a:prstGeom>
          <a:ln w="9360">
            <a:noFill/>
          </a:ln>
        </p:spPr>
      </p:pic>
      <p:pic>
        <p:nvPicPr>
          <p:cNvPr id="220" name="Picture 1" descr=""/>
          <p:cNvPicPr/>
          <p:nvPr/>
        </p:nvPicPr>
        <p:blipFill>
          <a:blip r:embed="rId2"/>
          <a:stretch/>
        </p:blipFill>
        <p:spPr>
          <a:xfrm>
            <a:off x="214200" y="4214880"/>
            <a:ext cx="4494240" cy="2484720"/>
          </a:xfrm>
          <a:prstGeom prst="rect">
            <a:avLst/>
          </a:prstGeom>
          <a:ln w="936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rmAutofit fontScale="76000"/>
          </a:bodyPr>
          <a:p>
            <a:pPr>
              <a:lnSpc>
                <a:spcPct val="100000"/>
              </a:lnSpc>
            </a:pPr>
            <a:r>
              <a:rPr b="1" lang="en-IN" sz="3600" spc="-1" strike="noStrike">
                <a:solidFill>
                  <a:srgbClr val="775f55"/>
                </a:solidFill>
                <a:latin typeface="Tw Cen MT"/>
                <a:ea typeface="DejaVu Sans"/>
              </a:rPr>
              <a:t>JSON to JavaScript notation interchange</a:t>
            </a:r>
            <a:endParaRPr b="0" lang="en-IN" sz="3600" spc="-1" strike="noStrike">
              <a:latin typeface="Arial"/>
            </a:endParaRPr>
          </a:p>
        </p:txBody>
      </p:sp>
      <p:sp>
        <p:nvSpPr>
          <p:cNvPr id="222" name="CustomShape 2"/>
          <p:cNvSpPr/>
          <p:nvPr/>
        </p:nvSpPr>
        <p:spPr>
          <a:xfrm>
            <a:off x="612720" y="3500280"/>
            <a:ext cx="8151840" cy="2594160"/>
          </a:xfrm>
          <a:prstGeom prst="rect">
            <a:avLst/>
          </a:prstGeom>
          <a:noFill/>
          <a:ln>
            <a:noFill/>
          </a:ln>
        </p:spPr>
        <p:style>
          <a:lnRef idx="0"/>
          <a:fillRef idx="0"/>
          <a:effectRef idx="0"/>
          <a:fontRef idx="minor"/>
        </p:style>
      </p:sp>
      <p:pic>
        <p:nvPicPr>
          <p:cNvPr id="223" name="Picture 2" descr=""/>
          <p:cNvPicPr/>
          <p:nvPr/>
        </p:nvPicPr>
        <p:blipFill>
          <a:blip r:embed="rId1"/>
          <a:stretch/>
        </p:blipFill>
        <p:spPr>
          <a:xfrm>
            <a:off x="642960" y="1643040"/>
            <a:ext cx="8022960" cy="1713240"/>
          </a:xfrm>
          <a:prstGeom prst="rect">
            <a:avLst/>
          </a:prstGeom>
          <a:ln w="936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775f55"/>
                </a:solidFill>
                <a:latin typeface="Tw Cen MT"/>
                <a:ea typeface="DejaVu Sans"/>
              </a:rPr>
              <a:t>Introduction to XML</a:t>
            </a:r>
            <a:endParaRPr b="0" lang="en-IN" sz="4400" spc="-1" strike="noStrike">
              <a:latin typeface="Arial"/>
            </a:endParaRPr>
          </a:p>
        </p:txBody>
      </p:sp>
      <p:sp>
        <p:nvSpPr>
          <p:cNvPr id="135" name="CustomShape 2"/>
          <p:cNvSpPr/>
          <p:nvPr/>
        </p:nvSpPr>
        <p:spPr>
          <a:xfrm>
            <a:off x="612720" y="1600200"/>
            <a:ext cx="4600800" cy="4494240"/>
          </a:xfrm>
          <a:prstGeom prst="rect">
            <a:avLst/>
          </a:prstGeom>
          <a:noFill/>
          <a:ln>
            <a:noFill/>
          </a:ln>
        </p:spPr>
        <p:style>
          <a:lnRef idx="0"/>
          <a:fillRef idx="0"/>
          <a:effectRef idx="0"/>
          <a:fontRef idx="minor"/>
        </p:style>
        <p:txBody>
          <a:bodyPr lIns="90000" rIns="90000" tIns="45000" bIns="45000">
            <a:normAutofit fontScale="27000"/>
          </a:bodyPr>
          <a:p>
            <a:pPr marL="320040" indent="-318600">
              <a:lnSpc>
                <a:spcPct val="100000"/>
              </a:lnSpc>
              <a:spcBef>
                <a:spcPts val="700"/>
              </a:spcBef>
              <a:buClr>
                <a:srgbClr val="dd8047"/>
              </a:buClr>
              <a:buSzPct val="60000"/>
              <a:buFont typeface="Wingdings" charset="2"/>
              <a:buChar char=""/>
            </a:pPr>
            <a:r>
              <a:rPr b="0" lang="en-IN" sz="2900" spc="-1" strike="noStrike">
                <a:solidFill>
                  <a:srgbClr val="000000"/>
                </a:solidFill>
                <a:latin typeface="Tw Cen MT"/>
                <a:ea typeface="DejaVu Sans"/>
              </a:rPr>
              <a:t>XML vs. HTML</a:t>
            </a:r>
            <a:endParaRPr b="0" lang="en-IN" sz="29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US" sz="2600" spc="-1" strike="noStrike">
                <a:solidFill>
                  <a:srgbClr val="000000"/>
                </a:solidFill>
                <a:latin typeface="Tw Cen MT"/>
                <a:ea typeface="DejaVu Sans"/>
              </a:rPr>
              <a:t>Predefined Tags vs. extended </a:t>
            </a:r>
            <a:endParaRPr b="0" lang="en-IN" sz="2600" spc="-1" strike="noStrike">
              <a:latin typeface="Arial"/>
            </a:endParaRPr>
          </a:p>
          <a:p>
            <a:pPr marL="640080" indent="-272880">
              <a:lnSpc>
                <a:spcPct val="100000"/>
              </a:lnSpc>
              <a:spcBef>
                <a:spcPts val="550"/>
              </a:spcBef>
              <a:tabLst>
                <a:tab algn="l" pos="0"/>
              </a:tabLst>
            </a:pPr>
            <a:r>
              <a:rPr b="0" lang="en-US" sz="2600" spc="-1" strike="noStrike">
                <a:solidFill>
                  <a:srgbClr val="000000"/>
                </a:solidFill>
                <a:latin typeface="Tw Cen MT"/>
                <a:ea typeface="DejaVu Sans"/>
              </a:rPr>
              <a:t>   </a:t>
            </a:r>
            <a:r>
              <a:rPr b="0" lang="en-US" sz="2600" spc="-1" strike="noStrike">
                <a:solidFill>
                  <a:srgbClr val="000000"/>
                </a:solidFill>
                <a:latin typeface="Tw Cen MT"/>
                <a:ea typeface="DejaVu Sans"/>
              </a:rPr>
              <a:t>( user define ) markup language</a:t>
            </a:r>
            <a:endParaRPr b="0" lang="en-IN" sz="2600" spc="-1" strike="noStrike">
              <a:latin typeface="Arial"/>
            </a:endParaRPr>
          </a:p>
          <a:p>
            <a:pPr marL="640080" indent="-272880">
              <a:lnSpc>
                <a:spcPct val="100000"/>
              </a:lnSpc>
              <a:spcBef>
                <a:spcPts val="700"/>
              </a:spcBef>
              <a:tabLst>
                <a:tab algn="l" pos="0"/>
              </a:tabLst>
            </a:pPr>
            <a:endParaRPr b="0" lang="en-IN" sz="2600" spc="-1" strike="noStrike">
              <a:latin typeface="Arial"/>
            </a:endParaRPr>
          </a:p>
          <a:p>
            <a:pPr marL="320040" indent="-318600">
              <a:lnSpc>
                <a:spcPct val="100000"/>
              </a:lnSpc>
              <a:spcBef>
                <a:spcPts val="700"/>
              </a:spcBef>
              <a:buClr>
                <a:srgbClr val="dd8047"/>
              </a:buClr>
              <a:buSzPct val="60000"/>
              <a:buFont typeface="Wingdings" charset="2"/>
              <a:buChar char=""/>
              <a:tabLst>
                <a:tab algn="l" pos="0"/>
              </a:tabLst>
            </a:pPr>
            <a:r>
              <a:rPr b="0" lang="en-IN" sz="2900" spc="-1" strike="noStrike">
                <a:solidFill>
                  <a:srgbClr val="000000"/>
                </a:solidFill>
                <a:latin typeface="Tw Cen MT"/>
                <a:ea typeface="DejaVu Sans"/>
              </a:rPr>
              <a:t>binary data vs. text data</a:t>
            </a:r>
            <a:endParaRPr b="0" lang="en-IN" sz="2900" spc="-1" strike="noStrike">
              <a:latin typeface="Arial"/>
            </a:endParaRPr>
          </a:p>
          <a:p>
            <a:pPr>
              <a:lnSpc>
                <a:spcPct val="100000"/>
              </a:lnSpc>
              <a:spcBef>
                <a:spcPts val="700"/>
              </a:spcBef>
              <a:tabLst>
                <a:tab algn="l" pos="0"/>
              </a:tabLst>
            </a:pPr>
            <a:endParaRPr b="0" lang="en-IN" sz="2900" spc="-1" strike="noStrike">
              <a:latin typeface="Arial"/>
            </a:endParaRPr>
          </a:p>
          <a:p>
            <a:pPr marL="320040" indent="-318600">
              <a:lnSpc>
                <a:spcPct val="100000"/>
              </a:lnSpc>
              <a:spcBef>
                <a:spcPts val="700"/>
              </a:spcBef>
              <a:buClr>
                <a:srgbClr val="dd8047"/>
              </a:buClr>
              <a:buSzPct val="60000"/>
              <a:buFont typeface="Wingdings" charset="2"/>
              <a:buChar char=""/>
              <a:tabLst>
                <a:tab algn="l" pos="0"/>
              </a:tabLst>
            </a:pPr>
            <a:r>
              <a:rPr b="0" lang="en-IN" sz="2900" spc="-1" strike="noStrike">
                <a:solidFill>
                  <a:srgbClr val="000000"/>
                </a:solidFill>
                <a:latin typeface="Tw Cen MT"/>
                <a:ea typeface="DejaVu Sans"/>
              </a:rPr>
              <a:t>Idea of universal data format: SGML</a:t>
            </a:r>
            <a:endParaRPr b="0" lang="en-IN" sz="2900" spc="-1" strike="noStrike">
              <a:latin typeface="Arial"/>
            </a:endParaRPr>
          </a:p>
          <a:p>
            <a:pPr lvl="1" marL="640080" indent="-272880">
              <a:lnSpc>
                <a:spcPct val="100000"/>
              </a:lnSpc>
              <a:spcBef>
                <a:spcPts val="550"/>
              </a:spcBef>
              <a:buClr>
                <a:srgbClr val="94b6d2"/>
              </a:buClr>
              <a:buSzPct val="70000"/>
              <a:buFont typeface="Wingdings 2" charset="2"/>
              <a:buChar char=""/>
              <a:tabLst>
                <a:tab algn="l" pos="0"/>
              </a:tabLst>
            </a:pPr>
            <a:r>
              <a:rPr b="0" lang="en-IN" sz="2600" spc="-1" strike="noStrike">
                <a:solidFill>
                  <a:srgbClr val="000000"/>
                </a:solidFill>
                <a:latin typeface="Tw Cen MT"/>
                <a:ea typeface="DejaVu Sans"/>
              </a:rPr>
              <a:t>there were a format that combined the universality of text files  with the efficiency and rich information storage capabilities of binary files?</a:t>
            </a:r>
            <a:endParaRPr b="0" lang="en-IN" sz="2600" spc="-1" strike="noStrike">
              <a:latin typeface="Arial"/>
            </a:endParaRPr>
          </a:p>
          <a:p>
            <a:pPr>
              <a:lnSpc>
                <a:spcPct val="100000"/>
              </a:lnSpc>
              <a:spcBef>
                <a:spcPts val="700"/>
              </a:spcBef>
              <a:tabLst>
                <a:tab algn="l" pos="0"/>
              </a:tabLst>
            </a:pPr>
            <a:endParaRPr b="0" lang="en-IN" sz="2600" spc="-1" strike="noStrike">
              <a:latin typeface="Arial"/>
            </a:endParaRPr>
          </a:p>
          <a:p>
            <a:pPr marL="320040" indent="-318600">
              <a:lnSpc>
                <a:spcPct val="100000"/>
              </a:lnSpc>
              <a:spcBef>
                <a:spcPts val="700"/>
              </a:spcBef>
              <a:buClr>
                <a:srgbClr val="dd8047"/>
              </a:buClr>
              <a:buSzPct val="60000"/>
              <a:buFont typeface="Wingdings" charset="2"/>
              <a:buChar char=""/>
              <a:tabLst>
                <a:tab algn="l" pos="0"/>
              </a:tabLst>
            </a:pPr>
            <a:r>
              <a:rPr b="0" lang="en-IN" sz="2900" spc="-1" strike="noStrike">
                <a:solidFill>
                  <a:srgbClr val="000000"/>
                </a:solidFill>
                <a:latin typeface="Tw Cen MT"/>
                <a:ea typeface="DejaVu Sans"/>
              </a:rPr>
              <a:t>XML parsers</a:t>
            </a:r>
            <a:endParaRPr b="0" lang="en-IN" sz="2900" spc="-1" strike="noStrike">
              <a:latin typeface="Arial"/>
            </a:endParaRPr>
          </a:p>
          <a:p>
            <a:pPr lvl="1" marL="640080" indent="-272880">
              <a:lnSpc>
                <a:spcPct val="100000"/>
              </a:lnSpc>
              <a:spcBef>
                <a:spcPts val="550"/>
              </a:spcBef>
              <a:buClr>
                <a:srgbClr val="94b6d2"/>
              </a:buClr>
              <a:buSzPct val="70000"/>
              <a:buFont typeface="Wingdings 2" charset="2"/>
              <a:buChar char=""/>
              <a:tabLst>
                <a:tab algn="l" pos="0"/>
              </a:tabLst>
            </a:pPr>
            <a:r>
              <a:rPr b="0" lang="en-IN" sz="2600" spc="-1" strike="noStrike">
                <a:solidFill>
                  <a:srgbClr val="000000"/>
                </a:solidFill>
                <a:latin typeface="Tw Cen MT"/>
                <a:ea typeface="DejaVu Sans"/>
              </a:rPr>
              <a:t>parsers read XML syntax and extract the information for us</a:t>
            </a:r>
            <a:endParaRPr b="0" lang="en-IN" sz="2600" spc="-1" strike="noStrike">
              <a:latin typeface="Arial"/>
            </a:endParaRPr>
          </a:p>
        </p:txBody>
      </p:sp>
      <p:pic>
        <p:nvPicPr>
          <p:cNvPr id="136" name="Picture 2" descr=""/>
          <p:cNvPicPr/>
          <p:nvPr/>
        </p:nvPicPr>
        <p:blipFill>
          <a:blip r:embed="rId1"/>
          <a:stretch/>
        </p:blipFill>
        <p:spPr>
          <a:xfrm>
            <a:off x="4929120" y="1785960"/>
            <a:ext cx="4213440" cy="1266840"/>
          </a:xfrm>
          <a:prstGeom prst="rect">
            <a:avLst/>
          </a:prstGeom>
          <a:ln w="9360">
            <a:noFill/>
          </a:ln>
        </p:spPr>
      </p:pic>
      <p:pic>
        <p:nvPicPr>
          <p:cNvPr id="137" name="Picture 3" descr=""/>
          <p:cNvPicPr/>
          <p:nvPr/>
        </p:nvPicPr>
        <p:blipFill>
          <a:blip r:embed="rId2"/>
          <a:stretch/>
        </p:blipFill>
        <p:spPr>
          <a:xfrm>
            <a:off x="5286240" y="3571920"/>
            <a:ext cx="2874960" cy="2589480"/>
          </a:xfrm>
          <a:prstGeom prst="rect">
            <a:avLst/>
          </a:prstGeom>
          <a:ln w="936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775f55"/>
                </a:solidFill>
                <a:latin typeface="Tw Cen MT"/>
                <a:ea typeface="DejaVu Sans"/>
              </a:rPr>
              <a:t>XML comparing with RDBMS</a:t>
            </a:r>
            <a:endParaRPr b="0" lang="en-IN" sz="4400" spc="-1" strike="noStrike">
              <a:latin typeface="Arial"/>
            </a:endParaRPr>
          </a:p>
        </p:txBody>
      </p:sp>
      <p:sp>
        <p:nvSpPr>
          <p:cNvPr id="139" name="CustomShape 2"/>
          <p:cNvSpPr/>
          <p:nvPr/>
        </p:nvSpPr>
        <p:spPr>
          <a:xfrm>
            <a:off x="612720" y="1600200"/>
            <a:ext cx="3886560" cy="4494240"/>
          </a:xfrm>
          <a:prstGeom prst="rect">
            <a:avLst/>
          </a:prstGeom>
          <a:noFill/>
          <a:ln>
            <a:noFill/>
          </a:ln>
        </p:spPr>
        <p:style>
          <a:lnRef idx="0"/>
          <a:fillRef idx="0"/>
          <a:effectRef idx="0"/>
          <a:fontRef idx="minor"/>
        </p:style>
        <p:txBody>
          <a:bodyPr lIns="90000" rIns="90000" tIns="45000" bIns="45000">
            <a:normAutofit/>
          </a:bodyPr>
          <a:p>
            <a:pPr marL="320040" indent="-318600">
              <a:lnSpc>
                <a:spcPct val="100000"/>
              </a:lnSpc>
              <a:spcBef>
                <a:spcPts val="700"/>
              </a:spcBef>
              <a:buClr>
                <a:srgbClr val="dd8047"/>
              </a:buClr>
              <a:buSzPct val="60000"/>
              <a:buFont typeface="Wingdings" charset="2"/>
              <a:buChar char=""/>
            </a:pPr>
            <a:r>
              <a:rPr b="0" lang="en-US" sz="1800" spc="-1" strike="noStrike">
                <a:solidFill>
                  <a:srgbClr val="000000"/>
                </a:solidFill>
                <a:latin typeface="Tw Cen MT"/>
                <a:ea typeface="DejaVu Sans"/>
              </a:rPr>
              <a:t>XML is very similar to database concept</a:t>
            </a:r>
            <a:endParaRPr b="0" lang="en-IN" sz="1800" spc="-1" strike="noStrike">
              <a:latin typeface="Arial"/>
            </a:endParaRPr>
          </a:p>
          <a:p>
            <a:pPr marL="320040" indent="-318600">
              <a:lnSpc>
                <a:spcPct val="100000"/>
              </a:lnSpc>
              <a:spcBef>
                <a:spcPts val="700"/>
              </a:spcBef>
              <a:buClr>
                <a:srgbClr val="dd8047"/>
              </a:buClr>
              <a:buSzPct val="60000"/>
              <a:buFont typeface="Wingdings" charset="2"/>
              <a:buChar char=""/>
            </a:pPr>
            <a:r>
              <a:rPr b="0" lang="en-US" sz="1800" spc="-1" strike="noStrike">
                <a:solidFill>
                  <a:srgbClr val="000000"/>
                </a:solidFill>
                <a:latin typeface="Tw Cen MT"/>
                <a:ea typeface="DejaVu Sans"/>
              </a:rPr>
              <a:t>XML can be used to store , retrieve and transmit data</a:t>
            </a:r>
            <a:endParaRPr b="0" lang="en-IN" sz="18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US" sz="1800" spc="-1" strike="noStrike">
                <a:solidFill>
                  <a:srgbClr val="000000"/>
                </a:solidFill>
                <a:latin typeface="Tw Cen MT"/>
                <a:ea typeface="DejaVu Sans"/>
              </a:rPr>
              <a:t>XML databases </a:t>
            </a:r>
            <a:endParaRPr b="0" lang="en-IN" sz="1800" spc="-1" strike="noStrike">
              <a:latin typeface="Arial"/>
            </a:endParaRPr>
          </a:p>
          <a:p>
            <a:pPr>
              <a:lnSpc>
                <a:spcPct val="100000"/>
              </a:lnSpc>
            </a:pPr>
            <a:endParaRPr b="0" lang="en-IN" sz="1800" spc="-1" strike="noStrike">
              <a:latin typeface="Arial"/>
            </a:endParaRPr>
          </a:p>
          <a:p>
            <a:pPr lvl="1" marL="640080" indent="-272880">
              <a:lnSpc>
                <a:spcPct val="100000"/>
              </a:lnSpc>
              <a:spcBef>
                <a:spcPts val="550"/>
              </a:spcBef>
              <a:buClr>
                <a:srgbClr val="94b6d2"/>
              </a:buClr>
              <a:buSzPct val="70000"/>
              <a:buFont typeface="Wingdings 2" charset="2"/>
              <a:buChar char=""/>
            </a:pPr>
            <a:r>
              <a:rPr b="1" lang="en-IN" sz="1800" spc="-1" strike="noStrike">
                <a:solidFill>
                  <a:srgbClr val="002060"/>
                </a:solidFill>
                <a:latin typeface="Tw Cen MT"/>
                <a:ea typeface="DejaVu Sans"/>
              </a:rPr>
              <a:t>Most of the time XML is used for data interchange bw two system in inter-operatable way</a:t>
            </a:r>
            <a:endParaRPr b="0" lang="en-IN" sz="1800" spc="-1" strike="noStrike">
              <a:latin typeface="Arial"/>
            </a:endParaRPr>
          </a:p>
          <a:p>
            <a:pPr>
              <a:lnSpc>
                <a:spcPct val="100000"/>
              </a:lnSpc>
            </a:pPr>
            <a:endParaRPr b="0" lang="en-IN" sz="1800" spc="-1" strike="noStrike">
              <a:latin typeface="Arial"/>
            </a:endParaRPr>
          </a:p>
        </p:txBody>
      </p:sp>
      <p:pic>
        <p:nvPicPr>
          <p:cNvPr id="140" name="Picture 4" descr=""/>
          <p:cNvPicPr/>
          <p:nvPr/>
        </p:nvPicPr>
        <p:blipFill>
          <a:blip r:embed="rId1"/>
          <a:stretch/>
        </p:blipFill>
        <p:spPr>
          <a:xfrm>
            <a:off x="4429080" y="1285920"/>
            <a:ext cx="4713480" cy="3713400"/>
          </a:xfrm>
          <a:prstGeom prst="rect">
            <a:avLst/>
          </a:prstGeom>
          <a:ln w="9360">
            <a:noFill/>
          </a:ln>
        </p:spPr>
      </p:pic>
      <p:pic>
        <p:nvPicPr>
          <p:cNvPr id="141" name="Picture 6" descr=""/>
          <p:cNvPicPr/>
          <p:nvPr/>
        </p:nvPicPr>
        <p:blipFill>
          <a:blip r:embed="rId2"/>
          <a:stretch/>
        </p:blipFill>
        <p:spPr>
          <a:xfrm>
            <a:off x="5072040" y="5214960"/>
            <a:ext cx="3475080" cy="884520"/>
          </a:xfrm>
          <a:prstGeom prst="rect">
            <a:avLst/>
          </a:prstGeom>
          <a:ln w="936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775f55"/>
                </a:solidFill>
                <a:latin typeface="Tw Cen MT"/>
                <a:ea typeface="DejaVu Sans"/>
              </a:rPr>
              <a:t>Nut and Bolt of XML</a:t>
            </a:r>
            <a:endParaRPr b="0" lang="en-IN" sz="4400" spc="-1" strike="noStrike">
              <a:latin typeface="Arial"/>
            </a:endParaRPr>
          </a:p>
        </p:txBody>
      </p:sp>
      <p:pic>
        <p:nvPicPr>
          <p:cNvPr id="143" name="Picture 2" descr=""/>
          <p:cNvPicPr/>
          <p:nvPr/>
        </p:nvPicPr>
        <p:blipFill>
          <a:blip r:embed="rId1"/>
          <a:stretch/>
        </p:blipFill>
        <p:spPr>
          <a:xfrm>
            <a:off x="642960" y="1714320"/>
            <a:ext cx="4642200" cy="4961160"/>
          </a:xfrm>
          <a:prstGeom prst="rect">
            <a:avLst/>
          </a:prstGeom>
          <a:ln w="936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IN" sz="4400" spc="-1" strike="noStrike">
                <a:solidFill>
                  <a:srgbClr val="775f55"/>
                </a:solidFill>
                <a:latin typeface="Tw Cen MT"/>
                <a:ea typeface="DejaVu Sans"/>
              </a:rPr>
              <a:t>Well formed XML</a:t>
            </a:r>
            <a:endParaRPr b="0" lang="en-IN" sz="4400" spc="-1" strike="noStrike">
              <a:latin typeface="Arial"/>
            </a:endParaRPr>
          </a:p>
        </p:txBody>
      </p:sp>
      <p:sp>
        <p:nvSpPr>
          <p:cNvPr id="145" name="CustomShape 2"/>
          <p:cNvSpPr/>
          <p:nvPr/>
        </p:nvSpPr>
        <p:spPr>
          <a:xfrm>
            <a:off x="612720" y="1600200"/>
            <a:ext cx="4029480" cy="4494240"/>
          </a:xfrm>
          <a:prstGeom prst="rect">
            <a:avLst/>
          </a:prstGeom>
          <a:noFill/>
          <a:ln>
            <a:noFill/>
          </a:ln>
        </p:spPr>
        <p:style>
          <a:lnRef idx="0"/>
          <a:fillRef idx="0"/>
          <a:effectRef idx="0"/>
          <a:fontRef idx="minor"/>
        </p:style>
        <p:txBody>
          <a:bodyPr lIns="90000" rIns="90000" tIns="45000" bIns="45000">
            <a:noAutofit/>
          </a:bodyPr>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Every start-tag must have a matching end-tag, or be a self-closing tag.</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Tags can’t overlap; elements must be properly nested.</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XML documents can have only one root element</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Element names must obey XML naming conventions</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XML is case sensitive</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000" spc="-1" strike="noStrike">
                <a:solidFill>
                  <a:srgbClr val="000000"/>
                </a:solidFill>
                <a:latin typeface="Tw Cen MT"/>
                <a:ea typeface="DejaVu Sans"/>
              </a:rPr>
              <a:t>XML will keep whitespace in your PCDATA ie In XML, the whitespace stays</a:t>
            </a:r>
            <a:endParaRPr b="0" lang="en-IN" sz="2000" spc="-1" strike="noStrike">
              <a:latin typeface="Arial"/>
            </a:endParaRPr>
          </a:p>
          <a:p>
            <a:pPr marL="320040" indent="-318600">
              <a:lnSpc>
                <a:spcPct val="100000"/>
              </a:lnSpc>
              <a:spcBef>
                <a:spcPts val="700"/>
              </a:spcBef>
              <a:buClr>
                <a:srgbClr val="dd8047"/>
              </a:buClr>
              <a:buSzPct val="60000"/>
              <a:buFont typeface="Wingdings" charset="2"/>
              <a:buChar char=""/>
            </a:pPr>
            <a:r>
              <a:rPr b="0" lang="en-US" sz="2000" spc="-1" strike="noStrike">
                <a:solidFill>
                  <a:srgbClr val="000000"/>
                </a:solidFill>
                <a:latin typeface="Tw Cen MT"/>
                <a:ea typeface="DejaVu Sans"/>
              </a:rPr>
              <a:t>Example : Order.xml</a:t>
            </a:r>
            <a:endParaRPr b="0" lang="en-IN" sz="2000" spc="-1" strike="noStrike">
              <a:latin typeface="Arial"/>
            </a:endParaRPr>
          </a:p>
        </p:txBody>
      </p:sp>
      <p:pic>
        <p:nvPicPr>
          <p:cNvPr id="146" name="Picture 2" descr=""/>
          <p:cNvPicPr/>
          <p:nvPr/>
        </p:nvPicPr>
        <p:blipFill>
          <a:blip r:embed="rId1"/>
          <a:stretch/>
        </p:blipFill>
        <p:spPr>
          <a:xfrm>
            <a:off x="5143680" y="2071800"/>
            <a:ext cx="3998880" cy="3036960"/>
          </a:xfrm>
          <a:prstGeom prst="rect">
            <a:avLst/>
          </a:prstGeom>
          <a:ln w="936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400" spc="-1" strike="noStrike">
                <a:solidFill>
                  <a:srgbClr val="775f55"/>
                </a:solidFill>
                <a:latin typeface="Tw Cen MT"/>
                <a:ea typeface="DejaVu Sans"/>
              </a:rPr>
              <a:t>Entity Reference</a:t>
            </a:r>
            <a:endParaRPr b="0" lang="en-IN" sz="4400" spc="-1" strike="noStrike">
              <a:latin typeface="Arial"/>
            </a:endParaRPr>
          </a:p>
        </p:txBody>
      </p:sp>
      <p:sp>
        <p:nvSpPr>
          <p:cNvPr id="148"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a:bodyPr>
          <a:p>
            <a:pPr marL="320040" indent="-318600">
              <a:lnSpc>
                <a:spcPct val="100000"/>
              </a:lnSpc>
              <a:spcBef>
                <a:spcPts val="700"/>
              </a:spcBef>
              <a:buClr>
                <a:srgbClr val="dd8047"/>
              </a:buClr>
              <a:buSzPct val="60000"/>
              <a:buFont typeface="Wingdings" charset="2"/>
              <a:buChar char=""/>
            </a:pPr>
            <a:r>
              <a:rPr b="0" lang="en-US" sz="2000" spc="-1" strike="noStrike">
                <a:solidFill>
                  <a:srgbClr val="000000"/>
                </a:solidFill>
                <a:latin typeface="Tw Cen MT"/>
                <a:ea typeface="DejaVu Sans"/>
              </a:rPr>
              <a:t>Well formed XML can not have symbol like &gt; &lt; &amp;, we need to use Entity in place of them</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&lt;comparison&gt;6 is &amp;lt; 7 &amp;amp; 7 &amp;gt; 6 &lt;/comparison&gt;</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	</a:t>
            </a:r>
            <a:r>
              <a:rPr b="0" lang="en-IN" sz="2000" spc="-1" strike="noStrike">
                <a:solidFill>
                  <a:srgbClr val="000000"/>
                </a:solidFill>
                <a:latin typeface="Tw Cen MT"/>
                <a:ea typeface="DejaVu Sans"/>
              </a:rPr>
              <a:t>&amp;amp;—the &amp; character</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	</a:t>
            </a:r>
            <a:r>
              <a:rPr b="0" lang="en-IN" sz="2000" spc="-1" strike="noStrike">
                <a:solidFill>
                  <a:srgbClr val="000000"/>
                </a:solidFill>
                <a:latin typeface="Tw Cen MT"/>
                <a:ea typeface="DejaVu Sans"/>
              </a:rPr>
              <a:t>&amp;lt; —the &lt; character </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	</a:t>
            </a:r>
            <a:r>
              <a:rPr b="0" lang="en-IN" sz="2000" spc="-1" strike="noStrike">
                <a:solidFill>
                  <a:srgbClr val="000000"/>
                </a:solidFill>
                <a:latin typeface="Tw Cen MT"/>
                <a:ea typeface="DejaVu Sans"/>
              </a:rPr>
              <a:t>&amp;gt;—the &gt; character</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	</a:t>
            </a:r>
            <a:r>
              <a:rPr b="0" lang="en-IN" sz="2000" spc="-1" strike="noStrike">
                <a:solidFill>
                  <a:srgbClr val="000000"/>
                </a:solidFill>
                <a:latin typeface="Tw Cen MT"/>
                <a:ea typeface="DejaVu Sans"/>
              </a:rPr>
              <a:t>&amp;apos;—the ‘ character</a:t>
            </a:r>
            <a:endParaRPr b="0" lang="en-IN" sz="2000" spc="-1" strike="noStrike">
              <a:latin typeface="Arial"/>
            </a:endParaRPr>
          </a:p>
          <a:p>
            <a:pPr lvl="1" marL="640080" indent="-272880">
              <a:lnSpc>
                <a:spcPct val="100000"/>
              </a:lnSpc>
              <a:spcBef>
                <a:spcPts val="550"/>
              </a:spcBef>
              <a:buClr>
                <a:srgbClr val="94b6d2"/>
              </a:buClr>
              <a:buSzPct val="70000"/>
              <a:buFont typeface="Wingdings 2" charset="2"/>
              <a:buChar char=""/>
            </a:pPr>
            <a:r>
              <a:rPr b="0" lang="en-IN" sz="2000" spc="-1" strike="noStrike">
                <a:solidFill>
                  <a:srgbClr val="000000"/>
                </a:solidFill>
                <a:latin typeface="Tw Cen MT"/>
                <a:ea typeface="DejaVu Sans"/>
              </a:rPr>
              <a:t>	</a:t>
            </a:r>
            <a:r>
              <a:rPr b="0" lang="en-IN" sz="2000" spc="-1" strike="noStrike">
                <a:solidFill>
                  <a:srgbClr val="000000"/>
                </a:solidFill>
                <a:latin typeface="Tw Cen MT"/>
                <a:ea typeface="DejaVu Sans"/>
              </a:rPr>
              <a:t>&amp;quot;—the “ character</a:t>
            </a:r>
            <a:r>
              <a:rPr b="0" lang="en-IN" sz="2000" spc="-1" strike="noStrike">
                <a:solidFill>
                  <a:srgbClr val="000000"/>
                </a:solidFill>
                <a:latin typeface="Tw Cen MT"/>
                <a:ea typeface="DejaVu Sans"/>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612720" y="228600"/>
            <a:ext cx="8151840" cy="989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775f55"/>
                </a:solidFill>
                <a:latin typeface="Tw Cen MT"/>
                <a:ea typeface="DejaVu Sans"/>
              </a:rPr>
              <a:t>CDATA </a:t>
            </a:r>
            <a:r>
              <a:rPr b="0" lang="en-IN" sz="4400" spc="-1" strike="noStrike">
                <a:solidFill>
                  <a:srgbClr val="775f55"/>
                </a:solidFill>
                <a:latin typeface="Tw Cen MT"/>
                <a:ea typeface="DejaVu Sans"/>
              </a:rPr>
              <a:t>character data</a:t>
            </a:r>
            <a:endParaRPr b="0" lang="en-IN" sz="4400" spc="-1" strike="noStrike">
              <a:latin typeface="Arial"/>
            </a:endParaRPr>
          </a:p>
        </p:txBody>
      </p:sp>
      <p:sp>
        <p:nvSpPr>
          <p:cNvPr id="150" name="CustomShape 2"/>
          <p:cNvSpPr/>
          <p:nvPr/>
        </p:nvSpPr>
        <p:spPr>
          <a:xfrm>
            <a:off x="612720" y="1600200"/>
            <a:ext cx="8151840" cy="4494240"/>
          </a:xfrm>
          <a:prstGeom prst="rect">
            <a:avLst/>
          </a:prstGeom>
          <a:noFill/>
          <a:ln>
            <a:noFill/>
          </a:ln>
        </p:spPr>
        <p:style>
          <a:lnRef idx="0"/>
          <a:fillRef idx="0"/>
          <a:effectRef idx="0"/>
          <a:fontRef idx="minor"/>
        </p:style>
        <p:txBody>
          <a:bodyPr lIns="90000" rIns="90000" tIns="45000" bIns="45000">
            <a:normAutofit fontScale="34000"/>
          </a:bodyPr>
          <a:p>
            <a:pPr marL="320040" indent="-318600">
              <a:lnSpc>
                <a:spcPct val="100000"/>
              </a:lnSpc>
              <a:spcBef>
                <a:spcPts val="700"/>
              </a:spcBef>
              <a:buClr>
                <a:srgbClr val="dd8047"/>
              </a:buClr>
              <a:buSzPct val="60000"/>
              <a:buFont typeface="Wingdings" charset="2"/>
              <a:buChar char=""/>
            </a:pPr>
            <a:r>
              <a:rPr b="0" lang="en-IN" sz="2900" spc="-1" strike="noStrike">
                <a:solidFill>
                  <a:srgbClr val="000000"/>
                </a:solidFill>
                <a:latin typeface="Tw Cen MT"/>
                <a:ea typeface="DejaVu Sans"/>
              </a:rPr>
              <a:t> </a:t>
            </a:r>
            <a:r>
              <a:rPr b="0" lang="en-IN" sz="2900" spc="-1" strike="noStrike">
                <a:solidFill>
                  <a:srgbClr val="000000"/>
                </a:solidFill>
                <a:latin typeface="Tw Cen MT"/>
                <a:ea typeface="DejaVu Sans"/>
              </a:rPr>
              <a:t>If you have a lot of &lt; and &amp; characters that need escaping, you may find that your document become ugly</a:t>
            </a:r>
            <a:endParaRPr b="0" lang="en-IN" sz="29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900" spc="-1" strike="noStrike">
                <a:solidFill>
                  <a:srgbClr val="000000"/>
                </a:solidFill>
                <a:latin typeface="Tw Cen MT"/>
                <a:ea typeface="DejaVu Sans"/>
              </a:rPr>
              <a:t>Using CDATA sections, you can tell the XML parser not to parse the text, but to let it all go by until it gets to the end of the section. </a:t>
            </a:r>
            <a:endParaRPr b="0" lang="en-IN" sz="29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900" spc="-1" strike="noStrike">
                <a:solidFill>
                  <a:srgbClr val="000000"/>
                </a:solidFill>
                <a:latin typeface="Tw Cen MT"/>
                <a:ea typeface="DejaVu Sans"/>
              </a:rPr>
              <a:t>CDATA sections look like this:</a:t>
            </a:r>
            <a:endParaRPr b="0" lang="en-IN" sz="2900" spc="-1" strike="noStrike">
              <a:latin typeface="Arial"/>
            </a:endParaRPr>
          </a:p>
          <a:p>
            <a:pPr marL="320040" indent="-318600">
              <a:lnSpc>
                <a:spcPct val="100000"/>
              </a:lnSpc>
              <a:spcBef>
                <a:spcPts val="700"/>
              </a:spcBef>
              <a:buClr>
                <a:srgbClr val="dd8047"/>
              </a:buClr>
              <a:buSzPct val="60000"/>
              <a:buFont typeface="Wingdings" charset="2"/>
              <a:buChar char=""/>
            </a:pPr>
            <a:r>
              <a:rPr b="0" lang="en-IN" sz="2900" spc="-1" strike="noStrike">
                <a:solidFill>
                  <a:srgbClr val="000000"/>
                </a:solidFill>
                <a:latin typeface="Tw Cen MT"/>
                <a:ea typeface="DejaVu Sans"/>
              </a:rPr>
              <a:t>	</a:t>
            </a:r>
            <a:r>
              <a:rPr b="0" lang="en-IN" sz="2900" spc="-1" strike="noStrike">
                <a:solidFill>
                  <a:srgbClr val="000000"/>
                </a:solidFill>
                <a:latin typeface="Tw Cen MT"/>
                <a:ea typeface="DejaVu Sans"/>
              </a:rPr>
              <a:t>&lt;comparison&gt;&lt;![CDATA[6 is &lt; 7 &amp; 7 &gt; 6]]&gt;&lt;/comparison&gt;</a:t>
            </a:r>
            <a:endParaRPr b="0" lang="en-IN" sz="2900" spc="-1" strike="noStrike">
              <a:latin typeface="Arial"/>
            </a:endParaRPr>
          </a:p>
          <a:p>
            <a:pPr marL="320040" indent="-318600">
              <a:lnSpc>
                <a:spcPct val="100000"/>
              </a:lnSpc>
              <a:spcBef>
                <a:spcPts val="700"/>
              </a:spcBef>
              <a:tabLst>
                <a:tab algn="l" pos="0"/>
              </a:tabLst>
            </a:pPr>
            <a:endParaRPr b="0" lang="en-IN" sz="2900" spc="-1" strike="noStrike">
              <a:latin typeface="Arial"/>
            </a:endParaRPr>
          </a:p>
          <a:p>
            <a:pPr marL="320040" indent="-318600">
              <a:lnSpc>
                <a:spcPct val="100000"/>
              </a:lnSpc>
              <a:spcBef>
                <a:spcPts val="700"/>
              </a:spcBef>
              <a:tabLst>
                <a:tab algn="l" pos="0"/>
              </a:tabLst>
            </a:pPr>
            <a:r>
              <a:rPr b="0"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&lt;script language=’JavaScript’&gt;&lt;![CDATA[</a:t>
            </a:r>
            <a:endParaRPr b="0" lang="en-IN" sz="2600" spc="-1" strike="noStrike">
              <a:latin typeface="Arial"/>
            </a:endParaRPr>
          </a:p>
          <a:p>
            <a:pPr marL="320040" indent="-318600">
              <a:lnSpc>
                <a:spcPct val="100000"/>
              </a:lnSpc>
              <a:spcBef>
                <a:spcPts val="700"/>
              </a:spcBef>
              <a:tabLst>
                <a:tab algn="l" pos="0"/>
              </a:tabLst>
            </a:pP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function myFunc()</a:t>
            </a:r>
            <a:endParaRPr b="0" lang="en-IN" sz="2600" spc="-1" strike="noStrike">
              <a:latin typeface="Arial"/>
            </a:endParaRPr>
          </a:p>
          <a:p>
            <a:pPr marL="320040" indent="-318600">
              <a:lnSpc>
                <a:spcPct val="100000"/>
              </a:lnSpc>
              <a:spcBef>
                <a:spcPts val="700"/>
              </a:spcBef>
              <a:tabLst>
                <a:tab algn="l" pos="0"/>
              </a:tabLst>
            </a:pP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a:t>
            </a:r>
            <a:endParaRPr b="0" lang="en-IN" sz="2600" spc="-1" strike="noStrike">
              <a:latin typeface="Arial"/>
            </a:endParaRPr>
          </a:p>
          <a:p>
            <a:pPr marL="320040" indent="-318600">
              <a:lnSpc>
                <a:spcPct val="100000"/>
              </a:lnSpc>
              <a:spcBef>
                <a:spcPts val="700"/>
              </a:spcBef>
              <a:tabLst>
                <a:tab algn="l" pos="0"/>
              </a:tabLst>
            </a:pP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if(0 &lt; 1 &amp;&amp; 1 &lt; 2)</a:t>
            </a:r>
            <a:endParaRPr b="0" lang="en-IN" sz="2600" spc="-1" strike="noStrike">
              <a:latin typeface="Arial"/>
            </a:endParaRPr>
          </a:p>
          <a:p>
            <a:pPr marL="320040" indent="-318600">
              <a:lnSpc>
                <a:spcPct val="100000"/>
              </a:lnSpc>
              <a:spcBef>
                <a:spcPts val="700"/>
              </a:spcBef>
              <a:tabLst>
                <a:tab algn="l" pos="0"/>
              </a:tabLst>
            </a:pP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alert(“Hello”);</a:t>
            </a:r>
            <a:endParaRPr b="0" lang="en-IN" sz="2600" spc="-1" strike="noStrike">
              <a:latin typeface="Arial"/>
            </a:endParaRPr>
          </a:p>
          <a:p>
            <a:pPr marL="320040" indent="-318600">
              <a:lnSpc>
                <a:spcPct val="100000"/>
              </a:lnSpc>
              <a:spcBef>
                <a:spcPts val="700"/>
              </a:spcBef>
              <a:tabLst>
                <a:tab algn="l" pos="0"/>
              </a:tabLst>
            </a:pP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a:t>
            </a:r>
            <a:endParaRPr b="0" lang="en-IN" sz="2600" spc="-1" strike="noStrike">
              <a:latin typeface="Arial"/>
            </a:endParaRPr>
          </a:p>
          <a:p>
            <a:pPr marL="320040" indent="-318600">
              <a:lnSpc>
                <a:spcPct val="100000"/>
              </a:lnSpc>
              <a:spcBef>
                <a:spcPts val="700"/>
              </a:spcBef>
              <a:tabLst>
                <a:tab algn="l" pos="0"/>
              </a:tabLst>
            </a:pPr>
            <a:r>
              <a:rPr b="1" lang="en-IN" sz="2600" spc="-1" strike="noStrike">
                <a:solidFill>
                  <a:srgbClr val="002060"/>
                </a:solidFill>
                <a:latin typeface="Tw Cen MT"/>
                <a:ea typeface="DejaVu Sans"/>
              </a:rPr>
              <a:t>	</a:t>
            </a:r>
            <a:r>
              <a:rPr b="1" lang="en-IN" sz="2600" spc="-1" strike="noStrike">
                <a:solidFill>
                  <a:srgbClr val="002060"/>
                </a:solidFill>
                <a:latin typeface="Tw Cen MT"/>
                <a:ea typeface="DejaVu Sans"/>
              </a:rPr>
              <a:t>]]&gt;&lt;/script&gt;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Median</Template>
  <TotalTime>429</TotalTime>
  <Application>LibreOffice/6.4.6.2$Linux_X86_64 LibreOffice_project/40$Build-2</Application>
  <Words>1435</Words>
  <Paragraphs>201</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2014-08-27T09:21:27Z</dcterms:created>
  <dc:creator>hp</dc:creator>
  <dc:description/>
  <dc:language>en-IN</dc:language>
  <cp:lastModifiedBy/>
  <dcterms:modified xsi:type="dcterms:W3CDTF">2021-02-22T06:51:16Z</dcterms:modified>
  <cp:revision>51</cp:revision>
  <dc:subject/>
  <dc:title>XML &amp; XML Processing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37</vt:i4>
  </property>
</Properties>
</file>