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3cffa1ec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3cffa1ec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3cffa1ec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3cffa1ec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3cffa1ec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3cffa1ec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3cffa1ec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3cffa1ec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3cffa1ec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3cffa1ec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3cffa1ec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3cffa1ec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f4b219c0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f4b219c0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3cffa1ec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3cffa1ec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3cffa1ec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3cffa1ec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3cffa1ec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3cffa1ec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3cffa1e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3cffa1e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3cffa1e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3cffa1e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3cffa1ec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3cffa1ec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3cffa1ec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3cffa1ec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16.jpg"/><Relationship Id="rId5" Type="http://schemas.openxmlformats.org/officeDocument/2006/relationships/image" Target="../media/image9.jpg"/><Relationship Id="rId6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5.jpg"/><Relationship Id="rId5" Type="http://schemas.openxmlformats.org/officeDocument/2006/relationships/image" Target="../media/image11.jpg"/><Relationship Id="rId6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C862"/>
                </a:solidFill>
              </a:rPr>
              <a:t>Cyclistic</a:t>
            </a:r>
            <a:endParaRPr>
              <a:solidFill>
                <a:srgbClr val="BFC862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91A5"/>
                </a:solidFill>
              </a:rPr>
              <a:t>Bike-Share</a:t>
            </a:r>
            <a:endParaRPr>
              <a:solidFill>
                <a:srgbClr val="3C91A5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8400" y="346875"/>
            <a:ext cx="1287201" cy="12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03750" y="3831100"/>
            <a:ext cx="40683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Presented by:</a:t>
            </a:r>
            <a:r>
              <a:rPr lang="en" sz="1800">
                <a:solidFill>
                  <a:schemeClr val="dk2"/>
                </a:solidFill>
              </a:rPr>
              <a:t> Rishabh Sharma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Last Updated:</a:t>
            </a:r>
            <a:r>
              <a:rPr lang="en" sz="1800">
                <a:solidFill>
                  <a:schemeClr val="dk2"/>
                </a:solidFill>
              </a:rPr>
              <a:t> September 12th, 2024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13" y="1496725"/>
            <a:ext cx="8169375" cy="2150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671850" y="187100"/>
            <a:ext cx="52416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Ride Duration in 1000 secs from April 2020 to March 2021 for Member’s and Casual riders.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479" y="329692"/>
            <a:ext cx="2912135" cy="2000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3043" y="2629951"/>
            <a:ext cx="3012554" cy="206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4269" y="2595440"/>
            <a:ext cx="3012554" cy="206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3043" y="329701"/>
            <a:ext cx="3012554" cy="206944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297650" y="416725"/>
            <a:ext cx="24237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Season wise visualisation of Start location for Ride Duration more than 24 hours for Member’s and Casual riders.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850" y="152400"/>
            <a:ext cx="648910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/>
        </p:nvSpPr>
        <p:spPr>
          <a:xfrm>
            <a:off x="297650" y="416725"/>
            <a:ext cx="24237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All 1259 Start Location for the Bike-Share service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0738"/>
            <a:ext cx="8839204" cy="232201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671850" y="187100"/>
            <a:ext cx="52302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 10 Start Locations for Maximum ride duration and Total ride duration in 1000 seconds </a:t>
            </a:r>
            <a:r>
              <a:rPr lang="en">
                <a:solidFill>
                  <a:schemeClr val="dk2"/>
                </a:solidFill>
              </a:rPr>
              <a:t>for each Location.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0738"/>
            <a:ext cx="8839204" cy="232201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671850" y="187100"/>
            <a:ext cx="52302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 10 Start Locations for Minimum ride durations and Total ride duration in 1000 seconds for each Location.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op recommendations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</a:t>
            </a:r>
            <a:r>
              <a:rPr lang="en" sz="1400"/>
              <a:t> awareness about the health and environment benefits of using bikes and electric scooters.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Introducing </a:t>
            </a:r>
            <a:r>
              <a:rPr lang="en" sz="1400"/>
              <a:t>promotions during the Winter seasons for rides helping move the Casual riders to become Members.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Introducing additional features for Members allowing them to gather insights for their rides such as Calories burnt, ride terrain, weather updates.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Monitoring and altering the number of bikes in locations were the bikes are more frequently hired.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Giving incentives to rides like additional discounts and promotions if they ride the bike above a certain distance.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Reserving bike at prime hiring location for members for convenience. 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Content: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 or Manipulation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Findings and Visualisation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recommendations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</a:t>
            </a:r>
            <a:r>
              <a:rPr lang="en"/>
              <a:t>leaning or Manipulation (Rstudio)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Removing rows where the start time or end time of the rides were “NA”.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Removing rows where the start time is later than the end time of the rides.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Splitting the start and end times column into date and time.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Calculating the ride duration using the start date and start time as we need to compensate for the date change instead of using only start and end times.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Converting the dates and time to Integers for calculations.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Merging and Rearranging according to start date and time for each month.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Filtering the data by season for visualisation. 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and Visualisation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is significant </a:t>
            </a:r>
            <a:r>
              <a:rPr lang="en" sz="1400"/>
              <a:t>increase</a:t>
            </a:r>
            <a:r>
              <a:rPr lang="en" sz="1400"/>
              <a:t> in the ride durations from the month of May to November.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total ride duration peaks for the month of July and is the lowest for the month of </a:t>
            </a:r>
            <a:r>
              <a:rPr lang="en" sz="1400"/>
              <a:t>February</a:t>
            </a:r>
            <a:r>
              <a:rPr lang="en" sz="1400"/>
              <a:t>. 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ride duration for Casual riders is significantly Greater for the month of May to November.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ride durations are low during the Winter season.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21402" t="0"/>
          <a:stretch/>
        </p:blipFill>
        <p:spPr>
          <a:xfrm>
            <a:off x="337600" y="1488550"/>
            <a:ext cx="3234275" cy="241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 rotWithShape="1">
          <a:blip r:embed="rId4">
            <a:alphaModFix/>
          </a:blip>
          <a:srcRect b="0" l="0" r="21402" t="0"/>
          <a:stretch/>
        </p:blipFill>
        <p:spPr>
          <a:xfrm>
            <a:off x="4843500" y="1488550"/>
            <a:ext cx="3234275" cy="243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37600" y="272150"/>
            <a:ext cx="52302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Ride Duration in Hours for total duration each month arranged in </a:t>
            </a:r>
            <a:r>
              <a:rPr lang="en">
                <a:solidFill>
                  <a:schemeClr val="dk2"/>
                </a:solidFill>
              </a:rPr>
              <a:t>Descending order</a:t>
            </a:r>
            <a:r>
              <a:rPr lang="en">
                <a:solidFill>
                  <a:schemeClr val="dk2"/>
                </a:solidFill>
              </a:rPr>
              <a:t> for Member’s and Casual riders.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913" y="785450"/>
            <a:ext cx="7714174" cy="40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671850" y="187100"/>
            <a:ext cx="52302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Ride Duration in 1000 secs for total duration each month for Member’s and Casual riders.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838" y="1074550"/>
            <a:ext cx="6024477" cy="31974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671850" y="187100"/>
            <a:ext cx="52302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Ride Duration in 1000 secs for total duration each month for Member’s and Casual riders.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892" y="152400"/>
            <a:ext cx="2456782" cy="235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3900" y="215235"/>
            <a:ext cx="2456782" cy="235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8900" y="2571750"/>
            <a:ext cx="2329800" cy="232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2632" y="2661314"/>
            <a:ext cx="2329785" cy="232978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297650" y="416725"/>
            <a:ext cx="24237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Season wise comparison for total time duration in 1000 seconds for Member’s and Casual riders.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700" y="892275"/>
            <a:ext cx="7692602" cy="40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671850" y="187100"/>
            <a:ext cx="52302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Ride Duration in 1000 secs for total duration each Day from April 2020 to March 2021 for Member’s and Casual riders.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