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6" r:id="rId6"/>
    <p:sldId id="265" r:id="rId7"/>
    <p:sldId id="264" r:id="rId8"/>
    <p:sldId id="262" r:id="rId9"/>
    <p:sldId id="261"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19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BF0B-E2DF-40A4-CA1A-5137A60217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2B29559-F5EE-3028-D881-0465C46B86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4B5091-A6D1-16F5-F7AC-12B75C8DEED8}"/>
              </a:ext>
            </a:extLst>
          </p:cNvPr>
          <p:cNvSpPr>
            <a:spLocks noGrp="1"/>
          </p:cNvSpPr>
          <p:nvPr>
            <p:ph type="dt" sz="half" idx="10"/>
          </p:nvPr>
        </p:nvSpPr>
        <p:spPr/>
        <p:txBody>
          <a:bodyPr/>
          <a:lstStyle/>
          <a:p>
            <a:fld id="{1D8F14EA-3ADE-4103-A09F-204CD1C7A868}" type="datetimeFigureOut">
              <a:rPr lang="en-GB" smtClean="0"/>
              <a:t>22/10/2024</a:t>
            </a:fld>
            <a:endParaRPr lang="en-GB"/>
          </a:p>
        </p:txBody>
      </p:sp>
      <p:sp>
        <p:nvSpPr>
          <p:cNvPr id="5" name="Footer Placeholder 4">
            <a:extLst>
              <a:ext uri="{FF2B5EF4-FFF2-40B4-BE49-F238E27FC236}">
                <a16:creationId xmlns:a16="http://schemas.microsoft.com/office/drawing/2014/main" id="{7CA834C9-0B4E-7675-5629-1C8EC1D68F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BF1F0B-D3F7-D951-0994-D64CCE0A002E}"/>
              </a:ext>
            </a:extLst>
          </p:cNvPr>
          <p:cNvSpPr>
            <a:spLocks noGrp="1"/>
          </p:cNvSpPr>
          <p:nvPr>
            <p:ph type="sldNum" sz="quarter" idx="12"/>
          </p:nvPr>
        </p:nvSpPr>
        <p:spPr/>
        <p:txBody>
          <a:bodyPr/>
          <a:lstStyle/>
          <a:p>
            <a:fld id="{C5528168-8906-48D8-8DD8-6300EBE710F1}" type="slidenum">
              <a:rPr lang="en-GB" smtClean="0"/>
              <a:t>‹#›</a:t>
            </a:fld>
            <a:endParaRPr lang="en-GB"/>
          </a:p>
        </p:txBody>
      </p:sp>
    </p:spTree>
    <p:extLst>
      <p:ext uri="{BB962C8B-B14F-4D97-AF65-F5344CB8AC3E}">
        <p14:creationId xmlns:p14="http://schemas.microsoft.com/office/powerpoint/2010/main" val="133439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8516-F55B-ACAF-E1AC-9A649583112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38BC335-0401-AD43-D2EA-5A0A2AA8B1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A91F3E-1977-0BBD-A3B5-0818707AFA52}"/>
              </a:ext>
            </a:extLst>
          </p:cNvPr>
          <p:cNvSpPr>
            <a:spLocks noGrp="1"/>
          </p:cNvSpPr>
          <p:nvPr>
            <p:ph type="dt" sz="half" idx="10"/>
          </p:nvPr>
        </p:nvSpPr>
        <p:spPr/>
        <p:txBody>
          <a:bodyPr/>
          <a:lstStyle/>
          <a:p>
            <a:fld id="{1D8F14EA-3ADE-4103-A09F-204CD1C7A868}" type="datetimeFigureOut">
              <a:rPr lang="en-GB" smtClean="0"/>
              <a:t>22/10/2024</a:t>
            </a:fld>
            <a:endParaRPr lang="en-GB"/>
          </a:p>
        </p:txBody>
      </p:sp>
      <p:sp>
        <p:nvSpPr>
          <p:cNvPr id="5" name="Footer Placeholder 4">
            <a:extLst>
              <a:ext uri="{FF2B5EF4-FFF2-40B4-BE49-F238E27FC236}">
                <a16:creationId xmlns:a16="http://schemas.microsoft.com/office/drawing/2014/main" id="{6B423CE5-D6DC-A789-AF21-D0CBCBF573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39FF78-0C91-69E9-0587-8E9CA43EAD2A}"/>
              </a:ext>
            </a:extLst>
          </p:cNvPr>
          <p:cNvSpPr>
            <a:spLocks noGrp="1"/>
          </p:cNvSpPr>
          <p:nvPr>
            <p:ph type="sldNum" sz="quarter" idx="12"/>
          </p:nvPr>
        </p:nvSpPr>
        <p:spPr/>
        <p:txBody>
          <a:bodyPr/>
          <a:lstStyle/>
          <a:p>
            <a:fld id="{C5528168-8906-48D8-8DD8-6300EBE710F1}" type="slidenum">
              <a:rPr lang="en-GB" smtClean="0"/>
              <a:t>‹#›</a:t>
            </a:fld>
            <a:endParaRPr lang="en-GB"/>
          </a:p>
        </p:txBody>
      </p:sp>
    </p:spTree>
    <p:extLst>
      <p:ext uri="{BB962C8B-B14F-4D97-AF65-F5344CB8AC3E}">
        <p14:creationId xmlns:p14="http://schemas.microsoft.com/office/powerpoint/2010/main" val="357812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09D539-1BDE-21DA-6005-BCAD07C38E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4AE747-9DFA-2C03-DC7A-6C8F6521F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7D96D3-E40A-CB3C-0AD1-DDCB63EAD9AB}"/>
              </a:ext>
            </a:extLst>
          </p:cNvPr>
          <p:cNvSpPr>
            <a:spLocks noGrp="1"/>
          </p:cNvSpPr>
          <p:nvPr>
            <p:ph type="dt" sz="half" idx="10"/>
          </p:nvPr>
        </p:nvSpPr>
        <p:spPr/>
        <p:txBody>
          <a:bodyPr/>
          <a:lstStyle/>
          <a:p>
            <a:fld id="{1D8F14EA-3ADE-4103-A09F-204CD1C7A868}" type="datetimeFigureOut">
              <a:rPr lang="en-GB" smtClean="0"/>
              <a:t>22/10/2024</a:t>
            </a:fld>
            <a:endParaRPr lang="en-GB"/>
          </a:p>
        </p:txBody>
      </p:sp>
      <p:sp>
        <p:nvSpPr>
          <p:cNvPr id="5" name="Footer Placeholder 4">
            <a:extLst>
              <a:ext uri="{FF2B5EF4-FFF2-40B4-BE49-F238E27FC236}">
                <a16:creationId xmlns:a16="http://schemas.microsoft.com/office/drawing/2014/main" id="{7E94CF89-87B3-4034-CD6F-4C0D068B1D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7A4407-8BD7-2B20-24F0-C7F971890282}"/>
              </a:ext>
            </a:extLst>
          </p:cNvPr>
          <p:cNvSpPr>
            <a:spLocks noGrp="1"/>
          </p:cNvSpPr>
          <p:nvPr>
            <p:ph type="sldNum" sz="quarter" idx="12"/>
          </p:nvPr>
        </p:nvSpPr>
        <p:spPr/>
        <p:txBody>
          <a:bodyPr/>
          <a:lstStyle/>
          <a:p>
            <a:fld id="{C5528168-8906-48D8-8DD8-6300EBE710F1}" type="slidenum">
              <a:rPr lang="en-GB" smtClean="0"/>
              <a:t>‹#›</a:t>
            </a:fld>
            <a:endParaRPr lang="en-GB"/>
          </a:p>
        </p:txBody>
      </p:sp>
    </p:spTree>
    <p:extLst>
      <p:ext uri="{BB962C8B-B14F-4D97-AF65-F5344CB8AC3E}">
        <p14:creationId xmlns:p14="http://schemas.microsoft.com/office/powerpoint/2010/main" val="648973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9643-9B60-BAE8-E94B-3CA35A59CA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02E626-717C-4164-1302-188043559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98D338-8409-8219-4F9D-949DA069C08D}"/>
              </a:ext>
            </a:extLst>
          </p:cNvPr>
          <p:cNvSpPr>
            <a:spLocks noGrp="1"/>
          </p:cNvSpPr>
          <p:nvPr>
            <p:ph type="dt" sz="half" idx="10"/>
          </p:nvPr>
        </p:nvSpPr>
        <p:spPr/>
        <p:txBody>
          <a:bodyPr/>
          <a:lstStyle/>
          <a:p>
            <a:fld id="{1D8F14EA-3ADE-4103-A09F-204CD1C7A868}" type="datetimeFigureOut">
              <a:rPr lang="en-GB" smtClean="0"/>
              <a:t>22/10/2024</a:t>
            </a:fld>
            <a:endParaRPr lang="en-GB"/>
          </a:p>
        </p:txBody>
      </p:sp>
      <p:sp>
        <p:nvSpPr>
          <p:cNvPr id="5" name="Footer Placeholder 4">
            <a:extLst>
              <a:ext uri="{FF2B5EF4-FFF2-40B4-BE49-F238E27FC236}">
                <a16:creationId xmlns:a16="http://schemas.microsoft.com/office/drawing/2014/main" id="{FE0C3B70-2018-76B1-83F5-1E79FE0B5C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A6D95-F4AB-039D-1800-F93FDF4B1537}"/>
              </a:ext>
            </a:extLst>
          </p:cNvPr>
          <p:cNvSpPr>
            <a:spLocks noGrp="1"/>
          </p:cNvSpPr>
          <p:nvPr>
            <p:ph type="sldNum" sz="quarter" idx="12"/>
          </p:nvPr>
        </p:nvSpPr>
        <p:spPr/>
        <p:txBody>
          <a:bodyPr/>
          <a:lstStyle/>
          <a:p>
            <a:fld id="{C5528168-8906-48D8-8DD8-6300EBE710F1}" type="slidenum">
              <a:rPr lang="en-GB" smtClean="0"/>
              <a:t>‹#›</a:t>
            </a:fld>
            <a:endParaRPr lang="en-GB"/>
          </a:p>
        </p:txBody>
      </p:sp>
    </p:spTree>
    <p:extLst>
      <p:ext uri="{BB962C8B-B14F-4D97-AF65-F5344CB8AC3E}">
        <p14:creationId xmlns:p14="http://schemas.microsoft.com/office/powerpoint/2010/main" val="218706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B61C-16C8-7D13-448C-ED25ED53F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BB6CC0D-E1D6-DCED-089B-CF0B7E66B4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E8BA37-D8EA-6482-D1F0-34F9B153F54A}"/>
              </a:ext>
            </a:extLst>
          </p:cNvPr>
          <p:cNvSpPr>
            <a:spLocks noGrp="1"/>
          </p:cNvSpPr>
          <p:nvPr>
            <p:ph type="dt" sz="half" idx="10"/>
          </p:nvPr>
        </p:nvSpPr>
        <p:spPr/>
        <p:txBody>
          <a:bodyPr/>
          <a:lstStyle/>
          <a:p>
            <a:fld id="{1D8F14EA-3ADE-4103-A09F-204CD1C7A868}" type="datetimeFigureOut">
              <a:rPr lang="en-GB" smtClean="0"/>
              <a:t>22/10/2024</a:t>
            </a:fld>
            <a:endParaRPr lang="en-GB"/>
          </a:p>
        </p:txBody>
      </p:sp>
      <p:sp>
        <p:nvSpPr>
          <p:cNvPr id="5" name="Footer Placeholder 4">
            <a:extLst>
              <a:ext uri="{FF2B5EF4-FFF2-40B4-BE49-F238E27FC236}">
                <a16:creationId xmlns:a16="http://schemas.microsoft.com/office/drawing/2014/main" id="{3B8CC441-5D02-6FDD-6DC4-B67F0EF629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E0BBB3-B299-84F4-CD1E-07D370EA5316}"/>
              </a:ext>
            </a:extLst>
          </p:cNvPr>
          <p:cNvSpPr>
            <a:spLocks noGrp="1"/>
          </p:cNvSpPr>
          <p:nvPr>
            <p:ph type="sldNum" sz="quarter" idx="12"/>
          </p:nvPr>
        </p:nvSpPr>
        <p:spPr/>
        <p:txBody>
          <a:bodyPr/>
          <a:lstStyle/>
          <a:p>
            <a:fld id="{C5528168-8906-48D8-8DD8-6300EBE710F1}" type="slidenum">
              <a:rPr lang="en-GB" smtClean="0"/>
              <a:t>‹#›</a:t>
            </a:fld>
            <a:endParaRPr lang="en-GB"/>
          </a:p>
        </p:txBody>
      </p:sp>
    </p:spTree>
    <p:extLst>
      <p:ext uri="{BB962C8B-B14F-4D97-AF65-F5344CB8AC3E}">
        <p14:creationId xmlns:p14="http://schemas.microsoft.com/office/powerpoint/2010/main" val="268383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B63A-F72A-B09D-8D6F-2523C60B11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051E5F-C06D-DB3B-B713-43F3316E4E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568796E-D4FB-E961-9027-7859400FAA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E821FC-D00F-8C26-B87D-2D05DE860722}"/>
              </a:ext>
            </a:extLst>
          </p:cNvPr>
          <p:cNvSpPr>
            <a:spLocks noGrp="1"/>
          </p:cNvSpPr>
          <p:nvPr>
            <p:ph type="dt" sz="half" idx="10"/>
          </p:nvPr>
        </p:nvSpPr>
        <p:spPr/>
        <p:txBody>
          <a:bodyPr/>
          <a:lstStyle/>
          <a:p>
            <a:fld id="{1D8F14EA-3ADE-4103-A09F-204CD1C7A868}" type="datetimeFigureOut">
              <a:rPr lang="en-GB" smtClean="0"/>
              <a:t>22/10/2024</a:t>
            </a:fld>
            <a:endParaRPr lang="en-GB"/>
          </a:p>
        </p:txBody>
      </p:sp>
      <p:sp>
        <p:nvSpPr>
          <p:cNvPr id="6" name="Footer Placeholder 5">
            <a:extLst>
              <a:ext uri="{FF2B5EF4-FFF2-40B4-BE49-F238E27FC236}">
                <a16:creationId xmlns:a16="http://schemas.microsoft.com/office/drawing/2014/main" id="{8AA38511-8F24-5D21-18AC-0349511E3B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01423E-C4FE-E017-E0C2-BF8A5650B336}"/>
              </a:ext>
            </a:extLst>
          </p:cNvPr>
          <p:cNvSpPr>
            <a:spLocks noGrp="1"/>
          </p:cNvSpPr>
          <p:nvPr>
            <p:ph type="sldNum" sz="quarter" idx="12"/>
          </p:nvPr>
        </p:nvSpPr>
        <p:spPr/>
        <p:txBody>
          <a:bodyPr/>
          <a:lstStyle/>
          <a:p>
            <a:fld id="{C5528168-8906-48D8-8DD8-6300EBE710F1}" type="slidenum">
              <a:rPr lang="en-GB" smtClean="0"/>
              <a:t>‹#›</a:t>
            </a:fld>
            <a:endParaRPr lang="en-GB"/>
          </a:p>
        </p:txBody>
      </p:sp>
    </p:spTree>
    <p:extLst>
      <p:ext uri="{BB962C8B-B14F-4D97-AF65-F5344CB8AC3E}">
        <p14:creationId xmlns:p14="http://schemas.microsoft.com/office/powerpoint/2010/main" val="1044625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5458-B24C-2EA8-E656-86829CD3708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9EE68E-4575-94D4-BB6C-BB3D60668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D09787-079C-90DD-F0AA-FB7A0EB4C8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1F61B8-C0CD-38EE-2142-FBC4ADAB3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78219B-5D38-9A71-37A9-05A871B0D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FB0535C-2601-C41D-D13E-590982126EF8}"/>
              </a:ext>
            </a:extLst>
          </p:cNvPr>
          <p:cNvSpPr>
            <a:spLocks noGrp="1"/>
          </p:cNvSpPr>
          <p:nvPr>
            <p:ph type="dt" sz="half" idx="10"/>
          </p:nvPr>
        </p:nvSpPr>
        <p:spPr/>
        <p:txBody>
          <a:bodyPr/>
          <a:lstStyle/>
          <a:p>
            <a:fld id="{1D8F14EA-3ADE-4103-A09F-204CD1C7A868}" type="datetimeFigureOut">
              <a:rPr lang="en-GB" smtClean="0"/>
              <a:t>22/10/2024</a:t>
            </a:fld>
            <a:endParaRPr lang="en-GB"/>
          </a:p>
        </p:txBody>
      </p:sp>
      <p:sp>
        <p:nvSpPr>
          <p:cNvPr id="8" name="Footer Placeholder 7">
            <a:extLst>
              <a:ext uri="{FF2B5EF4-FFF2-40B4-BE49-F238E27FC236}">
                <a16:creationId xmlns:a16="http://schemas.microsoft.com/office/drawing/2014/main" id="{F61F4533-7A4C-A711-47D6-C1E0514275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477929F-7DAF-B788-2307-8E3DA6E60CE7}"/>
              </a:ext>
            </a:extLst>
          </p:cNvPr>
          <p:cNvSpPr>
            <a:spLocks noGrp="1"/>
          </p:cNvSpPr>
          <p:nvPr>
            <p:ph type="sldNum" sz="quarter" idx="12"/>
          </p:nvPr>
        </p:nvSpPr>
        <p:spPr/>
        <p:txBody>
          <a:bodyPr/>
          <a:lstStyle/>
          <a:p>
            <a:fld id="{C5528168-8906-48D8-8DD8-6300EBE710F1}" type="slidenum">
              <a:rPr lang="en-GB" smtClean="0"/>
              <a:t>‹#›</a:t>
            </a:fld>
            <a:endParaRPr lang="en-GB"/>
          </a:p>
        </p:txBody>
      </p:sp>
    </p:spTree>
    <p:extLst>
      <p:ext uri="{BB962C8B-B14F-4D97-AF65-F5344CB8AC3E}">
        <p14:creationId xmlns:p14="http://schemas.microsoft.com/office/powerpoint/2010/main" val="58448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71A63-7BB3-9EA0-41B6-40FA3F174C6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4E05049-FD08-9363-50A0-66284E226EF6}"/>
              </a:ext>
            </a:extLst>
          </p:cNvPr>
          <p:cNvSpPr>
            <a:spLocks noGrp="1"/>
          </p:cNvSpPr>
          <p:nvPr>
            <p:ph type="dt" sz="half" idx="10"/>
          </p:nvPr>
        </p:nvSpPr>
        <p:spPr/>
        <p:txBody>
          <a:bodyPr/>
          <a:lstStyle/>
          <a:p>
            <a:fld id="{1D8F14EA-3ADE-4103-A09F-204CD1C7A868}" type="datetimeFigureOut">
              <a:rPr lang="en-GB" smtClean="0"/>
              <a:t>22/10/2024</a:t>
            </a:fld>
            <a:endParaRPr lang="en-GB"/>
          </a:p>
        </p:txBody>
      </p:sp>
      <p:sp>
        <p:nvSpPr>
          <p:cNvPr id="4" name="Footer Placeholder 3">
            <a:extLst>
              <a:ext uri="{FF2B5EF4-FFF2-40B4-BE49-F238E27FC236}">
                <a16:creationId xmlns:a16="http://schemas.microsoft.com/office/drawing/2014/main" id="{DB058784-43A2-C566-8586-F6223EB635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8C71C3-E36D-A5AD-9F1D-73B7DB12DDB6}"/>
              </a:ext>
            </a:extLst>
          </p:cNvPr>
          <p:cNvSpPr>
            <a:spLocks noGrp="1"/>
          </p:cNvSpPr>
          <p:nvPr>
            <p:ph type="sldNum" sz="quarter" idx="12"/>
          </p:nvPr>
        </p:nvSpPr>
        <p:spPr/>
        <p:txBody>
          <a:bodyPr/>
          <a:lstStyle/>
          <a:p>
            <a:fld id="{C5528168-8906-48D8-8DD8-6300EBE710F1}" type="slidenum">
              <a:rPr lang="en-GB" smtClean="0"/>
              <a:t>‹#›</a:t>
            </a:fld>
            <a:endParaRPr lang="en-GB"/>
          </a:p>
        </p:txBody>
      </p:sp>
    </p:spTree>
    <p:extLst>
      <p:ext uri="{BB962C8B-B14F-4D97-AF65-F5344CB8AC3E}">
        <p14:creationId xmlns:p14="http://schemas.microsoft.com/office/powerpoint/2010/main" val="163350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E6B4C2-EAB8-1081-6B68-B06D3BAD96BC}"/>
              </a:ext>
            </a:extLst>
          </p:cNvPr>
          <p:cNvSpPr>
            <a:spLocks noGrp="1"/>
          </p:cNvSpPr>
          <p:nvPr>
            <p:ph type="dt" sz="half" idx="10"/>
          </p:nvPr>
        </p:nvSpPr>
        <p:spPr/>
        <p:txBody>
          <a:bodyPr/>
          <a:lstStyle/>
          <a:p>
            <a:fld id="{1D8F14EA-3ADE-4103-A09F-204CD1C7A868}" type="datetimeFigureOut">
              <a:rPr lang="en-GB" smtClean="0"/>
              <a:t>22/10/2024</a:t>
            </a:fld>
            <a:endParaRPr lang="en-GB"/>
          </a:p>
        </p:txBody>
      </p:sp>
      <p:sp>
        <p:nvSpPr>
          <p:cNvPr id="3" name="Footer Placeholder 2">
            <a:extLst>
              <a:ext uri="{FF2B5EF4-FFF2-40B4-BE49-F238E27FC236}">
                <a16:creationId xmlns:a16="http://schemas.microsoft.com/office/drawing/2014/main" id="{17951B39-59F0-1C10-4737-0BE548049A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1EDF815-16D5-EBBD-EBFB-4DEED657A067}"/>
              </a:ext>
            </a:extLst>
          </p:cNvPr>
          <p:cNvSpPr>
            <a:spLocks noGrp="1"/>
          </p:cNvSpPr>
          <p:nvPr>
            <p:ph type="sldNum" sz="quarter" idx="12"/>
          </p:nvPr>
        </p:nvSpPr>
        <p:spPr/>
        <p:txBody>
          <a:bodyPr/>
          <a:lstStyle/>
          <a:p>
            <a:fld id="{C5528168-8906-48D8-8DD8-6300EBE710F1}" type="slidenum">
              <a:rPr lang="en-GB" smtClean="0"/>
              <a:t>‹#›</a:t>
            </a:fld>
            <a:endParaRPr lang="en-GB"/>
          </a:p>
        </p:txBody>
      </p:sp>
    </p:spTree>
    <p:extLst>
      <p:ext uri="{BB962C8B-B14F-4D97-AF65-F5344CB8AC3E}">
        <p14:creationId xmlns:p14="http://schemas.microsoft.com/office/powerpoint/2010/main" val="192661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FC4C-89DC-E500-BE4B-D45B4BC13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FAA411-A9F2-BD29-9307-6D207CF419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B1F17D5-6E0F-4C9E-F71F-D78E5ADE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7EE25-DD51-CB75-8E7B-51A80BB00FC3}"/>
              </a:ext>
            </a:extLst>
          </p:cNvPr>
          <p:cNvSpPr>
            <a:spLocks noGrp="1"/>
          </p:cNvSpPr>
          <p:nvPr>
            <p:ph type="dt" sz="half" idx="10"/>
          </p:nvPr>
        </p:nvSpPr>
        <p:spPr/>
        <p:txBody>
          <a:bodyPr/>
          <a:lstStyle/>
          <a:p>
            <a:fld id="{1D8F14EA-3ADE-4103-A09F-204CD1C7A868}" type="datetimeFigureOut">
              <a:rPr lang="en-GB" smtClean="0"/>
              <a:t>22/10/2024</a:t>
            </a:fld>
            <a:endParaRPr lang="en-GB"/>
          </a:p>
        </p:txBody>
      </p:sp>
      <p:sp>
        <p:nvSpPr>
          <p:cNvPr id="6" name="Footer Placeholder 5">
            <a:extLst>
              <a:ext uri="{FF2B5EF4-FFF2-40B4-BE49-F238E27FC236}">
                <a16:creationId xmlns:a16="http://schemas.microsoft.com/office/drawing/2014/main" id="{E0773FC0-6095-2EF0-383C-45D5F5A474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7EA6FD-50C1-B8EF-8981-56F2C6C12C7D}"/>
              </a:ext>
            </a:extLst>
          </p:cNvPr>
          <p:cNvSpPr>
            <a:spLocks noGrp="1"/>
          </p:cNvSpPr>
          <p:nvPr>
            <p:ph type="sldNum" sz="quarter" idx="12"/>
          </p:nvPr>
        </p:nvSpPr>
        <p:spPr/>
        <p:txBody>
          <a:bodyPr/>
          <a:lstStyle/>
          <a:p>
            <a:fld id="{C5528168-8906-48D8-8DD8-6300EBE710F1}" type="slidenum">
              <a:rPr lang="en-GB" smtClean="0"/>
              <a:t>‹#›</a:t>
            </a:fld>
            <a:endParaRPr lang="en-GB"/>
          </a:p>
        </p:txBody>
      </p:sp>
    </p:spTree>
    <p:extLst>
      <p:ext uri="{BB962C8B-B14F-4D97-AF65-F5344CB8AC3E}">
        <p14:creationId xmlns:p14="http://schemas.microsoft.com/office/powerpoint/2010/main" val="96337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014D-82C1-59AC-9468-3C0A41AB7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095B0E1-F1D2-5F09-2ABC-6F38C933C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B9AB23F-1A94-38E8-C371-9B962FC4D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FB5BA-409A-6D22-A71C-2A501888B630}"/>
              </a:ext>
            </a:extLst>
          </p:cNvPr>
          <p:cNvSpPr>
            <a:spLocks noGrp="1"/>
          </p:cNvSpPr>
          <p:nvPr>
            <p:ph type="dt" sz="half" idx="10"/>
          </p:nvPr>
        </p:nvSpPr>
        <p:spPr/>
        <p:txBody>
          <a:bodyPr/>
          <a:lstStyle/>
          <a:p>
            <a:fld id="{1D8F14EA-3ADE-4103-A09F-204CD1C7A868}" type="datetimeFigureOut">
              <a:rPr lang="en-GB" smtClean="0"/>
              <a:t>22/10/2024</a:t>
            </a:fld>
            <a:endParaRPr lang="en-GB"/>
          </a:p>
        </p:txBody>
      </p:sp>
      <p:sp>
        <p:nvSpPr>
          <p:cNvPr id="6" name="Footer Placeholder 5">
            <a:extLst>
              <a:ext uri="{FF2B5EF4-FFF2-40B4-BE49-F238E27FC236}">
                <a16:creationId xmlns:a16="http://schemas.microsoft.com/office/drawing/2014/main" id="{1051FF2B-F439-0056-E7BA-2F2CEA26B5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C6B761-5103-C0CA-6803-A143C672D937}"/>
              </a:ext>
            </a:extLst>
          </p:cNvPr>
          <p:cNvSpPr>
            <a:spLocks noGrp="1"/>
          </p:cNvSpPr>
          <p:nvPr>
            <p:ph type="sldNum" sz="quarter" idx="12"/>
          </p:nvPr>
        </p:nvSpPr>
        <p:spPr/>
        <p:txBody>
          <a:bodyPr/>
          <a:lstStyle/>
          <a:p>
            <a:fld id="{C5528168-8906-48D8-8DD8-6300EBE710F1}" type="slidenum">
              <a:rPr lang="en-GB" smtClean="0"/>
              <a:t>‹#›</a:t>
            </a:fld>
            <a:endParaRPr lang="en-GB"/>
          </a:p>
        </p:txBody>
      </p:sp>
    </p:spTree>
    <p:extLst>
      <p:ext uri="{BB962C8B-B14F-4D97-AF65-F5344CB8AC3E}">
        <p14:creationId xmlns:p14="http://schemas.microsoft.com/office/powerpoint/2010/main" val="8872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8E4104-90EC-810C-A2FF-D7724B1712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BEF52F-B617-0DB2-729D-E46EF9EC07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9ECC71-5D76-8E23-5356-B5D7E07ED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8F14EA-3ADE-4103-A09F-204CD1C7A868}" type="datetimeFigureOut">
              <a:rPr lang="en-GB" smtClean="0"/>
              <a:t>22/10/2024</a:t>
            </a:fld>
            <a:endParaRPr lang="en-GB"/>
          </a:p>
        </p:txBody>
      </p:sp>
      <p:sp>
        <p:nvSpPr>
          <p:cNvPr id="5" name="Footer Placeholder 4">
            <a:extLst>
              <a:ext uri="{FF2B5EF4-FFF2-40B4-BE49-F238E27FC236}">
                <a16:creationId xmlns:a16="http://schemas.microsoft.com/office/drawing/2014/main" id="{7BA893D0-6A47-D272-CBA7-E12B81ADAA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875EB86-DDD1-DBCC-4754-8E9AB9D6F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528168-8906-48D8-8DD8-6300EBE710F1}" type="slidenum">
              <a:rPr lang="en-GB" smtClean="0"/>
              <a:t>‹#›</a:t>
            </a:fld>
            <a:endParaRPr lang="en-GB"/>
          </a:p>
        </p:txBody>
      </p:sp>
    </p:spTree>
    <p:extLst>
      <p:ext uri="{BB962C8B-B14F-4D97-AF65-F5344CB8AC3E}">
        <p14:creationId xmlns:p14="http://schemas.microsoft.com/office/powerpoint/2010/main" val="2060449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E06A-4BBF-13C2-7BDE-4F08961624A1}"/>
              </a:ext>
            </a:extLst>
          </p:cNvPr>
          <p:cNvSpPr>
            <a:spLocks noGrp="1"/>
          </p:cNvSpPr>
          <p:nvPr>
            <p:ph type="ctrTitle"/>
          </p:nvPr>
        </p:nvSpPr>
        <p:spPr/>
        <p:txBody>
          <a:bodyPr/>
          <a:lstStyle/>
          <a:p>
            <a:r>
              <a:rPr lang="en-US" b="1" i="0" dirty="0">
                <a:solidFill>
                  <a:srgbClr val="292F32"/>
                </a:solidFill>
                <a:effectLst/>
                <a:highlight>
                  <a:srgbClr val="FFFFFF"/>
                </a:highlight>
                <a:latin typeface="Gotham Rounded SSm A"/>
              </a:rPr>
              <a:t>App Rating Prediction</a:t>
            </a:r>
            <a:endParaRPr lang="en-GB" dirty="0"/>
          </a:p>
        </p:txBody>
      </p:sp>
      <p:sp>
        <p:nvSpPr>
          <p:cNvPr id="3" name="Subtitle 2">
            <a:extLst>
              <a:ext uri="{FF2B5EF4-FFF2-40B4-BE49-F238E27FC236}">
                <a16:creationId xmlns:a16="http://schemas.microsoft.com/office/drawing/2014/main" id="{F1985523-5F3D-7D7C-B5FA-F6303D7EF08A}"/>
              </a:ext>
            </a:extLst>
          </p:cNvPr>
          <p:cNvSpPr>
            <a:spLocks noGrp="1"/>
          </p:cNvSpPr>
          <p:nvPr>
            <p:ph type="subTitle" idx="1"/>
          </p:nvPr>
        </p:nvSpPr>
        <p:spPr/>
        <p:txBody>
          <a:bodyPr/>
          <a:lstStyle/>
          <a:p>
            <a:r>
              <a:rPr lang="en-GB" dirty="0"/>
              <a:t>Analysis, and observations reported based on different box plots, scatter plots, and histograms</a:t>
            </a:r>
          </a:p>
        </p:txBody>
      </p:sp>
    </p:spTree>
    <p:extLst>
      <p:ext uri="{BB962C8B-B14F-4D97-AF65-F5344CB8AC3E}">
        <p14:creationId xmlns:p14="http://schemas.microsoft.com/office/powerpoint/2010/main" val="239206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D03A-5A43-A643-153C-CC48D76B8068}"/>
              </a:ext>
            </a:extLst>
          </p:cNvPr>
          <p:cNvSpPr>
            <a:spLocks noGrp="1"/>
          </p:cNvSpPr>
          <p:nvPr>
            <p:ph type="title"/>
          </p:nvPr>
        </p:nvSpPr>
        <p:spPr>
          <a:xfrm>
            <a:off x="1017814" y="109991"/>
            <a:ext cx="10156371" cy="571046"/>
          </a:xfrm>
        </p:spPr>
        <p:txBody>
          <a:bodyPr>
            <a:normAutofit/>
          </a:bodyPr>
          <a:lstStyle/>
          <a:p>
            <a:r>
              <a:rPr lang="en-GB" sz="2000" b="1" dirty="0"/>
              <a:t>Bivariate analysis – Boxplot for Rating vs Category (</a:t>
            </a:r>
            <a:r>
              <a:rPr lang="en-US" sz="2000" b="1" dirty="0"/>
              <a:t>Which genre has the best ratings?)</a:t>
            </a:r>
            <a:endParaRPr lang="en-GB" sz="2000" b="1" dirty="0"/>
          </a:p>
        </p:txBody>
      </p:sp>
      <p:sp>
        <p:nvSpPr>
          <p:cNvPr id="3" name="Content Placeholder 2">
            <a:extLst>
              <a:ext uri="{FF2B5EF4-FFF2-40B4-BE49-F238E27FC236}">
                <a16:creationId xmlns:a16="http://schemas.microsoft.com/office/drawing/2014/main" id="{D30881A5-8FFD-B1DF-B26C-4F2D79B6BC77}"/>
              </a:ext>
            </a:extLst>
          </p:cNvPr>
          <p:cNvSpPr>
            <a:spLocks noGrp="1"/>
          </p:cNvSpPr>
          <p:nvPr>
            <p:ph idx="1"/>
          </p:nvPr>
        </p:nvSpPr>
        <p:spPr>
          <a:xfrm>
            <a:off x="1017814" y="681037"/>
            <a:ext cx="10156371" cy="701449"/>
          </a:xfrm>
        </p:spPr>
        <p:txBody>
          <a:bodyPr>
            <a:normAutofit/>
          </a:bodyPr>
          <a:lstStyle/>
          <a:p>
            <a:pPr>
              <a:buFontTx/>
              <a:buChar char="•"/>
            </a:pPr>
            <a:r>
              <a:rPr lang="en-US" sz="1400" dirty="0"/>
              <a:t>From the box plot, it appears that the genres with the highest median ratings are "</a:t>
            </a:r>
            <a:r>
              <a:rPr lang="en-US" sz="1400" b="1" dirty="0"/>
              <a:t>DESIGN</a:t>
            </a:r>
            <a:r>
              <a:rPr lang="en-US" sz="1400" dirty="0"/>
              <a:t>," "</a:t>
            </a:r>
            <a:r>
              <a:rPr lang="en-US" sz="1400" b="1" dirty="0"/>
              <a:t>BUSINESS</a:t>
            </a:r>
            <a:r>
              <a:rPr lang="en-US" sz="1400" dirty="0"/>
              <a:t>,“ “</a:t>
            </a:r>
            <a:r>
              <a:rPr lang="en-US" sz="1400" b="1" dirty="0"/>
              <a:t>LIFESTYLE</a:t>
            </a:r>
            <a:r>
              <a:rPr lang="en-US" sz="1400" dirty="0"/>
              <a:t>,” and "</a:t>
            </a:r>
            <a:r>
              <a:rPr lang="en-US" sz="1400" b="1" dirty="0"/>
              <a:t>FINANCE</a:t>
            </a:r>
            <a:r>
              <a:rPr lang="en-US" sz="1400" dirty="0"/>
              <a:t>," as they have the tallest boxes and the highest median lines. These genres likely have the best ratings overall.</a:t>
            </a:r>
            <a:endParaRPr lang="en-GB" sz="1400" dirty="0"/>
          </a:p>
        </p:txBody>
      </p:sp>
      <p:pic>
        <p:nvPicPr>
          <p:cNvPr id="6" name="Picture 5" descr="A graph with blue rectangles and black text&#10;&#10;Description automatically generated">
            <a:extLst>
              <a:ext uri="{FF2B5EF4-FFF2-40B4-BE49-F238E27FC236}">
                <a16:creationId xmlns:a16="http://schemas.microsoft.com/office/drawing/2014/main" id="{8B14167A-1ED7-1889-C5F7-DB969A7C2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14" y="1382486"/>
            <a:ext cx="10156372" cy="4794477"/>
          </a:xfrm>
          <a:prstGeom prst="rect">
            <a:avLst/>
          </a:prstGeom>
        </p:spPr>
      </p:pic>
    </p:spTree>
    <p:extLst>
      <p:ext uri="{BB962C8B-B14F-4D97-AF65-F5344CB8AC3E}">
        <p14:creationId xmlns:p14="http://schemas.microsoft.com/office/powerpoint/2010/main" val="262225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D03A-5A43-A643-153C-CC48D76B8068}"/>
              </a:ext>
            </a:extLst>
          </p:cNvPr>
          <p:cNvSpPr>
            <a:spLocks noGrp="1"/>
          </p:cNvSpPr>
          <p:nvPr>
            <p:ph type="title"/>
          </p:nvPr>
        </p:nvSpPr>
        <p:spPr>
          <a:xfrm>
            <a:off x="1017814" y="109991"/>
            <a:ext cx="10156371" cy="571046"/>
          </a:xfrm>
        </p:spPr>
        <p:txBody>
          <a:bodyPr>
            <a:normAutofit fontScale="90000"/>
          </a:bodyPr>
          <a:lstStyle/>
          <a:p>
            <a:r>
              <a:rPr lang="en-GB" sz="2000" b="1" dirty="0"/>
              <a:t>Univariate Analysis – Boxplot for Price (</a:t>
            </a:r>
            <a:r>
              <a:rPr lang="en-US" sz="2000" b="1" dirty="0"/>
              <a:t>Are there any outliers? Think about the price of usual apps on Play Store.)</a:t>
            </a:r>
            <a:endParaRPr lang="en-GB" sz="2000" b="1" dirty="0"/>
          </a:p>
        </p:txBody>
      </p:sp>
      <p:sp>
        <p:nvSpPr>
          <p:cNvPr id="3" name="Content Placeholder 2">
            <a:extLst>
              <a:ext uri="{FF2B5EF4-FFF2-40B4-BE49-F238E27FC236}">
                <a16:creationId xmlns:a16="http://schemas.microsoft.com/office/drawing/2014/main" id="{D30881A5-8FFD-B1DF-B26C-4F2D79B6BC77}"/>
              </a:ext>
            </a:extLst>
          </p:cNvPr>
          <p:cNvSpPr>
            <a:spLocks noGrp="1"/>
          </p:cNvSpPr>
          <p:nvPr>
            <p:ph idx="1"/>
          </p:nvPr>
        </p:nvSpPr>
        <p:spPr>
          <a:xfrm>
            <a:off x="1017814" y="681037"/>
            <a:ext cx="10156371" cy="1365477"/>
          </a:xfrm>
        </p:spPr>
        <p:txBody>
          <a:bodyPr>
            <a:normAutofit/>
          </a:bodyPr>
          <a:lstStyle/>
          <a:p>
            <a:pPr>
              <a:buFontTx/>
              <a:buChar char="•"/>
            </a:pPr>
            <a:r>
              <a:rPr lang="en-US" sz="1400" dirty="0"/>
              <a:t> The boxplot indicates the presence of outliers in the data.
 Outliers are represented as individual points outside the whiskers of the boxplot.
 In this case, there are several outliers on the lower end and a few on the upper end.</a:t>
            </a:r>
            <a:endParaRPr lang="en-GB" sz="1400" dirty="0"/>
          </a:p>
        </p:txBody>
      </p:sp>
      <p:pic>
        <p:nvPicPr>
          <p:cNvPr id="4" name="Picture 3">
            <a:extLst>
              <a:ext uri="{FF2B5EF4-FFF2-40B4-BE49-F238E27FC236}">
                <a16:creationId xmlns:a16="http://schemas.microsoft.com/office/drawing/2014/main" id="{8B924BB0-CC5C-DB8F-3CDF-4142CB441CE5}"/>
              </a:ext>
            </a:extLst>
          </p:cNvPr>
          <p:cNvPicPr>
            <a:picLocks noChangeAspect="1"/>
          </p:cNvPicPr>
          <p:nvPr/>
        </p:nvPicPr>
        <p:blipFill>
          <a:blip r:embed="rId2"/>
          <a:stretch>
            <a:fillRect/>
          </a:stretch>
        </p:blipFill>
        <p:spPr>
          <a:xfrm>
            <a:off x="1017813" y="2046514"/>
            <a:ext cx="10156371" cy="4506685"/>
          </a:xfrm>
          <a:prstGeom prst="rect">
            <a:avLst/>
          </a:prstGeom>
        </p:spPr>
      </p:pic>
    </p:spTree>
    <p:extLst>
      <p:ext uri="{BB962C8B-B14F-4D97-AF65-F5344CB8AC3E}">
        <p14:creationId xmlns:p14="http://schemas.microsoft.com/office/powerpoint/2010/main" val="342481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D03A-5A43-A643-153C-CC48D76B8068}"/>
              </a:ext>
            </a:extLst>
          </p:cNvPr>
          <p:cNvSpPr>
            <a:spLocks noGrp="1"/>
          </p:cNvSpPr>
          <p:nvPr>
            <p:ph type="title"/>
          </p:nvPr>
        </p:nvSpPr>
        <p:spPr>
          <a:xfrm>
            <a:off x="1017814" y="109991"/>
            <a:ext cx="10156371" cy="571046"/>
          </a:xfrm>
        </p:spPr>
        <p:txBody>
          <a:bodyPr>
            <a:normAutofit fontScale="90000"/>
          </a:bodyPr>
          <a:lstStyle/>
          <a:p>
            <a:r>
              <a:rPr lang="en-GB" sz="2000" b="1" dirty="0"/>
              <a:t>Univariate Analysis – Boxplot for Reviews (</a:t>
            </a:r>
            <a:r>
              <a:rPr lang="en-US" sz="2000" b="1" dirty="0"/>
              <a:t>Are there any apps with very high number of reviews? Do the values seem right?)</a:t>
            </a:r>
            <a:endParaRPr lang="en-GB" sz="2000" b="1" dirty="0"/>
          </a:p>
        </p:txBody>
      </p:sp>
      <p:sp>
        <p:nvSpPr>
          <p:cNvPr id="3" name="Content Placeholder 2">
            <a:extLst>
              <a:ext uri="{FF2B5EF4-FFF2-40B4-BE49-F238E27FC236}">
                <a16:creationId xmlns:a16="http://schemas.microsoft.com/office/drawing/2014/main" id="{D30881A5-8FFD-B1DF-B26C-4F2D79B6BC77}"/>
              </a:ext>
            </a:extLst>
          </p:cNvPr>
          <p:cNvSpPr>
            <a:spLocks noGrp="1"/>
          </p:cNvSpPr>
          <p:nvPr>
            <p:ph idx="1"/>
          </p:nvPr>
        </p:nvSpPr>
        <p:spPr>
          <a:xfrm>
            <a:off x="1017814" y="681037"/>
            <a:ext cx="10156371" cy="1365477"/>
          </a:xfrm>
        </p:spPr>
        <p:txBody>
          <a:bodyPr>
            <a:normAutofit/>
          </a:bodyPr>
          <a:lstStyle/>
          <a:p>
            <a:pPr>
              <a:buFontTx/>
              <a:buChar char="•"/>
            </a:pPr>
            <a:r>
              <a:rPr lang="en-US" sz="1400" dirty="0"/>
              <a:t> Yes, the boxplot indicates that there are apps with a very high number of reviews, as shown by the outliers on the right side of the plot. </a:t>
            </a:r>
          </a:p>
          <a:p>
            <a:pPr>
              <a:buFontTx/>
              <a:buChar char="•"/>
            </a:pPr>
            <a:r>
              <a:rPr lang="en-US" sz="1400" dirty="0"/>
              <a:t>The values for these outliers may seem unusually high compared to most of the data.</a:t>
            </a:r>
            <a:endParaRPr lang="en-GB" sz="1400" dirty="0"/>
          </a:p>
        </p:txBody>
      </p:sp>
      <p:pic>
        <p:nvPicPr>
          <p:cNvPr id="6" name="Picture 5" descr="A graph with numbers and lines">
            <a:extLst>
              <a:ext uri="{FF2B5EF4-FFF2-40B4-BE49-F238E27FC236}">
                <a16:creationId xmlns:a16="http://schemas.microsoft.com/office/drawing/2014/main" id="{8CBB85D3-A6EA-E7E7-CB12-6BC55ADD3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13" y="2046514"/>
            <a:ext cx="10156372" cy="4125691"/>
          </a:xfrm>
          <a:prstGeom prst="rect">
            <a:avLst/>
          </a:prstGeom>
        </p:spPr>
      </p:pic>
    </p:spTree>
    <p:extLst>
      <p:ext uri="{BB962C8B-B14F-4D97-AF65-F5344CB8AC3E}">
        <p14:creationId xmlns:p14="http://schemas.microsoft.com/office/powerpoint/2010/main" val="374758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D03A-5A43-A643-153C-CC48D76B8068}"/>
              </a:ext>
            </a:extLst>
          </p:cNvPr>
          <p:cNvSpPr>
            <a:spLocks noGrp="1"/>
          </p:cNvSpPr>
          <p:nvPr>
            <p:ph type="title"/>
          </p:nvPr>
        </p:nvSpPr>
        <p:spPr>
          <a:xfrm>
            <a:off x="1017814" y="109991"/>
            <a:ext cx="10156371" cy="571046"/>
          </a:xfrm>
        </p:spPr>
        <p:txBody>
          <a:bodyPr>
            <a:normAutofit fontScale="90000"/>
          </a:bodyPr>
          <a:lstStyle/>
          <a:p>
            <a:r>
              <a:rPr lang="en-GB" sz="2000" b="1" dirty="0"/>
              <a:t>Univariate Analysis – Histogram for Rating (</a:t>
            </a:r>
            <a:r>
              <a:rPr lang="en-US" sz="2000" b="1" dirty="0"/>
              <a:t>How are the ratings distributed? Is it more toward higher ratings?)</a:t>
            </a:r>
            <a:endParaRPr lang="en-GB" sz="2000" b="1" dirty="0"/>
          </a:p>
        </p:txBody>
      </p:sp>
      <p:sp>
        <p:nvSpPr>
          <p:cNvPr id="3" name="Content Placeholder 2">
            <a:extLst>
              <a:ext uri="{FF2B5EF4-FFF2-40B4-BE49-F238E27FC236}">
                <a16:creationId xmlns:a16="http://schemas.microsoft.com/office/drawing/2014/main" id="{D30881A5-8FFD-B1DF-B26C-4F2D79B6BC77}"/>
              </a:ext>
            </a:extLst>
          </p:cNvPr>
          <p:cNvSpPr>
            <a:spLocks noGrp="1"/>
          </p:cNvSpPr>
          <p:nvPr>
            <p:ph idx="1"/>
          </p:nvPr>
        </p:nvSpPr>
        <p:spPr>
          <a:xfrm>
            <a:off x="1017814" y="681037"/>
            <a:ext cx="10156371" cy="1365477"/>
          </a:xfrm>
        </p:spPr>
        <p:txBody>
          <a:bodyPr>
            <a:normAutofit/>
          </a:bodyPr>
          <a:lstStyle/>
          <a:p>
            <a:pPr>
              <a:buFontTx/>
              <a:buChar char="•"/>
            </a:pPr>
            <a:r>
              <a:rPr lang="en-US" sz="1400" dirty="0"/>
              <a:t> The histogram shows that the ratings are indeed skewed toward the higher end.</a:t>
            </a:r>
          </a:p>
          <a:p>
            <a:pPr>
              <a:buFontTx/>
              <a:buChar char="•"/>
            </a:pPr>
            <a:r>
              <a:rPr lang="en-US" sz="1400" dirty="0"/>
              <a:t> Most of the counts are concentrated in the 4.0 to 5.0 range, with a significant peak around 4.5. </a:t>
            </a:r>
          </a:p>
          <a:p>
            <a:pPr>
              <a:buFontTx/>
              <a:buChar char="•"/>
            </a:pPr>
            <a:r>
              <a:rPr lang="en-US" sz="1400" dirty="0"/>
              <a:t>There are very few ratings below 3.0, indicating that most ratings are positive.</a:t>
            </a:r>
            <a:endParaRPr lang="en-GB" sz="1400" dirty="0"/>
          </a:p>
        </p:txBody>
      </p:sp>
      <p:pic>
        <p:nvPicPr>
          <p:cNvPr id="6" name="Picture 5" descr="A graph with a line going up&#10;&#10;Description automatically generated">
            <a:extLst>
              <a:ext uri="{FF2B5EF4-FFF2-40B4-BE49-F238E27FC236}">
                <a16:creationId xmlns:a16="http://schemas.microsoft.com/office/drawing/2014/main" id="{96E8F95F-0C4F-B84D-8669-580C8D2B7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14" y="2046514"/>
            <a:ext cx="10156371" cy="4125691"/>
          </a:xfrm>
          <a:prstGeom prst="rect">
            <a:avLst/>
          </a:prstGeom>
        </p:spPr>
      </p:pic>
    </p:spTree>
    <p:extLst>
      <p:ext uri="{BB962C8B-B14F-4D97-AF65-F5344CB8AC3E}">
        <p14:creationId xmlns:p14="http://schemas.microsoft.com/office/powerpoint/2010/main" val="137301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D03A-5A43-A643-153C-CC48D76B8068}"/>
              </a:ext>
            </a:extLst>
          </p:cNvPr>
          <p:cNvSpPr>
            <a:spLocks noGrp="1"/>
          </p:cNvSpPr>
          <p:nvPr>
            <p:ph type="title"/>
          </p:nvPr>
        </p:nvSpPr>
        <p:spPr>
          <a:xfrm>
            <a:off x="1017814" y="109991"/>
            <a:ext cx="10156371" cy="571046"/>
          </a:xfrm>
        </p:spPr>
        <p:txBody>
          <a:bodyPr>
            <a:normAutofit fontScale="90000"/>
          </a:bodyPr>
          <a:lstStyle/>
          <a:p>
            <a:r>
              <a:rPr lang="en-GB" sz="2000" b="1" dirty="0"/>
              <a:t>Univariate Analysis – Histogram for Size (</a:t>
            </a:r>
            <a:r>
              <a:rPr lang="en-US" sz="2000" b="1" dirty="0"/>
              <a:t>How are the size distributed? Is it more toward higher size?)</a:t>
            </a:r>
            <a:endParaRPr lang="en-GB" sz="2000" b="1" dirty="0"/>
          </a:p>
        </p:txBody>
      </p:sp>
      <p:sp>
        <p:nvSpPr>
          <p:cNvPr id="3" name="Content Placeholder 2">
            <a:extLst>
              <a:ext uri="{FF2B5EF4-FFF2-40B4-BE49-F238E27FC236}">
                <a16:creationId xmlns:a16="http://schemas.microsoft.com/office/drawing/2014/main" id="{D30881A5-8FFD-B1DF-B26C-4F2D79B6BC77}"/>
              </a:ext>
            </a:extLst>
          </p:cNvPr>
          <p:cNvSpPr>
            <a:spLocks noGrp="1"/>
          </p:cNvSpPr>
          <p:nvPr>
            <p:ph idx="1"/>
          </p:nvPr>
        </p:nvSpPr>
        <p:spPr>
          <a:xfrm>
            <a:off x="1017814" y="681037"/>
            <a:ext cx="10156371" cy="1365477"/>
          </a:xfrm>
        </p:spPr>
        <p:txBody>
          <a:bodyPr>
            <a:normAutofit/>
          </a:bodyPr>
          <a:lstStyle/>
          <a:p>
            <a:pPr>
              <a:buFontTx/>
              <a:buChar char="•"/>
            </a:pPr>
            <a:r>
              <a:rPr lang="en-US" sz="1400" dirty="0"/>
              <a:t> The histogram shows a right-skewed distribution of sizes. </a:t>
            </a:r>
          </a:p>
          <a:p>
            <a:pPr>
              <a:buFontTx/>
              <a:buChar char="•"/>
            </a:pPr>
            <a:r>
              <a:rPr lang="en-US" sz="1400" dirty="0"/>
              <a:t>Most of the data points are concentrated at the lower end (near zero), with a gradual decrease in frequency as the size increases. </a:t>
            </a:r>
          </a:p>
          <a:p>
            <a:pPr>
              <a:buFontTx/>
              <a:buChar char="•"/>
            </a:pPr>
            <a:r>
              <a:rPr lang="en-US" sz="1400" dirty="0"/>
              <a:t>This indicates that there are significantly more smaller sizes compared to larger ones. Therefore, the distribution is not more toward higher sizes; rather, it is predominantly toward lower sizes.</a:t>
            </a:r>
            <a:endParaRPr lang="en-GB" sz="1400" dirty="0"/>
          </a:p>
        </p:txBody>
      </p:sp>
      <p:pic>
        <p:nvPicPr>
          <p:cNvPr id="6" name="Picture 5" descr="A graph of a graph&#10;&#10;Description automatically generated with medium confidence">
            <a:extLst>
              <a:ext uri="{FF2B5EF4-FFF2-40B4-BE49-F238E27FC236}">
                <a16:creationId xmlns:a16="http://schemas.microsoft.com/office/drawing/2014/main" id="{FC79B6C5-1B77-F0DF-C1EC-E67F20E68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13" y="2046514"/>
            <a:ext cx="10156371" cy="4125691"/>
          </a:xfrm>
          <a:prstGeom prst="rect">
            <a:avLst/>
          </a:prstGeom>
        </p:spPr>
      </p:pic>
    </p:spTree>
    <p:extLst>
      <p:ext uri="{BB962C8B-B14F-4D97-AF65-F5344CB8AC3E}">
        <p14:creationId xmlns:p14="http://schemas.microsoft.com/office/powerpoint/2010/main" val="285173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D03A-5A43-A643-153C-CC48D76B8068}"/>
              </a:ext>
            </a:extLst>
          </p:cNvPr>
          <p:cNvSpPr>
            <a:spLocks noGrp="1"/>
          </p:cNvSpPr>
          <p:nvPr>
            <p:ph type="title"/>
          </p:nvPr>
        </p:nvSpPr>
        <p:spPr>
          <a:xfrm>
            <a:off x="1017814" y="109991"/>
            <a:ext cx="10156371" cy="571046"/>
          </a:xfrm>
        </p:spPr>
        <p:txBody>
          <a:bodyPr>
            <a:normAutofit fontScale="90000"/>
          </a:bodyPr>
          <a:lstStyle/>
          <a:p>
            <a:r>
              <a:rPr lang="en-GB" sz="2000" b="1" dirty="0"/>
              <a:t>Bivariate analysis – Scatterplot for Rating vs Price (</a:t>
            </a:r>
            <a:r>
              <a:rPr lang="en-US" sz="2000" b="1" dirty="0"/>
              <a:t>What pattern do you observe? Does rating increase with price?)</a:t>
            </a:r>
            <a:endParaRPr lang="en-GB" sz="2000" b="1" dirty="0"/>
          </a:p>
        </p:txBody>
      </p:sp>
      <p:sp>
        <p:nvSpPr>
          <p:cNvPr id="3" name="Content Placeholder 2">
            <a:extLst>
              <a:ext uri="{FF2B5EF4-FFF2-40B4-BE49-F238E27FC236}">
                <a16:creationId xmlns:a16="http://schemas.microsoft.com/office/drawing/2014/main" id="{D30881A5-8FFD-B1DF-B26C-4F2D79B6BC77}"/>
              </a:ext>
            </a:extLst>
          </p:cNvPr>
          <p:cNvSpPr>
            <a:spLocks noGrp="1"/>
          </p:cNvSpPr>
          <p:nvPr>
            <p:ph idx="1"/>
          </p:nvPr>
        </p:nvSpPr>
        <p:spPr>
          <a:xfrm>
            <a:off x="1017814" y="681037"/>
            <a:ext cx="10156371" cy="1811792"/>
          </a:xfrm>
        </p:spPr>
        <p:txBody>
          <a:bodyPr>
            <a:noAutofit/>
          </a:bodyPr>
          <a:lstStyle/>
          <a:p>
            <a:pPr marL="0" indent="0" algn="l">
              <a:buNone/>
            </a:pPr>
            <a:r>
              <a:rPr lang="en-US" sz="1400" b="0" i="0" dirty="0">
                <a:solidFill>
                  <a:srgbClr val="1F2937"/>
                </a:solidFill>
                <a:effectLst/>
                <a:highlight>
                  <a:srgbClr val="FFFFFF"/>
                </a:highlight>
              </a:rPr>
              <a:t>The scatter plot shows a general trend where ratings tend to increase with price, but the relationship is not strictly linear.</a:t>
            </a:r>
          </a:p>
          <a:p>
            <a:pPr algn="l">
              <a:buFont typeface="+mj-lt"/>
              <a:buAutoNum type="arabicPeriod"/>
            </a:pPr>
            <a:r>
              <a:rPr lang="en-US" sz="1400" b="1" i="0" dirty="0">
                <a:solidFill>
                  <a:srgbClr val="1F2937"/>
                </a:solidFill>
                <a:effectLst/>
                <a:highlight>
                  <a:srgbClr val="FFFFFF"/>
                </a:highlight>
              </a:rPr>
              <a:t>Concentration of Points</a:t>
            </a:r>
            <a:r>
              <a:rPr lang="en-US" sz="1400" b="0" i="0" dirty="0">
                <a:solidFill>
                  <a:srgbClr val="1F2937"/>
                </a:solidFill>
                <a:effectLst/>
                <a:highlight>
                  <a:srgbClr val="FFFFFF"/>
                </a:highlight>
              </a:rPr>
              <a:t>: Most ratings are clustered around the higher end (4.0 to 5.0) for lower prices (0 to 20).</a:t>
            </a:r>
          </a:p>
          <a:p>
            <a:pPr algn="l">
              <a:buFont typeface="+mj-lt"/>
              <a:buAutoNum type="arabicPeriod"/>
            </a:pPr>
            <a:r>
              <a:rPr lang="en-US" sz="1400" b="1" i="0" dirty="0">
                <a:solidFill>
                  <a:srgbClr val="1F2937"/>
                </a:solidFill>
                <a:effectLst/>
                <a:highlight>
                  <a:srgbClr val="FFFFFF"/>
                </a:highlight>
              </a:rPr>
              <a:t>Diminishing Returns</a:t>
            </a:r>
            <a:r>
              <a:rPr lang="en-US" sz="1400" b="0" i="0" dirty="0">
                <a:solidFill>
                  <a:srgbClr val="1F2937"/>
                </a:solidFill>
                <a:effectLst/>
                <a:highlight>
                  <a:srgbClr val="FFFFFF"/>
                </a:highlight>
              </a:rPr>
              <a:t>: As the price increases beyond a certain point, the ratings do not increase significantly, indicating that higher prices do not always correlate with higher ratings.</a:t>
            </a:r>
          </a:p>
          <a:p>
            <a:pPr algn="l">
              <a:buFont typeface="+mj-lt"/>
              <a:buAutoNum type="arabicPeriod"/>
            </a:pPr>
            <a:r>
              <a:rPr lang="en-US" sz="1400" b="1" i="0" dirty="0">
                <a:solidFill>
                  <a:srgbClr val="1F2937"/>
                </a:solidFill>
                <a:effectLst/>
                <a:highlight>
                  <a:srgbClr val="FFFFFF"/>
                </a:highlight>
              </a:rPr>
              <a:t>Outliers</a:t>
            </a:r>
            <a:r>
              <a:rPr lang="en-US" sz="1400" b="0" i="0" dirty="0">
                <a:solidFill>
                  <a:srgbClr val="1F2937"/>
                </a:solidFill>
                <a:effectLst/>
                <a:highlight>
                  <a:srgbClr val="FFFFFF"/>
                </a:highlight>
              </a:rPr>
              <a:t>: There are a few high-priced items with lower ratings, suggesting that price does not guarantee quality.</a:t>
            </a:r>
          </a:p>
          <a:p>
            <a:pPr marL="0" indent="0" algn="l">
              <a:buNone/>
            </a:pPr>
            <a:r>
              <a:rPr lang="en-US" sz="1400" b="0" i="0" dirty="0">
                <a:solidFill>
                  <a:srgbClr val="1F2937"/>
                </a:solidFill>
                <a:effectLst/>
                <a:highlight>
                  <a:srgbClr val="FFFFFF"/>
                </a:highlight>
              </a:rPr>
              <a:t>Overall, while there is a tendency for ratings to increase with price, the relationship is complex and influenced by other factors.</a:t>
            </a:r>
          </a:p>
        </p:txBody>
      </p:sp>
      <p:pic>
        <p:nvPicPr>
          <p:cNvPr id="6" name="Picture 5" descr="A graph with blue dots&#10;&#10;Description automatically generated">
            <a:extLst>
              <a:ext uri="{FF2B5EF4-FFF2-40B4-BE49-F238E27FC236}">
                <a16:creationId xmlns:a16="http://schemas.microsoft.com/office/drawing/2014/main" id="{13DE8B55-5BA6-2A48-493C-AA67BFBEC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14" y="2617560"/>
            <a:ext cx="10156372" cy="3554645"/>
          </a:xfrm>
          <a:prstGeom prst="rect">
            <a:avLst/>
          </a:prstGeom>
        </p:spPr>
      </p:pic>
    </p:spTree>
    <p:extLst>
      <p:ext uri="{BB962C8B-B14F-4D97-AF65-F5344CB8AC3E}">
        <p14:creationId xmlns:p14="http://schemas.microsoft.com/office/powerpoint/2010/main" val="381328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D03A-5A43-A643-153C-CC48D76B8068}"/>
              </a:ext>
            </a:extLst>
          </p:cNvPr>
          <p:cNvSpPr>
            <a:spLocks noGrp="1"/>
          </p:cNvSpPr>
          <p:nvPr>
            <p:ph type="title"/>
          </p:nvPr>
        </p:nvSpPr>
        <p:spPr>
          <a:xfrm>
            <a:off x="1017814" y="109991"/>
            <a:ext cx="10156371" cy="571046"/>
          </a:xfrm>
        </p:spPr>
        <p:txBody>
          <a:bodyPr>
            <a:normAutofit/>
          </a:bodyPr>
          <a:lstStyle/>
          <a:p>
            <a:r>
              <a:rPr lang="en-GB" sz="2000" b="1" dirty="0"/>
              <a:t>Bivariate analysis – Scatterplot for Rating vs Size (</a:t>
            </a:r>
            <a:r>
              <a:rPr lang="en-US" sz="2000" b="1" dirty="0"/>
              <a:t>Are heavier apps rated better?)</a:t>
            </a:r>
            <a:endParaRPr lang="en-GB" sz="2000" b="1" dirty="0"/>
          </a:p>
        </p:txBody>
      </p:sp>
      <p:sp>
        <p:nvSpPr>
          <p:cNvPr id="3" name="Content Placeholder 2">
            <a:extLst>
              <a:ext uri="{FF2B5EF4-FFF2-40B4-BE49-F238E27FC236}">
                <a16:creationId xmlns:a16="http://schemas.microsoft.com/office/drawing/2014/main" id="{D30881A5-8FFD-B1DF-B26C-4F2D79B6BC77}"/>
              </a:ext>
            </a:extLst>
          </p:cNvPr>
          <p:cNvSpPr>
            <a:spLocks noGrp="1"/>
          </p:cNvSpPr>
          <p:nvPr>
            <p:ph idx="1"/>
          </p:nvPr>
        </p:nvSpPr>
        <p:spPr>
          <a:xfrm>
            <a:off x="1017814" y="681037"/>
            <a:ext cx="10156371" cy="1365477"/>
          </a:xfrm>
        </p:spPr>
        <p:txBody>
          <a:bodyPr>
            <a:normAutofit/>
          </a:bodyPr>
          <a:lstStyle/>
          <a:p>
            <a:pPr>
              <a:buFontTx/>
              <a:buChar char="•"/>
            </a:pPr>
            <a:r>
              <a:rPr lang="en-US" sz="1400" dirty="0"/>
              <a:t>From the plot, it appears that there is a slight trend where larger apps tend to have higher ratings, particularly in the higher rating range (4.0 to 5.0). However, there are many smaller apps that also receive high ratings, and some larger apps have lower ratings.</a:t>
            </a:r>
          </a:p>
          <a:p>
            <a:pPr>
              <a:buFontTx/>
              <a:buChar char="•"/>
            </a:pPr>
            <a:r>
              <a:rPr lang="en-US" sz="1400" dirty="0"/>
              <a:t>While there may be some correlation, it's not strong enough to say that heavier apps are consistently rated better. Other factors likely influence app ratings as well.</a:t>
            </a:r>
            <a:endParaRPr lang="en-GB" sz="1400" dirty="0"/>
          </a:p>
        </p:txBody>
      </p:sp>
      <p:pic>
        <p:nvPicPr>
          <p:cNvPr id="6" name="Picture 5" descr="A screen shot of a graph&#10;&#10;Description automatically generated">
            <a:extLst>
              <a:ext uri="{FF2B5EF4-FFF2-40B4-BE49-F238E27FC236}">
                <a16:creationId xmlns:a16="http://schemas.microsoft.com/office/drawing/2014/main" id="{CDD7725D-34C1-7FF8-AEE1-3519C01EE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14" y="2046514"/>
            <a:ext cx="10156372" cy="4125691"/>
          </a:xfrm>
          <a:prstGeom prst="rect">
            <a:avLst/>
          </a:prstGeom>
        </p:spPr>
      </p:pic>
    </p:spTree>
    <p:extLst>
      <p:ext uri="{BB962C8B-B14F-4D97-AF65-F5344CB8AC3E}">
        <p14:creationId xmlns:p14="http://schemas.microsoft.com/office/powerpoint/2010/main" val="289616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D03A-5A43-A643-153C-CC48D76B8068}"/>
              </a:ext>
            </a:extLst>
          </p:cNvPr>
          <p:cNvSpPr>
            <a:spLocks noGrp="1"/>
          </p:cNvSpPr>
          <p:nvPr>
            <p:ph type="title"/>
          </p:nvPr>
        </p:nvSpPr>
        <p:spPr>
          <a:xfrm>
            <a:off x="1017814" y="109991"/>
            <a:ext cx="10156371" cy="571046"/>
          </a:xfrm>
        </p:spPr>
        <p:txBody>
          <a:bodyPr>
            <a:normAutofit fontScale="90000"/>
          </a:bodyPr>
          <a:lstStyle/>
          <a:p>
            <a:r>
              <a:rPr lang="en-GB" sz="2000" b="1" dirty="0"/>
              <a:t>Bivariate analysis – Scatterplot for Rating vs Reviews (</a:t>
            </a:r>
            <a:r>
              <a:rPr lang="en-US" sz="2000" b="1" dirty="0"/>
              <a:t>Does more review mean a better rating always?)</a:t>
            </a:r>
            <a:endParaRPr lang="en-GB" sz="2000" b="1" dirty="0"/>
          </a:p>
        </p:txBody>
      </p:sp>
      <p:sp>
        <p:nvSpPr>
          <p:cNvPr id="3" name="Content Placeholder 2">
            <a:extLst>
              <a:ext uri="{FF2B5EF4-FFF2-40B4-BE49-F238E27FC236}">
                <a16:creationId xmlns:a16="http://schemas.microsoft.com/office/drawing/2014/main" id="{D30881A5-8FFD-B1DF-B26C-4F2D79B6BC77}"/>
              </a:ext>
            </a:extLst>
          </p:cNvPr>
          <p:cNvSpPr>
            <a:spLocks noGrp="1"/>
          </p:cNvSpPr>
          <p:nvPr>
            <p:ph idx="1"/>
          </p:nvPr>
        </p:nvSpPr>
        <p:spPr>
          <a:xfrm>
            <a:off x="1017814" y="681037"/>
            <a:ext cx="10156371" cy="2856820"/>
          </a:xfrm>
        </p:spPr>
        <p:txBody>
          <a:bodyPr>
            <a:noAutofit/>
          </a:bodyPr>
          <a:lstStyle/>
          <a:p>
            <a:pPr>
              <a:buFontTx/>
              <a:buChar char="•"/>
            </a:pPr>
            <a:r>
              <a:rPr lang="en-US" sz="1400" dirty="0"/>
              <a:t>The scatter plot shows a general trend where higher ratings tend to correlate with a larger number of reviews, but this is not a strict rule.</a:t>
            </a:r>
          </a:p>
          <a:p>
            <a:pPr>
              <a:buFontTx/>
              <a:buChar char="•"/>
            </a:pPr>
            <a:r>
              <a:rPr lang="en-US" sz="1400" dirty="0"/>
              <a:t>Several factors can influence this relationship:</a:t>
            </a:r>
          </a:p>
          <a:p>
            <a:pPr lvl="1">
              <a:buFontTx/>
              <a:buChar char="•"/>
            </a:pPr>
            <a:r>
              <a:rPr lang="en-US" sz="1400" b="1" dirty="0"/>
              <a:t>Quality of Reviews: </a:t>
            </a:r>
            <a:r>
              <a:rPr lang="en-US" sz="1400" dirty="0"/>
              <a:t>A product with many reviews might have a mix of positive and negative feedback, affecting the overall rating.</a:t>
            </a:r>
          </a:p>
          <a:p>
            <a:pPr lvl="1">
              <a:buFontTx/>
              <a:buChar char="•"/>
            </a:pPr>
            <a:r>
              <a:rPr lang="en-US" sz="1400" b="1" dirty="0"/>
              <a:t>Rating Distribution: </a:t>
            </a:r>
            <a:r>
              <a:rPr lang="en-US" sz="1400" dirty="0"/>
              <a:t>Some products may have a high number of reviews but still receive low ratings if most reviews are negative.</a:t>
            </a:r>
          </a:p>
          <a:p>
            <a:pPr lvl="1">
              <a:buFontTx/>
              <a:buChar char="•"/>
            </a:pPr>
            <a:r>
              <a:rPr lang="en-US" sz="1400" b="1" dirty="0"/>
              <a:t>Market Dynamics: </a:t>
            </a:r>
            <a:r>
              <a:rPr lang="en-US" sz="1400" dirty="0"/>
              <a:t>Popular products may accumulate more reviews, but that doesn't guarantee they are rated highly.</a:t>
            </a:r>
          </a:p>
          <a:p>
            <a:pPr lvl="1">
              <a:buFontTx/>
              <a:buChar char="•"/>
            </a:pPr>
            <a:r>
              <a:rPr lang="en-US" sz="1400" b="1" dirty="0"/>
              <a:t>Bias in Review Systems: </a:t>
            </a:r>
            <a:r>
              <a:rPr lang="en-US" sz="1400" dirty="0"/>
              <a:t>Some platforms may have biases that affect how ratings are given, regardless of the number of reviews.</a:t>
            </a:r>
          </a:p>
          <a:p>
            <a:pPr>
              <a:buFontTx/>
              <a:buChar char="•"/>
            </a:pPr>
            <a:r>
              <a:rPr lang="en-US" sz="1400" dirty="0"/>
              <a:t>In summary, while there can be a correlation between the number of reviews and ratings, it is not a definitive indicator of quality.</a:t>
            </a:r>
            <a:endParaRPr lang="en-GB" sz="1400" dirty="0"/>
          </a:p>
        </p:txBody>
      </p:sp>
      <p:pic>
        <p:nvPicPr>
          <p:cNvPr id="6" name="Picture 5" descr="A screen shot of a graph&#10;&#10;Description automatically generated">
            <a:extLst>
              <a:ext uri="{FF2B5EF4-FFF2-40B4-BE49-F238E27FC236}">
                <a16:creationId xmlns:a16="http://schemas.microsoft.com/office/drawing/2014/main" id="{B3FF03F3-35AA-33E8-338F-D9DBECAE8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13" y="3429000"/>
            <a:ext cx="10156371" cy="3319009"/>
          </a:xfrm>
          <a:prstGeom prst="rect">
            <a:avLst/>
          </a:prstGeom>
        </p:spPr>
      </p:pic>
    </p:spTree>
    <p:extLst>
      <p:ext uri="{BB962C8B-B14F-4D97-AF65-F5344CB8AC3E}">
        <p14:creationId xmlns:p14="http://schemas.microsoft.com/office/powerpoint/2010/main" val="189036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D03A-5A43-A643-153C-CC48D76B8068}"/>
              </a:ext>
            </a:extLst>
          </p:cNvPr>
          <p:cNvSpPr>
            <a:spLocks noGrp="1"/>
          </p:cNvSpPr>
          <p:nvPr>
            <p:ph type="title"/>
          </p:nvPr>
        </p:nvSpPr>
        <p:spPr>
          <a:xfrm>
            <a:off x="1017814" y="109991"/>
            <a:ext cx="10156371" cy="571046"/>
          </a:xfrm>
        </p:spPr>
        <p:txBody>
          <a:bodyPr>
            <a:normAutofit fontScale="90000"/>
          </a:bodyPr>
          <a:lstStyle/>
          <a:p>
            <a:r>
              <a:rPr lang="en-GB" sz="2000" b="1" dirty="0"/>
              <a:t>Bivariate analysis – Boxplot for Rating vs Content Rating (</a:t>
            </a:r>
            <a:r>
              <a:rPr lang="en-US" sz="2000" b="1" dirty="0"/>
              <a:t>Is there any difference in the ratings? Are some types liked better?</a:t>
            </a:r>
            <a:r>
              <a:rPr lang="en-GB" sz="2000" b="1" dirty="0"/>
              <a:t>)</a:t>
            </a:r>
          </a:p>
        </p:txBody>
      </p:sp>
      <p:sp>
        <p:nvSpPr>
          <p:cNvPr id="3" name="Content Placeholder 2">
            <a:extLst>
              <a:ext uri="{FF2B5EF4-FFF2-40B4-BE49-F238E27FC236}">
                <a16:creationId xmlns:a16="http://schemas.microsoft.com/office/drawing/2014/main" id="{D30881A5-8FFD-B1DF-B26C-4F2D79B6BC77}"/>
              </a:ext>
            </a:extLst>
          </p:cNvPr>
          <p:cNvSpPr>
            <a:spLocks noGrp="1"/>
          </p:cNvSpPr>
          <p:nvPr>
            <p:ph idx="1"/>
          </p:nvPr>
        </p:nvSpPr>
        <p:spPr>
          <a:xfrm>
            <a:off x="1017814" y="681037"/>
            <a:ext cx="10156371" cy="2867706"/>
          </a:xfrm>
        </p:spPr>
        <p:txBody>
          <a:bodyPr>
            <a:noAutofit/>
          </a:bodyPr>
          <a:lstStyle/>
          <a:p>
            <a:pPr>
              <a:buFontTx/>
              <a:buChar char="•"/>
            </a:pPr>
            <a:r>
              <a:rPr lang="en-US" sz="1400" dirty="0"/>
              <a:t> </a:t>
            </a:r>
            <a:r>
              <a:rPr lang="en-US" sz="1400" b="1" dirty="0"/>
              <a:t>Median Ratings: </a:t>
            </a:r>
            <a:r>
              <a:rPr lang="en-US" sz="1400" dirty="0"/>
              <a:t>The median ratings for "Everyone," "Teen," "Everyone 10+," and "Mature 17+" appear to be relatively high, generally above 4.0. In contrast, "Adults only 18+" has a lower median, and "Unrated" seems to have the lowest median rating.</a:t>
            </a:r>
          </a:p>
          <a:p>
            <a:pPr>
              <a:buFontTx/>
              <a:buChar char="•"/>
            </a:pPr>
            <a:r>
              <a:rPr lang="en-US" sz="1400" b="1" dirty="0"/>
              <a:t>Spread of Ratings: </a:t>
            </a:r>
            <a:r>
              <a:rPr lang="en-US" sz="1400" dirty="0"/>
              <a:t>The interquartile ranges (IQRs) for "Everyone," "Teen," and "Everyone 10+" are quite narrow, indicating that most ratings are clustered closely around the median. The "Mature 17+" category has a wider spread, suggesting more variability in ratings.</a:t>
            </a:r>
          </a:p>
          <a:p>
            <a:pPr>
              <a:buFontTx/>
              <a:buChar char="•"/>
            </a:pPr>
            <a:r>
              <a:rPr lang="en-US" sz="1400" b="1" dirty="0"/>
              <a:t>Outliers: </a:t>
            </a:r>
            <a:r>
              <a:rPr lang="en-US" sz="1400" dirty="0"/>
              <a:t>There are several outliers in the "Mature 17+" and "Adults only 18+" categories, indicating that while some users rated these highly, others rated them much lower.</a:t>
            </a:r>
          </a:p>
          <a:p>
            <a:pPr>
              <a:buFontTx/>
              <a:buChar char="•"/>
            </a:pPr>
            <a:r>
              <a:rPr lang="en-US" sz="1400" b="1" dirty="0"/>
              <a:t>Overall Preference: </a:t>
            </a:r>
            <a:r>
              <a:rPr lang="en-US" sz="1400" dirty="0"/>
              <a:t>The higher median ratings for "Everyone," "Teen," and "Everyone 10+" suggest that these content types are generally liked better compared to "Adults only 18+" and "Unrated."</a:t>
            </a:r>
          </a:p>
          <a:p>
            <a:pPr>
              <a:buFontTx/>
              <a:buChar char="•"/>
            </a:pPr>
            <a:r>
              <a:rPr lang="en-US" sz="1400" dirty="0"/>
              <a:t>In summary, it seems that content rated for younger audiences tends to receive higher ratings, while adult content may be more polarizing.</a:t>
            </a:r>
            <a:endParaRPr lang="en-GB" sz="1400" dirty="0"/>
          </a:p>
        </p:txBody>
      </p:sp>
      <p:pic>
        <p:nvPicPr>
          <p:cNvPr id="6" name="Picture 5" descr="A graph of a bar chart&#10;&#10;Description automatically generated with medium confidence">
            <a:extLst>
              <a:ext uri="{FF2B5EF4-FFF2-40B4-BE49-F238E27FC236}">
                <a16:creationId xmlns:a16="http://schemas.microsoft.com/office/drawing/2014/main" id="{5DF16922-084A-5DF0-106D-D9AA4D134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814" y="3429000"/>
            <a:ext cx="10156372" cy="3319009"/>
          </a:xfrm>
          <a:prstGeom prst="rect">
            <a:avLst/>
          </a:prstGeom>
        </p:spPr>
      </p:pic>
    </p:spTree>
    <p:extLst>
      <p:ext uri="{BB962C8B-B14F-4D97-AF65-F5344CB8AC3E}">
        <p14:creationId xmlns:p14="http://schemas.microsoft.com/office/powerpoint/2010/main" val="2358782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7FFCC9B-CD9C-4100-8855-15FB3F4A982C}">
  <we:reference id="530e4aa5-1381-4248-ad81-740f232184fb" version="1.0.0.1" store="EXCatalog" storeType="EXCatalog"/>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41</TotalTime>
  <Words>1036</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Gotham Rounded SSm A</vt:lpstr>
      <vt:lpstr>Office Theme</vt:lpstr>
      <vt:lpstr>App Rating Prediction</vt:lpstr>
      <vt:lpstr>Univariate Analysis – Boxplot for Price (Are there any outliers? Think about the price of usual apps on Play Store.)</vt:lpstr>
      <vt:lpstr>Univariate Analysis – Boxplot for Reviews (Are there any apps with very high number of reviews? Do the values seem right?)</vt:lpstr>
      <vt:lpstr>Univariate Analysis – Histogram for Rating (How are the ratings distributed? Is it more toward higher ratings?)</vt:lpstr>
      <vt:lpstr>Univariate Analysis – Histogram for Size (How are the size distributed? Is it more toward higher size?)</vt:lpstr>
      <vt:lpstr>Bivariate analysis – Scatterplot for Rating vs Price (What pattern do you observe? Does rating increase with price?)</vt:lpstr>
      <vt:lpstr>Bivariate analysis – Scatterplot for Rating vs Size (Are heavier apps rated better?)</vt:lpstr>
      <vt:lpstr>Bivariate analysis – Scatterplot for Rating vs Reviews (Does more review mean a better rating always?)</vt:lpstr>
      <vt:lpstr>Bivariate analysis – Boxplot for Rating vs Content Rating (Is there any difference in the ratings? Are some types liked better?)</vt:lpstr>
      <vt:lpstr>Bivariate analysis – Boxplot for Rating vs Category (Which genre has the best ratings?)</vt:lpstr>
    </vt:vector>
  </TitlesOfParts>
  <Company>MMC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Singh, Rishabh (2)</dc:creator>
  <cp:lastModifiedBy>Singh, Rishabh (2)</cp:lastModifiedBy>
  <cp:revision>57</cp:revision>
  <dcterms:created xsi:type="dcterms:W3CDTF">2024-10-22T17:47:53Z</dcterms:created>
  <dcterms:modified xsi:type="dcterms:W3CDTF">2024-10-22T18:33:33Z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8f1469a-2c2a-4aee-b92b-090d4c5468ff_Enabled">
    <vt:lpwstr>true</vt:lpwstr>
  </property>
  <property fmtid="{D5CDD505-2E9C-101B-9397-08002B2CF9AE}" pid="3" name="MSIP_Label_38f1469a-2c2a-4aee-b92b-090d4c5468ff_SetDate">
    <vt:lpwstr>2024-10-22T17:51:57Z</vt:lpwstr>
  </property>
  <property fmtid="{D5CDD505-2E9C-101B-9397-08002B2CF9AE}" pid="4" name="MSIP_Label_38f1469a-2c2a-4aee-b92b-090d4c5468ff_Method">
    <vt:lpwstr>Standard</vt:lpwstr>
  </property>
  <property fmtid="{D5CDD505-2E9C-101B-9397-08002B2CF9AE}" pid="5" name="MSIP_Label_38f1469a-2c2a-4aee-b92b-090d4c5468ff_Name">
    <vt:lpwstr>Confidential - Unmarked</vt:lpwstr>
  </property>
  <property fmtid="{D5CDD505-2E9C-101B-9397-08002B2CF9AE}" pid="6" name="MSIP_Label_38f1469a-2c2a-4aee-b92b-090d4c5468ff_SiteId">
    <vt:lpwstr>2a6e6092-73e4-4752-b1a5-477a17f5056d</vt:lpwstr>
  </property>
  <property fmtid="{D5CDD505-2E9C-101B-9397-08002B2CF9AE}" pid="7" name="MSIP_Label_38f1469a-2c2a-4aee-b92b-090d4c5468ff_ActionId">
    <vt:lpwstr>fc256589-4517-4eec-afd5-1013ba9564dc</vt:lpwstr>
  </property>
  <property fmtid="{D5CDD505-2E9C-101B-9397-08002B2CF9AE}" pid="8" name="MSIP_Label_38f1469a-2c2a-4aee-b92b-090d4c5468ff_ContentBits">
    <vt:lpwstr>0</vt:lpwstr>
  </property>
</Properties>
</file>