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3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59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18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06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5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8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9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3D95-3C4A-459B-B8A6-D6173C74017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FE6981-61A1-4930-ABDA-34734238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5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mmar111/house-price-prediction-an-end-to-end-ml-project/dat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5ADB-485E-9A79-0D1A-90E9FCBE4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1628" y="1665498"/>
            <a:ext cx="9605943" cy="1646302"/>
          </a:xfrm>
        </p:spPr>
        <p:txBody>
          <a:bodyPr/>
          <a:lstStyle/>
          <a:p>
            <a:r>
              <a:rPr lang="en-US" sz="4000" dirty="0"/>
              <a:t>Ames, Iowa: Alternative to the Boston Housing Data as an End of Semester Regression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8377F-250D-C8E9-4359-F75D99D00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486" y="3546201"/>
            <a:ext cx="7766936" cy="1096899"/>
          </a:xfrm>
        </p:spPr>
        <p:txBody>
          <a:bodyPr>
            <a:noAutofit/>
          </a:bodyPr>
          <a:lstStyle/>
          <a:p>
            <a:r>
              <a:rPr lang="en-US" dirty="0"/>
              <a:t>Dean De Cock Truman State University Journal of Statistics Education Volume 19, Number 3(2011)</a:t>
            </a:r>
          </a:p>
          <a:p>
            <a:endParaRPr lang="en-US" dirty="0"/>
          </a:p>
          <a:p>
            <a:r>
              <a:rPr lang="en-US" dirty="0"/>
              <a:t>-Rishabh Mehta (801257231)</a:t>
            </a:r>
          </a:p>
        </p:txBody>
      </p:sp>
    </p:spTree>
    <p:extLst>
      <p:ext uri="{BB962C8B-B14F-4D97-AF65-F5344CB8AC3E}">
        <p14:creationId xmlns:p14="http://schemas.microsoft.com/office/powerpoint/2010/main" val="304883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0296C2-BF83-F50B-A6EA-CE6D12A00AAC}"/>
              </a:ext>
            </a:extLst>
          </p:cNvPr>
          <p:cNvSpPr txBox="1"/>
          <p:nvPr/>
        </p:nvSpPr>
        <p:spPr>
          <a:xfrm>
            <a:off x="908137" y="1540701"/>
            <a:ext cx="8580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day, thousands of residences are sold. Every buyer has various queries, such as: What is the genuine price that this home deserves? Is the price I'm paying reasonable? A machine learning approach is developed in this work to forecast a house price based on data about the house (its size, the year it was built in, etc.).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10A04-5407-B66C-6B53-69590587FE53}"/>
              </a:ext>
            </a:extLst>
          </p:cNvPr>
          <p:cNvSpPr txBox="1"/>
          <p:nvPr/>
        </p:nvSpPr>
        <p:spPr>
          <a:xfrm>
            <a:off x="908137" y="1017481"/>
            <a:ext cx="858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141507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0296C2-BF83-F50B-A6EA-CE6D12A00AAC}"/>
              </a:ext>
            </a:extLst>
          </p:cNvPr>
          <p:cNvSpPr txBox="1"/>
          <p:nvPr/>
        </p:nvSpPr>
        <p:spPr>
          <a:xfrm>
            <a:off x="908136" y="1835063"/>
            <a:ext cx="858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https://www.kaggle.com/code/ammar111/house-price-prediction-an-end-to-end-ml-project/data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10A04-5407-B66C-6B53-69590587FE53}"/>
              </a:ext>
            </a:extLst>
          </p:cNvPr>
          <p:cNvSpPr txBox="1"/>
          <p:nvPr/>
        </p:nvSpPr>
        <p:spPr>
          <a:xfrm>
            <a:off x="908137" y="1017481"/>
            <a:ext cx="858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</a:p>
        </p:txBody>
      </p:sp>
    </p:spTree>
    <p:extLst>
      <p:ext uri="{BB962C8B-B14F-4D97-AF65-F5344CB8AC3E}">
        <p14:creationId xmlns:p14="http://schemas.microsoft.com/office/powerpoint/2010/main" val="228161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0296C2-BF83-F50B-A6EA-CE6D12A00AAC}"/>
              </a:ext>
            </a:extLst>
          </p:cNvPr>
          <p:cNvSpPr txBox="1"/>
          <p:nvPr/>
        </p:nvSpPr>
        <p:spPr>
          <a:xfrm>
            <a:off x="858032" y="964504"/>
            <a:ext cx="858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10A04-5407-B66C-6B53-69590587FE53}"/>
              </a:ext>
            </a:extLst>
          </p:cNvPr>
          <p:cNvSpPr txBox="1"/>
          <p:nvPr/>
        </p:nvSpPr>
        <p:spPr>
          <a:xfrm>
            <a:off x="858033" y="441284"/>
            <a:ext cx="858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Summary of the Method: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01E62-CF88-948A-7E16-9D7857E3547D}"/>
              </a:ext>
            </a:extLst>
          </p:cNvPr>
          <p:cNvSpPr txBox="1"/>
          <p:nvPr/>
        </p:nvSpPr>
        <p:spPr>
          <a:xfrm>
            <a:off x="945715" y="1070975"/>
            <a:ext cx="8492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study develops many regression models to forecast a house's price given a few of its characteristics. The models are evaluated and compared to identify the one that performs best. The steps in this paper's data science workflow are as follows: collecting the data, cleaning and preparing it, exploring it and creating models, assessing the findings, and conveying them visually.</a:t>
            </a:r>
          </a:p>
        </p:txBody>
      </p:sp>
    </p:spTree>
    <p:extLst>
      <p:ext uri="{BB962C8B-B14F-4D97-AF65-F5344CB8AC3E}">
        <p14:creationId xmlns:p14="http://schemas.microsoft.com/office/powerpoint/2010/main" val="60050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0296C2-BF83-F50B-A6EA-CE6D12A00AAC}"/>
              </a:ext>
            </a:extLst>
          </p:cNvPr>
          <p:cNvSpPr txBox="1"/>
          <p:nvPr/>
        </p:nvSpPr>
        <p:spPr>
          <a:xfrm>
            <a:off x="858032" y="964504"/>
            <a:ext cx="858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10A04-5407-B66C-6B53-69590587FE53}"/>
              </a:ext>
            </a:extLst>
          </p:cNvPr>
          <p:cNvSpPr txBox="1"/>
          <p:nvPr/>
        </p:nvSpPr>
        <p:spPr>
          <a:xfrm>
            <a:off x="858033" y="441284"/>
            <a:ext cx="858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EF955-9B11-D7E8-1A5B-220B4403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52" y="2673216"/>
            <a:ext cx="4575019" cy="3498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C743D9-9B4C-E8C5-3D12-84F9C1CC27A8}"/>
              </a:ext>
            </a:extLst>
          </p:cNvPr>
          <p:cNvSpPr txBox="1"/>
          <p:nvPr/>
        </p:nvSpPr>
        <p:spPr>
          <a:xfrm>
            <a:off x="926925" y="914400"/>
            <a:ext cx="9951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 distribution:</a:t>
            </a: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Distribution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Dataset contains a lot of variables, but the most important one for us to explore is the target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variable. We need to understand its distribution. First, we start by plotting the violin plot for the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target variable. The width of the violin represents the frequency. This means that if a violin is the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widest between 300 and 400, then the area between 300 and 400 contains more data points than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other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D709E-58E4-F948-8E71-610811BB5A8F}"/>
              </a:ext>
            </a:extLst>
          </p:cNvPr>
          <p:cNvSpPr txBox="1"/>
          <p:nvPr/>
        </p:nvSpPr>
        <p:spPr>
          <a:xfrm>
            <a:off x="369515" y="6093550"/>
            <a:ext cx="928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We can see from the plot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 that most house prices fall between 100,000 and 250,000. The dashed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URWPalladioL-Roma"/>
              </a:rPr>
              <a:t>lines represent the locations of the three quartiles Q1, Q2 (the median), and Q3</a:t>
            </a:r>
          </a:p>
        </p:txBody>
      </p:sp>
    </p:spTree>
    <p:extLst>
      <p:ext uri="{BB962C8B-B14F-4D97-AF65-F5344CB8AC3E}">
        <p14:creationId xmlns:p14="http://schemas.microsoft.com/office/powerpoint/2010/main" val="357566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0296C2-BF83-F50B-A6EA-CE6D12A00AAC}"/>
              </a:ext>
            </a:extLst>
          </p:cNvPr>
          <p:cNvSpPr txBox="1"/>
          <p:nvPr/>
        </p:nvSpPr>
        <p:spPr>
          <a:xfrm>
            <a:off x="858032" y="964504"/>
            <a:ext cx="858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10A04-5407-B66C-6B53-69590587FE53}"/>
              </a:ext>
            </a:extLst>
          </p:cNvPr>
          <p:cNvSpPr txBox="1"/>
          <p:nvPr/>
        </p:nvSpPr>
        <p:spPr>
          <a:xfrm>
            <a:off x="858033" y="441284"/>
            <a:ext cx="858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E1BD2-706A-658C-E367-684A507B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10" y="2109612"/>
            <a:ext cx="5175115" cy="3957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451C2-7339-59BE-47EB-2024BBF65A16}"/>
              </a:ext>
            </a:extLst>
          </p:cNvPr>
          <p:cNvSpPr txBox="1"/>
          <p:nvPr/>
        </p:nvSpPr>
        <p:spPr>
          <a:xfrm>
            <a:off x="1002081" y="1333650"/>
            <a:ext cx="902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This shows us the minimum and maximum values of </a:t>
            </a:r>
            <a:r>
              <a:rPr lang="en-US" sz="1800" b="0" i="0" u="none" strike="noStrike" baseline="0" dirty="0" err="1">
                <a:latin typeface="LMMono10-Regular"/>
              </a:rPr>
              <a:t>SalePrice</a:t>
            </a:r>
            <a:r>
              <a:rPr lang="en-US" sz="1800" b="0" i="0" u="none" strike="noStrike" baseline="0" dirty="0">
                <a:latin typeface="URWPalladioL-Roma"/>
              </a:rPr>
              <a:t>. It shows us also the three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quartiles represented by the box and the vertical line inside of it. Lastly, we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4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0296C2-BF83-F50B-A6EA-CE6D12A00AAC}"/>
              </a:ext>
            </a:extLst>
          </p:cNvPr>
          <p:cNvSpPr txBox="1"/>
          <p:nvPr/>
        </p:nvSpPr>
        <p:spPr>
          <a:xfrm>
            <a:off x="858032" y="964504"/>
            <a:ext cx="858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10A04-5407-B66C-6B53-69590587FE53}"/>
              </a:ext>
            </a:extLst>
          </p:cNvPr>
          <p:cNvSpPr txBox="1"/>
          <p:nvPr/>
        </p:nvSpPr>
        <p:spPr>
          <a:xfrm>
            <a:off x="858033" y="441284"/>
            <a:ext cx="858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451C2-7339-59BE-47EB-2024BBF65A16}"/>
              </a:ext>
            </a:extLst>
          </p:cNvPr>
          <p:cNvSpPr txBox="1"/>
          <p:nvPr/>
        </p:nvSpPr>
        <p:spPr>
          <a:xfrm>
            <a:off x="1002081" y="1333650"/>
            <a:ext cx="8079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best model is </a:t>
            </a:r>
            <a:r>
              <a:rPr lang="en-US" sz="1800" b="0" i="0" u="none" strike="noStrike" baseline="0" dirty="0" err="1">
                <a:latin typeface="URWPalladioL-Roma"/>
              </a:rPr>
              <a:t>XGBoost</a:t>
            </a:r>
            <a:r>
              <a:rPr lang="en-US" sz="1800" b="0" i="0" u="none" strike="noStrike" baseline="0" dirty="0">
                <a:latin typeface="URWPalladioL-Roma"/>
              </a:rPr>
              <a:t> and the worst model is K-Nearest Neighbors. We can see that the difference in MAE between the best model and the worst model is significant; the best model has almost half of the error of the worst model.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9632D-D44F-F49D-0EF9-24D06947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1" y="2866186"/>
            <a:ext cx="3932260" cy="2519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295B20-8233-E5A9-5592-9B61B492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22" y="2993722"/>
            <a:ext cx="3895703" cy="239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71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409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LMMono10-Regular</vt:lpstr>
      <vt:lpstr>Trebuchet MS</vt:lpstr>
      <vt:lpstr>URWPalladioL-Bold</vt:lpstr>
      <vt:lpstr>URWPalladioL-Roma</vt:lpstr>
      <vt:lpstr>Wingdings 3</vt:lpstr>
      <vt:lpstr>Facet</vt:lpstr>
      <vt:lpstr>Ames, Iowa: Alternative to the Boston Housing Data as an End of Semester Regression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Ames, Iowa: Alternative to the Boston Housing Data as an End of Semester Regression Project </dc:title>
  <dc:creator>Rishabh Mehta</dc:creator>
  <cp:lastModifiedBy>Rishabh Mehta</cp:lastModifiedBy>
  <cp:revision>2</cp:revision>
  <dcterms:created xsi:type="dcterms:W3CDTF">2022-09-17T15:45:05Z</dcterms:created>
  <dcterms:modified xsi:type="dcterms:W3CDTF">2022-09-24T17:52:20Z</dcterms:modified>
</cp:coreProperties>
</file>