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4" r:id="rId10"/>
    <p:sldId id="263" r:id="rId11"/>
    <p:sldId id="266"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EF2511-B16D-44D1-8C94-BDD54ACEFF75}"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428575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F2511-B16D-44D1-8C94-BDD54ACEFF75}"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383237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F2511-B16D-44D1-8C94-BDD54ACEFF75}"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7B6B2-65A3-40C0-896F-F026A04F709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334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EF2511-B16D-44D1-8C94-BDD54ACEFF75}"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128548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EF2511-B16D-44D1-8C94-BDD54ACEFF75}"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7B6B2-65A3-40C0-896F-F026A04F709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575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EF2511-B16D-44D1-8C94-BDD54ACEFF75}"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1183114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EF2511-B16D-44D1-8C94-BDD54ACEFF75}"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3718179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EF2511-B16D-44D1-8C94-BDD54ACEFF75}"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124565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EF2511-B16D-44D1-8C94-BDD54ACEFF75}"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289807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F2511-B16D-44D1-8C94-BDD54ACEFF75}"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120453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EF2511-B16D-44D1-8C94-BDD54ACEFF75}"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150342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EF2511-B16D-44D1-8C94-BDD54ACEFF75}"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353752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EF2511-B16D-44D1-8C94-BDD54ACEFF75}"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387764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F2511-B16D-44D1-8C94-BDD54ACEFF75}"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4172363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EF2511-B16D-44D1-8C94-BDD54ACEFF75}"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78096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EF2511-B16D-44D1-8C94-BDD54ACEFF75}"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7B6B2-65A3-40C0-896F-F026A04F7095}" type="slidenum">
              <a:rPr lang="en-US" smtClean="0"/>
              <a:t>‹#›</a:t>
            </a:fld>
            <a:endParaRPr lang="en-US"/>
          </a:p>
        </p:txBody>
      </p:sp>
    </p:spTree>
    <p:extLst>
      <p:ext uri="{BB962C8B-B14F-4D97-AF65-F5344CB8AC3E}">
        <p14:creationId xmlns:p14="http://schemas.microsoft.com/office/powerpoint/2010/main" val="255599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EF2511-B16D-44D1-8C94-BDD54ACEFF75}" type="datetimeFigureOut">
              <a:rPr lang="en-US" smtClean="0"/>
              <a:t>2/10/2024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E7B6B2-65A3-40C0-896F-F026A04F7095}" type="slidenum">
              <a:rPr lang="en-US" smtClean="0"/>
              <a:t>‹#›</a:t>
            </a:fld>
            <a:endParaRPr lang="en-US"/>
          </a:p>
        </p:txBody>
      </p:sp>
    </p:spTree>
    <p:extLst>
      <p:ext uri="{BB962C8B-B14F-4D97-AF65-F5344CB8AC3E}">
        <p14:creationId xmlns:p14="http://schemas.microsoft.com/office/powerpoint/2010/main" val="1980931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685800"/>
            <a:ext cx="8915399" cy="2262781"/>
          </a:xfrm>
        </p:spPr>
        <p:txBody>
          <a:bodyPr>
            <a:normAutofit/>
          </a:bodyPr>
          <a:lstStyle/>
          <a:p>
            <a:r>
              <a:rPr lang="en-US" sz="6000" dirty="0" smtClean="0"/>
              <a:t>Capstone Project </a:t>
            </a:r>
            <a:endParaRPr lang="en-US" sz="6000" dirty="0"/>
          </a:p>
        </p:txBody>
      </p:sp>
      <p:sp>
        <p:nvSpPr>
          <p:cNvPr id="3" name="Subtitle 2"/>
          <p:cNvSpPr>
            <a:spLocks noGrp="1"/>
          </p:cNvSpPr>
          <p:nvPr>
            <p:ph type="subTitle" idx="1"/>
          </p:nvPr>
        </p:nvSpPr>
        <p:spPr>
          <a:xfrm>
            <a:off x="2589211" y="4764501"/>
            <a:ext cx="8915399" cy="1126283"/>
          </a:xfrm>
        </p:spPr>
        <p:txBody>
          <a:bodyPr>
            <a:normAutofit/>
          </a:bodyPr>
          <a:lstStyle/>
          <a:p>
            <a:pPr algn="r"/>
            <a:r>
              <a:rPr lang="en-US" sz="2800" dirty="0" smtClean="0"/>
              <a:t>By Rishabh Tyagi</a:t>
            </a:r>
            <a:endParaRPr lang="en-US" sz="2800" dirty="0"/>
          </a:p>
        </p:txBody>
      </p:sp>
      <p:sp>
        <p:nvSpPr>
          <p:cNvPr id="4" name="Subtitle 2"/>
          <p:cNvSpPr txBox="1">
            <a:spLocks/>
          </p:cNvSpPr>
          <p:nvPr/>
        </p:nvSpPr>
        <p:spPr>
          <a:xfrm>
            <a:off x="2741611" y="3371436"/>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3600" dirty="0" smtClean="0"/>
              <a:t>Movie Rental Analysis</a:t>
            </a:r>
            <a:endParaRPr lang="en-US" sz="3600" dirty="0"/>
          </a:p>
        </p:txBody>
      </p:sp>
    </p:spTree>
    <p:extLst>
      <p:ext uri="{BB962C8B-B14F-4D97-AF65-F5344CB8AC3E}">
        <p14:creationId xmlns:p14="http://schemas.microsoft.com/office/powerpoint/2010/main" val="34699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92924" y="624110"/>
            <a:ext cx="8911687" cy="740233"/>
          </a:xfrm>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LOCATION  ANALYSIS  </a:t>
            </a:r>
            <a:endParaRPr lang="en-US" dirty="0"/>
          </a:p>
        </p:txBody>
      </p:sp>
      <p:pic>
        <p:nvPicPr>
          <p:cNvPr id="2" name="Picture 1"/>
          <p:cNvPicPr>
            <a:picLocks noChangeAspect="1"/>
          </p:cNvPicPr>
          <p:nvPr/>
        </p:nvPicPr>
        <p:blipFill>
          <a:blip r:embed="rId2"/>
          <a:stretch>
            <a:fillRect/>
          </a:stretch>
        </p:blipFill>
        <p:spPr>
          <a:xfrm>
            <a:off x="2592923" y="1364343"/>
            <a:ext cx="8911687" cy="4992914"/>
          </a:xfrm>
          <a:prstGeom prst="rect">
            <a:avLst/>
          </a:prstGeom>
        </p:spPr>
      </p:pic>
    </p:spTree>
    <p:extLst>
      <p:ext uri="{BB962C8B-B14F-4D97-AF65-F5344CB8AC3E}">
        <p14:creationId xmlns:p14="http://schemas.microsoft.com/office/powerpoint/2010/main" val="240907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92924" y="624110"/>
            <a:ext cx="8911687" cy="740233"/>
          </a:xfrm>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FILM  ANALYSIS  </a:t>
            </a:r>
            <a:endParaRPr lang="en-US" dirty="0"/>
          </a:p>
        </p:txBody>
      </p:sp>
      <p:pic>
        <p:nvPicPr>
          <p:cNvPr id="2" name="Picture 1"/>
          <p:cNvPicPr>
            <a:picLocks noChangeAspect="1"/>
          </p:cNvPicPr>
          <p:nvPr/>
        </p:nvPicPr>
        <p:blipFill>
          <a:blip r:embed="rId2"/>
          <a:stretch>
            <a:fillRect/>
          </a:stretch>
        </p:blipFill>
        <p:spPr>
          <a:xfrm>
            <a:off x="2592924" y="1364343"/>
            <a:ext cx="8911687" cy="5109028"/>
          </a:xfrm>
          <a:prstGeom prst="rect">
            <a:avLst/>
          </a:prstGeom>
        </p:spPr>
      </p:pic>
    </p:spTree>
    <p:extLst>
      <p:ext uri="{BB962C8B-B14F-4D97-AF65-F5344CB8AC3E}">
        <p14:creationId xmlns:p14="http://schemas.microsoft.com/office/powerpoint/2010/main" val="358143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a:t>H</a:t>
            </a:r>
            <a:r>
              <a:rPr lang="en-US" b="1" dirty="0" smtClean="0"/>
              <a:t>ow </a:t>
            </a:r>
            <a:r>
              <a:rPr lang="en-US" b="1" dirty="0"/>
              <a:t>does the sales revenue vary by month</a:t>
            </a:r>
            <a:r>
              <a:rPr lang="en-US" b="1" dirty="0" smtClean="0"/>
              <a:t>?</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Here, we can see that the sales in the month of February were the lowest with the numbers approximately being 1000 and with time we saw a tremendous growth in the sales with July being the highest contributing month. The sales dropped in the very next month from 28k to 24k.</a:t>
            </a:r>
            <a:endParaRPr lang="en-US" sz="2000" dirty="0"/>
          </a:p>
        </p:txBody>
      </p:sp>
      <p:pic>
        <p:nvPicPr>
          <p:cNvPr id="6" name="Picture 5"/>
          <p:cNvPicPr>
            <a:picLocks noChangeAspect="1"/>
          </p:cNvPicPr>
          <p:nvPr/>
        </p:nvPicPr>
        <p:blipFill>
          <a:blip r:embed="rId2"/>
          <a:stretch>
            <a:fillRect/>
          </a:stretch>
        </p:blipFill>
        <p:spPr>
          <a:xfrm>
            <a:off x="6206898" y="642848"/>
            <a:ext cx="5297715" cy="5218202"/>
          </a:xfrm>
          <a:prstGeom prst="rect">
            <a:avLst/>
          </a:prstGeom>
        </p:spPr>
      </p:pic>
    </p:spTree>
    <p:extLst>
      <p:ext uri="{BB962C8B-B14F-4D97-AF65-F5344CB8AC3E}">
        <p14:creationId xmlns:p14="http://schemas.microsoft.com/office/powerpoint/2010/main" val="72707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a:t>H</a:t>
            </a:r>
            <a:r>
              <a:rPr lang="en-US" b="1" dirty="0" smtClean="0"/>
              <a:t>ow </a:t>
            </a:r>
            <a:r>
              <a:rPr lang="en-US" b="1" dirty="0"/>
              <a:t>does the sales revenue vary by </a:t>
            </a:r>
            <a:r>
              <a:rPr lang="en-US" b="1" dirty="0" smtClean="0"/>
              <a:t>different stores?</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revenue generated by the two stores under consideration is almost identical as visible from the pie chart. Store 1 was responsible for contributing 49.67 % of the total sales and Stores 2 did 50.33% with both the stores contributing equally to the business.</a:t>
            </a:r>
            <a:endParaRPr lang="en-US" sz="2000" dirty="0"/>
          </a:p>
        </p:txBody>
      </p:sp>
      <p:pic>
        <p:nvPicPr>
          <p:cNvPr id="3" name="Picture 2"/>
          <p:cNvPicPr>
            <a:picLocks noChangeAspect="1"/>
          </p:cNvPicPr>
          <p:nvPr/>
        </p:nvPicPr>
        <p:blipFill>
          <a:blip r:embed="rId2"/>
          <a:stretch>
            <a:fillRect/>
          </a:stretch>
        </p:blipFill>
        <p:spPr>
          <a:xfrm>
            <a:off x="6400800" y="1264489"/>
            <a:ext cx="5167086" cy="4045992"/>
          </a:xfrm>
          <a:prstGeom prst="rect">
            <a:avLst/>
          </a:prstGeom>
        </p:spPr>
      </p:pic>
    </p:spTree>
    <p:extLst>
      <p:ext uri="{BB962C8B-B14F-4D97-AF65-F5344CB8AC3E}">
        <p14:creationId xmlns:p14="http://schemas.microsoft.com/office/powerpoint/2010/main" val="330226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a:t>H</a:t>
            </a:r>
            <a:r>
              <a:rPr lang="en-US" b="1" dirty="0" smtClean="0"/>
              <a:t>ow </a:t>
            </a:r>
            <a:r>
              <a:rPr lang="en-US" b="1" dirty="0"/>
              <a:t>does the </a:t>
            </a:r>
            <a:r>
              <a:rPr lang="en-US" b="1" dirty="0" smtClean="0"/>
              <a:t>rental duration of the movies rented vary by genre?</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cumulative rental duration in days for every genre of the movie is presented in the bar chart. As seen, the Foreign genre was rented for the longest duration followed by Family and Sports. The least duration was seen with the categories like Music and Horror.</a:t>
            </a:r>
            <a:endParaRPr lang="en-US" sz="2000" dirty="0"/>
          </a:p>
        </p:txBody>
      </p:sp>
      <p:pic>
        <p:nvPicPr>
          <p:cNvPr id="5" name="Picture 4"/>
          <p:cNvPicPr>
            <a:picLocks noChangeAspect="1"/>
          </p:cNvPicPr>
          <p:nvPr/>
        </p:nvPicPr>
        <p:blipFill>
          <a:blip r:embed="rId2"/>
          <a:stretch>
            <a:fillRect/>
          </a:stretch>
        </p:blipFill>
        <p:spPr>
          <a:xfrm>
            <a:off x="7561942" y="685665"/>
            <a:ext cx="3178629" cy="5175385"/>
          </a:xfrm>
          <a:prstGeom prst="rect">
            <a:avLst/>
          </a:prstGeom>
        </p:spPr>
      </p:pic>
    </p:spTree>
    <p:extLst>
      <p:ext uri="{BB962C8B-B14F-4D97-AF65-F5344CB8AC3E}">
        <p14:creationId xmlns:p14="http://schemas.microsoft.com/office/powerpoint/2010/main" val="348479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184" y="3153481"/>
            <a:ext cx="3405187" cy="1157649"/>
          </a:xfrm>
        </p:spPr>
        <p:txBody>
          <a:bodyPr>
            <a:normAutofit fontScale="90000"/>
          </a:bodyPr>
          <a:lstStyle/>
          <a:p>
            <a:r>
              <a:rPr lang="en-US" b="1" dirty="0"/>
              <a:t>H</a:t>
            </a:r>
            <a:r>
              <a:rPr lang="en-US" b="1" dirty="0" smtClean="0"/>
              <a:t>ow </a:t>
            </a:r>
            <a:r>
              <a:rPr lang="en-US" b="1" dirty="0"/>
              <a:t>does the </a:t>
            </a:r>
            <a:r>
              <a:rPr lang="en-US" b="1" dirty="0" smtClean="0"/>
              <a:t>total revenue vary by genre?</a:t>
            </a:r>
            <a:endParaRPr lang="en-US" b="1" dirty="0"/>
          </a:p>
        </p:txBody>
      </p:sp>
      <p:sp>
        <p:nvSpPr>
          <p:cNvPr id="4" name="Text Placeholder 3"/>
          <p:cNvSpPr>
            <a:spLocks noGrp="1"/>
          </p:cNvSpPr>
          <p:nvPr>
            <p:ph type="body" sz="half" idx="2"/>
          </p:nvPr>
        </p:nvSpPr>
        <p:spPr>
          <a:xfrm>
            <a:off x="6168571" y="3153482"/>
            <a:ext cx="4364379" cy="2871106"/>
          </a:xfrm>
        </p:spPr>
        <p:txBody>
          <a:bodyPr>
            <a:normAutofit/>
          </a:bodyPr>
          <a:lstStyle/>
          <a:p>
            <a:r>
              <a:rPr lang="en-US" sz="2000" dirty="0" smtClean="0"/>
              <a:t>The highest gross revenue generated was more than USD 5000 by the only genre i.e. Sports followed by Sci-Fi and Animation with 4.8K and 4.7K respectively. The category with least gross revenue was Music with 3.4k and Travel with 3.5K</a:t>
            </a:r>
            <a:endParaRPr lang="en-US" sz="2000" dirty="0"/>
          </a:p>
        </p:txBody>
      </p:sp>
      <p:pic>
        <p:nvPicPr>
          <p:cNvPr id="3" name="Picture 2"/>
          <p:cNvPicPr>
            <a:picLocks noChangeAspect="1"/>
          </p:cNvPicPr>
          <p:nvPr/>
        </p:nvPicPr>
        <p:blipFill>
          <a:blip r:embed="rId2"/>
          <a:stretch>
            <a:fillRect/>
          </a:stretch>
        </p:blipFill>
        <p:spPr>
          <a:xfrm>
            <a:off x="2104571" y="321582"/>
            <a:ext cx="9274629" cy="2581275"/>
          </a:xfrm>
          <a:prstGeom prst="rect">
            <a:avLst/>
          </a:prstGeom>
        </p:spPr>
      </p:pic>
    </p:spTree>
    <p:extLst>
      <p:ext uri="{BB962C8B-B14F-4D97-AF65-F5344CB8AC3E}">
        <p14:creationId xmlns:p14="http://schemas.microsoft.com/office/powerpoint/2010/main" val="29651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smtClean="0"/>
              <a:t>What </a:t>
            </a:r>
            <a:r>
              <a:rPr lang="en-US" b="1" dirty="0"/>
              <a:t>is </a:t>
            </a:r>
            <a:r>
              <a:rPr lang="en-US" b="1" dirty="0" smtClean="0"/>
              <a:t>the distribution </a:t>
            </a:r>
            <a:r>
              <a:rPr lang="en-US" b="1" dirty="0"/>
              <a:t>of films by rental duration</a:t>
            </a:r>
            <a:r>
              <a:rPr lang="en-US" b="1" dirty="0"/>
              <a:t>?</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pie chart show the distribution of the inventory according to the number of days the films were rented for. The biggest portion of the pie represent the number of films that were rented for 6 hours. The count is 212 films. Similarly, the count is 203 for both 3 and 4 hours.</a:t>
            </a:r>
            <a:endParaRPr lang="en-US" sz="2000" dirty="0"/>
          </a:p>
        </p:txBody>
      </p:sp>
      <p:pic>
        <p:nvPicPr>
          <p:cNvPr id="3" name="Picture 2"/>
          <p:cNvPicPr>
            <a:picLocks noChangeAspect="1"/>
          </p:cNvPicPr>
          <p:nvPr/>
        </p:nvPicPr>
        <p:blipFill>
          <a:blip r:embed="rId2"/>
          <a:stretch>
            <a:fillRect/>
          </a:stretch>
        </p:blipFill>
        <p:spPr>
          <a:xfrm>
            <a:off x="6299200" y="1264489"/>
            <a:ext cx="5479589" cy="3613104"/>
          </a:xfrm>
          <a:prstGeom prst="rect">
            <a:avLst/>
          </a:prstGeom>
        </p:spPr>
      </p:pic>
    </p:spTree>
    <p:extLst>
      <p:ext uri="{BB962C8B-B14F-4D97-AF65-F5344CB8AC3E}">
        <p14:creationId xmlns:p14="http://schemas.microsoft.com/office/powerpoint/2010/main" val="301271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a:t>H</a:t>
            </a:r>
            <a:r>
              <a:rPr lang="en-US" b="1" dirty="0" smtClean="0"/>
              <a:t>ow </a:t>
            </a:r>
            <a:r>
              <a:rPr lang="en-US" b="1" dirty="0"/>
              <a:t>does the inventory vary by film rating</a:t>
            </a:r>
            <a:r>
              <a:rPr lang="en-US" b="1" dirty="0"/>
              <a:t>?</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There are multiple ratings and the inventory can be categorized under them basis the audience movies are best suited for. The highest number of films fall under PG-13 rating with 223 films followed by 210 films under NC-17 rating and so on. </a:t>
            </a:r>
            <a:endParaRPr lang="en-US" sz="2000" dirty="0"/>
          </a:p>
        </p:txBody>
      </p:sp>
      <p:pic>
        <p:nvPicPr>
          <p:cNvPr id="5" name="Picture 4"/>
          <p:cNvPicPr>
            <a:picLocks noChangeAspect="1"/>
          </p:cNvPicPr>
          <p:nvPr/>
        </p:nvPicPr>
        <p:blipFill>
          <a:blip r:embed="rId2"/>
          <a:stretch>
            <a:fillRect/>
          </a:stretch>
        </p:blipFill>
        <p:spPr>
          <a:xfrm>
            <a:off x="6267980" y="1843314"/>
            <a:ext cx="5113963" cy="3255736"/>
          </a:xfrm>
          <a:prstGeom prst="rect">
            <a:avLst/>
          </a:prstGeom>
        </p:spPr>
      </p:pic>
    </p:spTree>
    <p:extLst>
      <p:ext uri="{BB962C8B-B14F-4D97-AF65-F5344CB8AC3E}">
        <p14:creationId xmlns:p14="http://schemas.microsoft.com/office/powerpoint/2010/main" val="270484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184" y="3153482"/>
            <a:ext cx="3405187" cy="1563662"/>
          </a:xfrm>
        </p:spPr>
        <p:txBody>
          <a:bodyPr>
            <a:normAutofit/>
          </a:bodyPr>
          <a:lstStyle/>
          <a:p>
            <a:r>
              <a:rPr lang="en-US" b="1" dirty="0" smtClean="0"/>
              <a:t>What </a:t>
            </a:r>
            <a:r>
              <a:rPr lang="en-US" b="1" dirty="0"/>
              <a:t>is the breakdown of film categories in the inventory</a:t>
            </a:r>
            <a:r>
              <a:rPr lang="en-US" b="1" dirty="0"/>
              <a:t>?</a:t>
            </a:r>
            <a:endParaRPr lang="en-US" b="1" dirty="0"/>
          </a:p>
        </p:txBody>
      </p:sp>
      <p:sp>
        <p:nvSpPr>
          <p:cNvPr id="4" name="Text Placeholder 3"/>
          <p:cNvSpPr>
            <a:spLocks noGrp="1"/>
          </p:cNvSpPr>
          <p:nvPr>
            <p:ph type="body" sz="half" idx="2"/>
          </p:nvPr>
        </p:nvSpPr>
        <p:spPr>
          <a:xfrm>
            <a:off x="6168571" y="3153482"/>
            <a:ext cx="4364379" cy="2871106"/>
          </a:xfrm>
        </p:spPr>
        <p:txBody>
          <a:bodyPr>
            <a:normAutofit/>
          </a:bodyPr>
          <a:lstStyle/>
          <a:p>
            <a:r>
              <a:rPr lang="en-US" sz="2000" dirty="0" smtClean="0"/>
              <a:t>The breakdown of the inventory as per the film genre is shown in the column chart where the maximum number of films in a category belong to Sports followed by Foreign. The least number of films a category has in the stores is Music.</a:t>
            </a:r>
            <a:endParaRPr lang="en-US" sz="2000" dirty="0"/>
          </a:p>
        </p:txBody>
      </p:sp>
      <p:pic>
        <p:nvPicPr>
          <p:cNvPr id="5" name="Picture 4"/>
          <p:cNvPicPr>
            <a:picLocks noChangeAspect="1"/>
          </p:cNvPicPr>
          <p:nvPr/>
        </p:nvPicPr>
        <p:blipFill>
          <a:blip r:embed="rId2"/>
          <a:stretch>
            <a:fillRect/>
          </a:stretch>
        </p:blipFill>
        <p:spPr>
          <a:xfrm>
            <a:off x="2119087" y="522514"/>
            <a:ext cx="8984342" cy="2235200"/>
          </a:xfrm>
          <a:prstGeom prst="rect">
            <a:avLst/>
          </a:prstGeom>
        </p:spPr>
      </p:pic>
    </p:spTree>
    <p:extLst>
      <p:ext uri="{BB962C8B-B14F-4D97-AF65-F5344CB8AC3E}">
        <p14:creationId xmlns:p14="http://schemas.microsoft.com/office/powerpoint/2010/main" val="175258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a:t>H</a:t>
            </a:r>
            <a:r>
              <a:rPr lang="en-US" b="1" dirty="0" smtClean="0"/>
              <a:t>ow </a:t>
            </a:r>
            <a:r>
              <a:rPr lang="en-US" b="1" dirty="0"/>
              <a:t>does the </a:t>
            </a:r>
            <a:r>
              <a:rPr lang="en-US" b="1" dirty="0" smtClean="0"/>
              <a:t>total rental rate vary by genre?</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Sports category has the highest rental rate amongst all the categories of the films. It is followed by Foreign and Games. The last spot in this order is occupied by Music category with the least rental rate i.e. 150</a:t>
            </a:r>
            <a:endParaRPr lang="en-US" sz="2000" dirty="0"/>
          </a:p>
        </p:txBody>
      </p:sp>
      <p:pic>
        <p:nvPicPr>
          <p:cNvPr id="3" name="Picture 2"/>
          <p:cNvPicPr>
            <a:picLocks noChangeAspect="1"/>
          </p:cNvPicPr>
          <p:nvPr/>
        </p:nvPicPr>
        <p:blipFill>
          <a:blip r:embed="rId2"/>
          <a:stretch>
            <a:fillRect/>
          </a:stretch>
        </p:blipFill>
        <p:spPr>
          <a:xfrm>
            <a:off x="8084457" y="685665"/>
            <a:ext cx="2859314" cy="5337764"/>
          </a:xfrm>
          <a:prstGeom prst="rect">
            <a:avLst/>
          </a:prstGeom>
        </p:spPr>
      </p:pic>
    </p:spTree>
    <p:extLst>
      <p:ext uri="{BB962C8B-B14F-4D97-AF65-F5344CB8AC3E}">
        <p14:creationId xmlns:p14="http://schemas.microsoft.com/office/powerpoint/2010/main" val="293417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29AFE-12E6-B14F-EFAF-F6593A75B6A8}"/>
              </a:ext>
            </a:extLst>
          </p:cNvPr>
          <p:cNvSpPr txBox="1">
            <a:spLocks noGrp="1"/>
          </p:cNvSpPr>
          <p:nvPr>
            <p:ph type="title"/>
          </p:nvPr>
        </p:nvSpPr>
        <p:spPr>
          <a:xfrm>
            <a:off x="2592925" y="624110"/>
            <a:ext cx="8911687" cy="523220"/>
          </a:xfrm>
          <a:prstGeom prst="rect">
            <a:avLst/>
          </a:prstGeom>
          <a:noFill/>
        </p:spPr>
        <p:txBody>
          <a:bodyPr wrap="square" rtlCol="0">
            <a:spAutoFit/>
          </a:bodyPr>
          <a:lstStyle/>
          <a:p>
            <a:pPr algn="ctr"/>
            <a:r>
              <a:rPr lang="en-IN" sz="2800" b="1" u="sng" dirty="0">
                <a:solidFill>
                  <a:schemeClr val="tx1"/>
                </a:solidFill>
                <a:latin typeface="Times New Roman" panose="02020603050405020304" pitchFamily="18" charset="0"/>
                <a:cs typeface="Times New Roman" panose="02020603050405020304" pitchFamily="18" charset="0"/>
              </a:rPr>
              <a:t>OVERVIEW OF MOVIE RENTAL ANALYSIS</a:t>
            </a:r>
          </a:p>
        </p:txBody>
      </p:sp>
      <p:sp>
        <p:nvSpPr>
          <p:cNvPr id="5" name="Content Placeholder 4">
            <a:extLst>
              <a:ext uri="{FF2B5EF4-FFF2-40B4-BE49-F238E27FC236}">
                <a16:creationId xmlns:a16="http://schemas.microsoft.com/office/drawing/2014/main" id="{440F9453-897B-E6B5-B774-403F4F429DC0}"/>
              </a:ext>
            </a:extLst>
          </p:cNvPr>
          <p:cNvSpPr>
            <a:spLocks noGrp="1"/>
          </p:cNvSpPr>
          <p:nvPr>
            <p:ph idx="1"/>
          </p:nvPr>
        </p:nvSpPr>
        <p:spPr>
          <a:xfrm>
            <a:off x="2589212" y="1641788"/>
            <a:ext cx="8915400" cy="170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b="1" u="sng" dirty="0"/>
              <a:t>Objective</a:t>
            </a:r>
            <a:r>
              <a:rPr lang="en-US" sz="1800" dirty="0"/>
              <a:t>: </a:t>
            </a:r>
            <a:r>
              <a:rPr lang="en-US" dirty="0"/>
              <a:t>The objective of this project is to create a comprehensive Power BI dashboard utilizing the </a:t>
            </a:r>
            <a:r>
              <a:rPr lang="en-US" dirty="0" err="1"/>
              <a:t>Sakila</a:t>
            </a:r>
            <a:r>
              <a:rPr lang="en-US" dirty="0"/>
              <a:t> Movie Rental Database. The dashboard aims to provide valuable insights to understand customer behavior and preferences, optimize film inventory management, evaluate staff performance and store operations, enabling data-driven decision making and strategic planning.</a:t>
            </a:r>
          </a:p>
        </p:txBody>
      </p:sp>
      <p:sp>
        <p:nvSpPr>
          <p:cNvPr id="6" name="Rectangle 5">
            <a:extLst>
              <a:ext uri="{FF2B5EF4-FFF2-40B4-BE49-F238E27FC236}">
                <a16:creationId xmlns:a16="http://schemas.microsoft.com/office/drawing/2014/main" id="{651EDF6B-7A85-6BF0-9AB3-0E90290CD93A}"/>
              </a:ext>
            </a:extLst>
          </p:cNvPr>
          <p:cNvSpPr/>
          <p:nvPr/>
        </p:nvSpPr>
        <p:spPr>
          <a:xfrm>
            <a:off x="2589212" y="3836526"/>
            <a:ext cx="8915400" cy="1958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u="sng" dirty="0"/>
              <a:t>Analysis Scope</a:t>
            </a:r>
            <a:r>
              <a:rPr lang="en-US" sz="1800" dirty="0"/>
              <a:t>: </a:t>
            </a:r>
            <a:r>
              <a:rPr lang="en-US" dirty="0"/>
              <a:t>The analysis will delve into different facets of the movie rental process, covering areas such as film rentals, film performance, store operations. It will entail historical rental data, actor and genre contributions, and store performance metrics.. The dataset will include comprehensive information from various movie rental stores and the rental history of diverse films. </a:t>
            </a:r>
          </a:p>
        </p:txBody>
      </p:sp>
    </p:spTree>
    <p:extLst>
      <p:ext uri="{BB962C8B-B14F-4D97-AF65-F5344CB8AC3E}">
        <p14:creationId xmlns:p14="http://schemas.microsoft.com/office/powerpoint/2010/main" val="166783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184" y="3153482"/>
            <a:ext cx="3405187" cy="1563662"/>
          </a:xfrm>
        </p:spPr>
        <p:txBody>
          <a:bodyPr>
            <a:normAutofit/>
          </a:bodyPr>
          <a:lstStyle/>
          <a:p>
            <a:r>
              <a:rPr lang="en-US" b="1" dirty="0" smtClean="0"/>
              <a:t>What </a:t>
            </a:r>
            <a:r>
              <a:rPr lang="en-US" b="1" dirty="0"/>
              <a:t>is the </a:t>
            </a:r>
            <a:r>
              <a:rPr lang="en-US" b="1" dirty="0" smtClean="0"/>
              <a:t>monthly revenue generated by each staff member?</a:t>
            </a:r>
            <a:endParaRPr lang="en-US" b="1" dirty="0"/>
          </a:p>
        </p:txBody>
      </p:sp>
      <p:sp>
        <p:nvSpPr>
          <p:cNvPr id="4" name="Text Placeholder 3"/>
          <p:cNvSpPr>
            <a:spLocks noGrp="1"/>
          </p:cNvSpPr>
          <p:nvPr>
            <p:ph type="body" sz="half" idx="2"/>
          </p:nvPr>
        </p:nvSpPr>
        <p:spPr>
          <a:xfrm>
            <a:off x="6168571" y="3153482"/>
            <a:ext cx="4364379" cy="2871106"/>
          </a:xfrm>
        </p:spPr>
        <p:txBody>
          <a:bodyPr>
            <a:normAutofit lnSpcReduction="10000"/>
          </a:bodyPr>
          <a:lstStyle/>
          <a:p>
            <a:r>
              <a:rPr lang="en-US" sz="2000" dirty="0" smtClean="0"/>
              <a:t>The contribution by the only 2 staff members has been very competitive every month. The month of May saw a difference in the revenue generation as Staff id 1 contributed slightly higher than the other else the contribution has been identical of the rest of the year with 0 sales in February 2006.</a:t>
            </a:r>
            <a:endParaRPr lang="en-US" sz="2000" dirty="0"/>
          </a:p>
        </p:txBody>
      </p:sp>
      <p:pic>
        <p:nvPicPr>
          <p:cNvPr id="3" name="Picture 2"/>
          <p:cNvPicPr>
            <a:picLocks noChangeAspect="1"/>
          </p:cNvPicPr>
          <p:nvPr/>
        </p:nvPicPr>
        <p:blipFill>
          <a:blip r:embed="rId2"/>
          <a:stretch>
            <a:fillRect/>
          </a:stretch>
        </p:blipFill>
        <p:spPr>
          <a:xfrm>
            <a:off x="2560184" y="443593"/>
            <a:ext cx="7972766" cy="2067378"/>
          </a:xfrm>
          <a:prstGeom prst="rect">
            <a:avLst/>
          </a:prstGeom>
        </p:spPr>
      </p:pic>
    </p:spTree>
    <p:extLst>
      <p:ext uri="{BB962C8B-B14F-4D97-AF65-F5344CB8AC3E}">
        <p14:creationId xmlns:p14="http://schemas.microsoft.com/office/powerpoint/2010/main" val="101573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404392"/>
          </a:xfrm>
        </p:spPr>
        <p:txBody>
          <a:bodyPr>
            <a:normAutofit fontScale="90000"/>
          </a:bodyPr>
          <a:lstStyle/>
          <a:p>
            <a:r>
              <a:rPr lang="en-US" b="1" dirty="0" smtClean="0"/>
              <a:t>What is the % contribution of each staff member towards total revenue?</a:t>
            </a:r>
            <a:endParaRPr lang="en-US" b="1" dirty="0"/>
          </a:p>
        </p:txBody>
      </p:sp>
      <p:sp>
        <p:nvSpPr>
          <p:cNvPr id="4" name="Text Placeholder 3"/>
          <p:cNvSpPr>
            <a:spLocks noGrp="1"/>
          </p:cNvSpPr>
          <p:nvPr>
            <p:ph type="body" sz="half" idx="2"/>
          </p:nvPr>
        </p:nvSpPr>
        <p:spPr>
          <a:xfrm>
            <a:off x="2589213" y="2307771"/>
            <a:ext cx="3405187" cy="3657600"/>
          </a:xfrm>
        </p:spPr>
        <p:txBody>
          <a:bodyPr>
            <a:normAutofit/>
          </a:bodyPr>
          <a:lstStyle/>
          <a:p>
            <a:r>
              <a:rPr lang="en-US" sz="2000" dirty="0" smtClean="0"/>
              <a:t>The only 2 staff members have contributed almost equally towards the total revenue for the time period in consideration with Staff Id 1 with 49.67% and Staff Id 2 with 50.33%</a:t>
            </a:r>
            <a:endParaRPr lang="en-US" sz="2000" dirty="0"/>
          </a:p>
        </p:txBody>
      </p:sp>
      <p:pic>
        <p:nvPicPr>
          <p:cNvPr id="3" name="Picture 2"/>
          <p:cNvPicPr>
            <a:picLocks noChangeAspect="1"/>
          </p:cNvPicPr>
          <p:nvPr/>
        </p:nvPicPr>
        <p:blipFill>
          <a:blip r:embed="rId2"/>
          <a:stretch>
            <a:fillRect/>
          </a:stretch>
        </p:blipFill>
        <p:spPr>
          <a:xfrm>
            <a:off x="6672488" y="1378857"/>
            <a:ext cx="4706711" cy="3715824"/>
          </a:xfrm>
          <a:prstGeom prst="rect">
            <a:avLst/>
          </a:prstGeom>
        </p:spPr>
      </p:pic>
    </p:spTree>
    <p:extLst>
      <p:ext uri="{BB962C8B-B14F-4D97-AF65-F5344CB8AC3E}">
        <p14:creationId xmlns:p14="http://schemas.microsoft.com/office/powerpoint/2010/main" val="211239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smtClean="0"/>
              <a:t>What is the average rental duration as per Staff members?</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This chart helps us understand the average duration for which the Staff members rented out the movies with different durations. The average hours for the Staff Id 1 was 4.93 hours and for Staff Id 2 was 4.94 hours which is almost similar to one another. </a:t>
            </a:r>
            <a:endParaRPr lang="en-US" sz="2000" dirty="0"/>
          </a:p>
        </p:txBody>
      </p:sp>
      <p:pic>
        <p:nvPicPr>
          <p:cNvPr id="3" name="Picture 2"/>
          <p:cNvPicPr>
            <a:picLocks noChangeAspect="1"/>
          </p:cNvPicPr>
          <p:nvPr/>
        </p:nvPicPr>
        <p:blipFill>
          <a:blip r:embed="rId2"/>
          <a:stretch>
            <a:fillRect/>
          </a:stretch>
        </p:blipFill>
        <p:spPr>
          <a:xfrm>
            <a:off x="6474277" y="1264489"/>
            <a:ext cx="4571093" cy="3598883"/>
          </a:xfrm>
          <a:prstGeom prst="rect">
            <a:avLst/>
          </a:prstGeom>
        </p:spPr>
      </p:pic>
    </p:spTree>
    <p:extLst>
      <p:ext uri="{BB962C8B-B14F-4D97-AF65-F5344CB8AC3E}">
        <p14:creationId xmlns:p14="http://schemas.microsoft.com/office/powerpoint/2010/main" val="4231968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a:bodyPr>
          <a:lstStyle/>
          <a:p>
            <a:r>
              <a:rPr lang="en-US" b="1" dirty="0" smtClean="0"/>
              <a:t>Find the total number of rentals by Staff?</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total number of rentals were also similar for both the staff ids with 8000 for staff id 2 and 8040 for staff id 1 contributing to 49.89 % and 50.11 % respectively to the total number of rentals.</a:t>
            </a:r>
            <a:endParaRPr lang="en-US" sz="2000" dirty="0"/>
          </a:p>
        </p:txBody>
      </p:sp>
      <p:pic>
        <p:nvPicPr>
          <p:cNvPr id="3" name="Picture 2"/>
          <p:cNvPicPr>
            <a:picLocks noChangeAspect="1"/>
          </p:cNvPicPr>
          <p:nvPr/>
        </p:nvPicPr>
        <p:blipFill>
          <a:blip r:embed="rId2"/>
          <a:stretch>
            <a:fillRect/>
          </a:stretch>
        </p:blipFill>
        <p:spPr>
          <a:xfrm>
            <a:off x="6966944" y="1622929"/>
            <a:ext cx="4252600" cy="3369985"/>
          </a:xfrm>
          <a:prstGeom prst="rect">
            <a:avLst/>
          </a:prstGeom>
        </p:spPr>
      </p:pic>
    </p:spTree>
    <p:extLst>
      <p:ext uri="{BB962C8B-B14F-4D97-AF65-F5344CB8AC3E}">
        <p14:creationId xmlns:p14="http://schemas.microsoft.com/office/powerpoint/2010/main" val="1927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smtClean="0"/>
              <a:t>How</a:t>
            </a:r>
            <a:r>
              <a:rPr lang="en-US" dirty="0" smtClean="0"/>
              <a:t> </a:t>
            </a:r>
            <a:r>
              <a:rPr lang="en-US" b="1" dirty="0"/>
              <a:t>does the rental revenue vary by country</a:t>
            </a:r>
            <a:r>
              <a:rPr lang="en-US" b="1" dirty="0"/>
              <a:t>?</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two country under consideration for the sales are Australia and Canada where the sales happened. It can be inferred that the two stores are located one in these 2 countries hence the business done by the stores is the individual business for the country.</a:t>
            </a:r>
            <a:endParaRPr lang="en-US" sz="2000" dirty="0"/>
          </a:p>
        </p:txBody>
      </p:sp>
      <p:pic>
        <p:nvPicPr>
          <p:cNvPr id="5" name="Picture 4"/>
          <p:cNvPicPr>
            <a:picLocks noChangeAspect="1"/>
          </p:cNvPicPr>
          <p:nvPr/>
        </p:nvPicPr>
        <p:blipFill>
          <a:blip r:embed="rId2"/>
          <a:stretch>
            <a:fillRect/>
          </a:stretch>
        </p:blipFill>
        <p:spPr>
          <a:xfrm>
            <a:off x="6646106" y="1843314"/>
            <a:ext cx="4749333" cy="3107191"/>
          </a:xfrm>
          <a:prstGeom prst="rect">
            <a:avLst/>
          </a:prstGeom>
        </p:spPr>
      </p:pic>
    </p:spTree>
    <p:extLst>
      <p:ext uri="{BB962C8B-B14F-4D97-AF65-F5344CB8AC3E}">
        <p14:creationId xmlns:p14="http://schemas.microsoft.com/office/powerpoint/2010/main" val="418604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smtClean="0"/>
              <a:t>How</a:t>
            </a:r>
            <a:r>
              <a:rPr lang="en-US" dirty="0" smtClean="0"/>
              <a:t> </a:t>
            </a:r>
            <a:r>
              <a:rPr lang="en-US" b="1" dirty="0"/>
              <a:t>does the rental revenue vary by </a:t>
            </a:r>
            <a:r>
              <a:rPr lang="en-US" b="1" dirty="0" smtClean="0"/>
              <a:t>cities?</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cities were namely Woodbridge and Lethbridge with the sales from the two stores being same as discussed earlier, 50.33% for Woodbridge and 49.67% for Lethbridge</a:t>
            </a:r>
            <a:endParaRPr lang="en-US" sz="2000" dirty="0"/>
          </a:p>
        </p:txBody>
      </p:sp>
      <p:pic>
        <p:nvPicPr>
          <p:cNvPr id="3" name="Picture 2"/>
          <p:cNvPicPr>
            <a:picLocks noChangeAspect="1"/>
          </p:cNvPicPr>
          <p:nvPr/>
        </p:nvPicPr>
        <p:blipFill>
          <a:blip r:embed="rId2"/>
          <a:stretch>
            <a:fillRect/>
          </a:stretch>
        </p:blipFill>
        <p:spPr>
          <a:xfrm>
            <a:off x="6641646" y="1843314"/>
            <a:ext cx="4781097" cy="3015529"/>
          </a:xfrm>
          <a:prstGeom prst="rect">
            <a:avLst/>
          </a:prstGeom>
        </p:spPr>
      </p:pic>
    </p:spTree>
    <p:extLst>
      <p:ext uri="{BB962C8B-B14F-4D97-AF65-F5344CB8AC3E}">
        <p14:creationId xmlns:p14="http://schemas.microsoft.com/office/powerpoint/2010/main" val="274927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smtClean="0"/>
              <a:t>What is the distribution of the customers by country?</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 highest number of customers belong to China, India and Mexico with more than 10k customers individually whereas Germany, Spain and Ukraine are some amongst the countries that have around 2k customers.</a:t>
            </a:r>
            <a:endParaRPr lang="en-US" sz="2000" dirty="0"/>
          </a:p>
        </p:txBody>
      </p:sp>
      <p:pic>
        <p:nvPicPr>
          <p:cNvPr id="5" name="Picture 4"/>
          <p:cNvPicPr>
            <a:picLocks noChangeAspect="1"/>
          </p:cNvPicPr>
          <p:nvPr/>
        </p:nvPicPr>
        <p:blipFill>
          <a:blip r:embed="rId2"/>
          <a:stretch>
            <a:fillRect/>
          </a:stretch>
        </p:blipFill>
        <p:spPr>
          <a:xfrm>
            <a:off x="8021412" y="685665"/>
            <a:ext cx="3111046" cy="5366791"/>
          </a:xfrm>
          <a:prstGeom prst="rect">
            <a:avLst/>
          </a:prstGeom>
        </p:spPr>
      </p:pic>
    </p:spTree>
    <p:extLst>
      <p:ext uri="{BB962C8B-B14F-4D97-AF65-F5344CB8AC3E}">
        <p14:creationId xmlns:p14="http://schemas.microsoft.com/office/powerpoint/2010/main" val="3275771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184" y="3153482"/>
            <a:ext cx="3405187" cy="1563662"/>
          </a:xfrm>
        </p:spPr>
        <p:txBody>
          <a:bodyPr>
            <a:normAutofit/>
          </a:bodyPr>
          <a:lstStyle/>
          <a:p>
            <a:r>
              <a:rPr lang="en-US" b="1" dirty="0" smtClean="0"/>
              <a:t>What </a:t>
            </a:r>
            <a:r>
              <a:rPr lang="en-US" b="1" dirty="0"/>
              <a:t>is </a:t>
            </a:r>
            <a:r>
              <a:rPr lang="en-US" b="1" dirty="0" smtClean="0"/>
              <a:t>the distribution of the customers by city?</a:t>
            </a:r>
            <a:endParaRPr lang="en-US" b="1" dirty="0"/>
          </a:p>
        </p:txBody>
      </p:sp>
      <p:sp>
        <p:nvSpPr>
          <p:cNvPr id="4" name="Text Placeholder 3"/>
          <p:cNvSpPr>
            <a:spLocks noGrp="1"/>
          </p:cNvSpPr>
          <p:nvPr>
            <p:ph type="body" sz="half" idx="2"/>
          </p:nvPr>
        </p:nvSpPr>
        <p:spPr>
          <a:xfrm>
            <a:off x="6168571" y="3153482"/>
            <a:ext cx="4364379" cy="2871106"/>
          </a:xfrm>
        </p:spPr>
        <p:txBody>
          <a:bodyPr>
            <a:normAutofit/>
          </a:bodyPr>
          <a:lstStyle/>
          <a:p>
            <a:r>
              <a:rPr lang="en-US" sz="2000" dirty="0" smtClean="0"/>
              <a:t>The bar chart shows the distribution of the customers by city with Aurora and London having the highest number of customers and the remaining cities have almost similar number of customers that are too low when compared to the aforementioned cities</a:t>
            </a:r>
            <a:endParaRPr lang="en-US" sz="2000" dirty="0"/>
          </a:p>
        </p:txBody>
      </p:sp>
      <p:pic>
        <p:nvPicPr>
          <p:cNvPr id="3" name="Picture 2"/>
          <p:cNvPicPr>
            <a:picLocks noChangeAspect="1"/>
          </p:cNvPicPr>
          <p:nvPr/>
        </p:nvPicPr>
        <p:blipFill>
          <a:blip r:embed="rId2"/>
          <a:stretch>
            <a:fillRect/>
          </a:stretch>
        </p:blipFill>
        <p:spPr>
          <a:xfrm>
            <a:off x="2560184" y="595086"/>
            <a:ext cx="8760958" cy="2177143"/>
          </a:xfrm>
          <a:prstGeom prst="rect">
            <a:avLst/>
          </a:prstGeom>
        </p:spPr>
      </p:pic>
    </p:spTree>
    <p:extLst>
      <p:ext uri="{BB962C8B-B14F-4D97-AF65-F5344CB8AC3E}">
        <p14:creationId xmlns:p14="http://schemas.microsoft.com/office/powerpoint/2010/main" val="2842805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smtClean="0"/>
              <a:t>What is the distribution of films by language?</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There is only one language in which the films were rented out by the customers hence the blue donut and 100% distribution to English language.</a:t>
            </a:r>
            <a:endParaRPr lang="en-US" sz="2000" dirty="0"/>
          </a:p>
        </p:txBody>
      </p:sp>
      <p:pic>
        <p:nvPicPr>
          <p:cNvPr id="3" name="Picture 2"/>
          <p:cNvPicPr>
            <a:picLocks noChangeAspect="1"/>
          </p:cNvPicPr>
          <p:nvPr/>
        </p:nvPicPr>
        <p:blipFill>
          <a:blip r:embed="rId2"/>
          <a:stretch>
            <a:fillRect/>
          </a:stretch>
        </p:blipFill>
        <p:spPr>
          <a:xfrm>
            <a:off x="6625091" y="1843314"/>
            <a:ext cx="4790686" cy="3365500"/>
          </a:xfrm>
          <a:prstGeom prst="rect">
            <a:avLst/>
          </a:prstGeom>
        </p:spPr>
      </p:pic>
    </p:spTree>
    <p:extLst>
      <p:ext uri="{BB962C8B-B14F-4D97-AF65-F5344CB8AC3E}">
        <p14:creationId xmlns:p14="http://schemas.microsoft.com/office/powerpoint/2010/main" val="2045614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184" y="3153482"/>
            <a:ext cx="3405187" cy="1563662"/>
          </a:xfrm>
        </p:spPr>
        <p:txBody>
          <a:bodyPr>
            <a:normAutofit/>
          </a:bodyPr>
          <a:lstStyle/>
          <a:p>
            <a:r>
              <a:rPr lang="en-US" b="1" dirty="0" smtClean="0"/>
              <a:t>Which </a:t>
            </a:r>
            <a:r>
              <a:rPr lang="en-US" b="1" dirty="0"/>
              <a:t>film categories have the highest rental rates</a:t>
            </a:r>
            <a:r>
              <a:rPr lang="en-US" b="1" dirty="0"/>
              <a:t>?</a:t>
            </a:r>
            <a:endParaRPr lang="en-US" b="1" dirty="0"/>
          </a:p>
        </p:txBody>
      </p:sp>
      <p:sp>
        <p:nvSpPr>
          <p:cNvPr id="4" name="Text Placeholder 3"/>
          <p:cNvSpPr>
            <a:spLocks noGrp="1"/>
          </p:cNvSpPr>
          <p:nvPr>
            <p:ph type="body" sz="half" idx="2"/>
          </p:nvPr>
        </p:nvSpPr>
        <p:spPr>
          <a:xfrm>
            <a:off x="6168571" y="3153482"/>
            <a:ext cx="4364379" cy="2871106"/>
          </a:xfrm>
        </p:spPr>
        <p:txBody>
          <a:bodyPr>
            <a:normAutofit/>
          </a:bodyPr>
          <a:lstStyle/>
          <a:p>
            <a:r>
              <a:rPr lang="en-US" sz="2000" dirty="0" smtClean="0"/>
              <a:t>The average rental rate was seen the highest for the Games and the lowest for the Action. There were many genres that shared the similar average rental rate like Horror and Drama with 3.0</a:t>
            </a:r>
            <a:endParaRPr lang="en-US" sz="2000" dirty="0"/>
          </a:p>
        </p:txBody>
      </p:sp>
      <p:pic>
        <p:nvPicPr>
          <p:cNvPr id="5" name="Picture 4"/>
          <p:cNvPicPr>
            <a:picLocks noChangeAspect="1"/>
          </p:cNvPicPr>
          <p:nvPr/>
        </p:nvPicPr>
        <p:blipFill>
          <a:blip r:embed="rId2"/>
          <a:stretch>
            <a:fillRect/>
          </a:stretch>
        </p:blipFill>
        <p:spPr>
          <a:xfrm>
            <a:off x="2560184" y="682172"/>
            <a:ext cx="8572273" cy="2036308"/>
          </a:xfrm>
          <a:prstGeom prst="rect">
            <a:avLst/>
          </a:prstGeom>
        </p:spPr>
      </p:pic>
    </p:spTree>
    <p:extLst>
      <p:ext uri="{BB962C8B-B14F-4D97-AF65-F5344CB8AC3E}">
        <p14:creationId xmlns:p14="http://schemas.microsoft.com/office/powerpoint/2010/main" val="156416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D19B067-C726-A4D1-C6D5-A662DCD991EB}"/>
              </a:ext>
            </a:extLst>
          </p:cNvPr>
          <p:cNvSpPr>
            <a:spLocks noGrp="1"/>
          </p:cNvSpPr>
          <p:nvPr>
            <p:ph idx="1"/>
          </p:nvPr>
        </p:nvSpPr>
        <p:spPr>
          <a:xfrm>
            <a:off x="2589212" y="420710"/>
            <a:ext cx="8915400" cy="179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b="1" i="0" u="sng" dirty="0">
                <a:effectLst/>
                <a:latin typeface="Söhne"/>
              </a:rPr>
              <a:t>Goal</a:t>
            </a:r>
            <a:r>
              <a:rPr lang="en-US" sz="1800" b="0" i="0" dirty="0">
                <a:effectLst/>
                <a:latin typeface="Söhne"/>
              </a:rPr>
              <a:t>: </a:t>
            </a:r>
            <a:r>
              <a:rPr lang="en-US" dirty="0"/>
              <a:t>The primary goal of this Power BI dashboard is to provide a comprehensive overview of the movie rental company's operations. It aims to offer actionable insights to optimize film rentals, enhance collaboration with actors and genres, improve store distribution strategies, and identify opportunities for growth and efficiency in the competitive movie rental market.</a:t>
            </a:r>
            <a:endParaRPr lang="en-IN" dirty="0"/>
          </a:p>
        </p:txBody>
      </p:sp>
      <p:sp>
        <p:nvSpPr>
          <p:cNvPr id="5" name="Rectangle 4">
            <a:extLst>
              <a:ext uri="{FF2B5EF4-FFF2-40B4-BE49-F238E27FC236}">
                <a16:creationId xmlns:a16="http://schemas.microsoft.com/office/drawing/2014/main" id="{BD6D7F0F-806F-B7A6-ECE7-2DE59E9555EB}"/>
              </a:ext>
            </a:extLst>
          </p:cNvPr>
          <p:cNvSpPr/>
          <p:nvPr/>
        </p:nvSpPr>
        <p:spPr>
          <a:xfrm>
            <a:off x="2589211" y="2503426"/>
            <a:ext cx="8915401" cy="3536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u="sng" dirty="0"/>
              <a:t>Report &amp; Presentation</a:t>
            </a:r>
            <a:r>
              <a:rPr lang="en-US" sz="1800" dirty="0"/>
              <a:t>: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r>
              <a:rPr lang="en-US" dirty="0"/>
              <a:t>. The Power BI dashboard, along with the report and presentation, will serve as a powerful tool for the rental company's stakeholders. It will empower them to make informed decisions, optimize rental sales strategies, and enhance the overall business performance in the competitive publishing landscape</a:t>
            </a:r>
            <a:endParaRPr lang="en-IN" dirty="0"/>
          </a:p>
          <a:p>
            <a:endParaRPr lang="en-IN" sz="1800" dirty="0"/>
          </a:p>
        </p:txBody>
      </p:sp>
    </p:spTree>
    <p:extLst>
      <p:ext uri="{BB962C8B-B14F-4D97-AF65-F5344CB8AC3E}">
        <p14:creationId xmlns:p14="http://schemas.microsoft.com/office/powerpoint/2010/main" val="152260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85665"/>
            <a:ext cx="3405187" cy="1157649"/>
          </a:xfrm>
        </p:spPr>
        <p:txBody>
          <a:bodyPr>
            <a:normAutofit fontScale="90000"/>
          </a:bodyPr>
          <a:lstStyle/>
          <a:p>
            <a:r>
              <a:rPr lang="en-US" b="1" dirty="0" smtClean="0"/>
              <a:t>How </a:t>
            </a:r>
            <a:r>
              <a:rPr lang="en-US" b="1" dirty="0"/>
              <a:t>does the average rental duration vary by film category</a:t>
            </a:r>
            <a:r>
              <a:rPr lang="en-US" b="1" dirty="0"/>
              <a:t>?</a:t>
            </a:r>
            <a:endParaRPr lang="en-US" b="1" dirty="0"/>
          </a:p>
        </p:txBody>
      </p:sp>
      <p:sp>
        <p:nvSpPr>
          <p:cNvPr id="4" name="Text Placeholder 3"/>
          <p:cNvSpPr>
            <a:spLocks noGrp="1"/>
          </p:cNvSpPr>
          <p:nvPr>
            <p:ph type="body" sz="half" idx="2"/>
          </p:nvPr>
        </p:nvSpPr>
        <p:spPr>
          <a:xfrm>
            <a:off x="2589213" y="2061029"/>
            <a:ext cx="3405187" cy="3800021"/>
          </a:xfrm>
        </p:spPr>
        <p:txBody>
          <a:bodyPr>
            <a:normAutofit/>
          </a:bodyPr>
          <a:lstStyle/>
          <a:p>
            <a:r>
              <a:rPr lang="en-US" sz="2000" dirty="0" smtClean="0"/>
              <a:t>Travel and Music respectively are the top two genres with the highest average rental duration with Sports, New and Documentary grabbing the lowest spot in the list.</a:t>
            </a:r>
            <a:endParaRPr lang="en-US" sz="2000" dirty="0"/>
          </a:p>
        </p:txBody>
      </p:sp>
      <p:pic>
        <p:nvPicPr>
          <p:cNvPr id="5" name="Picture 4"/>
          <p:cNvPicPr>
            <a:picLocks noChangeAspect="1"/>
          </p:cNvPicPr>
          <p:nvPr/>
        </p:nvPicPr>
        <p:blipFill>
          <a:blip r:embed="rId2"/>
          <a:stretch>
            <a:fillRect/>
          </a:stretch>
        </p:blipFill>
        <p:spPr>
          <a:xfrm>
            <a:off x="7199086" y="685665"/>
            <a:ext cx="3686628" cy="5773192"/>
          </a:xfrm>
          <a:prstGeom prst="rect">
            <a:avLst/>
          </a:prstGeom>
        </p:spPr>
      </p:pic>
    </p:spTree>
    <p:extLst>
      <p:ext uri="{BB962C8B-B14F-4D97-AF65-F5344CB8AC3E}">
        <p14:creationId xmlns:p14="http://schemas.microsoft.com/office/powerpoint/2010/main" val="133709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56960"/>
          </a:xfrm>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DASHBOARD EXECUTIVE SUMMARY </a:t>
            </a:r>
            <a:endParaRPr lang="en-US" dirty="0"/>
          </a:p>
        </p:txBody>
      </p:sp>
      <p:pic>
        <p:nvPicPr>
          <p:cNvPr id="3" name="Picture 2"/>
          <p:cNvPicPr>
            <a:picLocks noChangeAspect="1"/>
          </p:cNvPicPr>
          <p:nvPr/>
        </p:nvPicPr>
        <p:blipFill>
          <a:blip r:embed="rId2"/>
          <a:stretch>
            <a:fillRect/>
          </a:stretch>
        </p:blipFill>
        <p:spPr>
          <a:xfrm>
            <a:off x="2592923" y="1612944"/>
            <a:ext cx="8911687" cy="4620432"/>
          </a:xfrm>
          <a:prstGeom prst="rect">
            <a:avLst/>
          </a:prstGeom>
        </p:spPr>
      </p:pic>
    </p:spTree>
    <p:extLst>
      <p:ext uri="{BB962C8B-B14F-4D97-AF65-F5344CB8AC3E}">
        <p14:creationId xmlns:p14="http://schemas.microsoft.com/office/powerpoint/2010/main" val="947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05445"/>
          </a:xfrm>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ENTITY  RELATIONSHIP  DIAGRAM</a:t>
            </a:r>
            <a:endParaRPr lang="en-US" dirty="0"/>
          </a:p>
        </p:txBody>
      </p:sp>
      <p:pic>
        <p:nvPicPr>
          <p:cNvPr id="3" name="Picture 2"/>
          <p:cNvPicPr>
            <a:picLocks noChangeAspect="1"/>
          </p:cNvPicPr>
          <p:nvPr/>
        </p:nvPicPr>
        <p:blipFill>
          <a:blip r:embed="rId2"/>
          <a:stretch>
            <a:fillRect/>
          </a:stretch>
        </p:blipFill>
        <p:spPr>
          <a:xfrm>
            <a:off x="2592923" y="1429555"/>
            <a:ext cx="8911688" cy="4958366"/>
          </a:xfrm>
          <a:prstGeom prst="rect">
            <a:avLst/>
          </a:prstGeom>
        </p:spPr>
      </p:pic>
    </p:spTree>
    <p:extLst>
      <p:ext uri="{BB962C8B-B14F-4D97-AF65-F5344CB8AC3E}">
        <p14:creationId xmlns:p14="http://schemas.microsoft.com/office/powerpoint/2010/main" val="306235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POWER BI DASHBOARDS </a:t>
            </a:r>
            <a:endParaRPr lang="en-US" dirty="0"/>
          </a:p>
        </p:txBody>
      </p:sp>
      <p:sp>
        <p:nvSpPr>
          <p:cNvPr id="3" name="Text Placeholder 2"/>
          <p:cNvSpPr>
            <a:spLocks noGrp="1"/>
          </p:cNvSpPr>
          <p:nvPr>
            <p:ph type="body" idx="1"/>
          </p:nvPr>
        </p:nvSpPr>
        <p:spPr>
          <a:xfrm>
            <a:off x="2589212" y="4063999"/>
            <a:ext cx="8915399" cy="1146629"/>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WITH PROBLEM STATEMENTS</a:t>
            </a:r>
            <a:endParaRPr lang="en-US" sz="2400" dirty="0"/>
          </a:p>
        </p:txBody>
      </p:sp>
    </p:spTree>
    <p:extLst>
      <p:ext uri="{BB962C8B-B14F-4D97-AF65-F5344CB8AC3E}">
        <p14:creationId xmlns:p14="http://schemas.microsoft.com/office/powerpoint/2010/main" val="373650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92924" y="624110"/>
            <a:ext cx="8911687" cy="740233"/>
          </a:xfrm>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SALES  ANALYSIS  </a:t>
            </a:r>
            <a:endParaRPr lang="en-US" dirty="0"/>
          </a:p>
        </p:txBody>
      </p:sp>
      <p:pic>
        <p:nvPicPr>
          <p:cNvPr id="4" name="Picture 3"/>
          <p:cNvPicPr>
            <a:picLocks noChangeAspect="1"/>
          </p:cNvPicPr>
          <p:nvPr/>
        </p:nvPicPr>
        <p:blipFill>
          <a:blip r:embed="rId2"/>
          <a:stretch>
            <a:fillRect/>
          </a:stretch>
        </p:blipFill>
        <p:spPr>
          <a:xfrm>
            <a:off x="2592924" y="1364344"/>
            <a:ext cx="8911687" cy="4997676"/>
          </a:xfrm>
          <a:prstGeom prst="rect">
            <a:avLst/>
          </a:prstGeom>
        </p:spPr>
      </p:pic>
    </p:spTree>
    <p:extLst>
      <p:ext uri="{BB962C8B-B14F-4D97-AF65-F5344CB8AC3E}">
        <p14:creationId xmlns:p14="http://schemas.microsoft.com/office/powerpoint/2010/main" val="29449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92924" y="624110"/>
            <a:ext cx="8911687" cy="740233"/>
          </a:xfrm>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INVENTORY  ANALYSIS  </a:t>
            </a:r>
            <a:endParaRPr lang="en-US" dirty="0"/>
          </a:p>
        </p:txBody>
      </p:sp>
      <p:pic>
        <p:nvPicPr>
          <p:cNvPr id="2" name="Picture 1"/>
          <p:cNvPicPr>
            <a:picLocks noChangeAspect="1"/>
          </p:cNvPicPr>
          <p:nvPr/>
        </p:nvPicPr>
        <p:blipFill>
          <a:blip r:embed="rId2"/>
          <a:stretch>
            <a:fillRect/>
          </a:stretch>
        </p:blipFill>
        <p:spPr>
          <a:xfrm>
            <a:off x="2592923" y="1364343"/>
            <a:ext cx="8911687" cy="4900839"/>
          </a:xfrm>
          <a:prstGeom prst="rect">
            <a:avLst/>
          </a:prstGeom>
        </p:spPr>
      </p:pic>
    </p:spTree>
    <p:extLst>
      <p:ext uri="{BB962C8B-B14F-4D97-AF65-F5344CB8AC3E}">
        <p14:creationId xmlns:p14="http://schemas.microsoft.com/office/powerpoint/2010/main" val="405556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92924" y="624110"/>
            <a:ext cx="8911687" cy="740233"/>
          </a:xfrm>
        </p:spPr>
        <p:txBody>
          <a:bodyPr/>
          <a:lstStyle/>
          <a:p>
            <a:r>
              <a:rPr lang="en-IN" b="1" u="sng" dirty="0" smtClean="0">
                <a:solidFill>
                  <a:schemeClr val="tx1"/>
                </a:solidFill>
                <a:latin typeface="Times New Roman" panose="02020603050405020304" pitchFamily="18" charset="0"/>
                <a:cs typeface="Times New Roman" panose="02020603050405020304" pitchFamily="18" charset="0"/>
              </a:rPr>
              <a:t>STAFF  ANALYSIS  </a:t>
            </a:r>
            <a:endParaRPr lang="en-US" dirty="0"/>
          </a:p>
        </p:txBody>
      </p:sp>
      <p:pic>
        <p:nvPicPr>
          <p:cNvPr id="2" name="Picture 1"/>
          <p:cNvPicPr>
            <a:picLocks noChangeAspect="1"/>
          </p:cNvPicPr>
          <p:nvPr/>
        </p:nvPicPr>
        <p:blipFill>
          <a:blip r:embed="rId2"/>
          <a:stretch>
            <a:fillRect/>
          </a:stretch>
        </p:blipFill>
        <p:spPr>
          <a:xfrm>
            <a:off x="2592923" y="1364343"/>
            <a:ext cx="8911687" cy="5065486"/>
          </a:xfrm>
          <a:prstGeom prst="rect">
            <a:avLst/>
          </a:prstGeom>
        </p:spPr>
      </p:pic>
    </p:spTree>
    <p:extLst>
      <p:ext uri="{BB962C8B-B14F-4D97-AF65-F5344CB8AC3E}">
        <p14:creationId xmlns:p14="http://schemas.microsoft.com/office/powerpoint/2010/main" val="13481048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448</TotalTime>
  <Words>1334</Words>
  <Application>Microsoft Office PowerPoint</Application>
  <PresentationFormat>Widescreen</PresentationFormat>
  <Paragraphs>55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Söhne</vt:lpstr>
      <vt:lpstr>Times New Roman</vt:lpstr>
      <vt:lpstr>Wingdings 3</vt:lpstr>
      <vt:lpstr>Wisp</vt:lpstr>
      <vt:lpstr>Capstone Project </vt:lpstr>
      <vt:lpstr>OVERVIEW OF MOVIE RENTAL ANALYSIS</vt:lpstr>
      <vt:lpstr>PowerPoint Presentation</vt:lpstr>
      <vt:lpstr>DASHBOARD EXECUTIVE SUMMARY </vt:lpstr>
      <vt:lpstr>ENTITY  RELATIONSHIP  DIAGRAM</vt:lpstr>
      <vt:lpstr>POWER BI DASHBOARDS </vt:lpstr>
      <vt:lpstr>SALES  ANALYSIS  </vt:lpstr>
      <vt:lpstr>INVENTORY  ANALYSIS  </vt:lpstr>
      <vt:lpstr>STAFF  ANALYSIS  </vt:lpstr>
      <vt:lpstr>LOCATION  ANALYSIS  </vt:lpstr>
      <vt:lpstr>FILM  ANALYSIS  </vt:lpstr>
      <vt:lpstr>How does the sales revenue vary by month?</vt:lpstr>
      <vt:lpstr>How does the sales revenue vary by different stores?</vt:lpstr>
      <vt:lpstr>How does the rental duration of the movies rented vary by genre?</vt:lpstr>
      <vt:lpstr>How does the total revenue vary by genre?</vt:lpstr>
      <vt:lpstr>What is the distribution of films by rental duration?</vt:lpstr>
      <vt:lpstr>How does the inventory vary by film rating?</vt:lpstr>
      <vt:lpstr>What is the breakdown of film categories in the inventory?</vt:lpstr>
      <vt:lpstr>How does the total rental rate vary by genre?</vt:lpstr>
      <vt:lpstr>What is the monthly revenue generated by each staff member?</vt:lpstr>
      <vt:lpstr>What is the % contribution of each staff member towards total revenue?</vt:lpstr>
      <vt:lpstr>What is the average rental duration as per Staff members?</vt:lpstr>
      <vt:lpstr>Find the total number of rentals by Staff?</vt:lpstr>
      <vt:lpstr>How does the rental revenue vary by country?</vt:lpstr>
      <vt:lpstr>How does the rental revenue vary by cities?</vt:lpstr>
      <vt:lpstr>What is the distribution of the customers by country?</vt:lpstr>
      <vt:lpstr>What is the distribution of the customers by city?</vt:lpstr>
      <vt:lpstr>What is the distribution of films by language?</vt:lpstr>
      <vt:lpstr>Which film categories have the highest rental rates?</vt:lpstr>
      <vt:lpstr>How does the average rental duration vary by film category?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27</cp:revision>
  <dcterms:created xsi:type="dcterms:W3CDTF">2024-02-10T03:58:55Z</dcterms:created>
  <dcterms:modified xsi:type="dcterms:W3CDTF">2024-02-10T11:27:22Z</dcterms:modified>
</cp:coreProperties>
</file>