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4" r:id="rId3"/>
    <p:sldId id="261" r:id="rId4"/>
    <p:sldId id="267" r:id="rId5"/>
    <p:sldId id="259" r:id="rId6"/>
    <p:sldId id="262" r:id="rId7"/>
    <p:sldId id="263" r:id="rId8"/>
    <p:sldId id="266" r:id="rId9"/>
    <p:sldId id="269" r:id="rId10"/>
    <p:sldId id="260" r:id="rId11"/>
    <p:sldId id="270"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92A7C-071B-9A7E-8C04-CDF722B0FF9E}" v="31" dt="2020-12-03T01:18:27.342"/>
    <p1510:client id="{1B9970F6-B778-7188-E232-61329FF3F97C}" v="3" dt="2020-12-02T06:08:43.036"/>
    <p1510:client id="{871387C6-357E-45AB-8B18-4188CAD80176}" v="128" dt="2020-12-01T13:57:34.771"/>
    <p1510:client id="{A4E717E4-4A0B-3607-41D8-08F2E114E801}" v="2786" dt="2020-12-03T04:50:46.825"/>
    <p1510:client id="{FA03D88E-8B2F-2961-5CD4-0674723AF695}" v="2275" dt="2020-12-03T00:37:12.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12/2/2020</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183401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12/2/2020</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16986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12/2/2020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55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12/2/2020</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61334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12/2/2020</a:t>
            </a:fld>
            <a:endParaRPr lang="en-US"/>
          </a:p>
        </p:txBody>
      </p:sp>
    </p:spTree>
    <p:extLst>
      <p:ext uri="{BB962C8B-B14F-4D97-AF65-F5344CB8AC3E}">
        <p14:creationId xmlns:p14="http://schemas.microsoft.com/office/powerpoint/2010/main" val="149870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12/2/2020</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75430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12/2/2020</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227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12/2/2020</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70051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12/2/2020</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09076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12/2/2020</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72058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12/2/2020</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45759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12/2/2020</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82065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52" r:id="rId5"/>
    <p:sldLayoutId id="2147483757" r:id="rId6"/>
    <p:sldLayoutId id="2147483753" r:id="rId7"/>
    <p:sldLayoutId id="2147483754" r:id="rId8"/>
    <p:sldLayoutId id="2147483755" r:id="rId9"/>
    <p:sldLayoutId id="2147483756" r:id="rId10"/>
    <p:sldLayoutId id="214748375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17/S0033291720003116"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3">
            <a:extLst>
              <a:ext uri="{FF2B5EF4-FFF2-40B4-BE49-F238E27FC236}">
                <a16:creationId xmlns:a16="http://schemas.microsoft.com/office/drawing/2014/main" id="{A339FD88-AA9A-4F3A-BBB8-F8BC3E1B8B74}"/>
              </a:ext>
            </a:extLst>
          </p:cNvPr>
          <p:cNvPicPr>
            <a:picLocks noChangeAspect="1"/>
          </p:cNvPicPr>
          <p:nvPr/>
        </p:nvPicPr>
        <p:blipFill rotWithShape="1">
          <a:blip r:embed="rId2"/>
          <a:srcRect t="11773" r="6" b="3939"/>
          <a:stretch/>
        </p:blipFill>
        <p:spPr>
          <a:xfrm>
            <a:off x="1524" y="10"/>
            <a:ext cx="12188952" cy="6857990"/>
          </a:xfrm>
          <a:prstGeom prst="rect">
            <a:avLst/>
          </a:prstGeom>
        </p:spPr>
      </p:pic>
      <p:grpSp>
        <p:nvGrpSpPr>
          <p:cNvPr id="7" name="Group 1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2" name="Freeform: Shape 11">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718988" y="2057152"/>
            <a:ext cx="7077044" cy="1410173"/>
          </a:xfrm>
        </p:spPr>
        <p:txBody>
          <a:bodyPr vert="horz" lIns="109728" tIns="109728" rIns="109728" bIns="91440" rtlCol="0" anchor="b">
            <a:noAutofit/>
          </a:bodyPr>
          <a:lstStyle/>
          <a:p>
            <a:r>
              <a:rPr lang="en-US" sz="2200">
                <a:solidFill>
                  <a:srgbClr val="FF0000"/>
                </a:solidFill>
                <a:ea typeface="+mj-lt"/>
                <a:cs typeface="+mj-lt"/>
              </a:rPr>
              <a:t>Social Media Sentiment Analysis of </a:t>
            </a:r>
            <a:r>
              <a:rPr lang="en-US" sz="2200" dirty="0">
                <a:solidFill>
                  <a:srgbClr val="FF0000"/>
                </a:solidFill>
                <a:ea typeface="+mj-lt"/>
                <a:cs typeface="+mj-lt"/>
              </a:rPr>
              <a:t>Covid-19: Reopening Nations</a:t>
            </a:r>
            <a:endParaRPr lang="en-US" sz="2200" dirty="0">
              <a:solidFill>
                <a:srgbClr val="FF0000"/>
              </a:solidFill>
              <a:ea typeface="Meiryo"/>
            </a:endParaRPr>
          </a:p>
        </p:txBody>
      </p:sp>
      <p:sp>
        <p:nvSpPr>
          <p:cNvPr id="3" name="Subtitle 2"/>
          <p:cNvSpPr>
            <a:spLocks noGrp="1"/>
          </p:cNvSpPr>
          <p:nvPr>
            <p:ph type="subTitle" idx="1"/>
          </p:nvPr>
        </p:nvSpPr>
        <p:spPr>
          <a:xfrm>
            <a:off x="714446" y="3503308"/>
            <a:ext cx="4595868" cy="1465057"/>
          </a:xfrm>
        </p:spPr>
        <p:txBody>
          <a:bodyPr anchor="t">
            <a:normAutofit/>
          </a:bodyPr>
          <a:lstStyle/>
          <a:p>
            <a:r>
              <a:rPr lang="en-US" sz="1600">
                <a:solidFill>
                  <a:schemeClr val="tx1">
                    <a:lumMod val="75000"/>
                    <a:lumOff val="25000"/>
                  </a:schemeClr>
                </a:solidFill>
                <a:ea typeface="Meiryo"/>
              </a:rPr>
              <a:t>Machine Learning IT631</a:t>
            </a:r>
            <a:endParaRPr lang="en-US"/>
          </a:p>
          <a:p>
            <a:r>
              <a:rPr lang="en-US" sz="1600">
                <a:solidFill>
                  <a:schemeClr val="tx1">
                    <a:lumMod val="75000"/>
                    <a:lumOff val="25000"/>
                  </a:schemeClr>
                </a:solidFill>
                <a:ea typeface="Meiryo"/>
              </a:rPr>
              <a:t>By Rishabh Yata, </a:t>
            </a:r>
            <a:r>
              <a:rPr lang="en-US" sz="1600" err="1">
                <a:solidFill>
                  <a:schemeClr val="tx1">
                    <a:lumMod val="75000"/>
                    <a:lumOff val="25000"/>
                  </a:schemeClr>
                </a:solidFill>
                <a:ea typeface="Meiryo"/>
              </a:rPr>
              <a:t>Shaharia</a:t>
            </a:r>
            <a:r>
              <a:rPr lang="en-US" sz="1600" dirty="0">
                <a:solidFill>
                  <a:schemeClr val="tx1">
                    <a:lumMod val="75000"/>
                    <a:lumOff val="25000"/>
                  </a:schemeClr>
                </a:solidFill>
                <a:ea typeface="Meiryo"/>
              </a:rPr>
              <a:t> </a:t>
            </a:r>
            <a:r>
              <a:rPr lang="en-US" sz="1600" err="1">
                <a:solidFill>
                  <a:schemeClr val="tx1">
                    <a:lumMod val="75000"/>
                    <a:lumOff val="25000"/>
                  </a:schemeClr>
                </a:solidFill>
                <a:ea typeface="Meiryo"/>
              </a:rPr>
              <a:t>chowdhury</a:t>
            </a:r>
            <a:endParaRPr lang="en-US" sz="1600">
              <a:solidFill>
                <a:schemeClr val="tx1">
                  <a:lumMod val="75000"/>
                  <a:lumOff val="25000"/>
                </a:schemeClr>
              </a:solidFill>
              <a:ea typeface="Meiryo"/>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70CD1685-5A90-4C1E-B0B3-79DF52455F87}"/>
              </a:ext>
            </a:extLst>
          </p:cNvPr>
          <p:cNvPicPr>
            <a:picLocks noChangeAspect="1"/>
          </p:cNvPicPr>
          <p:nvPr/>
        </p:nvPicPr>
        <p:blipFill rotWithShape="1">
          <a:blip r:embed="rId2"/>
          <a:srcRect t="7907" r="-1" b="7801"/>
          <a:stretch/>
        </p:blipFill>
        <p:spPr>
          <a:xfrm>
            <a:off x="1524" y="-133340"/>
            <a:ext cx="12188952" cy="6857990"/>
          </a:xfrm>
          <a:prstGeom prst="rect">
            <a:avLst/>
          </a:prstGeom>
        </p:spPr>
      </p:pic>
      <p:sp>
        <p:nvSpPr>
          <p:cNvPr id="12"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29F4DD-1AEB-46A1-B300-0C7A832FBBD8}"/>
              </a:ext>
            </a:extLst>
          </p:cNvPr>
          <p:cNvSpPr>
            <a:spLocks noGrp="1"/>
          </p:cNvSpPr>
          <p:nvPr>
            <p:ph type="title"/>
          </p:nvPr>
        </p:nvSpPr>
        <p:spPr>
          <a:xfrm>
            <a:off x="1874457" y="1046163"/>
            <a:ext cx="7644848" cy="927154"/>
          </a:xfrm>
        </p:spPr>
        <p:txBody>
          <a:bodyPr anchor="b">
            <a:normAutofit fontScale="90000"/>
          </a:bodyPr>
          <a:lstStyle/>
          <a:p>
            <a:r>
              <a:rPr lang="en-US" b="0">
                <a:ea typeface="+mj-lt"/>
                <a:cs typeface="+mj-lt"/>
              </a:rPr>
              <a:t>Results/Findings for predictive analysis</a:t>
            </a:r>
            <a:endParaRPr lang="en-US"/>
          </a:p>
        </p:txBody>
      </p:sp>
      <p:sp>
        <p:nvSpPr>
          <p:cNvPr id="3" name="Content Placeholder 2">
            <a:extLst>
              <a:ext uri="{FF2B5EF4-FFF2-40B4-BE49-F238E27FC236}">
                <a16:creationId xmlns:a16="http://schemas.microsoft.com/office/drawing/2014/main" id="{A19B884B-EF54-4DED-858E-929A70692E17}"/>
              </a:ext>
            </a:extLst>
          </p:cNvPr>
          <p:cNvSpPr>
            <a:spLocks noGrp="1"/>
          </p:cNvSpPr>
          <p:nvPr>
            <p:ph idx="1"/>
          </p:nvPr>
        </p:nvSpPr>
        <p:spPr>
          <a:xfrm>
            <a:off x="1874457" y="2193979"/>
            <a:ext cx="8454473" cy="3779783"/>
          </a:xfrm>
        </p:spPr>
        <p:txBody>
          <a:bodyPr vert="horz" lIns="109728" tIns="109728" rIns="109728" bIns="91440" rtlCol="0" anchor="t">
            <a:normAutofit/>
          </a:bodyPr>
          <a:lstStyle/>
          <a:p>
            <a:r>
              <a:rPr lang="en-US">
                <a:ea typeface="Meiryo"/>
              </a:rPr>
              <a:t>Predictive analysis of covid-19 dataset with 4 ML &amp; 1 DL models:</a:t>
            </a:r>
          </a:p>
          <a:p>
            <a:pPr marL="285750" lvl="1" indent="-285750">
              <a:buFont typeface="Arial" panose="020B0503020204020204" pitchFamily="34" charset="0"/>
              <a:buChar char="•"/>
            </a:pPr>
            <a:r>
              <a:rPr lang="en-US">
                <a:ea typeface="+mn-lt"/>
                <a:cs typeface="+mn-lt"/>
              </a:rPr>
              <a:t>Strong classification accuracy is seen with Logistic Regression, Naïve Bayes, and decision tree classifiers.</a:t>
            </a:r>
          </a:p>
          <a:p>
            <a:pPr marL="285750" lvl="1" indent="-285750">
              <a:buFont typeface="Arial" panose="020B0503020204020204" pitchFamily="34" charset="0"/>
              <a:buChar char="•"/>
            </a:pPr>
            <a:r>
              <a:rPr lang="en-US" err="1">
                <a:ea typeface="+mn-lt"/>
                <a:cs typeface="+mn-lt"/>
              </a:rPr>
              <a:t>Keras</a:t>
            </a:r>
            <a:r>
              <a:rPr lang="en-US">
                <a:ea typeface="+mn-lt"/>
                <a:cs typeface="+mn-lt"/>
              </a:rPr>
              <a:t> deep learning model classification method provides a weaker accuracy.</a:t>
            </a:r>
            <a:endParaRPr lang="en-US">
              <a:ea typeface="Meiryo"/>
            </a:endParaRPr>
          </a:p>
        </p:txBody>
      </p:sp>
    </p:spTree>
    <p:extLst>
      <p:ext uri="{BB962C8B-B14F-4D97-AF65-F5344CB8AC3E}">
        <p14:creationId xmlns:p14="http://schemas.microsoft.com/office/powerpoint/2010/main" val="67267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9268F0C1-0A0F-42F8-A69A-51650C01B8B1}"/>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12"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B78732-AEBF-4367-86BF-5AD6B4B5958B}"/>
              </a:ext>
            </a:extLst>
          </p:cNvPr>
          <p:cNvSpPr>
            <a:spLocks noGrp="1"/>
          </p:cNvSpPr>
          <p:nvPr>
            <p:ph type="title"/>
          </p:nvPr>
        </p:nvSpPr>
        <p:spPr>
          <a:xfrm>
            <a:off x="2045907" y="1017588"/>
            <a:ext cx="7340048" cy="1251004"/>
          </a:xfrm>
        </p:spPr>
        <p:txBody>
          <a:bodyPr anchor="b">
            <a:normAutofit fontScale="90000"/>
          </a:bodyPr>
          <a:lstStyle/>
          <a:p>
            <a:r>
              <a:rPr lang="en-US" b="0">
                <a:ea typeface="+mj-lt"/>
                <a:cs typeface="+mj-lt"/>
              </a:rPr>
              <a:t>Key findings for research questions</a:t>
            </a:r>
            <a:endParaRPr lang="en-US"/>
          </a:p>
        </p:txBody>
      </p:sp>
      <p:sp>
        <p:nvSpPr>
          <p:cNvPr id="3" name="Content Placeholder 2">
            <a:extLst>
              <a:ext uri="{FF2B5EF4-FFF2-40B4-BE49-F238E27FC236}">
                <a16:creationId xmlns:a16="http://schemas.microsoft.com/office/drawing/2014/main" id="{D8DDAB8D-ECC8-4691-B552-90D9D9587026}"/>
              </a:ext>
            </a:extLst>
          </p:cNvPr>
          <p:cNvSpPr>
            <a:spLocks noGrp="1"/>
          </p:cNvSpPr>
          <p:nvPr>
            <p:ph idx="1"/>
          </p:nvPr>
        </p:nvSpPr>
        <p:spPr>
          <a:xfrm>
            <a:off x="1864932" y="2384479"/>
            <a:ext cx="7949648" cy="3494033"/>
          </a:xfrm>
        </p:spPr>
        <p:txBody>
          <a:bodyPr vert="horz" lIns="109728" tIns="109728" rIns="109728" bIns="91440" rtlCol="0" anchor="t">
            <a:noAutofit/>
          </a:bodyPr>
          <a:lstStyle/>
          <a:p>
            <a:pPr marL="285750" lvl="1">
              <a:lnSpc>
                <a:spcPct val="130000"/>
              </a:lnSpc>
            </a:pPr>
            <a:r>
              <a:rPr lang="en-US" sz="1200" b="1" dirty="0">
                <a:ea typeface="+mn-lt"/>
                <a:cs typeface="+mn-lt"/>
              </a:rPr>
              <a:t>According to our Twitter analysis, people in populated countries have positive </a:t>
            </a:r>
            <a:r>
              <a:rPr lang="en-US" sz="1200" b="1">
                <a:ea typeface="+mn-lt"/>
                <a:cs typeface="+mn-lt"/>
              </a:rPr>
              <a:t>sentiments for reopening. While people in smaller countries reacted negatively.</a:t>
            </a:r>
            <a:endParaRPr lang="en-US" sz="1200" b="1" dirty="0">
              <a:ea typeface="+mn-lt"/>
              <a:cs typeface="+mn-lt"/>
            </a:endParaRPr>
          </a:p>
          <a:p>
            <a:pPr marL="285750" lvl="1">
              <a:lnSpc>
                <a:spcPct val="130000"/>
              </a:lnSpc>
            </a:pPr>
            <a:r>
              <a:rPr lang="en-US" sz="1200" b="1" dirty="0">
                <a:ea typeface="+mn-lt"/>
                <a:cs typeface="+mn-lt"/>
              </a:rPr>
              <a:t>The new rules because of Covid-19 have affected people in all countries and have </a:t>
            </a:r>
            <a:r>
              <a:rPr lang="en-US" sz="1200" b="1">
                <a:ea typeface="+mn-lt"/>
                <a:cs typeface="+mn-lt"/>
              </a:rPr>
              <a:t>cause negative sentiments. </a:t>
            </a:r>
            <a:endParaRPr lang="en-US" sz="1200" b="1" dirty="0">
              <a:ea typeface="+mn-lt"/>
              <a:cs typeface="+mn-lt"/>
            </a:endParaRPr>
          </a:p>
          <a:p>
            <a:pPr marL="285750" lvl="1">
              <a:lnSpc>
                <a:spcPct val="130000"/>
              </a:lnSpc>
            </a:pPr>
            <a:r>
              <a:rPr lang="en-US" sz="1200" b="1" dirty="0">
                <a:ea typeface="+mn-lt"/>
                <a:cs typeface="+mn-lt"/>
              </a:rPr>
              <a:t>As re-opening caused a spike in new cases and deaths, more people </a:t>
            </a:r>
            <a:r>
              <a:rPr lang="en-US" sz="1200" b="1">
                <a:ea typeface="+mn-lt"/>
                <a:cs typeface="+mn-lt"/>
              </a:rPr>
              <a:t>reacted positively to take extra caution in smaller countries, </a:t>
            </a:r>
            <a:r>
              <a:rPr lang="en-US" sz="1200" b="1" dirty="0">
                <a:ea typeface="+mn-lt"/>
                <a:cs typeface="+mn-lt"/>
              </a:rPr>
              <a:t>while the larger countries do not share the same sentiments</a:t>
            </a:r>
          </a:p>
          <a:p>
            <a:pPr marL="285750" lvl="1">
              <a:lnSpc>
                <a:spcPct val="130000"/>
              </a:lnSpc>
            </a:pPr>
            <a:endParaRPr lang="en-US" sz="1000" b="1" dirty="0">
              <a:ea typeface="Meiryo"/>
            </a:endParaRPr>
          </a:p>
          <a:p>
            <a:pPr marL="285750" lvl="1">
              <a:lnSpc>
                <a:spcPct val="130000"/>
              </a:lnSpc>
              <a:buFont typeface="Arial" panose="020B0503020204020204" pitchFamily="34" charset="0"/>
              <a:buChar char="•"/>
            </a:pPr>
            <a:endParaRPr lang="en-US" sz="1000" b="1">
              <a:ea typeface="Meiryo"/>
            </a:endParaRPr>
          </a:p>
          <a:p>
            <a:pPr marL="285750" lvl="1">
              <a:lnSpc>
                <a:spcPct val="130000"/>
              </a:lnSpc>
              <a:buFont typeface="Arial" panose="020B0503020204020204" pitchFamily="34" charset="0"/>
              <a:buChar char="•"/>
            </a:pPr>
            <a:endParaRPr lang="en-US" sz="1100">
              <a:ea typeface="Meiryo"/>
            </a:endParaRPr>
          </a:p>
          <a:p>
            <a:pPr marL="285750" lvl="1">
              <a:lnSpc>
                <a:spcPct val="130000"/>
              </a:lnSpc>
              <a:buFont typeface="Arial" panose="020B0503020204020204" pitchFamily="34" charset="0"/>
              <a:buChar char="•"/>
            </a:pPr>
            <a:endParaRPr lang="en-US" sz="1100">
              <a:ea typeface="Meiryo"/>
            </a:endParaRPr>
          </a:p>
        </p:txBody>
      </p:sp>
    </p:spTree>
    <p:extLst>
      <p:ext uri="{BB962C8B-B14F-4D97-AF65-F5344CB8AC3E}">
        <p14:creationId xmlns:p14="http://schemas.microsoft.com/office/powerpoint/2010/main" val="296456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B9D15A97-0FF4-4B80-B4F6-3562C9A94525}"/>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12"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967395-3794-469B-88EC-1D1D306757D6}"/>
              </a:ext>
            </a:extLst>
          </p:cNvPr>
          <p:cNvSpPr>
            <a:spLocks noGrp="1"/>
          </p:cNvSpPr>
          <p:nvPr>
            <p:ph type="title"/>
          </p:nvPr>
        </p:nvSpPr>
        <p:spPr>
          <a:xfrm>
            <a:off x="2245932" y="893763"/>
            <a:ext cx="7340048" cy="1651054"/>
          </a:xfrm>
        </p:spPr>
        <p:txBody>
          <a:bodyPr anchor="b">
            <a:normAutofit/>
          </a:bodyPr>
          <a:lstStyle/>
          <a:p>
            <a:r>
              <a:rPr lang="en-US">
                <a:ea typeface="Meiryo"/>
              </a:rPr>
              <a:t>Conclusion</a:t>
            </a:r>
            <a:endParaRPr lang="en-US"/>
          </a:p>
        </p:txBody>
      </p:sp>
      <p:sp>
        <p:nvSpPr>
          <p:cNvPr id="3" name="Content Placeholder 2">
            <a:extLst>
              <a:ext uri="{FF2B5EF4-FFF2-40B4-BE49-F238E27FC236}">
                <a16:creationId xmlns:a16="http://schemas.microsoft.com/office/drawing/2014/main" id="{95986EB6-59BB-4E48-BEB6-226C75C61574}"/>
              </a:ext>
            </a:extLst>
          </p:cNvPr>
          <p:cNvSpPr>
            <a:spLocks noGrp="1"/>
          </p:cNvSpPr>
          <p:nvPr>
            <p:ph idx="1"/>
          </p:nvPr>
        </p:nvSpPr>
        <p:spPr>
          <a:xfrm>
            <a:off x="2245932" y="2775004"/>
            <a:ext cx="7340048" cy="3189233"/>
          </a:xfrm>
        </p:spPr>
        <p:txBody>
          <a:bodyPr vert="horz" lIns="109728" tIns="109728" rIns="109728" bIns="91440" rtlCol="0">
            <a:normAutofit/>
          </a:bodyPr>
          <a:lstStyle/>
          <a:p>
            <a:pPr marL="285750" indent="-285750">
              <a:lnSpc>
                <a:spcPct val="130000"/>
              </a:lnSpc>
              <a:buFont typeface="Arial" panose="020B0503020204020204" pitchFamily="34" charset="0"/>
              <a:buChar char="•"/>
            </a:pPr>
            <a:r>
              <a:rPr lang="en-US" sz="1500">
                <a:ea typeface="+mn-lt"/>
                <a:cs typeface="+mn-lt"/>
              </a:rPr>
              <a:t>This study explored the sentiments in people towards the re-open and their opinion on social media platforms specially twitter which became a trending research in recent years and have also done some predictive analysis on the rise of covid-19 cases and deaths.</a:t>
            </a:r>
          </a:p>
          <a:p>
            <a:pPr marL="285750" indent="-285750">
              <a:lnSpc>
                <a:spcPct val="130000"/>
              </a:lnSpc>
              <a:buFont typeface="Arial" panose="020B0503020204020204" pitchFamily="34" charset="0"/>
              <a:buChar char="•"/>
            </a:pPr>
            <a:r>
              <a:rPr lang="en-US" sz="1500">
                <a:ea typeface="+mn-lt"/>
                <a:cs typeface="+mn-lt"/>
              </a:rPr>
              <a:t>This study uses the best knowledge to use the datasets taken from authenticated source and applied algorithms to understand the sentiments and emotions towards the reopen</a:t>
            </a:r>
            <a:endParaRPr lang="en-US" sz="1500">
              <a:ea typeface="Meiryo"/>
            </a:endParaRPr>
          </a:p>
        </p:txBody>
      </p:sp>
    </p:spTree>
    <p:extLst>
      <p:ext uri="{BB962C8B-B14F-4D97-AF65-F5344CB8AC3E}">
        <p14:creationId xmlns:p14="http://schemas.microsoft.com/office/powerpoint/2010/main" val="320114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3460331A-3AFF-48DF-9892-DB4991974588}"/>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12"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717C77-2063-47E7-A46E-D06573C37631}"/>
              </a:ext>
            </a:extLst>
          </p:cNvPr>
          <p:cNvSpPr>
            <a:spLocks noGrp="1"/>
          </p:cNvSpPr>
          <p:nvPr>
            <p:ph type="title"/>
          </p:nvPr>
        </p:nvSpPr>
        <p:spPr>
          <a:xfrm>
            <a:off x="1870152" y="768503"/>
            <a:ext cx="7340048" cy="1651054"/>
          </a:xfrm>
        </p:spPr>
        <p:txBody>
          <a:bodyPr anchor="b">
            <a:normAutofit/>
          </a:bodyPr>
          <a:lstStyle/>
          <a:p>
            <a:r>
              <a:rPr lang="en-US">
                <a:ea typeface="Meiryo"/>
              </a:rPr>
              <a:t>References</a:t>
            </a:r>
            <a:endParaRPr lang="en-US"/>
          </a:p>
        </p:txBody>
      </p:sp>
      <p:sp>
        <p:nvSpPr>
          <p:cNvPr id="3" name="Content Placeholder 2">
            <a:extLst>
              <a:ext uri="{FF2B5EF4-FFF2-40B4-BE49-F238E27FC236}">
                <a16:creationId xmlns:a16="http://schemas.microsoft.com/office/drawing/2014/main" id="{B7EBE3BE-BA98-4E13-9476-836D953CF92F}"/>
              </a:ext>
            </a:extLst>
          </p:cNvPr>
          <p:cNvSpPr>
            <a:spLocks noGrp="1"/>
          </p:cNvSpPr>
          <p:nvPr>
            <p:ph idx="1"/>
          </p:nvPr>
        </p:nvSpPr>
        <p:spPr>
          <a:xfrm>
            <a:off x="1870152" y="2378347"/>
            <a:ext cx="7715828" cy="3544137"/>
          </a:xfrm>
        </p:spPr>
        <p:txBody>
          <a:bodyPr vert="horz" lIns="109728" tIns="109728" rIns="109728" bIns="91440" rtlCol="0" anchor="t">
            <a:noAutofit/>
          </a:bodyPr>
          <a:lstStyle/>
          <a:p>
            <a:pPr>
              <a:lnSpc>
                <a:spcPct val="130000"/>
              </a:lnSpc>
            </a:pPr>
            <a:r>
              <a:rPr lang="en-US" sz="800" b="1">
                <a:ea typeface="+mn-lt"/>
                <a:cs typeface="+mn-lt"/>
              </a:rPr>
              <a:t>Ahmed, R. (2020). COVID-19: Social Media Sentiment Analysis on Reopening. Ding, W., and </a:t>
            </a:r>
            <a:r>
              <a:rPr lang="en-US" sz="800" b="1" err="1">
                <a:ea typeface="+mn-lt"/>
                <a:cs typeface="+mn-lt"/>
              </a:rPr>
              <a:t>Marchionini</a:t>
            </a:r>
            <a:r>
              <a:rPr lang="en-US" sz="800" b="1">
                <a:ea typeface="+mn-lt"/>
                <a:cs typeface="+mn-lt"/>
              </a:rPr>
              <a:t>, G. 1997. </a:t>
            </a:r>
            <a:r>
              <a:rPr lang="en-US" sz="800" b="1" i="1">
                <a:ea typeface="+mn-lt"/>
                <a:cs typeface="+mn-lt"/>
              </a:rPr>
              <a:t>A Study on Video Browsing Strategies</a:t>
            </a:r>
            <a:r>
              <a:rPr lang="en-US" sz="800" b="1">
                <a:ea typeface="+mn-lt"/>
                <a:cs typeface="+mn-lt"/>
              </a:rPr>
              <a:t>. Technical Report. The University of Maryland at College Park. </a:t>
            </a:r>
            <a:endParaRPr lang="en-US" sz="800" b="1">
              <a:ea typeface="Meiryo"/>
            </a:endParaRPr>
          </a:p>
          <a:p>
            <a:pPr>
              <a:lnSpc>
                <a:spcPct val="130000"/>
              </a:lnSpc>
            </a:pPr>
            <a:r>
              <a:rPr lang="en-US" sz="800" b="1">
                <a:ea typeface="+mn-lt"/>
                <a:cs typeface="+mn-lt"/>
              </a:rPr>
              <a:t>J. Samuel </a:t>
            </a:r>
            <a:r>
              <a:rPr lang="en-US" sz="800" b="1" i="1">
                <a:ea typeface="+mn-lt"/>
                <a:cs typeface="+mn-lt"/>
              </a:rPr>
              <a:t>et al</a:t>
            </a:r>
            <a:r>
              <a:rPr lang="en-US" sz="800" b="1">
                <a:ea typeface="+mn-lt"/>
                <a:cs typeface="+mn-lt"/>
              </a:rPr>
              <a:t>., "Feeling Positive About Reopening? New Normal Scenarios From COVID-19 US Reopen Sentiment Analytics," in </a:t>
            </a:r>
            <a:r>
              <a:rPr lang="en-US" sz="800" b="1" i="1">
                <a:ea typeface="+mn-lt"/>
                <a:cs typeface="+mn-lt"/>
              </a:rPr>
              <a:t>IEEE Access</a:t>
            </a:r>
            <a:r>
              <a:rPr lang="en-US" sz="800" b="1">
                <a:ea typeface="+mn-lt"/>
                <a:cs typeface="+mn-lt"/>
              </a:rPr>
              <a:t>, vol. 8, pp. 142173-142190, 2020, DOI: 10.1109/ACCESS.2020.3013933</a:t>
            </a:r>
            <a:endParaRPr lang="en-US" sz="800" b="1">
              <a:ea typeface="Meiryo"/>
            </a:endParaRPr>
          </a:p>
          <a:p>
            <a:pPr>
              <a:lnSpc>
                <a:spcPct val="130000"/>
              </a:lnSpc>
            </a:pPr>
            <a:r>
              <a:rPr lang="en-US" sz="800" b="1">
                <a:ea typeface="+mn-lt"/>
                <a:cs typeface="+mn-lt"/>
              </a:rPr>
              <a:t>Rahman, A. (2020). Twitter and Census Data Analytics to Explore Socioeconomic Factors for Post-COVID-19 Reopening Sentiment.</a:t>
            </a:r>
          </a:p>
          <a:p>
            <a:pPr>
              <a:lnSpc>
                <a:spcPct val="130000"/>
              </a:lnSpc>
            </a:pPr>
            <a:r>
              <a:rPr lang="en-US" sz="800" b="1">
                <a:ea typeface="+mn-lt"/>
                <a:cs typeface="+mn-lt"/>
              </a:rPr>
              <a:t>Gan, M. (2020). Immediate and delayed psychological effects of province-wide lockdown and personal quarantine during the COVID-19 outbreak in China. Psychological Medicine, 1–12. </a:t>
            </a:r>
            <a:r>
              <a:rPr lang="en-US" sz="800" b="1">
                <a:ea typeface="+mn-lt"/>
                <a:cs typeface="+mn-lt"/>
                <a:hlinkClick r:id="rId3"/>
              </a:rPr>
              <a:t>https://doi.org/10.1017/S0033291720003116</a:t>
            </a:r>
            <a:endParaRPr lang="en-US" sz="800" b="1">
              <a:ea typeface="Meiryo"/>
            </a:endParaRPr>
          </a:p>
          <a:p>
            <a:pPr lvl="1">
              <a:lnSpc>
                <a:spcPct val="130000"/>
              </a:lnSpc>
            </a:pPr>
            <a:r>
              <a:rPr lang="en-US" sz="800" b="1">
                <a:ea typeface="+mn-lt"/>
                <a:cs typeface="+mn-lt"/>
              </a:rPr>
              <a:t>Samuel, J., Ali, G. G. M. N., Rahman, M. M., </a:t>
            </a:r>
            <a:r>
              <a:rPr lang="en-US" sz="800" b="1" err="1">
                <a:ea typeface="+mn-lt"/>
                <a:cs typeface="+mn-lt"/>
              </a:rPr>
              <a:t>Esawi</a:t>
            </a:r>
            <a:r>
              <a:rPr lang="en-US" sz="800" b="1">
                <a:ea typeface="+mn-lt"/>
                <a:cs typeface="+mn-lt"/>
              </a:rPr>
              <a:t>, E., &amp; Samuel, Y. (2020). COVID-19 Public Sentiment Insights and Machine Learning for Tweets Classification. </a:t>
            </a:r>
          </a:p>
          <a:p>
            <a:pPr>
              <a:lnSpc>
                <a:spcPct val="130000"/>
              </a:lnSpc>
            </a:pPr>
            <a:r>
              <a:rPr lang="en-US" sz="800" b="1">
                <a:ea typeface="+mn-lt"/>
                <a:cs typeface="+mn-lt"/>
              </a:rPr>
              <a:t>Das, S., &amp; Dutta, A. (2020). Characterizing public emotions and sentiments in COVID-19 environment: A case study of India. </a:t>
            </a:r>
            <a:endParaRPr lang="en-US" sz="800" b="1">
              <a:ea typeface="Meiryo"/>
            </a:endParaRPr>
          </a:p>
          <a:p>
            <a:pPr>
              <a:lnSpc>
                <a:spcPct val="130000"/>
              </a:lnSpc>
            </a:pPr>
            <a:r>
              <a:rPr lang="en-US" sz="800" b="1">
                <a:ea typeface="+mn-lt"/>
                <a:cs typeface="+mn-lt"/>
              </a:rPr>
              <a:t>Jimenez‐Sotomayor, M. R., Gomez‐Moreno, C., &amp; Soto‐Perez‐de‐Celis, E. (2020). Coronavirus, Ageism, and Twitter: An Evaluation of Tweets about Older Adults and COVID‐19 </a:t>
            </a:r>
          </a:p>
          <a:p>
            <a:pPr>
              <a:lnSpc>
                <a:spcPct val="130000"/>
              </a:lnSpc>
            </a:pPr>
            <a:r>
              <a:rPr lang="en-US" sz="800" b="1">
                <a:ea typeface="+mn-lt"/>
                <a:cs typeface="+mn-lt"/>
              </a:rPr>
              <a:t>Evaluating the initial impact of COVID-19 containment measures on economic activity,” OECD, Tech. Rep., 2020, </a:t>
            </a:r>
            <a:endParaRPr lang="en-US" sz="800" b="1">
              <a:ea typeface="Meiryo"/>
            </a:endParaRPr>
          </a:p>
          <a:p>
            <a:pPr marL="285750" indent="-285750">
              <a:lnSpc>
                <a:spcPct val="130000"/>
              </a:lnSpc>
              <a:buFont typeface="Arial"/>
              <a:buChar char="•"/>
            </a:pPr>
            <a:endParaRPr lang="en-US" sz="600">
              <a:ea typeface="Meiryo"/>
            </a:endParaRPr>
          </a:p>
          <a:p>
            <a:pPr>
              <a:lnSpc>
                <a:spcPct val="130000"/>
              </a:lnSpc>
            </a:pPr>
            <a:endParaRPr lang="en-US" sz="600">
              <a:ea typeface="Meiryo"/>
            </a:endParaRPr>
          </a:p>
        </p:txBody>
      </p:sp>
    </p:spTree>
    <p:extLst>
      <p:ext uri="{BB962C8B-B14F-4D97-AF65-F5344CB8AC3E}">
        <p14:creationId xmlns:p14="http://schemas.microsoft.com/office/powerpoint/2010/main" val="99851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4">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F70179EF-ED1D-47A6-A912-EF63E84C25EA}"/>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23" name="Freeform: Shape 26">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8">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6" name="Freeform: Shape 30">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E39C68-31E2-4B9B-95D8-8DE812D9DF0A}"/>
              </a:ext>
            </a:extLst>
          </p:cNvPr>
          <p:cNvSpPr>
            <a:spLocks noGrp="1"/>
          </p:cNvSpPr>
          <p:nvPr>
            <p:ph type="title"/>
          </p:nvPr>
        </p:nvSpPr>
        <p:spPr>
          <a:xfrm>
            <a:off x="2245932" y="893763"/>
            <a:ext cx="7340048" cy="1651054"/>
          </a:xfrm>
        </p:spPr>
        <p:txBody>
          <a:bodyPr anchor="b">
            <a:normAutofit/>
          </a:bodyPr>
          <a:lstStyle/>
          <a:p>
            <a:r>
              <a:rPr lang="en-US">
                <a:ea typeface="Meiryo"/>
              </a:rPr>
              <a:t>Overview</a:t>
            </a:r>
            <a:endParaRPr lang="en-US"/>
          </a:p>
        </p:txBody>
      </p:sp>
      <p:sp>
        <p:nvSpPr>
          <p:cNvPr id="3" name="Content Placeholder 2">
            <a:extLst>
              <a:ext uri="{FF2B5EF4-FFF2-40B4-BE49-F238E27FC236}">
                <a16:creationId xmlns:a16="http://schemas.microsoft.com/office/drawing/2014/main" id="{97A33434-7805-47FE-B47A-286D7309144A}"/>
              </a:ext>
            </a:extLst>
          </p:cNvPr>
          <p:cNvSpPr>
            <a:spLocks noGrp="1"/>
          </p:cNvSpPr>
          <p:nvPr>
            <p:ph idx="1"/>
          </p:nvPr>
        </p:nvSpPr>
        <p:spPr>
          <a:xfrm>
            <a:off x="2245932" y="2775004"/>
            <a:ext cx="7340048" cy="3189233"/>
          </a:xfrm>
        </p:spPr>
        <p:txBody>
          <a:bodyPr vert="horz" lIns="109728" tIns="109728" rIns="109728" bIns="91440" rtlCol="0">
            <a:normAutofit/>
          </a:bodyPr>
          <a:lstStyle/>
          <a:p>
            <a:pPr marL="285750" indent="-285750">
              <a:buFont typeface="Arial" panose="020B0503020204020204" pitchFamily="34" charset="0"/>
              <a:buChar char="•"/>
            </a:pPr>
            <a:r>
              <a:rPr lang="en-US">
                <a:ea typeface="Meiryo"/>
              </a:rPr>
              <a:t>Introduction</a:t>
            </a:r>
          </a:p>
          <a:p>
            <a:pPr marL="285750" indent="-285750">
              <a:buFont typeface="Arial" panose="020B0503020204020204" pitchFamily="34" charset="0"/>
              <a:buChar char="•"/>
            </a:pPr>
            <a:r>
              <a:rPr lang="en-US">
                <a:ea typeface="Meiryo"/>
              </a:rPr>
              <a:t>Research Questions/Hypotheses</a:t>
            </a:r>
          </a:p>
          <a:p>
            <a:pPr marL="285750" indent="-285750">
              <a:buFont typeface="Arial" panose="020B0503020204020204" pitchFamily="34" charset="0"/>
              <a:buChar char="•"/>
            </a:pPr>
            <a:r>
              <a:rPr lang="en-US">
                <a:ea typeface="Meiryo"/>
              </a:rPr>
              <a:t>Literature Review/Theory</a:t>
            </a:r>
          </a:p>
          <a:p>
            <a:pPr marL="285750" indent="-285750">
              <a:buFont typeface="Arial" panose="020B0503020204020204" pitchFamily="34" charset="0"/>
              <a:buChar char="•"/>
            </a:pPr>
            <a:r>
              <a:rPr lang="en-US">
                <a:ea typeface="Meiryo"/>
              </a:rPr>
              <a:t>Methods &amp; Data Collection</a:t>
            </a:r>
          </a:p>
          <a:p>
            <a:pPr marL="285750" indent="-285750">
              <a:buFont typeface="Arial" panose="020B0503020204020204" pitchFamily="34" charset="0"/>
              <a:buChar char="•"/>
            </a:pPr>
            <a:r>
              <a:rPr lang="en-US">
                <a:ea typeface="Meiryo"/>
              </a:rPr>
              <a:t>Data Presentation/Findings</a:t>
            </a:r>
          </a:p>
          <a:p>
            <a:pPr marL="285750" indent="-285750">
              <a:buFont typeface="Arial" panose="020B0503020204020204" pitchFamily="34" charset="0"/>
              <a:buChar char="•"/>
            </a:pPr>
            <a:r>
              <a:rPr lang="en-US">
                <a:ea typeface="Meiryo"/>
              </a:rPr>
              <a:t>Conclusion</a:t>
            </a:r>
          </a:p>
        </p:txBody>
      </p:sp>
    </p:spTree>
    <p:extLst>
      <p:ext uri="{BB962C8B-B14F-4D97-AF65-F5344CB8AC3E}">
        <p14:creationId xmlns:p14="http://schemas.microsoft.com/office/powerpoint/2010/main" val="101269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43609BCD-6389-41BF-B2E5-16EF5DAF7E39}"/>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38"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0"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2"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51C165-A0DF-4BA9-8CCE-F8B1C94FA2A0}"/>
              </a:ext>
            </a:extLst>
          </p:cNvPr>
          <p:cNvSpPr>
            <a:spLocks noGrp="1"/>
          </p:cNvSpPr>
          <p:nvPr>
            <p:ph type="title"/>
          </p:nvPr>
        </p:nvSpPr>
        <p:spPr>
          <a:xfrm>
            <a:off x="2245932" y="893763"/>
            <a:ext cx="7340048" cy="1651054"/>
          </a:xfrm>
        </p:spPr>
        <p:txBody>
          <a:bodyPr anchor="b">
            <a:normAutofit/>
          </a:bodyPr>
          <a:lstStyle/>
          <a:p>
            <a:r>
              <a:rPr lang="en-US">
                <a:ea typeface="Meiryo"/>
              </a:rPr>
              <a:t>Introduction</a:t>
            </a:r>
            <a:endParaRPr lang="en-US"/>
          </a:p>
        </p:txBody>
      </p:sp>
      <p:sp>
        <p:nvSpPr>
          <p:cNvPr id="3" name="Content Placeholder 2">
            <a:extLst>
              <a:ext uri="{FF2B5EF4-FFF2-40B4-BE49-F238E27FC236}">
                <a16:creationId xmlns:a16="http://schemas.microsoft.com/office/drawing/2014/main" id="{60AD17C3-F755-4EFD-B1FC-74A02100076A}"/>
              </a:ext>
            </a:extLst>
          </p:cNvPr>
          <p:cNvSpPr>
            <a:spLocks noGrp="1"/>
          </p:cNvSpPr>
          <p:nvPr>
            <p:ph idx="1"/>
          </p:nvPr>
        </p:nvSpPr>
        <p:spPr>
          <a:xfrm>
            <a:off x="2245932" y="2775004"/>
            <a:ext cx="7340048" cy="3189233"/>
          </a:xfrm>
        </p:spPr>
        <p:txBody>
          <a:bodyPr vert="horz" lIns="109728" tIns="109728" rIns="109728" bIns="91440" rtlCol="0">
            <a:normAutofit/>
          </a:bodyPr>
          <a:lstStyle/>
          <a:p>
            <a:pPr marL="285750" indent="-285750">
              <a:lnSpc>
                <a:spcPct val="130000"/>
              </a:lnSpc>
              <a:buFont typeface="Arial" panose="020B0503020204020204" pitchFamily="34" charset="0"/>
              <a:buChar char="•"/>
            </a:pPr>
            <a:r>
              <a:rPr lang="en-US" sz="1500">
                <a:ea typeface="Meiryo"/>
              </a:rPr>
              <a:t>Covid 19, started in Wuhan china in December 2019.</a:t>
            </a:r>
          </a:p>
          <a:p>
            <a:pPr marL="285750" indent="-285750">
              <a:lnSpc>
                <a:spcPct val="130000"/>
              </a:lnSpc>
              <a:buFont typeface="Arial" panose="020B0503020204020204" pitchFamily="34" charset="0"/>
              <a:buChar char="•"/>
            </a:pPr>
            <a:r>
              <a:rPr lang="en-US" sz="1500">
                <a:ea typeface="Meiryo"/>
              </a:rPr>
              <a:t>World Health Organization declared as Pandemic.</a:t>
            </a:r>
          </a:p>
          <a:p>
            <a:pPr marL="285750" indent="-285750">
              <a:lnSpc>
                <a:spcPct val="130000"/>
              </a:lnSpc>
              <a:buFont typeface="Arial" panose="020B0503020204020204" pitchFamily="34" charset="0"/>
              <a:buChar char="•"/>
            </a:pPr>
            <a:r>
              <a:rPr lang="en-US" sz="1500">
                <a:ea typeface="Meiryo"/>
              </a:rPr>
              <a:t>It effected 6 million individuals from 200 nations as of May 31</a:t>
            </a:r>
          </a:p>
          <a:p>
            <a:pPr marL="285750" indent="-285750">
              <a:lnSpc>
                <a:spcPct val="130000"/>
              </a:lnSpc>
              <a:buFont typeface="Arial" panose="020B0503020204020204" pitchFamily="34" charset="0"/>
              <a:buChar char="•"/>
            </a:pPr>
            <a:r>
              <a:rPr lang="en-US" sz="1500">
                <a:ea typeface="Meiryo"/>
              </a:rPr>
              <a:t>Instability in financial, social structure, mental health </a:t>
            </a:r>
            <a:r>
              <a:rPr lang="en-US" sz="1500" err="1">
                <a:ea typeface="Meiryo"/>
              </a:rPr>
              <a:t>etc</a:t>
            </a:r>
            <a:endParaRPr lang="en-US" sz="1500">
              <a:ea typeface="Meiryo"/>
            </a:endParaRPr>
          </a:p>
          <a:p>
            <a:pPr marL="285750" indent="-285750">
              <a:lnSpc>
                <a:spcPct val="130000"/>
              </a:lnSpc>
              <a:buFont typeface="Arial" panose="020B0503020204020204" pitchFamily="34" charset="0"/>
              <a:buChar char="•"/>
            </a:pPr>
            <a:r>
              <a:rPr lang="en-US" sz="1500">
                <a:ea typeface="Meiryo"/>
              </a:rPr>
              <a:t>Lockdown was implemented to lower the infection cases.</a:t>
            </a:r>
          </a:p>
          <a:p>
            <a:pPr marL="285750" indent="-285750">
              <a:lnSpc>
                <a:spcPct val="130000"/>
              </a:lnSpc>
              <a:buFont typeface="Arial" panose="020B0503020204020204" pitchFamily="34" charset="0"/>
              <a:buChar char="•"/>
            </a:pPr>
            <a:endParaRPr lang="en-US" sz="1500">
              <a:ea typeface="Meiryo"/>
            </a:endParaRPr>
          </a:p>
          <a:p>
            <a:pPr marL="285750" indent="-285750">
              <a:lnSpc>
                <a:spcPct val="130000"/>
              </a:lnSpc>
              <a:buFont typeface="Arial" panose="020B0503020204020204" pitchFamily="34" charset="0"/>
              <a:buChar char="•"/>
            </a:pPr>
            <a:endParaRPr lang="en-US" sz="1500">
              <a:ea typeface="Meiryo"/>
            </a:endParaRPr>
          </a:p>
          <a:p>
            <a:pPr marL="285750" indent="-285750">
              <a:lnSpc>
                <a:spcPct val="130000"/>
              </a:lnSpc>
              <a:buFont typeface="Arial" panose="020B0503020204020204" pitchFamily="34" charset="0"/>
              <a:buChar char="•"/>
            </a:pPr>
            <a:endParaRPr lang="en-US" sz="1500">
              <a:ea typeface="Meiryo"/>
            </a:endParaRPr>
          </a:p>
          <a:p>
            <a:pPr marL="285750" indent="-285750">
              <a:lnSpc>
                <a:spcPct val="130000"/>
              </a:lnSpc>
              <a:buFont typeface="Arial" panose="020B0503020204020204" pitchFamily="34" charset="0"/>
              <a:buChar char="•"/>
            </a:pPr>
            <a:endParaRPr lang="en-US" sz="1500">
              <a:ea typeface="Meiryo"/>
            </a:endParaRPr>
          </a:p>
        </p:txBody>
      </p:sp>
    </p:spTree>
    <p:extLst>
      <p:ext uri="{BB962C8B-B14F-4D97-AF65-F5344CB8AC3E}">
        <p14:creationId xmlns:p14="http://schemas.microsoft.com/office/powerpoint/2010/main" val="27611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69C9A6D1-B449-462B-A098-3E6E87F81F7B}"/>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8"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51C165-A0DF-4BA9-8CCE-F8B1C94FA2A0}"/>
              </a:ext>
            </a:extLst>
          </p:cNvPr>
          <p:cNvSpPr>
            <a:spLocks noGrp="1"/>
          </p:cNvSpPr>
          <p:nvPr>
            <p:ph type="title"/>
          </p:nvPr>
        </p:nvSpPr>
        <p:spPr>
          <a:xfrm>
            <a:off x="2245932" y="893763"/>
            <a:ext cx="7340048" cy="1651054"/>
          </a:xfrm>
        </p:spPr>
        <p:txBody>
          <a:bodyPr anchor="b">
            <a:normAutofit/>
          </a:bodyPr>
          <a:lstStyle/>
          <a:p>
            <a:r>
              <a:rPr lang="en-US">
                <a:ea typeface="Meiryo"/>
              </a:rPr>
              <a:t>Introduction Continued</a:t>
            </a:r>
          </a:p>
        </p:txBody>
      </p:sp>
      <p:sp>
        <p:nvSpPr>
          <p:cNvPr id="3" name="Content Placeholder 2">
            <a:extLst>
              <a:ext uri="{FF2B5EF4-FFF2-40B4-BE49-F238E27FC236}">
                <a16:creationId xmlns:a16="http://schemas.microsoft.com/office/drawing/2014/main" id="{60AD17C3-F755-4EFD-B1FC-74A02100076A}"/>
              </a:ext>
            </a:extLst>
          </p:cNvPr>
          <p:cNvSpPr>
            <a:spLocks noGrp="1"/>
          </p:cNvSpPr>
          <p:nvPr>
            <p:ph idx="1"/>
          </p:nvPr>
        </p:nvSpPr>
        <p:spPr>
          <a:xfrm>
            <a:off x="2245932" y="2775004"/>
            <a:ext cx="7340048" cy="3189233"/>
          </a:xfrm>
        </p:spPr>
        <p:txBody>
          <a:bodyPr vert="horz" lIns="109728" tIns="109728" rIns="109728" bIns="91440" rtlCol="0">
            <a:normAutofit/>
          </a:bodyPr>
          <a:lstStyle/>
          <a:p>
            <a:pPr marL="285750" indent="-285750">
              <a:buFont typeface="Arial" panose="020B0503020204020204" pitchFamily="34" charset="0"/>
              <a:buChar char="•"/>
            </a:pPr>
            <a:r>
              <a:rPr lang="en-US">
                <a:ea typeface="Meiryo"/>
              </a:rPr>
              <a:t>Sentiment analysis on reopening the economy </a:t>
            </a:r>
          </a:p>
          <a:p>
            <a:pPr marL="285750" indent="-285750">
              <a:buFont typeface="Arial" panose="020B0503020204020204" pitchFamily="34" charset="0"/>
              <a:buChar char="•"/>
            </a:pPr>
            <a:r>
              <a:rPr lang="en-US">
                <a:ea typeface="Meiryo"/>
              </a:rPr>
              <a:t>Comparing lower populated countries vs higher populated countries </a:t>
            </a:r>
          </a:p>
          <a:p>
            <a:pPr marL="285750" indent="-285750">
              <a:buFont typeface="Arial" panose="020B0503020204020204" pitchFamily="34" charset="0"/>
              <a:buChar char="•"/>
            </a:pPr>
            <a:r>
              <a:rPr lang="en-US">
                <a:ea typeface="Meiryo"/>
              </a:rPr>
              <a:t>People's emotions different among different countries </a:t>
            </a:r>
          </a:p>
          <a:p>
            <a:pPr marL="285750" indent="-285750">
              <a:buFont typeface="Arial" panose="020B0503020204020204" pitchFamily="34" charset="0"/>
              <a:buChar char="•"/>
            </a:pPr>
            <a:endParaRPr lang="en-US">
              <a:ea typeface="Meiryo"/>
            </a:endParaRPr>
          </a:p>
          <a:p>
            <a:pPr marL="285750" indent="-285750">
              <a:buFont typeface="Arial" panose="020B0503020204020204" pitchFamily="34" charset="0"/>
              <a:buChar char="•"/>
            </a:pPr>
            <a:endParaRPr lang="en-US">
              <a:ea typeface="Meiryo"/>
            </a:endParaRPr>
          </a:p>
          <a:p>
            <a:pPr marL="285750" indent="-285750">
              <a:buFont typeface="Arial" panose="020B0503020204020204" pitchFamily="34" charset="0"/>
              <a:buChar char="•"/>
            </a:pPr>
            <a:endParaRPr lang="en-US">
              <a:ea typeface="Meiryo"/>
            </a:endParaRPr>
          </a:p>
          <a:p>
            <a:pPr marL="285750" indent="-285750">
              <a:buFont typeface="Arial" panose="020B0503020204020204" pitchFamily="34" charset="0"/>
              <a:buChar char="•"/>
            </a:pPr>
            <a:endParaRPr lang="en-US">
              <a:ea typeface="Meiryo"/>
            </a:endParaRPr>
          </a:p>
          <a:p>
            <a:pPr marL="285750" indent="-285750">
              <a:buFont typeface="Arial" panose="020B0503020204020204" pitchFamily="34" charset="0"/>
              <a:buChar char="•"/>
            </a:pPr>
            <a:endParaRPr lang="en-US">
              <a:ea typeface="Meiryo"/>
            </a:endParaRPr>
          </a:p>
          <a:p>
            <a:pPr marL="285750" indent="-285750">
              <a:buFont typeface="Arial" panose="020B0503020204020204" pitchFamily="34" charset="0"/>
              <a:buChar char="•"/>
            </a:pPr>
            <a:endParaRPr lang="en-US">
              <a:ea typeface="Meiryo"/>
            </a:endParaRPr>
          </a:p>
        </p:txBody>
      </p:sp>
    </p:spTree>
    <p:extLst>
      <p:ext uri="{BB962C8B-B14F-4D97-AF65-F5344CB8AC3E}">
        <p14:creationId xmlns:p14="http://schemas.microsoft.com/office/powerpoint/2010/main" val="201592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9268F0C1-0A0F-42F8-A69A-51650C01B8B1}"/>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12"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B78732-AEBF-4367-86BF-5AD6B4B5958B}"/>
              </a:ext>
            </a:extLst>
          </p:cNvPr>
          <p:cNvSpPr>
            <a:spLocks noGrp="1"/>
          </p:cNvSpPr>
          <p:nvPr>
            <p:ph type="title"/>
          </p:nvPr>
        </p:nvSpPr>
        <p:spPr>
          <a:xfrm>
            <a:off x="2045907" y="1017588"/>
            <a:ext cx="7340048" cy="1251004"/>
          </a:xfrm>
        </p:spPr>
        <p:txBody>
          <a:bodyPr anchor="b">
            <a:normAutofit/>
          </a:bodyPr>
          <a:lstStyle/>
          <a:p>
            <a:r>
              <a:rPr lang="en-US" b="0">
                <a:ea typeface="+mj-lt"/>
                <a:cs typeface="+mj-lt"/>
              </a:rPr>
              <a:t>Research Questions/key findings</a:t>
            </a:r>
            <a:endParaRPr lang="en-US"/>
          </a:p>
        </p:txBody>
      </p:sp>
      <p:sp>
        <p:nvSpPr>
          <p:cNvPr id="3" name="Content Placeholder 2">
            <a:extLst>
              <a:ext uri="{FF2B5EF4-FFF2-40B4-BE49-F238E27FC236}">
                <a16:creationId xmlns:a16="http://schemas.microsoft.com/office/drawing/2014/main" id="{D8DDAB8D-ECC8-4691-B552-90D9D9587026}"/>
              </a:ext>
            </a:extLst>
          </p:cNvPr>
          <p:cNvSpPr>
            <a:spLocks noGrp="1"/>
          </p:cNvSpPr>
          <p:nvPr>
            <p:ph idx="1"/>
          </p:nvPr>
        </p:nvSpPr>
        <p:spPr>
          <a:xfrm>
            <a:off x="1864932" y="2384479"/>
            <a:ext cx="7949648" cy="3494033"/>
          </a:xfrm>
        </p:spPr>
        <p:txBody>
          <a:bodyPr vert="horz" lIns="109728" tIns="109728" rIns="109728" bIns="91440" rtlCol="0" anchor="t">
            <a:noAutofit/>
          </a:bodyPr>
          <a:lstStyle/>
          <a:p>
            <a:pPr marL="285750" lvl="1">
              <a:lnSpc>
                <a:spcPct val="130000"/>
              </a:lnSpc>
            </a:pPr>
            <a:r>
              <a:rPr lang="en-US" sz="1000" b="1">
                <a:ea typeface="+mn-lt"/>
                <a:cs typeface="+mn-lt"/>
              </a:rPr>
              <a:t>How people are reacting in populated countries (USA, China, India) compared to less populated countries (Puerto Rico, Denmark, and Finland) on reopening?</a:t>
            </a:r>
            <a:endParaRPr lang="en-US" sz="1000" b="1">
              <a:ea typeface="Meiryo"/>
            </a:endParaRPr>
          </a:p>
          <a:p>
            <a:pPr marL="285750" lvl="1">
              <a:lnSpc>
                <a:spcPct val="130000"/>
              </a:lnSpc>
            </a:pPr>
            <a:r>
              <a:rPr lang="en-US" sz="1000" b="1" spc="150">
                <a:ea typeface="+mn-lt"/>
                <a:cs typeface="+mn-lt"/>
              </a:rPr>
              <a:t>What are people’s sentiments on covid-19 </a:t>
            </a:r>
            <a:r>
              <a:rPr lang="en-US" sz="1000" b="1">
                <a:ea typeface="+mn-lt"/>
                <a:cs typeface="+mn-lt"/>
              </a:rPr>
              <a:t>rules and</a:t>
            </a:r>
            <a:r>
              <a:rPr lang="en-US" sz="1000" b="1" spc="150">
                <a:ea typeface="+mn-lt"/>
                <a:cs typeface="+mn-lt"/>
              </a:rPr>
              <a:t> its effect on their</a:t>
            </a:r>
            <a:r>
              <a:rPr lang="en-US" sz="1000" b="1">
                <a:ea typeface="+mn-lt"/>
                <a:cs typeface="+mn-lt"/>
              </a:rPr>
              <a:t> </a:t>
            </a:r>
            <a:r>
              <a:rPr lang="en-US" sz="1000" b="1" spc="150">
                <a:ea typeface="+mn-lt"/>
                <a:cs typeface="+mn-lt"/>
              </a:rPr>
              <a:t>everyday lives</a:t>
            </a:r>
            <a:r>
              <a:rPr lang="en-US" sz="1000" b="1">
                <a:ea typeface="+mn-lt"/>
                <a:cs typeface="+mn-lt"/>
              </a:rPr>
              <a:t> in the specified countries</a:t>
            </a:r>
            <a:r>
              <a:rPr lang="en-US" sz="1000" b="1" spc="150">
                <a:ea typeface="+mn-lt"/>
                <a:cs typeface="+mn-lt"/>
              </a:rPr>
              <a:t>?</a:t>
            </a:r>
            <a:endParaRPr lang="en-US" sz="1000" b="1">
              <a:ea typeface="Meiryo"/>
            </a:endParaRPr>
          </a:p>
          <a:p>
            <a:pPr marL="285750" lvl="1">
              <a:lnSpc>
                <a:spcPct val="130000"/>
              </a:lnSpc>
            </a:pPr>
            <a:r>
              <a:rPr lang="en-US" sz="1000" b="1">
                <a:ea typeface="Meiryo"/>
              </a:rPr>
              <a:t>How did the predicted new cases and deaths since reopening impact people's sentiments? Positive or negative?</a:t>
            </a:r>
            <a:endParaRPr lang="en-US" b="1"/>
          </a:p>
          <a:p>
            <a:pPr marL="285750" lvl="1">
              <a:lnSpc>
                <a:spcPct val="130000"/>
              </a:lnSpc>
              <a:buFont typeface="Arial" panose="020B0503020204020204" pitchFamily="34" charset="0"/>
              <a:buChar char="•"/>
            </a:pPr>
            <a:endParaRPr lang="en-US" sz="1000" b="1">
              <a:ea typeface="Meiryo"/>
            </a:endParaRPr>
          </a:p>
          <a:p>
            <a:pPr marL="285750" lvl="1">
              <a:lnSpc>
                <a:spcPct val="130000"/>
              </a:lnSpc>
              <a:buFont typeface="Arial" panose="020B0503020204020204" pitchFamily="34" charset="0"/>
              <a:buChar char="•"/>
            </a:pPr>
            <a:endParaRPr lang="en-US" sz="1100">
              <a:ea typeface="Meiryo"/>
            </a:endParaRPr>
          </a:p>
          <a:p>
            <a:pPr marL="285750" lvl="1">
              <a:lnSpc>
                <a:spcPct val="130000"/>
              </a:lnSpc>
              <a:buFont typeface="Arial" panose="020B0503020204020204" pitchFamily="34" charset="0"/>
              <a:buChar char="•"/>
            </a:pPr>
            <a:endParaRPr lang="en-US" sz="1100">
              <a:ea typeface="Meiryo"/>
            </a:endParaRPr>
          </a:p>
        </p:txBody>
      </p:sp>
    </p:spTree>
    <p:extLst>
      <p:ext uri="{BB962C8B-B14F-4D97-AF65-F5344CB8AC3E}">
        <p14:creationId xmlns:p14="http://schemas.microsoft.com/office/powerpoint/2010/main" val="365610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9F772460-498D-460E-97F3-DA470B78E598}"/>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8"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C19B94-FE46-4EB4-81DD-53A1673309BD}"/>
              </a:ext>
            </a:extLst>
          </p:cNvPr>
          <p:cNvSpPr>
            <a:spLocks noGrp="1"/>
          </p:cNvSpPr>
          <p:nvPr>
            <p:ph type="title"/>
          </p:nvPr>
        </p:nvSpPr>
        <p:spPr>
          <a:xfrm>
            <a:off x="1874457" y="1255713"/>
            <a:ext cx="7625798" cy="927154"/>
          </a:xfrm>
        </p:spPr>
        <p:txBody>
          <a:bodyPr anchor="b">
            <a:normAutofit/>
          </a:bodyPr>
          <a:lstStyle/>
          <a:p>
            <a:r>
              <a:rPr lang="en-US" b="0">
                <a:ea typeface="+mj-lt"/>
                <a:cs typeface="+mj-lt"/>
              </a:rPr>
              <a:t>Literature Review/Theory</a:t>
            </a:r>
            <a:endParaRPr lang="en-US"/>
          </a:p>
        </p:txBody>
      </p:sp>
      <p:sp>
        <p:nvSpPr>
          <p:cNvPr id="3" name="Content Placeholder 2">
            <a:extLst>
              <a:ext uri="{FF2B5EF4-FFF2-40B4-BE49-F238E27FC236}">
                <a16:creationId xmlns:a16="http://schemas.microsoft.com/office/drawing/2014/main" id="{EAB34CB0-B7A1-4F6E-B1E6-810D076B5332}"/>
              </a:ext>
            </a:extLst>
          </p:cNvPr>
          <p:cNvSpPr>
            <a:spLocks noGrp="1"/>
          </p:cNvSpPr>
          <p:nvPr>
            <p:ph idx="1"/>
          </p:nvPr>
        </p:nvSpPr>
        <p:spPr>
          <a:xfrm>
            <a:off x="1874457" y="2308279"/>
            <a:ext cx="8454473" cy="3655958"/>
          </a:xfrm>
        </p:spPr>
        <p:txBody>
          <a:bodyPr vert="horz" lIns="109728" tIns="109728" rIns="109728" bIns="91440" rtlCol="0" anchor="t">
            <a:normAutofit/>
          </a:bodyPr>
          <a:lstStyle/>
          <a:p>
            <a:pPr marL="285750" indent="-285750">
              <a:lnSpc>
                <a:spcPct val="130000"/>
              </a:lnSpc>
              <a:buFont typeface="Arial" panose="020B0503020204020204" pitchFamily="34" charset="0"/>
              <a:buChar char="•"/>
            </a:pPr>
            <a:r>
              <a:rPr lang="en-US" sz="1200" b="1">
                <a:ea typeface="+mn-lt"/>
                <a:cs typeface="+mn-lt"/>
              </a:rPr>
              <a:t>Related research studies on this topic have done sentiment analysis of Twitter or related social media to find the true emotions of people during the quarantine and the lockdown phases.</a:t>
            </a:r>
          </a:p>
          <a:p>
            <a:pPr marL="285750" indent="-285750">
              <a:lnSpc>
                <a:spcPct val="130000"/>
              </a:lnSpc>
              <a:buFont typeface="Arial" panose="020B0503020204020204" pitchFamily="34" charset="0"/>
              <a:buChar char="•"/>
            </a:pPr>
            <a:r>
              <a:rPr lang="en-US" sz="1200" b="1">
                <a:ea typeface="+mn-lt"/>
                <a:cs typeface="+mn-lt"/>
              </a:rPr>
              <a:t>Some studies were limited by data from just one specific country, while some were only limited to 4 or 5 most effected and developed countries. </a:t>
            </a:r>
            <a:endParaRPr lang="en-US" sz="1200" b="1">
              <a:ea typeface="Meiryo"/>
            </a:endParaRPr>
          </a:p>
          <a:p>
            <a:pPr marL="285750" indent="-285750">
              <a:lnSpc>
                <a:spcPct val="130000"/>
              </a:lnSpc>
              <a:buFont typeface="Arial" panose="020B0503020204020204" pitchFamily="34" charset="0"/>
              <a:buChar char="•"/>
            </a:pPr>
            <a:r>
              <a:rPr lang="en-US" sz="1200" b="1">
                <a:ea typeface="+mn-lt"/>
                <a:cs typeface="+mn-lt"/>
              </a:rPr>
              <a:t>We have also reviewed a study that is closely related to our research objective, but it had limitations of analyzing data from just one specific country and extremely limited data which the authors specified may have affected their research results and conclusion.</a:t>
            </a:r>
            <a:endParaRPr lang="en-US" sz="1200" b="1">
              <a:ea typeface="Meiryo"/>
            </a:endParaRPr>
          </a:p>
          <a:p>
            <a:pPr marL="285750" indent="-285750">
              <a:lnSpc>
                <a:spcPct val="130000"/>
              </a:lnSpc>
              <a:buFont typeface="Arial" panose="020B0503020204020204" pitchFamily="34" charset="0"/>
              <a:buChar char="•"/>
            </a:pPr>
            <a:endParaRPr lang="en-US" sz="1100">
              <a:ea typeface="Meiryo"/>
            </a:endParaRPr>
          </a:p>
        </p:txBody>
      </p:sp>
    </p:spTree>
    <p:extLst>
      <p:ext uri="{BB962C8B-B14F-4D97-AF65-F5344CB8AC3E}">
        <p14:creationId xmlns:p14="http://schemas.microsoft.com/office/powerpoint/2010/main" val="109045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3" descr="A picture containing outdoor, snow, cloudy, person&#10;&#10;Description automatically generated">
            <a:extLst>
              <a:ext uri="{FF2B5EF4-FFF2-40B4-BE49-F238E27FC236}">
                <a16:creationId xmlns:a16="http://schemas.microsoft.com/office/drawing/2014/main" id="{80258E7D-2B3A-423D-9C38-EFBE43A51FB7}"/>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14" name="Freeform: Shape 13">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3EEDA7-8A37-421A-A3F0-C7E32AD0510D}"/>
              </a:ext>
            </a:extLst>
          </p:cNvPr>
          <p:cNvSpPr>
            <a:spLocks noGrp="1"/>
          </p:cNvSpPr>
          <p:nvPr>
            <p:ph type="title"/>
          </p:nvPr>
        </p:nvSpPr>
        <p:spPr>
          <a:xfrm>
            <a:off x="2245932" y="893763"/>
            <a:ext cx="7340048" cy="1651054"/>
          </a:xfrm>
        </p:spPr>
        <p:txBody>
          <a:bodyPr anchor="b">
            <a:normAutofit/>
          </a:bodyPr>
          <a:lstStyle/>
          <a:p>
            <a:r>
              <a:rPr lang="en-US" b="0">
                <a:ea typeface="+mj-lt"/>
                <a:cs typeface="+mj-lt"/>
              </a:rPr>
              <a:t>Data Collection and cleaning</a:t>
            </a:r>
            <a:endParaRPr lang="en-US"/>
          </a:p>
        </p:txBody>
      </p:sp>
      <p:sp>
        <p:nvSpPr>
          <p:cNvPr id="3" name="Content Placeholder 2">
            <a:extLst>
              <a:ext uri="{FF2B5EF4-FFF2-40B4-BE49-F238E27FC236}">
                <a16:creationId xmlns:a16="http://schemas.microsoft.com/office/drawing/2014/main" id="{DFA97494-B1DF-4C2B-B41F-9782BE358DBE}"/>
              </a:ext>
            </a:extLst>
          </p:cNvPr>
          <p:cNvSpPr>
            <a:spLocks noGrp="1"/>
          </p:cNvSpPr>
          <p:nvPr>
            <p:ph idx="1"/>
          </p:nvPr>
        </p:nvSpPr>
        <p:spPr>
          <a:xfrm>
            <a:off x="2245932" y="2679754"/>
            <a:ext cx="7340048" cy="3189233"/>
          </a:xfrm>
        </p:spPr>
        <p:txBody>
          <a:bodyPr vert="horz" lIns="109728" tIns="109728" rIns="109728" bIns="91440" rtlCol="0">
            <a:normAutofit/>
          </a:bodyPr>
          <a:lstStyle/>
          <a:p>
            <a:pPr marL="285750" indent="-285750">
              <a:lnSpc>
                <a:spcPct val="130000"/>
              </a:lnSpc>
              <a:buFont typeface="Arial" panose="020B0503020204020204" pitchFamily="34" charset="0"/>
              <a:buChar char="•"/>
            </a:pPr>
            <a:r>
              <a:rPr lang="en-US" sz="1500">
                <a:ea typeface="Meiryo"/>
              </a:rPr>
              <a:t>Multiple sources like Twitter and GitHub</a:t>
            </a:r>
          </a:p>
          <a:p>
            <a:pPr marL="285750" indent="-285750">
              <a:lnSpc>
                <a:spcPct val="130000"/>
              </a:lnSpc>
              <a:buFont typeface="Arial" panose="020B0503020204020204" pitchFamily="34" charset="0"/>
              <a:buChar char="•"/>
            </a:pPr>
            <a:r>
              <a:rPr lang="en-US" sz="1500">
                <a:ea typeface="Meiryo"/>
              </a:rPr>
              <a:t>Twitter API, Twitter R Packages, Word cloud packages </a:t>
            </a:r>
            <a:r>
              <a:rPr lang="en-US" sz="1500" err="1">
                <a:ea typeface="Meiryo"/>
              </a:rPr>
              <a:t>etc</a:t>
            </a:r>
            <a:endParaRPr lang="en-US" sz="1500">
              <a:ea typeface="Meiryo"/>
            </a:endParaRPr>
          </a:p>
          <a:p>
            <a:pPr marL="285750" indent="-285750">
              <a:lnSpc>
                <a:spcPct val="130000"/>
              </a:lnSpc>
              <a:buFont typeface="Arial" panose="020B0503020204020204" pitchFamily="34" charset="0"/>
              <a:buChar char="•"/>
            </a:pPr>
            <a:r>
              <a:rPr lang="en-US" sz="1500">
                <a:ea typeface="Meiryo"/>
              </a:rPr>
              <a:t>Accumulate tweets from May to August 2020 for Corona Word</a:t>
            </a:r>
          </a:p>
          <a:p>
            <a:pPr marL="285750" indent="-285750">
              <a:lnSpc>
                <a:spcPct val="130000"/>
              </a:lnSpc>
              <a:buFont typeface="Arial" panose="020B0503020204020204" pitchFamily="34" charset="0"/>
              <a:buChar char="•"/>
            </a:pPr>
            <a:r>
              <a:rPr lang="en-US" sz="1500">
                <a:ea typeface="Meiryo"/>
              </a:rPr>
              <a:t>Another Dataset Main.csv from </a:t>
            </a:r>
            <a:r>
              <a:rPr lang="en-US" sz="1500" err="1">
                <a:ea typeface="Meiryo"/>
              </a:rPr>
              <a:t>github</a:t>
            </a:r>
            <a:endParaRPr lang="en-US" sz="1500">
              <a:ea typeface="Meiryo"/>
            </a:endParaRPr>
          </a:p>
          <a:p>
            <a:pPr marL="285750" indent="-285750">
              <a:lnSpc>
                <a:spcPct val="130000"/>
              </a:lnSpc>
              <a:buFont typeface="Arial" panose="020B0503020204020204" pitchFamily="34" charset="0"/>
              <a:buChar char="•"/>
            </a:pPr>
            <a:r>
              <a:rPr lang="en-US" sz="1500">
                <a:ea typeface="Meiryo"/>
              </a:rPr>
              <a:t>Missing value, spaces, and duplicate values.</a:t>
            </a:r>
          </a:p>
          <a:p>
            <a:pPr marL="285750" indent="-285750">
              <a:lnSpc>
                <a:spcPct val="130000"/>
              </a:lnSpc>
              <a:buFont typeface="Arial" panose="020B0503020204020204" pitchFamily="34" charset="0"/>
              <a:buChar char="•"/>
            </a:pPr>
            <a:r>
              <a:rPr lang="en-US" sz="1500">
                <a:ea typeface="Meiryo"/>
              </a:rPr>
              <a:t>Feature encoding was implemented</a:t>
            </a:r>
          </a:p>
          <a:p>
            <a:pPr marL="285750" indent="-285750">
              <a:lnSpc>
                <a:spcPct val="130000"/>
              </a:lnSpc>
              <a:buFont typeface="Arial" panose="020B0503020204020204" pitchFamily="34" charset="0"/>
              <a:buChar char="•"/>
            </a:pPr>
            <a:endParaRPr lang="en-US" sz="1500">
              <a:ea typeface="Meiryo"/>
            </a:endParaRPr>
          </a:p>
        </p:txBody>
      </p:sp>
    </p:spTree>
    <p:extLst>
      <p:ext uri="{BB962C8B-B14F-4D97-AF65-F5344CB8AC3E}">
        <p14:creationId xmlns:p14="http://schemas.microsoft.com/office/powerpoint/2010/main" val="162962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B9497D3D-E70E-40E7-B98D-C3FC196F6FC5}"/>
              </a:ext>
            </a:extLst>
          </p:cNvPr>
          <p:cNvPicPr>
            <a:picLocks noChangeAspect="1"/>
          </p:cNvPicPr>
          <p:nvPr/>
        </p:nvPicPr>
        <p:blipFill rotWithShape="1">
          <a:blip r:embed="rId2"/>
          <a:srcRect t="7907" r="-1" b="7801"/>
          <a:stretch/>
        </p:blipFill>
        <p:spPr>
          <a:xfrm>
            <a:off x="1524" y="10"/>
            <a:ext cx="12188952" cy="6857990"/>
          </a:xfrm>
          <a:prstGeom prst="rect">
            <a:avLst/>
          </a:prstGeom>
        </p:spPr>
      </p:pic>
      <p:sp>
        <p:nvSpPr>
          <p:cNvPr id="12" name="Freeform: Shape 1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BE3C85-AE70-4292-A9C7-25D1ED1F9534}"/>
              </a:ext>
            </a:extLst>
          </p:cNvPr>
          <p:cNvSpPr>
            <a:spLocks noGrp="1"/>
          </p:cNvSpPr>
          <p:nvPr>
            <p:ph type="title"/>
          </p:nvPr>
        </p:nvSpPr>
        <p:spPr>
          <a:xfrm>
            <a:off x="2055432" y="1160463"/>
            <a:ext cx="7263848" cy="984304"/>
          </a:xfrm>
        </p:spPr>
        <p:txBody>
          <a:bodyPr anchor="b">
            <a:normAutofit/>
          </a:bodyPr>
          <a:lstStyle/>
          <a:p>
            <a:r>
              <a:rPr lang="en-US" b="0">
                <a:ea typeface="+mj-lt"/>
                <a:cs typeface="+mj-lt"/>
              </a:rPr>
              <a:t>Methodology</a:t>
            </a:r>
            <a:endParaRPr lang="en-US"/>
          </a:p>
        </p:txBody>
      </p:sp>
      <p:sp>
        <p:nvSpPr>
          <p:cNvPr id="3" name="Content Placeholder 2">
            <a:extLst>
              <a:ext uri="{FF2B5EF4-FFF2-40B4-BE49-F238E27FC236}">
                <a16:creationId xmlns:a16="http://schemas.microsoft.com/office/drawing/2014/main" id="{19426411-883C-4D47-8157-8ED1BD8876A9}"/>
              </a:ext>
            </a:extLst>
          </p:cNvPr>
          <p:cNvSpPr>
            <a:spLocks noGrp="1"/>
          </p:cNvSpPr>
          <p:nvPr>
            <p:ph idx="1"/>
          </p:nvPr>
        </p:nvSpPr>
        <p:spPr>
          <a:xfrm>
            <a:off x="1912557" y="2365429"/>
            <a:ext cx="8140148" cy="3722633"/>
          </a:xfrm>
        </p:spPr>
        <p:txBody>
          <a:bodyPr vert="horz" lIns="109728" tIns="109728" rIns="109728" bIns="91440" rtlCol="0" anchor="t">
            <a:normAutofit fontScale="92500"/>
          </a:bodyPr>
          <a:lstStyle/>
          <a:p>
            <a:pPr marL="285750" indent="-285750">
              <a:buFont typeface="Arial" panose="020B0503020204020204" pitchFamily="34" charset="0"/>
              <a:buChar char="•"/>
            </a:pPr>
            <a:r>
              <a:rPr lang="en-US" sz="1200" b="1">
                <a:ea typeface="+mn-lt"/>
                <a:cs typeface="+mn-lt"/>
              </a:rPr>
              <a:t>For twitter analysis for twitter data</a:t>
            </a:r>
          </a:p>
          <a:p>
            <a:pPr marL="285750" lvl="1">
              <a:lnSpc>
                <a:spcPct val="150000"/>
              </a:lnSpc>
              <a:buFont typeface="Arial" panose="020B0503020204020204" pitchFamily="34" charset="0"/>
              <a:buChar char="•"/>
            </a:pPr>
            <a:r>
              <a:rPr lang="en-US" sz="1200" b="1">
                <a:ea typeface="Meiryo"/>
              </a:rPr>
              <a:t>  Sentiment analysis</a:t>
            </a:r>
          </a:p>
          <a:p>
            <a:pPr marL="285750" lvl="1">
              <a:lnSpc>
                <a:spcPct val="150000"/>
              </a:lnSpc>
              <a:buFont typeface="Arial" panose="020B0503020204020204" pitchFamily="34" charset="0"/>
              <a:buChar char="•"/>
            </a:pPr>
            <a:r>
              <a:rPr lang="en-US" sz="1200" b="1">
                <a:ea typeface="Meiryo"/>
              </a:rPr>
              <a:t>  Word cloud</a:t>
            </a:r>
          </a:p>
          <a:p>
            <a:pPr marL="285750" lvl="1">
              <a:lnSpc>
                <a:spcPct val="150000"/>
              </a:lnSpc>
              <a:buFont typeface="Arial" panose="020B0503020204020204" pitchFamily="34" charset="0"/>
              <a:buChar char="•"/>
            </a:pPr>
            <a:endParaRPr lang="en-US" sz="1200" b="1">
              <a:ea typeface="+mn-lt"/>
              <a:cs typeface="+mn-lt"/>
            </a:endParaRPr>
          </a:p>
          <a:p>
            <a:pPr marL="285750" indent="-285750">
              <a:buFont typeface="Arial" panose="020B0503020204020204" pitchFamily="34" charset="0"/>
              <a:buChar char="•"/>
            </a:pPr>
            <a:r>
              <a:rPr lang="en-US" sz="1200" b="1">
                <a:ea typeface="+mn-lt"/>
                <a:cs typeface="+mn-lt"/>
              </a:rPr>
              <a:t>Classification techniques or classifiers for predictive analysis of Covid-19 data</a:t>
            </a:r>
            <a:endParaRPr lang="en-US" sz="1200" b="1">
              <a:ea typeface="Meiryo"/>
            </a:endParaRPr>
          </a:p>
          <a:p>
            <a:pPr marL="285750" lvl="1">
              <a:buFont typeface="Arial" panose="020B0503020204020204" pitchFamily="34" charset="0"/>
              <a:buChar char="•"/>
            </a:pPr>
            <a:r>
              <a:rPr lang="en-US" sz="1200" b="1">
                <a:ea typeface="+mn-lt"/>
                <a:cs typeface="+mn-lt"/>
              </a:rPr>
              <a:t>  Logistic</a:t>
            </a:r>
            <a:r>
              <a:rPr lang="en-US" sz="1200" b="1">
                <a:ea typeface="Meiryo"/>
              </a:rPr>
              <a:t> regression</a:t>
            </a:r>
          </a:p>
          <a:p>
            <a:pPr marL="285750" lvl="1">
              <a:buFont typeface="Arial" panose="020B0503020204020204" pitchFamily="34" charset="0"/>
              <a:buChar char="•"/>
            </a:pPr>
            <a:r>
              <a:rPr lang="en-US" sz="1200" b="1">
                <a:ea typeface="Meiryo"/>
              </a:rPr>
              <a:t>  Naïve bayes</a:t>
            </a:r>
          </a:p>
          <a:p>
            <a:pPr marL="285750" lvl="1">
              <a:buFont typeface="Arial" panose="020B0503020204020204" pitchFamily="34" charset="0"/>
              <a:buChar char="•"/>
            </a:pPr>
            <a:r>
              <a:rPr lang="en-US" sz="1200" b="1">
                <a:ea typeface="Meiryo"/>
              </a:rPr>
              <a:t>  Random forest </a:t>
            </a:r>
          </a:p>
          <a:p>
            <a:pPr marL="285750" lvl="1">
              <a:buFont typeface="Arial" panose="020B0503020204020204" pitchFamily="34" charset="0"/>
              <a:buChar char="•"/>
            </a:pPr>
            <a:r>
              <a:rPr lang="en-US" sz="1200" b="1">
                <a:ea typeface="Meiryo"/>
              </a:rPr>
              <a:t>  Decision tree</a:t>
            </a:r>
          </a:p>
          <a:p>
            <a:pPr marL="285750" lvl="1">
              <a:buFont typeface="Arial" panose="020B0503020204020204" pitchFamily="34" charset="0"/>
              <a:buChar char="•"/>
            </a:pPr>
            <a:r>
              <a:rPr lang="en-US" sz="1200" b="1">
                <a:ea typeface="+mn-lt"/>
                <a:cs typeface="+mn-lt"/>
              </a:rPr>
              <a:t>  </a:t>
            </a:r>
            <a:r>
              <a:rPr lang="en-US" sz="1200" b="1" err="1">
                <a:ea typeface="+mn-lt"/>
                <a:cs typeface="+mn-lt"/>
              </a:rPr>
              <a:t>Keras</a:t>
            </a:r>
            <a:r>
              <a:rPr lang="en-US" sz="1200" b="1">
                <a:ea typeface="+mn-lt"/>
                <a:cs typeface="+mn-lt"/>
              </a:rPr>
              <a:t> </a:t>
            </a:r>
            <a:endParaRPr lang="en-US" sz="1200" b="1">
              <a:ea typeface="Meiryo"/>
            </a:endParaRPr>
          </a:p>
          <a:p>
            <a:pPr marL="285750" indent="-285750">
              <a:buFont typeface="Arial" panose="020B0503020204020204" pitchFamily="34" charset="0"/>
              <a:buChar char="•"/>
            </a:pPr>
            <a:endParaRPr lang="en-US">
              <a:ea typeface="Meiryo"/>
            </a:endParaRPr>
          </a:p>
        </p:txBody>
      </p:sp>
    </p:spTree>
    <p:extLst>
      <p:ext uri="{BB962C8B-B14F-4D97-AF65-F5344CB8AC3E}">
        <p14:creationId xmlns:p14="http://schemas.microsoft.com/office/powerpoint/2010/main" val="1337773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3" descr="A picture containing outdoor, snow, cloudy, person&#10;&#10;Description automatically generated">
            <a:extLst>
              <a:ext uri="{FF2B5EF4-FFF2-40B4-BE49-F238E27FC236}">
                <a16:creationId xmlns:a16="http://schemas.microsoft.com/office/drawing/2014/main" id="{B9497D3D-E70E-40E7-B98D-C3FC196F6FC5}"/>
              </a:ext>
            </a:extLst>
          </p:cNvPr>
          <p:cNvPicPr>
            <a:picLocks noChangeAspect="1"/>
          </p:cNvPicPr>
          <p:nvPr/>
        </p:nvPicPr>
        <p:blipFill rotWithShape="1">
          <a:blip r:embed="rId2"/>
          <a:srcRect l="18827" r="8384" b="-2"/>
          <a:stretch/>
        </p:blipFill>
        <p:spPr>
          <a:xfrm>
            <a:off x="1524" y="-3"/>
            <a:ext cx="7478269" cy="6858000"/>
          </a:xfrm>
          <a:prstGeom prst="rect">
            <a:avLst/>
          </a:prstGeom>
        </p:spPr>
      </p:pic>
      <p:sp>
        <p:nvSpPr>
          <p:cNvPr id="27" name="Freeform: Shape 26">
            <a:extLst>
              <a:ext uri="{FF2B5EF4-FFF2-40B4-BE49-F238E27FC236}">
                <a16:creationId xmlns:a16="http://schemas.microsoft.com/office/drawing/2014/main" id="{F81730B4-0490-4139-BC05-736CF5AEA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3530" y="1017767"/>
            <a:ext cx="4906732" cy="482644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760238CA-FF59-4971-BD4D-DC9353269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7CD146BF-5056-4999-960C-070E636E7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329" y="1192696"/>
            <a:ext cx="4587901" cy="442092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BE3C85-AE70-4292-A9C7-25D1ED1F9534}"/>
              </a:ext>
            </a:extLst>
          </p:cNvPr>
          <p:cNvSpPr>
            <a:spLocks noGrp="1"/>
          </p:cNvSpPr>
          <p:nvPr>
            <p:ph type="title"/>
          </p:nvPr>
        </p:nvSpPr>
        <p:spPr>
          <a:xfrm>
            <a:off x="1702555" y="2027582"/>
            <a:ext cx="3529403" cy="1442566"/>
          </a:xfrm>
        </p:spPr>
        <p:txBody>
          <a:bodyPr anchor="b">
            <a:normAutofit/>
          </a:bodyPr>
          <a:lstStyle/>
          <a:p>
            <a:pPr algn="ctr"/>
            <a:r>
              <a:rPr lang="en-US" b="0">
                <a:ea typeface="Meiryo"/>
              </a:rPr>
              <a:t>Results Presentation</a:t>
            </a:r>
          </a:p>
        </p:txBody>
      </p:sp>
      <p:sp>
        <p:nvSpPr>
          <p:cNvPr id="3" name="Content Placeholder 2">
            <a:extLst>
              <a:ext uri="{FF2B5EF4-FFF2-40B4-BE49-F238E27FC236}">
                <a16:creationId xmlns:a16="http://schemas.microsoft.com/office/drawing/2014/main" id="{19426411-883C-4D47-8157-8ED1BD8876A9}"/>
              </a:ext>
            </a:extLst>
          </p:cNvPr>
          <p:cNvSpPr>
            <a:spLocks noGrp="1"/>
          </p:cNvSpPr>
          <p:nvPr>
            <p:ph idx="1"/>
          </p:nvPr>
        </p:nvSpPr>
        <p:spPr>
          <a:xfrm>
            <a:off x="1868124" y="3530380"/>
            <a:ext cx="3198266" cy="1701578"/>
          </a:xfrm>
        </p:spPr>
        <p:txBody>
          <a:bodyPr vert="horz" lIns="109728" tIns="109728" rIns="109728" bIns="91440" rtlCol="0">
            <a:normAutofit/>
          </a:bodyPr>
          <a:lstStyle/>
          <a:p>
            <a:pPr marL="285750" indent="-285750" algn="ctr">
              <a:buFont typeface="Arial" panose="020B0503020204020204" pitchFamily="34" charset="0"/>
              <a:buChar char="•"/>
            </a:pPr>
            <a:endParaRPr lang="en-US" sz="1600">
              <a:ea typeface="+mn-lt"/>
              <a:cs typeface="+mn-lt"/>
            </a:endParaRPr>
          </a:p>
          <a:p>
            <a:pPr marL="285750" indent="-285750" algn="ctr">
              <a:buFont typeface="Arial" panose="020B0503020204020204" pitchFamily="34" charset="0"/>
              <a:buChar char="•"/>
            </a:pPr>
            <a:r>
              <a:rPr lang="en-US" sz="1600">
                <a:ea typeface="+mn-lt"/>
                <a:cs typeface="+mn-lt"/>
              </a:rPr>
              <a:t>Twitter word cloud </a:t>
            </a:r>
            <a:endParaRPr lang="en-US" sz="1600">
              <a:ea typeface="Meiryo"/>
            </a:endParaRPr>
          </a:p>
          <a:p>
            <a:pPr marL="285750" indent="-285750" algn="ctr">
              <a:buFont typeface="Arial" panose="020B0503020204020204" pitchFamily="34" charset="0"/>
              <a:buChar char="•"/>
            </a:pPr>
            <a:endParaRPr lang="en-US" sz="1600">
              <a:ea typeface="Meiryo"/>
            </a:endParaRPr>
          </a:p>
        </p:txBody>
      </p:sp>
      <p:pic>
        <p:nvPicPr>
          <p:cNvPr id="4" name="Picture 5" descr="Text, letter&#10;&#10;Description automatically generated">
            <a:extLst>
              <a:ext uri="{FF2B5EF4-FFF2-40B4-BE49-F238E27FC236}">
                <a16:creationId xmlns:a16="http://schemas.microsoft.com/office/drawing/2014/main" id="{2FE1C74D-2BA8-440B-BBB8-ADD6B309CA5E}"/>
              </a:ext>
            </a:extLst>
          </p:cNvPr>
          <p:cNvPicPr>
            <a:picLocks noChangeAspect="1"/>
          </p:cNvPicPr>
          <p:nvPr/>
        </p:nvPicPr>
        <p:blipFill rotWithShape="1">
          <a:blip r:embed="rId3"/>
          <a:srcRect l="18237" r="23264"/>
          <a:stretch/>
        </p:blipFill>
        <p:spPr>
          <a:xfrm>
            <a:off x="7527037" y="10"/>
            <a:ext cx="4664963" cy="6857990"/>
          </a:xfrm>
          <a:prstGeom prst="rect">
            <a:avLst/>
          </a:prstGeom>
        </p:spPr>
      </p:pic>
    </p:spTree>
    <p:extLst>
      <p:ext uri="{BB962C8B-B14F-4D97-AF65-F5344CB8AC3E}">
        <p14:creationId xmlns:p14="http://schemas.microsoft.com/office/powerpoint/2010/main" val="2520852590"/>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42941"/>
      </a:dk2>
      <a:lt2>
        <a:srgbClr val="E8E7E2"/>
      </a:lt2>
      <a:accent1>
        <a:srgbClr val="969DC6"/>
      </a:accent1>
      <a:accent2>
        <a:srgbClr val="7FA0BA"/>
      </a:accent2>
      <a:accent3>
        <a:srgbClr val="82ABAC"/>
      </a:accent3>
      <a:accent4>
        <a:srgbClr val="76AD97"/>
      </a:accent4>
      <a:accent5>
        <a:srgbClr val="84AE8C"/>
      </a:accent5>
      <a:accent6>
        <a:srgbClr val="85B078"/>
      </a:accent6>
      <a:hlink>
        <a:srgbClr val="8C835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SketchLinesVTI</vt:lpstr>
      <vt:lpstr>Social Media Sentiment Analysis of Covid-19: Reopening Nations</vt:lpstr>
      <vt:lpstr>Overview</vt:lpstr>
      <vt:lpstr>Introduction</vt:lpstr>
      <vt:lpstr>Introduction Continued</vt:lpstr>
      <vt:lpstr>Research Questions/key findings</vt:lpstr>
      <vt:lpstr>Literature Review/Theory</vt:lpstr>
      <vt:lpstr>Data Collection and cleaning</vt:lpstr>
      <vt:lpstr>Methodology</vt:lpstr>
      <vt:lpstr>Results Presentation</vt:lpstr>
      <vt:lpstr>Results/Findings for predictive analysis</vt:lpstr>
      <vt:lpstr>Key findings for research questions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149</cp:revision>
  <dcterms:created xsi:type="dcterms:W3CDTF">2020-12-01T06:49:30Z</dcterms:created>
  <dcterms:modified xsi:type="dcterms:W3CDTF">2020-12-03T04:51:40Z</dcterms:modified>
</cp:coreProperties>
</file>