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6" r:id="rId2"/>
    <p:sldId id="275" r:id="rId3"/>
    <p:sldId id="264" r:id="rId4"/>
    <p:sldId id="258" r:id="rId5"/>
    <p:sldId id="261" r:id="rId6"/>
    <p:sldId id="265" r:id="rId7"/>
    <p:sldId id="266" r:id="rId8"/>
    <p:sldId id="267" r:id="rId9"/>
    <p:sldId id="268" r:id="rId10"/>
    <p:sldId id="270" r:id="rId11"/>
    <p:sldId id="271" r:id="rId12"/>
    <p:sldId id="272" r:id="rId13"/>
    <p:sldId id="277" r:id="rId14"/>
    <p:sldId id="278" r:id="rId15"/>
    <p:sldId id="279" r:id="rId16"/>
    <p:sldId id="280" r:id="rId17"/>
    <p:sldId id="281" r:id="rId18"/>
    <p:sldId id="282" r:id="rId19"/>
    <p:sldId id="283" r:id="rId20"/>
    <p:sldId id="284" r:id="rId21"/>
    <p:sldId id="285" r:id="rId22"/>
    <p:sldId id="286" r:id="rId23"/>
    <p:sldId id="288" r:id="rId24"/>
    <p:sldId id="289" r:id="rId25"/>
    <p:sldId id="290" r:id="rId26"/>
    <p:sldId id="291" r:id="rId27"/>
    <p:sldId id="287" r:id="rId28"/>
    <p:sldId id="292"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0" autoAdjust="0"/>
    <p:restoredTop sz="94660"/>
  </p:normalViewPr>
  <p:slideViewPr>
    <p:cSldViewPr>
      <p:cViewPr varScale="1">
        <p:scale>
          <a:sx n="63" d="100"/>
          <a:sy n="63" d="100"/>
        </p:scale>
        <p:origin x="140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7AA835-7968-4092-8391-AA5944AAD7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61483A-8294-4B77-AF51-931BA13B3222}" type="datetimeFigureOut">
              <a:rPr lang="en-US" smtClean="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1"/>
            <a:ext cx="609600" cy="365125"/>
          </a:xfrm>
        </p:spPr>
        <p:txBody>
          <a:bodyPr/>
          <a:lstStyle/>
          <a:p>
            <a:fld id="{757AA835-7968-4092-8391-AA5944AAD72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761483A-8294-4B77-AF51-931BA13B3222}" type="datetimeFigureOut">
              <a:rPr lang="en-US" smtClean="0"/>
              <a:pPr/>
              <a:t>5/27/2019</a:t>
            </a:fld>
            <a:endParaRPr lang="en-US" dirty="0"/>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7AA835-7968-4092-8391-AA5944AAD72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381000" y="4953000"/>
            <a:ext cx="3127375" cy="92333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SUPERVISED BY:</a:t>
            </a:r>
            <a:endParaRPr kumimoji="0" lang="en-US" b="0"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Er. </a:t>
            </a:r>
            <a:r>
              <a:rPr lang="en-US" dirty="0">
                <a:solidFill>
                  <a:schemeClr val="bg1"/>
                </a:solidFill>
                <a:latin typeface="Times New Roman" pitchFamily="18" charset="0"/>
                <a:ea typeface="Calibri" pitchFamily="34" charset="0"/>
                <a:cs typeface="Times New Roman" pitchFamily="18" charset="0"/>
              </a:rPr>
              <a:t>Hardeep Singh</a:t>
            </a:r>
            <a:r>
              <a:rPr kumimoji="0" lang="en-US" b="0"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(Guide)</a:t>
            </a:r>
            <a:endParaRPr kumimoji="0" lang="en-US" b="0"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err="1">
                <a:solidFill>
                  <a:schemeClr val="bg1"/>
                </a:solidFill>
                <a:latin typeface="Times New Roman" pitchFamily="18" charset="0"/>
                <a:ea typeface="Calibri" pitchFamily="34" charset="0"/>
                <a:cs typeface="Times New Roman" pitchFamily="18" charset="0"/>
              </a:rPr>
              <a:t>Er</a:t>
            </a:r>
            <a:r>
              <a:rPr lang="en-US" dirty="0">
                <a:solidFill>
                  <a:schemeClr val="bg1"/>
                </a:solidFill>
                <a:latin typeface="Times New Roman" pitchFamily="18" charset="0"/>
                <a:ea typeface="Calibri" pitchFamily="34" charset="0"/>
                <a:cs typeface="Times New Roman" pitchFamily="18" charset="0"/>
              </a:rPr>
              <a:t>. </a:t>
            </a:r>
            <a:r>
              <a:rPr lang="en-US" dirty="0" err="1">
                <a:solidFill>
                  <a:schemeClr val="bg1"/>
                </a:solidFill>
                <a:latin typeface="Times New Roman" pitchFamily="18" charset="0"/>
                <a:ea typeface="Calibri" pitchFamily="34" charset="0"/>
                <a:cs typeface="Times New Roman" pitchFamily="18" charset="0"/>
              </a:rPr>
              <a:t>Tarandeep</a:t>
            </a:r>
            <a:r>
              <a:rPr lang="en-US" dirty="0">
                <a:solidFill>
                  <a:schemeClr val="bg1"/>
                </a:solidFill>
                <a:latin typeface="Times New Roman" pitchFamily="18" charset="0"/>
                <a:ea typeface="Calibri" pitchFamily="34" charset="0"/>
                <a:cs typeface="Times New Roman" pitchFamily="18" charset="0"/>
              </a:rPr>
              <a:t> </a:t>
            </a:r>
            <a:r>
              <a:rPr lang="en-US">
                <a:solidFill>
                  <a:schemeClr val="bg1"/>
                </a:solidFill>
                <a:latin typeface="Times New Roman" pitchFamily="18" charset="0"/>
                <a:ea typeface="Calibri" pitchFamily="34" charset="0"/>
                <a:cs typeface="Times New Roman" pitchFamily="18" charset="0"/>
              </a:rPr>
              <a:t>singh</a:t>
            </a:r>
            <a:r>
              <a:rPr kumimoji="0" lang="en-US" b="0" i="0" u="none" strike="noStrike" cap="none" normalizeH="0" baseline="0">
                <a:ln>
                  <a:noFill/>
                </a:ln>
                <a:solidFill>
                  <a:schemeClr val="bg1"/>
                </a:solidFill>
                <a:effectLst/>
                <a:latin typeface="Times New Roman" pitchFamily="18" charset="0"/>
                <a:ea typeface="Calibri" pitchFamily="34" charset="0"/>
                <a:cs typeface="Times New Roman" pitchFamily="18" charset="0"/>
              </a:rPr>
              <a:t>(</a:t>
            </a:r>
            <a:r>
              <a:rPr kumimoji="0" lang="en-US" b="0"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Co-Guide)</a:t>
            </a:r>
            <a:endParaRPr kumimoji="0" lang="en-US" b="0" i="0" u="none" strike="noStrike" cap="none" normalizeH="0" baseline="0" dirty="0">
              <a:ln>
                <a:noFill/>
              </a:ln>
              <a:solidFill>
                <a:schemeClr val="bg1"/>
              </a:solidFill>
              <a:effectLst/>
              <a:latin typeface="Arial" pitchFamily="34" charset="0"/>
              <a:cs typeface="Arial" pitchFamily="34" charset="0"/>
            </a:endParaRPr>
          </a:p>
        </p:txBody>
      </p:sp>
      <p:sp>
        <p:nvSpPr>
          <p:cNvPr id="2050" name="Text Box 2"/>
          <p:cNvSpPr txBox="1">
            <a:spLocks noChangeArrowheads="1"/>
          </p:cNvSpPr>
          <p:nvPr/>
        </p:nvSpPr>
        <p:spPr bwMode="auto">
          <a:xfrm>
            <a:off x="6477000" y="4953000"/>
            <a:ext cx="2209800" cy="175432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SUBMITTED BY:</a:t>
            </a:r>
            <a:endParaRPr kumimoji="0" lang="en-US" b="0"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Times New Roman" pitchFamily="18" charset="0"/>
                <a:cs typeface="Times New Roman" pitchFamily="18" charset="0"/>
              </a:rPr>
              <a:t>Rishab Sood</a:t>
            </a:r>
            <a:endParaRPr kumimoji="0" lang="en-US" b="0"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2015CSA1617</a:t>
            </a:r>
            <a:endParaRPr kumimoji="0" lang="en-US" b="0"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Times New Roman" pitchFamily="18" charset="0"/>
                <a:ea typeface="Calibri" pitchFamily="34" charset="0"/>
                <a:cs typeface="Times New Roman" pitchFamily="18" charset="0"/>
              </a:rPr>
              <a:t>B.Tech (CSE) 8th SEM</a:t>
            </a:r>
            <a:endParaRPr kumimoji="0" lang="en-US" b="0"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itchFamily="34" charset="0"/>
              <a:cs typeface="Arial" pitchFamily="34" charset="0"/>
            </a:endParaRPr>
          </a:p>
        </p:txBody>
      </p:sp>
      <p:sp>
        <p:nvSpPr>
          <p:cNvPr id="2052" name="Rectangle 4"/>
          <p:cNvSpPr>
            <a:spLocks noChangeArrowheads="1"/>
          </p:cNvSpPr>
          <p:nvPr/>
        </p:nvSpPr>
        <p:spPr bwMode="auto">
          <a:xfrm>
            <a:off x="143388" y="304800"/>
            <a:ext cx="900061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final report of the project entitled</a:t>
            </a:r>
            <a:endParaRPr lang="en-US" sz="2000" dirty="0">
              <a:latin typeface="Arial" pitchFamily="34" charset="0"/>
              <a:ea typeface="Calibri" pitchFamily="34" charset="0"/>
              <a:cs typeface="Arial" pitchFamily="34" charset="0"/>
            </a:endParaRPr>
          </a:p>
          <a:p>
            <a:pPr lvl="0" algn="ctr" fontAlgn="base">
              <a:spcBef>
                <a:spcPct val="0"/>
              </a:spcBef>
              <a:spcAft>
                <a:spcPct val="0"/>
              </a:spcAft>
            </a:pPr>
            <a:r>
              <a:rPr lang="en-US" sz="2000" b="1" dirty="0">
                <a:latin typeface="Times New Roman" pitchFamily="18" charset="0"/>
                <a:ea typeface="Calibri" pitchFamily="34" charset="0"/>
                <a:cs typeface="Times New Roman" pitchFamily="18" charset="0"/>
              </a:rPr>
              <a:t>H.R. </a:t>
            </a:r>
            <a:r>
              <a:rPr lang="en-US" sz="2000" b="1">
                <a:latin typeface="Times New Roman" pitchFamily="18" charset="0"/>
                <a:ea typeface="Calibri" pitchFamily="34" charset="0"/>
                <a:cs typeface="Times New Roman" pitchFamily="18" charset="0"/>
              </a:rPr>
              <a:t>RECRUITMENT APPLICATION</a:t>
            </a:r>
            <a:endPar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2000" b="1" dirty="0">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Submitted </a:t>
            </a:r>
            <a:r>
              <a:rPr lang="en-US" sz="2000" dirty="0">
                <a:latin typeface="Times New Roman" pitchFamily="18" charset="0"/>
                <a:ea typeface="Calibri" pitchFamily="34" charset="0"/>
                <a:cs typeface="Times New Roman" pitchFamily="18" charset="0"/>
              </a:rPr>
              <a:t> in </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partial fulfillment of the requirements for the degree of</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BACHELOR</a:t>
            </a:r>
            <a:r>
              <a:rPr kumimoji="0" lang="en-US" sz="20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OF TECHNOLOGY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COMPUTER SCIENCE AND ENGINEERING</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Batch (2015-2019)</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10" name="Picture 9" descr="https://punjabupdate.com/wp-content/uploads/2017/12/Guru_Nanak_Dev_University_logo-500x333-1-500x333-1-500x333-1.jpg"/>
          <p:cNvPicPr/>
          <p:nvPr/>
        </p:nvPicPr>
        <p:blipFill>
          <a:blip r:embed="rId2"/>
          <a:srcRect/>
          <a:stretch>
            <a:fillRect/>
          </a:stretch>
        </p:blipFill>
        <p:spPr bwMode="auto">
          <a:xfrm>
            <a:off x="3352800" y="2971800"/>
            <a:ext cx="2819400" cy="1905001"/>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heckerboard(across)">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49"/>
                                        </p:tgtEl>
                                        <p:attrNameLst>
                                          <p:attrName>style.visibility</p:attrName>
                                        </p:attrNameLst>
                                      </p:cBhvr>
                                      <p:to>
                                        <p:strVal val="visible"/>
                                      </p:to>
                                    </p:set>
                                    <p:animEffect transition="in" filter="checkerboard(across)">
                                      <p:cBhvr>
                                        <p:cTn id="17" dur="500"/>
                                        <p:tgtEl>
                                          <p:spTgt spid="204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checkerboard(across)">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 grpId="0" animBg="1"/>
      <p:bldP spid="2050" grpId="0" animBg="1"/>
      <p:bldP spid="20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Architectural Design</a:t>
            </a:r>
          </a:p>
        </p:txBody>
      </p:sp>
      <p:sp>
        <p:nvSpPr>
          <p:cNvPr id="3" name="Content Placeholder 2"/>
          <p:cNvSpPr>
            <a:spLocks noGrp="1"/>
          </p:cNvSpPr>
          <p:nvPr>
            <p:ph idx="1"/>
          </p:nvPr>
        </p:nvSpPr>
        <p:spPr/>
        <p:txBody>
          <a:bodyPr/>
          <a:lstStyle/>
          <a:p>
            <a:pPr>
              <a:buFont typeface="Arial" pitchFamily="34" charset="0"/>
              <a:buChar char="•"/>
            </a:pPr>
            <a:endParaRPr lang="en-US" dirty="0"/>
          </a:p>
          <a:p>
            <a:pPr>
              <a:buFont typeface="Arial" pitchFamily="34" charset="0"/>
              <a:buChar char="•"/>
            </a:pPr>
            <a:endParaRPr lang="en-US" dirty="0"/>
          </a:p>
          <a:p>
            <a:pPr>
              <a:buFont typeface="Arial" pitchFamily="34" charset="0"/>
              <a:buChar char="•"/>
            </a:pPr>
            <a:r>
              <a:rPr lang="en-US" dirty="0"/>
              <a:t>There are 2 types of objects in Salesforce: Custom Objects and Standard Objects.</a:t>
            </a:r>
          </a:p>
          <a:p>
            <a:pPr>
              <a:buFont typeface="Arial" pitchFamily="34" charset="0"/>
              <a:buChar char="•"/>
            </a:pPr>
            <a:r>
              <a:rPr lang="en-US" dirty="0"/>
              <a:t>Custom Objects are those objects which are made by the user itself where a while Standard objects are those which are provided by default by the Salesforce</a:t>
            </a:r>
          </a:p>
          <a:p>
            <a:pPr>
              <a:buFont typeface="Arial" pitchFamily="34" charset="0"/>
              <a:buChar char="•"/>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edg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edg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Modules In The App</a:t>
            </a:r>
          </a:p>
        </p:txBody>
      </p:sp>
      <p:sp>
        <p:nvSpPr>
          <p:cNvPr id="3" name="Content Placeholder 2"/>
          <p:cNvSpPr>
            <a:spLocks noGrp="1"/>
          </p:cNvSpPr>
          <p:nvPr>
            <p:ph sz="half" idx="1"/>
          </p:nvPr>
        </p:nvSpPr>
        <p:spPr/>
        <p:txBody>
          <a:bodyPr/>
          <a:lstStyle/>
          <a:p>
            <a:r>
              <a:rPr lang="en-US" sz="2800" dirty="0"/>
              <a:t>Custom Modules</a:t>
            </a:r>
          </a:p>
          <a:p>
            <a:r>
              <a:rPr lang="en-US" sz="2200" dirty="0"/>
              <a:t>Position Module</a:t>
            </a:r>
          </a:p>
          <a:p>
            <a:r>
              <a:rPr lang="en-US" sz="2200" dirty="0"/>
              <a:t>Candidate Module</a:t>
            </a:r>
          </a:p>
          <a:p>
            <a:r>
              <a:rPr lang="en-US" sz="2200" dirty="0"/>
              <a:t>Job Application Module</a:t>
            </a:r>
          </a:p>
          <a:p>
            <a:r>
              <a:rPr lang="en-US" sz="2200" dirty="0"/>
              <a:t>Job Posting Module</a:t>
            </a:r>
          </a:p>
          <a:p>
            <a:r>
              <a:rPr lang="en-US" sz="2200" dirty="0"/>
              <a:t>Employment Website Module</a:t>
            </a:r>
          </a:p>
          <a:p>
            <a:r>
              <a:rPr lang="en-US" sz="2200" dirty="0"/>
              <a:t>Interviewer Module</a:t>
            </a:r>
          </a:p>
          <a:p>
            <a:endParaRPr lang="en-US" dirty="0"/>
          </a:p>
        </p:txBody>
      </p:sp>
      <p:sp>
        <p:nvSpPr>
          <p:cNvPr id="4" name="Content Placeholder 3"/>
          <p:cNvSpPr>
            <a:spLocks noGrp="1"/>
          </p:cNvSpPr>
          <p:nvPr>
            <p:ph sz="half" idx="2"/>
          </p:nvPr>
        </p:nvSpPr>
        <p:spPr/>
        <p:txBody>
          <a:bodyPr>
            <a:normAutofit/>
          </a:bodyPr>
          <a:lstStyle/>
          <a:p>
            <a:r>
              <a:rPr lang="en-US" sz="2800" dirty="0"/>
              <a:t>Standard Modules</a:t>
            </a:r>
          </a:p>
          <a:p>
            <a:r>
              <a:rPr lang="en-US" sz="2200" dirty="0"/>
              <a:t>Account Module</a:t>
            </a:r>
          </a:p>
          <a:p>
            <a:r>
              <a:rPr lang="en-US" sz="2200" dirty="0"/>
              <a:t>Users Module</a:t>
            </a:r>
          </a:p>
          <a:p>
            <a:r>
              <a:rPr lang="en-US" sz="2200" dirty="0"/>
              <a:t>Reports and Dashboards 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blinds(horizontal)">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blinds(horizontal)">
                                      <p:cBhvr>
                                        <p:cTn id="52" dur="5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blinds(horizontal)">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blinds(horizontal)">
                                      <p:cBhvr>
                                        <p:cTn id="6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 Design</a:t>
            </a:r>
          </a:p>
        </p:txBody>
      </p:sp>
      <p:sp>
        <p:nvSpPr>
          <p:cNvPr id="3" name="Content Placeholder 2"/>
          <p:cNvSpPr>
            <a:spLocks noGrp="1"/>
          </p:cNvSpPr>
          <p:nvPr>
            <p:ph idx="1"/>
          </p:nvPr>
        </p:nvSpPr>
        <p:spPr/>
        <p:txBody>
          <a:bodyPr/>
          <a:lstStyle/>
          <a:p>
            <a:r>
              <a:rPr lang="en-US" dirty="0"/>
              <a:t>There are 2 types of Relationship in Salesforce: Master-Detail and Look-up Relationship.</a:t>
            </a:r>
          </a:p>
          <a:p>
            <a:r>
              <a:rPr lang="en-US" dirty="0"/>
              <a:t>In Master-Detail Relationship , we have one parent object and multiple child objects.</a:t>
            </a:r>
          </a:p>
          <a:p>
            <a:r>
              <a:rPr lang="en-US" dirty="0"/>
              <a:t>In Lookup Relationship, this is one more category of one-to-many relationship but two objects will not put any effect on deletion or 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763236"/>
            <a:ext cx="5943600" cy="5331527"/>
          </a:xfrm>
          <a:prstGeom prst="rect">
            <a:avLst/>
          </a:prstGeom>
          <a:noFill/>
          <a:ln w="9525">
            <a:noFill/>
            <a:miter lim="800000"/>
            <a:headEnd/>
            <a:tailEnd/>
          </a:ln>
        </p:spPr>
      </p:pic>
      <p:sp>
        <p:nvSpPr>
          <p:cNvPr id="3" name="TextBox 2"/>
          <p:cNvSpPr txBox="1"/>
          <p:nvPr/>
        </p:nvSpPr>
        <p:spPr>
          <a:xfrm>
            <a:off x="2928926" y="6215082"/>
            <a:ext cx="3429024" cy="646331"/>
          </a:xfrm>
          <a:prstGeom prst="rect">
            <a:avLst/>
          </a:prstGeom>
          <a:noFill/>
        </p:spPr>
        <p:txBody>
          <a:bodyPr wrap="square" rtlCol="0">
            <a:spAutoFit/>
          </a:bodyPr>
          <a:lstStyle/>
          <a:p>
            <a:pPr algn="ctr"/>
            <a:r>
              <a:rPr lang="en-US" dirty="0"/>
              <a:t> ENTITY RELATIONSHIP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Design</a:t>
            </a:r>
          </a:p>
        </p:txBody>
      </p:sp>
      <p:sp>
        <p:nvSpPr>
          <p:cNvPr id="3" name="Content Placeholder 2"/>
          <p:cNvSpPr>
            <a:spLocks noGrp="1"/>
          </p:cNvSpPr>
          <p:nvPr>
            <p:ph idx="1"/>
          </p:nvPr>
        </p:nvSpPr>
        <p:spPr/>
        <p:txBody>
          <a:bodyPr/>
          <a:lstStyle/>
          <a:p>
            <a:r>
              <a:rPr lang="en-US" dirty="0"/>
              <a:t>The </a:t>
            </a:r>
            <a:r>
              <a:rPr lang="en-US" b="1" dirty="0"/>
              <a:t>functional design</a:t>
            </a:r>
            <a:r>
              <a:rPr lang="en-US" dirty="0"/>
              <a:t> phase provides a translation between the requirements analysis and the detail </a:t>
            </a:r>
            <a:r>
              <a:rPr lang="en-US" b="1" dirty="0"/>
              <a:t>design</a:t>
            </a:r>
            <a:r>
              <a:rPr lang="en-US" dirty="0"/>
              <a:t>. </a:t>
            </a:r>
          </a:p>
          <a:p>
            <a:r>
              <a:rPr lang="en-US" dirty="0"/>
              <a:t>In a </a:t>
            </a:r>
            <a:r>
              <a:rPr lang="en-US" b="1" dirty="0"/>
              <a:t>software</a:t>
            </a:r>
            <a:r>
              <a:rPr lang="en-US" dirty="0"/>
              <a:t> development project, the </a:t>
            </a:r>
            <a:r>
              <a:rPr lang="en-US" b="1" dirty="0"/>
              <a:t>functional design</a:t>
            </a:r>
            <a:r>
              <a:rPr lang="en-US" dirty="0"/>
              <a:t> focuses on the general definition of the whole system or application.</a:t>
            </a:r>
          </a:p>
          <a:p>
            <a:r>
              <a:rPr lang="en-US" dirty="0"/>
              <a:t>Commonly, the </a:t>
            </a:r>
            <a:r>
              <a:rPr lang="en-US" b="1" dirty="0"/>
              <a:t>functional design</a:t>
            </a:r>
            <a:r>
              <a:rPr lang="en-US" dirty="0"/>
              <a:t> is confused with a technical </a:t>
            </a:r>
            <a:r>
              <a:rPr lang="en-US" b="1" dirty="0"/>
              <a:t>design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305800" cy="3714776"/>
          </a:xfrm>
        </p:spPr>
        <p:txBody>
          <a:bodyPr>
            <a:noAutofit/>
          </a:bodyPr>
          <a:lstStyle/>
          <a:p>
            <a:r>
              <a:rPr lang="en-US" sz="6000" dirty="0"/>
              <a:t>Functional design shown in the form of Data Flow Diagrams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LENOVO\Downloads\New Recruitment Process Modeling.png"/>
          <p:cNvPicPr/>
          <p:nvPr/>
        </p:nvPicPr>
        <p:blipFill>
          <a:blip r:embed="rId2"/>
          <a:srcRect/>
          <a:stretch>
            <a:fillRect/>
          </a:stretch>
        </p:blipFill>
        <p:spPr bwMode="auto">
          <a:xfrm>
            <a:off x="214282" y="1142984"/>
            <a:ext cx="8572560" cy="4572032"/>
          </a:xfrm>
          <a:prstGeom prst="rect">
            <a:avLst/>
          </a:prstGeom>
          <a:noFill/>
          <a:ln w="9525">
            <a:noFill/>
            <a:miter lim="800000"/>
            <a:headEnd/>
            <a:tailEnd/>
          </a:ln>
        </p:spPr>
      </p:pic>
      <p:sp>
        <p:nvSpPr>
          <p:cNvPr id="3" name="TextBox 2"/>
          <p:cNvSpPr txBox="1"/>
          <p:nvPr/>
        </p:nvSpPr>
        <p:spPr>
          <a:xfrm>
            <a:off x="1071538" y="6000768"/>
            <a:ext cx="7429552" cy="369332"/>
          </a:xfrm>
          <a:prstGeom prst="rect">
            <a:avLst/>
          </a:prstGeom>
          <a:noFill/>
        </p:spPr>
        <p:txBody>
          <a:bodyPr wrap="square" rtlCol="0">
            <a:spAutoFit/>
          </a:bodyPr>
          <a:lstStyle/>
          <a:p>
            <a:pPr algn="ctr"/>
            <a:r>
              <a:rPr lang="en-US" dirty="0"/>
              <a:t>DETAILED DATA FLOW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429552" cy="1169551"/>
          </a:xfrm>
          <a:prstGeom prst="rect">
            <a:avLst/>
          </a:prstGeom>
          <a:noFill/>
        </p:spPr>
        <p:txBody>
          <a:bodyPr wrap="square" rtlCol="0">
            <a:spAutoFit/>
          </a:bodyPr>
          <a:lstStyle/>
          <a:p>
            <a:r>
              <a:rPr lang="en-US" sz="7000" dirty="0"/>
              <a:t>Implementation</a:t>
            </a:r>
          </a:p>
        </p:txBody>
      </p:sp>
      <p:sp>
        <p:nvSpPr>
          <p:cNvPr id="3" name="TextBox 2"/>
          <p:cNvSpPr txBox="1"/>
          <p:nvPr/>
        </p:nvSpPr>
        <p:spPr>
          <a:xfrm>
            <a:off x="1000100" y="3214686"/>
            <a:ext cx="6072230" cy="1477328"/>
          </a:xfrm>
          <a:prstGeom prst="rect">
            <a:avLst/>
          </a:prstGeom>
          <a:noFill/>
        </p:spPr>
        <p:txBody>
          <a:bodyPr wrap="square" rtlCol="0">
            <a:spAutoFit/>
          </a:bodyPr>
          <a:lstStyle/>
          <a:p>
            <a:r>
              <a:rPr lang="en-US" dirty="0"/>
              <a:t>Implementation includes</a:t>
            </a:r>
          </a:p>
          <a:p>
            <a:endParaRPr lang="en-US" dirty="0"/>
          </a:p>
          <a:p>
            <a:pPr>
              <a:buFont typeface="Arial" pitchFamily="34" charset="0"/>
              <a:buChar char="•"/>
            </a:pPr>
            <a:r>
              <a:rPr lang="en-US" dirty="0"/>
              <a:t>Screenshots of project</a:t>
            </a:r>
          </a:p>
          <a:p>
            <a:pPr>
              <a:buFont typeface="Arial" pitchFamily="34" charset="0"/>
              <a:buChar char="•"/>
            </a:pPr>
            <a:r>
              <a:rPr lang="en-US" dirty="0"/>
              <a:t>Working of project</a:t>
            </a:r>
          </a:p>
          <a:p>
            <a:pPr>
              <a:buFont typeface="Arial" pitchFamily="34" charset="0"/>
              <a:buChar char="•"/>
            </a:pPr>
            <a:r>
              <a:rPr lang="en-US" dirty="0"/>
              <a:t>Various Modules in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Home Page</a:t>
            </a:r>
          </a:p>
        </p:txBody>
      </p:sp>
      <p:pic>
        <p:nvPicPr>
          <p:cNvPr id="4" name="Content Placeholder 3"/>
          <p:cNvPicPr>
            <a:picLocks noGrp="1"/>
          </p:cNvPicPr>
          <p:nvPr>
            <p:ph idx="1"/>
          </p:nvPr>
        </p:nvPicPr>
        <p:blipFill>
          <a:blip r:embed="rId2" cstate="print"/>
          <a:srcRect t="12642" r="439" b="29762"/>
          <a:stretch>
            <a:fillRect/>
          </a:stretch>
        </p:blipFill>
        <p:spPr bwMode="auto">
          <a:xfrm>
            <a:off x="500034" y="2000240"/>
            <a:ext cx="8143932" cy="3214710"/>
          </a:xfrm>
          <a:prstGeom prst="rect">
            <a:avLst/>
          </a:prstGeom>
          <a:noFill/>
          <a:ln w="9525">
            <a:noFill/>
            <a:miter lim="800000"/>
            <a:headEnd/>
            <a:tailEnd/>
          </a:ln>
          <a:effectLst/>
        </p:spPr>
      </p:pic>
      <p:sp>
        <p:nvSpPr>
          <p:cNvPr id="5" name="TextBox 4"/>
          <p:cNvSpPr txBox="1"/>
          <p:nvPr/>
        </p:nvSpPr>
        <p:spPr>
          <a:xfrm>
            <a:off x="785786" y="5643578"/>
            <a:ext cx="7786742" cy="369332"/>
          </a:xfrm>
          <a:prstGeom prst="rect">
            <a:avLst/>
          </a:prstGeom>
          <a:noFill/>
        </p:spPr>
        <p:txBody>
          <a:bodyPr wrap="square" rtlCol="0">
            <a:spAutoFit/>
          </a:bodyPr>
          <a:lstStyle/>
          <a:p>
            <a:pPr algn="ctr"/>
            <a:r>
              <a:rPr lang="en-US" dirty="0"/>
              <a:t>Home page showing various modules and tabs in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4)">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Adding a new position</a:t>
            </a:r>
          </a:p>
        </p:txBody>
      </p:sp>
      <p:pic>
        <p:nvPicPr>
          <p:cNvPr id="4" name="Content Placeholder 3"/>
          <p:cNvPicPr>
            <a:picLocks noGrp="1"/>
          </p:cNvPicPr>
          <p:nvPr>
            <p:ph idx="1"/>
          </p:nvPr>
        </p:nvPicPr>
        <p:blipFill>
          <a:blip r:embed="rId2" cstate="print"/>
          <a:srcRect l="23852" t="15306" r="22768" b="12244"/>
          <a:stretch>
            <a:fillRect/>
          </a:stretch>
        </p:blipFill>
        <p:spPr bwMode="auto">
          <a:xfrm>
            <a:off x="2071670" y="2143116"/>
            <a:ext cx="5000660" cy="41434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04088"/>
            <a:ext cx="8115328" cy="581772"/>
          </a:xfrm>
        </p:spPr>
        <p:txBody>
          <a:bodyPr>
            <a:normAutofit/>
          </a:bodyPr>
          <a:lstStyle/>
          <a:p>
            <a:r>
              <a:rPr lang="en-US" sz="3000" dirty="0">
                <a:latin typeface="Times New Roman" pitchFamily="18" charset="0"/>
                <a:cs typeface="Times New Roman" pitchFamily="18" charset="0"/>
              </a:rPr>
              <a:t>                      </a:t>
            </a:r>
          </a:p>
        </p:txBody>
      </p:sp>
      <p:pic>
        <p:nvPicPr>
          <p:cNvPr id="1026" name="Picture 2"/>
          <p:cNvPicPr>
            <a:picLocks noGrp="1" noChangeAspect="1" noChangeArrowheads="1"/>
          </p:cNvPicPr>
          <p:nvPr>
            <p:ph idx="1"/>
          </p:nvPr>
        </p:nvPicPr>
        <p:blipFill>
          <a:blip r:embed="rId2"/>
          <a:srcRect b="25280"/>
          <a:stretch>
            <a:fillRect/>
          </a:stretch>
        </p:blipFill>
        <p:spPr bwMode="auto">
          <a:xfrm>
            <a:off x="1071538" y="2428868"/>
            <a:ext cx="7493788" cy="3357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1285853" y="785795"/>
            <a:ext cx="6643735" cy="1323439"/>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HR RECRUITMENT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diamond(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Available Candidates</a:t>
            </a:r>
          </a:p>
        </p:txBody>
      </p:sp>
      <p:pic>
        <p:nvPicPr>
          <p:cNvPr id="4" name="Content Placeholder 3"/>
          <p:cNvPicPr>
            <a:picLocks noGrp="1"/>
          </p:cNvPicPr>
          <p:nvPr>
            <p:ph idx="1"/>
          </p:nvPr>
        </p:nvPicPr>
        <p:blipFill>
          <a:blip r:embed="rId2" cstate="print"/>
          <a:srcRect t="13541" r="-196" b="6250"/>
          <a:stretch>
            <a:fillRect/>
          </a:stretch>
        </p:blipFill>
        <p:spPr bwMode="auto">
          <a:xfrm>
            <a:off x="1285852" y="2571744"/>
            <a:ext cx="6572296" cy="34290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Job Applications</a:t>
            </a:r>
          </a:p>
        </p:txBody>
      </p:sp>
      <p:pic>
        <p:nvPicPr>
          <p:cNvPr id="4" name="Content Placeholder 3"/>
          <p:cNvPicPr>
            <a:picLocks noGrp="1"/>
          </p:cNvPicPr>
          <p:nvPr>
            <p:ph idx="1"/>
          </p:nvPr>
        </p:nvPicPr>
        <p:blipFill>
          <a:blip r:embed="rId2"/>
          <a:srcRect l="23438" t="26041" r="23242" b="21875"/>
          <a:stretch>
            <a:fillRect/>
          </a:stretch>
        </p:blipFill>
        <p:spPr bwMode="auto">
          <a:xfrm>
            <a:off x="671535" y="1986729"/>
            <a:ext cx="7800929" cy="428630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Employment Websites</a:t>
            </a:r>
          </a:p>
        </p:txBody>
      </p:sp>
      <p:pic>
        <p:nvPicPr>
          <p:cNvPr id="4" name="Content Placeholder 3"/>
          <p:cNvPicPr>
            <a:picLocks noGrp="1"/>
          </p:cNvPicPr>
          <p:nvPr>
            <p:ph idx="1"/>
          </p:nvPr>
        </p:nvPicPr>
        <p:blipFill>
          <a:blip r:embed="rId2"/>
          <a:srcRect l="1602" t="2391" r="2434" b="1739"/>
          <a:stretch>
            <a:fillRect/>
          </a:stretch>
        </p:blipFill>
        <p:spPr bwMode="auto">
          <a:xfrm>
            <a:off x="843978" y="1935163"/>
            <a:ext cx="7456044" cy="43894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Accounts</a:t>
            </a:r>
          </a:p>
        </p:txBody>
      </p:sp>
      <p:pic>
        <p:nvPicPr>
          <p:cNvPr id="4" name="Content Placeholder 3"/>
          <p:cNvPicPr>
            <a:picLocks noGrp="1"/>
          </p:cNvPicPr>
          <p:nvPr>
            <p:ph idx="1"/>
          </p:nvPr>
        </p:nvPicPr>
        <p:blipFill>
          <a:blip r:embed="rId2" cstate="print"/>
          <a:srcRect l="111" t="4167" r="-552" b="7291"/>
          <a:stretch>
            <a:fillRect/>
          </a:stretch>
        </p:blipFill>
        <p:spPr bwMode="auto">
          <a:xfrm>
            <a:off x="928662" y="1857364"/>
            <a:ext cx="7429551" cy="428628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Chatter</a:t>
            </a:r>
          </a:p>
        </p:txBody>
      </p:sp>
      <p:pic>
        <p:nvPicPr>
          <p:cNvPr id="4" name="Content Placeholder 3"/>
          <p:cNvPicPr>
            <a:picLocks noGrp="1"/>
          </p:cNvPicPr>
          <p:nvPr>
            <p:ph idx="1"/>
          </p:nvPr>
        </p:nvPicPr>
        <p:blipFill>
          <a:blip r:embed="rId2" cstate="print"/>
          <a:srcRect t="13541" r="30273" b="10417"/>
          <a:stretch>
            <a:fillRect/>
          </a:stretch>
        </p:blipFill>
        <p:spPr bwMode="auto">
          <a:xfrm>
            <a:off x="1643042" y="2143116"/>
            <a:ext cx="6143668" cy="38576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Reports</a:t>
            </a:r>
          </a:p>
        </p:txBody>
      </p:sp>
      <p:pic>
        <p:nvPicPr>
          <p:cNvPr id="4" name="Content Placeholder 3"/>
          <p:cNvPicPr>
            <a:picLocks noGrp="1"/>
          </p:cNvPicPr>
          <p:nvPr>
            <p:ph idx="1"/>
          </p:nvPr>
        </p:nvPicPr>
        <p:blipFill>
          <a:blip r:embed="rId2" cstate="print"/>
          <a:srcRect t="8656" b="4328"/>
          <a:stretch>
            <a:fillRect/>
          </a:stretch>
        </p:blipFill>
        <p:spPr bwMode="auto">
          <a:xfrm>
            <a:off x="571472" y="1928802"/>
            <a:ext cx="7929618" cy="43577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edg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Dashboards</a:t>
            </a:r>
          </a:p>
        </p:txBody>
      </p:sp>
      <p:pic>
        <p:nvPicPr>
          <p:cNvPr id="1026" name="Picture 2"/>
          <p:cNvPicPr>
            <a:picLocks noGrp="1" noChangeAspect="1" noChangeArrowheads="1"/>
          </p:cNvPicPr>
          <p:nvPr>
            <p:ph idx="1"/>
          </p:nvPr>
        </p:nvPicPr>
        <p:blipFill>
          <a:blip r:embed="rId2"/>
          <a:srcRect/>
          <a:stretch>
            <a:fillRect/>
          </a:stretch>
        </p:blipFill>
        <p:spPr bwMode="auto">
          <a:xfrm>
            <a:off x="457200" y="2528946"/>
            <a:ext cx="8229600" cy="32018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dissolv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6116" y="785794"/>
            <a:ext cx="2214578" cy="707886"/>
          </a:xfrm>
          <a:prstGeom prst="rect">
            <a:avLst/>
          </a:prstGeom>
          <a:noFill/>
        </p:spPr>
        <p:txBody>
          <a:bodyPr wrap="square" rtlCol="0">
            <a:spAutoFit/>
          </a:bodyPr>
          <a:lstStyle/>
          <a:p>
            <a:r>
              <a:rPr lang="en-US" sz="4000" dirty="0">
                <a:solidFill>
                  <a:schemeClr val="tx2">
                    <a:lumMod val="60000"/>
                    <a:lumOff val="40000"/>
                  </a:schemeClr>
                </a:solidFill>
              </a:rPr>
              <a:t>   Merits</a:t>
            </a:r>
          </a:p>
        </p:txBody>
      </p:sp>
      <p:sp>
        <p:nvSpPr>
          <p:cNvPr id="3" name="TextBox 2"/>
          <p:cNvSpPr txBox="1"/>
          <p:nvPr/>
        </p:nvSpPr>
        <p:spPr>
          <a:xfrm>
            <a:off x="1357290" y="1714488"/>
            <a:ext cx="6715172" cy="2862322"/>
          </a:xfrm>
          <a:prstGeom prst="rect">
            <a:avLst/>
          </a:prstGeom>
          <a:noFill/>
        </p:spPr>
        <p:txBody>
          <a:bodyPr wrap="square" rtlCol="0">
            <a:spAutoFit/>
          </a:bodyPr>
          <a:lstStyle/>
          <a:p>
            <a:pPr>
              <a:buFont typeface="Arial" pitchFamily="34" charset="0"/>
              <a:buChar char="•"/>
            </a:pPr>
            <a:r>
              <a:rPr lang="en-US" dirty="0"/>
              <a:t>Morale  and motivation of employees improves.</a:t>
            </a:r>
          </a:p>
          <a:p>
            <a:endParaRPr lang="en-US" dirty="0"/>
          </a:p>
          <a:p>
            <a:pPr>
              <a:buFont typeface="Arial" pitchFamily="34" charset="0"/>
              <a:buChar char="•"/>
            </a:pPr>
            <a:r>
              <a:rPr lang="en-US" dirty="0"/>
              <a:t> Promotes loyalty and commitment  amongst employees  due to sense of job security and advancements.</a:t>
            </a:r>
          </a:p>
          <a:p>
            <a:endParaRPr lang="en-US" dirty="0"/>
          </a:p>
          <a:p>
            <a:pPr>
              <a:buFont typeface="Arial" pitchFamily="34" charset="0"/>
              <a:buChar char="•"/>
            </a:pPr>
            <a:r>
              <a:rPr lang="en-US" dirty="0"/>
              <a:t> Chances of proper selection high.</a:t>
            </a:r>
          </a:p>
          <a:p>
            <a:pPr>
              <a:buFont typeface="Arial" pitchFamily="34" charset="0"/>
              <a:buChar char="•"/>
            </a:pPr>
            <a:endParaRPr lang="en-US" dirty="0"/>
          </a:p>
          <a:p>
            <a:pPr>
              <a:buFont typeface="Arial" pitchFamily="34" charset="0"/>
              <a:buChar char="•"/>
            </a:pPr>
            <a:r>
              <a:rPr lang="en-US" dirty="0"/>
              <a:t> Present employees familiar with organization surroundings. </a:t>
            </a:r>
          </a:p>
          <a:p>
            <a:pPr>
              <a:buFont typeface="Arial" pitchFamily="34" charset="0"/>
              <a:buChar char="•"/>
            </a:pPr>
            <a:endParaRPr lang="en-US" dirty="0"/>
          </a:p>
          <a:p>
            <a:pPr>
              <a:buFont typeface="Arial" pitchFamily="34" charset="0"/>
              <a:buChar char="•"/>
            </a:pPr>
            <a:r>
              <a:rPr lang="en-US" dirty="0"/>
              <a:t>Time and expenditure for recruitment reduced.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pPr algn="just"/>
            <a:r>
              <a:rPr lang="en-US" dirty="0"/>
              <a:t>In a bid to underscore this subtle point, the project examines the various processes and nuances of  the most critical activities of an organization.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6789" y="2967335"/>
            <a:ext cx="4882665"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ORGANIZATION</a:t>
            </a:r>
          </a:p>
        </p:txBody>
      </p:sp>
      <p:sp>
        <p:nvSpPr>
          <p:cNvPr id="3" name="Content Placeholder 2"/>
          <p:cNvSpPr>
            <a:spLocks noGrp="1"/>
          </p:cNvSpPr>
          <p:nvPr>
            <p:ph idx="1"/>
          </p:nvPr>
        </p:nvSpPr>
        <p:spPr/>
        <p:txBody>
          <a:bodyPr>
            <a:normAutofit fontScale="92500"/>
          </a:bodyPr>
          <a:lstStyle/>
          <a:p>
            <a:r>
              <a:rPr lang="en-US" dirty="0"/>
              <a:t>Sebiz Infotech,Mohali gave me this wonderful opportunity to learn Salesforce in their premises.</a:t>
            </a:r>
          </a:p>
          <a:p>
            <a:r>
              <a:rPr lang="en-US" dirty="0"/>
              <a:t>Sebiz is having a parent IT company named as ‘Netsmartz’.</a:t>
            </a:r>
          </a:p>
          <a:p>
            <a:r>
              <a:rPr lang="en-US" dirty="0">
                <a:latin typeface="Times New Roman" pitchFamily="18" charset="0"/>
                <a:cs typeface="Times New Roman" pitchFamily="18" charset="0"/>
              </a:rPr>
              <a:t> </a:t>
            </a:r>
            <a:r>
              <a:rPr lang="en-US" dirty="0">
                <a:cs typeface="Times New Roman" pitchFamily="18" charset="0"/>
              </a:rPr>
              <a:t>It is fast gaining a reputation for high quality training in the Northern Region. It was set up with the goal of making fresh graduates industry-ready with highly focused programs and emphasis on lab work rather than practical. Today SFS has widened its repertoire to include Industrial Training, Online Courses and Weekend Workshops for corporates and working professionals</a:t>
            </a:r>
            <a:r>
              <a:rPr lang="en-US" dirty="0">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a:latin typeface="Times New Roman" pitchFamily="18" charset="0"/>
                <a:cs typeface="Times New Roman" pitchFamily="18" charset="0"/>
              </a:rPr>
              <a:t>INTRODUCTION TO SALESFORCE</a:t>
            </a:r>
          </a:p>
        </p:txBody>
      </p:sp>
      <p:sp>
        <p:nvSpPr>
          <p:cNvPr id="3" name="Content Placeholder 2"/>
          <p:cNvSpPr>
            <a:spLocks noGrp="1"/>
          </p:cNvSpPr>
          <p:nvPr>
            <p:ph idx="1"/>
          </p:nvPr>
        </p:nvSpPr>
        <p:spPr/>
        <p:txBody>
          <a:bodyPr>
            <a:normAutofit lnSpcReduction="10000"/>
          </a:bodyPr>
          <a:lstStyle/>
          <a:p>
            <a:r>
              <a:rPr lang="en-US" sz="2000" dirty="0">
                <a:latin typeface="Times New Roman" pitchFamily="18" charset="0"/>
                <a:cs typeface="Times New Roman" pitchFamily="18" charset="0"/>
              </a:rPr>
              <a:t>Salesforce is a leading CRM (</a:t>
            </a:r>
            <a:r>
              <a:rPr lang="en-US" sz="2000" b="1" dirty="0">
                <a:latin typeface="Times New Roman" pitchFamily="18" charset="0"/>
                <a:cs typeface="Times New Roman" pitchFamily="18" charset="0"/>
              </a:rPr>
              <a:t>C</a:t>
            </a:r>
            <a:r>
              <a:rPr lang="en-US" sz="2000" dirty="0">
                <a:latin typeface="Times New Roman" pitchFamily="18" charset="0"/>
                <a:cs typeface="Times New Roman" pitchFamily="18" charset="0"/>
              </a:rPr>
              <a:t>ustomer </a:t>
            </a:r>
            <a:r>
              <a:rPr lang="en-US" sz="2000" b="1" dirty="0">
                <a:latin typeface="Times New Roman" pitchFamily="18" charset="0"/>
                <a:cs typeface="Times New Roman" pitchFamily="18" charset="0"/>
              </a:rPr>
              <a:t>R</a:t>
            </a:r>
            <a:r>
              <a:rPr lang="en-US" sz="2000" dirty="0">
                <a:latin typeface="Times New Roman" pitchFamily="18" charset="0"/>
                <a:cs typeface="Times New Roman" pitchFamily="18" charset="0"/>
              </a:rPr>
              <a:t>elationship </a:t>
            </a:r>
            <a:r>
              <a:rPr lang="en-US" sz="2000" b="1" dirty="0">
                <a:latin typeface="Times New Roman" pitchFamily="18" charset="0"/>
                <a:cs typeface="Times New Roman" pitchFamily="18" charset="0"/>
              </a:rPr>
              <a:t>M</a:t>
            </a:r>
            <a:r>
              <a:rPr lang="en-US" sz="2000" dirty="0">
                <a:latin typeface="Times New Roman" pitchFamily="18" charset="0"/>
                <a:cs typeface="Times New Roman" pitchFamily="18" charset="0"/>
              </a:rPr>
              <a:t>anagement) software which is served form cloud. It has more than 800 applications to support various features like generating new leads, acquiring new leads, increasing sales and closing the deals. It is designed to manage the organization's data focused on customer and sales details. It also offers features to customize its inbuilt data structures and GUI to suit the specific needs of a business. More recently, it has started offering the IOT (internet of things) connectivity to the CRM platform.</a:t>
            </a:r>
          </a:p>
          <a:p>
            <a:endParaRPr lang="en-US" sz="2000" dirty="0">
              <a:latin typeface="Times New Roman" pitchFamily="18" charset="0"/>
              <a:cs typeface="Times New Roman" pitchFamily="18" charset="0"/>
            </a:endParaRPr>
          </a:p>
          <a:p>
            <a:r>
              <a:rPr lang="en-US" sz="2000" dirty="0"/>
              <a:t>Salesforce delivers a highly customized experience to the customers, employees, and partners of an organization. Such a platform is used to customize standard functionality and create custom pages, components, apps, etc. Also it is done faster, mainly because of the superb architecture on which it is built. Below is a brief introduction to the Salesforce 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BENEFITS OF SALESFORCE</a:t>
            </a:r>
          </a:p>
        </p:txBody>
      </p:sp>
      <p:sp>
        <p:nvSpPr>
          <p:cNvPr id="3" name="Content Placeholder 2"/>
          <p:cNvSpPr>
            <a:spLocks noGrp="1"/>
          </p:cNvSpPr>
          <p:nvPr>
            <p:ph idx="1"/>
          </p:nvPr>
        </p:nvSpPr>
        <p:spPr/>
        <p:txBody>
          <a:bodyPr/>
          <a:lstStyle/>
          <a:p>
            <a:r>
              <a:rPr lang="en-US" dirty="0"/>
              <a:t>Reliable.</a:t>
            </a:r>
          </a:p>
          <a:p>
            <a:r>
              <a:rPr lang="en-US" dirty="0"/>
              <a:t>Many tiers of security.</a:t>
            </a:r>
          </a:p>
          <a:p>
            <a:r>
              <a:rPr lang="en-US" dirty="0"/>
              <a:t>24/7 Availability.</a:t>
            </a:r>
          </a:p>
          <a:p>
            <a:r>
              <a:rPr lang="en-US" dirty="0"/>
              <a:t>Automation of everyday tasks.</a:t>
            </a:r>
          </a:p>
          <a:p>
            <a:r>
              <a:rPr lang="en-US" dirty="0"/>
              <a:t>Provides CRM for enhanced communication</a:t>
            </a:r>
          </a:p>
          <a:p>
            <a:r>
              <a:rPr lang="en-US" dirty="0"/>
              <a:t>Improves efficiency and proficiency.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71546"/>
            <a:ext cx="6929486" cy="446276"/>
          </a:xfrm>
          <a:prstGeom prst="rect">
            <a:avLst/>
          </a:prstGeom>
          <a:noFill/>
        </p:spPr>
        <p:txBody>
          <a:bodyPr wrap="square" rtlCol="0">
            <a:spAutoFit/>
          </a:bodyPr>
          <a:lstStyle/>
          <a:p>
            <a:pPr algn="ctr"/>
            <a:r>
              <a:rPr lang="en-US" sz="2300" dirty="0">
                <a:solidFill>
                  <a:schemeClr val="accent1">
                    <a:lumMod val="75000"/>
                  </a:schemeClr>
                </a:solidFill>
              </a:rPr>
              <a:t>PROBLEMS WITH EXISTING SYSTEM</a:t>
            </a:r>
          </a:p>
        </p:txBody>
      </p:sp>
      <p:sp>
        <p:nvSpPr>
          <p:cNvPr id="4" name="TextBox 3"/>
          <p:cNvSpPr txBox="1"/>
          <p:nvPr/>
        </p:nvSpPr>
        <p:spPr>
          <a:xfrm>
            <a:off x="785786" y="2000240"/>
            <a:ext cx="7286676" cy="3693319"/>
          </a:xfrm>
          <a:prstGeom prst="rect">
            <a:avLst/>
          </a:prstGeom>
          <a:noFill/>
        </p:spPr>
        <p:txBody>
          <a:bodyPr wrap="square" rtlCol="0">
            <a:spAutoFit/>
          </a:bodyPr>
          <a:lstStyle/>
          <a:p>
            <a:pPr>
              <a:buFont typeface="Courier New" pitchFamily="49" charset="0"/>
              <a:buChar char="o"/>
            </a:pPr>
            <a:r>
              <a:rPr lang="en-US" dirty="0"/>
              <a:t> The HR usually make a list of shortlisted candidates manually with either excel spreadsheets or word. </a:t>
            </a:r>
          </a:p>
          <a:p>
            <a:pPr>
              <a:buFont typeface="Courier New" pitchFamily="49" charset="0"/>
              <a:buChar char="o"/>
            </a:pPr>
            <a:endParaRPr lang="en-US" dirty="0"/>
          </a:p>
          <a:p>
            <a:endParaRPr lang="en-US" dirty="0"/>
          </a:p>
          <a:p>
            <a:pPr>
              <a:buFont typeface="Courier New" pitchFamily="49" charset="0"/>
              <a:buChar char="o"/>
            </a:pPr>
            <a:r>
              <a:rPr lang="en-US" dirty="0"/>
              <a:t>Moreover , Present system do not automate the processes.</a:t>
            </a:r>
          </a:p>
          <a:p>
            <a:pPr>
              <a:buFont typeface="Courier New" pitchFamily="49" charset="0"/>
              <a:buChar char="o"/>
            </a:pPr>
            <a:endParaRPr lang="en-US" dirty="0"/>
          </a:p>
          <a:p>
            <a:endParaRPr lang="en-US" dirty="0"/>
          </a:p>
          <a:p>
            <a:pPr>
              <a:buFont typeface="Courier New" pitchFamily="49" charset="0"/>
              <a:buChar char="o"/>
            </a:pPr>
            <a:r>
              <a:rPr lang="en-US" dirty="0"/>
              <a:t>Hr’s have to contact to employment websites through telephonic calls or  e-mails.</a:t>
            </a:r>
          </a:p>
          <a:p>
            <a:pPr>
              <a:buFont typeface="Courier New" pitchFamily="49" charset="0"/>
              <a:buChar char="o"/>
            </a:pPr>
            <a:endParaRPr lang="en-US" dirty="0"/>
          </a:p>
          <a:p>
            <a:pPr>
              <a:buFont typeface="Courier New" pitchFamily="49" charset="0"/>
              <a:buChar char="o"/>
            </a:pPr>
            <a:endParaRPr lang="en-US" dirty="0"/>
          </a:p>
          <a:p>
            <a:pPr>
              <a:buFont typeface="Courier New" pitchFamily="49" charset="0"/>
              <a:buChar char="o"/>
            </a:pPr>
            <a:r>
              <a:rPr lang="en-US" dirty="0"/>
              <a:t>Hr’s find it complex to make a list of potential candidates.</a:t>
            </a:r>
          </a:p>
          <a:p>
            <a:pPr>
              <a:buFont typeface="Arial"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489922"/>
          </a:xfrm>
        </p:spPr>
        <p:txBody>
          <a:bodyPr>
            <a:normAutofit fontScale="90000"/>
          </a:bodyPr>
          <a:lstStyle/>
          <a:p>
            <a:r>
              <a:rPr lang="en-US" b="1" dirty="0"/>
              <a:t> </a:t>
            </a:r>
            <a:br>
              <a:rPr lang="en-US" b="1" dirty="0"/>
            </a:br>
            <a:br>
              <a:rPr lang="en-US" b="1" dirty="0"/>
            </a:br>
            <a:br>
              <a:rPr lang="en-US" b="1" dirty="0"/>
            </a:br>
            <a:br>
              <a:rPr lang="en-US" b="1" dirty="0"/>
            </a:br>
            <a:br>
              <a:rPr lang="en-US" b="1" dirty="0"/>
            </a:br>
            <a:br>
              <a:rPr lang="en-US" b="1" dirty="0"/>
            </a:br>
            <a:r>
              <a:rPr lang="en-US" b="1" dirty="0"/>
              <a:t>      Objectives of the project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HR Recruiting App intends to reduce the hectic job of recruiting the employees manually.</a:t>
            </a:r>
          </a:p>
          <a:p>
            <a:pPr lvl="0"/>
            <a:r>
              <a:rPr lang="en-US" dirty="0"/>
              <a:t>Company can instantaneously upload vacancies using this app notifying the potential employees.</a:t>
            </a:r>
          </a:p>
          <a:p>
            <a:pPr lvl="0"/>
            <a:r>
              <a:rPr lang="en-US" dirty="0"/>
              <a:t> The Recruiting app make sure that a new job opening has executive approval before it becomes active. </a:t>
            </a:r>
          </a:p>
          <a:p>
            <a:pPr lvl="0"/>
            <a:r>
              <a:rPr lang="en-US" dirty="0"/>
              <a:t>Include reports that give users an overview of recruiting status.</a:t>
            </a:r>
          </a:p>
          <a:p>
            <a:pPr lvl="0"/>
            <a:r>
              <a:rPr lang="en-US" dirty="0"/>
              <a:t>Allow recruiters to map the locations of all candidates who are applying for a position, to better understand relocation expenses.</a:t>
            </a:r>
          </a:p>
          <a:p>
            <a:pPr lvl="0"/>
            <a:r>
              <a:rPr lang="en-US" dirty="0"/>
              <a:t>Make it easy to perform several similar tasks at once, like rejecting multiple job applications.</a:t>
            </a:r>
          </a:p>
          <a:p>
            <a:pPr lvl="0"/>
            <a:r>
              <a:rPr lang="en-US" dirty="0"/>
              <a:t>Automatically post open positions on Universal Containers' public website.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Hardware Requirements</a:t>
            </a:r>
          </a:p>
        </p:txBody>
      </p:sp>
      <p:pic>
        <p:nvPicPr>
          <p:cNvPr id="1026" name="Picture 2"/>
          <p:cNvPicPr>
            <a:picLocks noGrp="1" noChangeAspect="1" noChangeArrowheads="1"/>
          </p:cNvPicPr>
          <p:nvPr>
            <p:ph idx="1"/>
          </p:nvPr>
        </p:nvPicPr>
        <p:blipFill>
          <a:blip r:embed="rId2"/>
          <a:srcRect/>
          <a:stretch>
            <a:fillRect/>
          </a:stretch>
        </p:blipFill>
        <p:spPr bwMode="auto">
          <a:xfrm>
            <a:off x="642920" y="2857496"/>
            <a:ext cx="8501080" cy="234204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Software Requirements</a:t>
            </a:r>
          </a:p>
        </p:txBody>
      </p:sp>
      <p:pic>
        <p:nvPicPr>
          <p:cNvPr id="2050" name="Picture 2"/>
          <p:cNvPicPr>
            <a:picLocks noGrp="1" noChangeAspect="1" noChangeArrowheads="1"/>
          </p:cNvPicPr>
          <p:nvPr>
            <p:ph idx="1"/>
          </p:nvPr>
        </p:nvPicPr>
        <p:blipFill>
          <a:blip r:embed="rId2"/>
          <a:srcRect/>
          <a:stretch>
            <a:fillRect/>
          </a:stretch>
        </p:blipFill>
        <p:spPr bwMode="auto">
          <a:xfrm>
            <a:off x="785786" y="2500306"/>
            <a:ext cx="7980512" cy="33928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heckerboard(across)">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159</TotalTime>
  <Words>573</Words>
  <Application>Microsoft Office PowerPoint</Application>
  <PresentationFormat>On-screen Show (4:3)</PresentationFormat>
  <Paragraphs>110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Constantia</vt:lpstr>
      <vt:lpstr>Courier New</vt:lpstr>
      <vt:lpstr>Times New Roman</vt:lpstr>
      <vt:lpstr>Wingdings 2</vt:lpstr>
      <vt:lpstr>Flow</vt:lpstr>
      <vt:lpstr>PowerPoint Presentation</vt:lpstr>
      <vt:lpstr>                      </vt:lpstr>
      <vt:lpstr>INTRODUCTION TO ORGANIZATION</vt:lpstr>
      <vt:lpstr>INTRODUCTION TO SALESFORCE</vt:lpstr>
      <vt:lpstr>BENEFITS OF SALESFORCE</vt:lpstr>
      <vt:lpstr>PowerPoint Presentation</vt:lpstr>
      <vt:lpstr>             Objectives of the project </vt:lpstr>
      <vt:lpstr>       Hardware Requirements</vt:lpstr>
      <vt:lpstr>        Software Requirements</vt:lpstr>
      <vt:lpstr>Architectural Design</vt:lpstr>
      <vt:lpstr>Modules In The App</vt:lpstr>
      <vt:lpstr>Relation Design</vt:lpstr>
      <vt:lpstr>PowerPoint Presentation</vt:lpstr>
      <vt:lpstr>Functional Design</vt:lpstr>
      <vt:lpstr>Functional design shown in the form of Data Flow Diagrams</vt:lpstr>
      <vt:lpstr>PowerPoint Presentation</vt:lpstr>
      <vt:lpstr>PowerPoint Presentation</vt:lpstr>
      <vt:lpstr>Home Page</vt:lpstr>
      <vt:lpstr>Adding a new position</vt:lpstr>
      <vt:lpstr>Available Candidates</vt:lpstr>
      <vt:lpstr>Job Applications</vt:lpstr>
      <vt:lpstr>Employment Websites</vt:lpstr>
      <vt:lpstr>Accounts</vt:lpstr>
      <vt:lpstr>Chatter</vt:lpstr>
      <vt:lpstr>Reports</vt:lpstr>
      <vt:lpstr>Dashboards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Rishab Sood</cp:lastModifiedBy>
  <cp:revision>18</cp:revision>
  <dcterms:created xsi:type="dcterms:W3CDTF">2019-05-26T09:35:40Z</dcterms:created>
  <dcterms:modified xsi:type="dcterms:W3CDTF">2019-05-27T15:12:31Z</dcterms:modified>
</cp:coreProperties>
</file>