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6" r:id="rId2"/>
  </p:sldMasterIdLst>
  <p:notesMasterIdLst>
    <p:notesMasterId r:id="rId57"/>
  </p:notesMasterIdLst>
  <p:sldIdLst>
    <p:sldId id="257" r:id="rId3"/>
    <p:sldId id="258" r:id="rId4"/>
    <p:sldId id="259" r:id="rId5"/>
    <p:sldId id="260" r:id="rId6"/>
    <p:sldId id="261" r:id="rId7"/>
    <p:sldId id="262" r:id="rId8"/>
    <p:sldId id="263" r:id="rId9"/>
    <p:sldId id="264" r:id="rId10"/>
    <p:sldId id="265" r:id="rId11"/>
    <p:sldId id="266" r:id="rId12"/>
    <p:sldId id="267" r:id="rId13"/>
    <p:sldId id="301" r:id="rId14"/>
    <p:sldId id="268" r:id="rId15"/>
    <p:sldId id="269" r:id="rId16"/>
    <p:sldId id="270" r:id="rId17"/>
    <p:sldId id="271" r:id="rId18"/>
    <p:sldId id="272"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3" r:id="rId36"/>
    <p:sldId id="294" r:id="rId37"/>
    <p:sldId id="297" r:id="rId38"/>
    <p:sldId id="296" r:id="rId39"/>
    <p:sldId id="298" r:id="rId40"/>
    <p:sldId id="299" r:id="rId41"/>
    <p:sldId id="300" r:id="rId42"/>
    <p:sldId id="312" r:id="rId43"/>
    <p:sldId id="308" r:id="rId44"/>
    <p:sldId id="302" r:id="rId45"/>
    <p:sldId id="303" r:id="rId46"/>
    <p:sldId id="306" r:id="rId47"/>
    <p:sldId id="307" r:id="rId48"/>
    <p:sldId id="304" r:id="rId49"/>
    <p:sldId id="305" r:id="rId50"/>
    <p:sldId id="309" r:id="rId51"/>
    <p:sldId id="310" r:id="rId52"/>
    <p:sldId id="311" r:id="rId53"/>
    <p:sldId id="290" r:id="rId54"/>
    <p:sldId id="291" r:id="rId55"/>
    <p:sldId id="292"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C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26" autoAdjust="0"/>
    <p:restoredTop sz="94660"/>
  </p:normalViewPr>
  <p:slideViewPr>
    <p:cSldViewPr snapToGrid="0">
      <p:cViewPr varScale="1">
        <p:scale>
          <a:sx n="74" d="100"/>
          <a:sy n="74" d="100"/>
        </p:scale>
        <p:origin x="4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952C7-EA79-4A9C-A46C-7B65CA416C4E}" type="datetimeFigureOut">
              <a:rPr lang="en-IN" smtClean="0"/>
              <a:t>04-12-2019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B738A0-7E06-45B1-B682-63DE875456D4}" type="slidenum">
              <a:rPr lang="en-IN" smtClean="0"/>
              <a:t>‹#›</a:t>
            </a:fld>
            <a:endParaRPr lang="en-IN"/>
          </a:p>
        </p:txBody>
      </p:sp>
    </p:spTree>
    <p:extLst>
      <p:ext uri="{BB962C8B-B14F-4D97-AF65-F5344CB8AC3E}">
        <p14:creationId xmlns:p14="http://schemas.microsoft.com/office/powerpoint/2010/main" val="361894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xfrm>
            <a:off x="139700" y="768350"/>
            <a:ext cx="6819900" cy="38369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509476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5180" y="2130426"/>
            <a:ext cx="10361642" cy="1470025"/>
          </a:xfrm>
        </p:spPr>
        <p:txBody>
          <a:bodyPr/>
          <a:lstStyle/>
          <a:p>
            <a:r>
              <a:rPr lang="en-US" dirty="0"/>
              <a:t>Click to edit Master title style</a:t>
            </a:r>
            <a:endParaRPr lang="en-IN" dirty="0"/>
          </a:p>
        </p:txBody>
      </p:sp>
      <p:sp>
        <p:nvSpPr>
          <p:cNvPr id="3" name="Subtitle 2"/>
          <p:cNvSpPr>
            <a:spLocks noGrp="1"/>
          </p:cNvSpPr>
          <p:nvPr>
            <p:ph type="subTitle" idx="1"/>
          </p:nvPr>
        </p:nvSpPr>
        <p:spPr>
          <a:xfrm>
            <a:off x="1828282" y="3886200"/>
            <a:ext cx="8535437"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Date Placeholder 6"/>
          <p:cNvSpPr>
            <a:spLocks noGrp="1"/>
          </p:cNvSpPr>
          <p:nvPr>
            <p:ph type="dt" sz="half" idx="10"/>
          </p:nvPr>
        </p:nvSpPr>
        <p:spPr/>
        <p:txBody>
          <a:bodyPr/>
          <a:lstStyle>
            <a:lvl1pPr>
              <a:defRPr/>
            </a:lvl1pPr>
          </a:lstStyle>
          <a:p>
            <a:pPr>
              <a:defRPr/>
            </a:pPr>
            <a:endParaRPr lang="en-US" altLang="ja-JP">
              <a:solidFill>
                <a:srgbClr val="000000"/>
              </a:solidFill>
            </a:endParaRPr>
          </a:p>
        </p:txBody>
      </p:sp>
      <p:sp>
        <p:nvSpPr>
          <p:cNvPr id="5" name="Slide Number Placeholder 8"/>
          <p:cNvSpPr>
            <a:spLocks noGrp="1"/>
          </p:cNvSpPr>
          <p:nvPr>
            <p:ph type="sldNum" sz="quarter" idx="11"/>
          </p:nvPr>
        </p:nvSpPr>
        <p:spPr>
          <a:xfrm>
            <a:off x="8684855" y="6248400"/>
            <a:ext cx="2540086" cy="457200"/>
          </a:xfrm>
        </p:spPr>
        <p:txBody>
          <a:bodyPr/>
          <a:lstStyle>
            <a:lvl1pPr>
              <a:defRPr/>
            </a:lvl1pPr>
          </a:lstStyle>
          <a:p>
            <a:pPr>
              <a:defRPr/>
            </a:pPr>
            <a:fld id="{D12CEF03-FB52-431C-8777-3900CFC23B71}" type="slidenum">
              <a:rPr lang="ja-JP" altLang="en-US">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2709381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929" y="609600"/>
            <a:ext cx="2589892" cy="54864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915179" y="609600"/>
            <a:ext cx="757252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ja-JP">
                <a:solidFill>
                  <a:srgbClr val="000000"/>
                </a:solidFill>
              </a:rPr>
              <a:t>Dept. of CSE-Internship Seminar phase-1 2019</a:t>
            </a:r>
          </a:p>
        </p:txBody>
      </p:sp>
      <p:sp>
        <p:nvSpPr>
          <p:cNvPr id="6" name="Rectangle 6"/>
          <p:cNvSpPr>
            <a:spLocks noGrp="1" noChangeArrowheads="1"/>
          </p:cNvSpPr>
          <p:nvPr>
            <p:ph type="sldNum" sz="quarter" idx="12"/>
          </p:nvPr>
        </p:nvSpPr>
        <p:spPr>
          <a:ln/>
        </p:spPr>
        <p:txBody>
          <a:bodyPr/>
          <a:lstStyle>
            <a:lvl1pPr>
              <a:defRPr/>
            </a:lvl1pPr>
          </a:lstStyle>
          <a:p>
            <a:pPr>
              <a:defRPr/>
            </a:pPr>
            <a:fld id="{1C54A86A-725E-41D6-8468-7A1015226E27}" type="slidenum">
              <a:rPr lang="ja-JP" altLang="en-US">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2834047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15180" y="609600"/>
            <a:ext cx="10361642"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915179" y="1981200"/>
            <a:ext cx="5080173"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lipArt Placeholder 3"/>
          <p:cNvSpPr>
            <a:spLocks noGrp="1"/>
          </p:cNvSpPr>
          <p:nvPr>
            <p:ph type="clipArt" sz="half" idx="2"/>
          </p:nvPr>
        </p:nvSpPr>
        <p:spPr>
          <a:xfrm>
            <a:off x="6194575" y="1981200"/>
            <a:ext cx="5082247" cy="4114800"/>
          </a:xfrm>
        </p:spPr>
        <p:txBody>
          <a:bodyPr/>
          <a:lstStyle/>
          <a:p>
            <a:pPr lvl="0"/>
            <a:endParaRPr lang="en-IN" noProof="0"/>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ja-JP">
                <a:solidFill>
                  <a:srgbClr val="000000"/>
                </a:solidFill>
              </a:rPr>
              <a:t>Dept. of CSE-Internship Seminar phase-1 2019</a:t>
            </a:r>
          </a:p>
        </p:txBody>
      </p:sp>
      <p:sp>
        <p:nvSpPr>
          <p:cNvPr id="7" name="Rectangle 6"/>
          <p:cNvSpPr>
            <a:spLocks noGrp="1" noChangeArrowheads="1"/>
          </p:cNvSpPr>
          <p:nvPr>
            <p:ph type="sldNum" sz="quarter" idx="12"/>
          </p:nvPr>
        </p:nvSpPr>
        <p:spPr>
          <a:ln/>
        </p:spPr>
        <p:txBody>
          <a:bodyPr/>
          <a:lstStyle>
            <a:lvl1pPr>
              <a:defRPr/>
            </a:lvl1pPr>
          </a:lstStyle>
          <a:p>
            <a:pPr>
              <a:defRPr/>
            </a:pPr>
            <a:fld id="{8A6CBD7E-FE8A-46EE-8CFE-F9ED56B020F2}" type="slidenum">
              <a:rPr lang="ja-JP" altLang="en-US">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2741201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5180" y="609600"/>
            <a:ext cx="10361642" cy="1143000"/>
          </a:xfrm>
        </p:spPr>
        <p:txBody>
          <a:bodyPr/>
          <a:lstStyle/>
          <a:p>
            <a:r>
              <a:rPr lang="en-US"/>
              <a:t>Click to edit Master title style</a:t>
            </a:r>
            <a:endParaRPr lang="en-IN"/>
          </a:p>
        </p:txBody>
      </p:sp>
      <p:sp>
        <p:nvSpPr>
          <p:cNvPr id="3" name="Table Placeholder 2"/>
          <p:cNvSpPr>
            <a:spLocks noGrp="1"/>
          </p:cNvSpPr>
          <p:nvPr>
            <p:ph type="tbl" idx="1"/>
          </p:nvPr>
        </p:nvSpPr>
        <p:spPr>
          <a:xfrm>
            <a:off x="915180" y="1981200"/>
            <a:ext cx="10361642" cy="4114800"/>
          </a:xfrm>
        </p:spPr>
        <p:txBody>
          <a:bodyPr/>
          <a:lstStyle/>
          <a:p>
            <a:pPr lvl="0"/>
            <a:endParaRPr lang="en-IN"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ja-JP">
                <a:solidFill>
                  <a:srgbClr val="000000"/>
                </a:solidFill>
              </a:rPr>
              <a:t>Dept. of CSE-Internship Seminar phase-1 2019</a:t>
            </a:r>
          </a:p>
        </p:txBody>
      </p:sp>
      <p:sp>
        <p:nvSpPr>
          <p:cNvPr id="6" name="Rectangle 6"/>
          <p:cNvSpPr>
            <a:spLocks noGrp="1" noChangeArrowheads="1"/>
          </p:cNvSpPr>
          <p:nvPr>
            <p:ph type="sldNum" sz="quarter" idx="12"/>
          </p:nvPr>
        </p:nvSpPr>
        <p:spPr>
          <a:ln/>
        </p:spPr>
        <p:txBody>
          <a:bodyPr/>
          <a:lstStyle>
            <a:lvl1pPr>
              <a:defRPr/>
            </a:lvl1pPr>
          </a:lstStyle>
          <a:p>
            <a:pPr>
              <a:defRPr/>
            </a:pPr>
            <a:fld id="{42889DE8-E7CE-4E77-AA1D-E9B3DB023FD4}" type="slidenum">
              <a:rPr lang="ja-JP" altLang="en-US">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3747604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5180" y="609600"/>
            <a:ext cx="10361642"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915179" y="1981200"/>
            <a:ext cx="5080173"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4575" y="1981200"/>
            <a:ext cx="508224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ja-JP">
                <a:solidFill>
                  <a:srgbClr val="000000"/>
                </a:solidFill>
              </a:rPr>
              <a:t>Dept. of CSE-Internship Seminar phase-1 2019</a:t>
            </a:r>
          </a:p>
        </p:txBody>
      </p:sp>
      <p:sp>
        <p:nvSpPr>
          <p:cNvPr id="7" name="Rectangle 6"/>
          <p:cNvSpPr>
            <a:spLocks noGrp="1" noChangeArrowheads="1"/>
          </p:cNvSpPr>
          <p:nvPr>
            <p:ph type="sldNum" sz="quarter" idx="12"/>
          </p:nvPr>
        </p:nvSpPr>
        <p:spPr>
          <a:ln/>
        </p:spPr>
        <p:txBody>
          <a:bodyPr/>
          <a:lstStyle>
            <a:lvl1pPr>
              <a:defRPr/>
            </a:lvl1pPr>
          </a:lstStyle>
          <a:p>
            <a:pPr>
              <a:defRPr/>
            </a:pPr>
            <a:fld id="{645DE8BC-AE6B-4273-A6D3-4961FBBBE34D}" type="slidenum">
              <a:rPr lang="ja-JP" altLang="en-US">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3529511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5180" y="609600"/>
            <a:ext cx="10361642"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915179" y="1981200"/>
            <a:ext cx="5080173"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6194575" y="1981200"/>
            <a:ext cx="5082247"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6194575" y="4114800"/>
            <a:ext cx="5082247" cy="198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err="1"/>
              <a:t>Fiftevel</a:t>
            </a:r>
            <a:endParaRPr lang="en-IN" dirty="0"/>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ja-JP">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r>
              <a:rPr lang="en-US" altLang="ja-JP">
                <a:solidFill>
                  <a:srgbClr val="000000"/>
                </a:solidFill>
              </a:rPr>
              <a:t>Dept. of CSE-Internship Seminar phase-1 2019</a:t>
            </a:r>
          </a:p>
        </p:txBody>
      </p:sp>
      <p:sp>
        <p:nvSpPr>
          <p:cNvPr id="8" name="Rectangle 6"/>
          <p:cNvSpPr>
            <a:spLocks noGrp="1" noChangeArrowheads="1"/>
          </p:cNvSpPr>
          <p:nvPr>
            <p:ph type="sldNum" sz="quarter" idx="12"/>
          </p:nvPr>
        </p:nvSpPr>
        <p:spPr>
          <a:ln/>
        </p:spPr>
        <p:txBody>
          <a:bodyPr/>
          <a:lstStyle>
            <a:lvl1pPr>
              <a:defRPr/>
            </a:lvl1pPr>
          </a:lstStyle>
          <a:p>
            <a:pPr>
              <a:defRPr/>
            </a:pPr>
            <a:fld id="{5014751C-1F6C-4751-9A5F-68559D60AD52}" type="slidenum">
              <a:rPr lang="ja-JP" altLang="en-US">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4167258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ja-JP">
                <a:solidFill>
                  <a:srgbClr val="000000"/>
                </a:solidFill>
              </a:rPr>
              <a:t>Dept. of CSE-Internship Seminar phase-1 2019</a:t>
            </a:r>
          </a:p>
        </p:txBody>
      </p:sp>
      <p:sp>
        <p:nvSpPr>
          <p:cNvPr id="5" name="Rectangle 6"/>
          <p:cNvSpPr>
            <a:spLocks noGrp="1" noChangeArrowheads="1"/>
          </p:cNvSpPr>
          <p:nvPr>
            <p:ph type="sldNum" sz="quarter" idx="12"/>
          </p:nvPr>
        </p:nvSpPr>
        <p:spPr>
          <a:ln/>
        </p:spPr>
        <p:txBody>
          <a:bodyPr/>
          <a:lstStyle>
            <a:lvl1pPr>
              <a:defRPr/>
            </a:lvl1pPr>
          </a:lstStyle>
          <a:p>
            <a:pPr>
              <a:defRPr/>
            </a:pPr>
            <a:fld id="{F91B3059-386F-48E6-A8D7-F42B841ED043}" type="slidenum">
              <a:rPr lang="ja-JP" altLang="en-US">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2969989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5180" y="2130426"/>
            <a:ext cx="10361642" cy="1470025"/>
          </a:xfrm>
        </p:spPr>
        <p:txBody>
          <a:bodyPr/>
          <a:lstStyle/>
          <a:p>
            <a:r>
              <a:rPr lang="en-US" dirty="0"/>
              <a:t>Click to edit Master title style</a:t>
            </a:r>
            <a:endParaRPr lang="en-IN" dirty="0"/>
          </a:p>
        </p:txBody>
      </p:sp>
      <p:sp>
        <p:nvSpPr>
          <p:cNvPr id="3" name="Subtitle 2"/>
          <p:cNvSpPr>
            <a:spLocks noGrp="1"/>
          </p:cNvSpPr>
          <p:nvPr>
            <p:ph type="subTitle" idx="1"/>
          </p:nvPr>
        </p:nvSpPr>
        <p:spPr>
          <a:xfrm>
            <a:off x="1828282" y="3886200"/>
            <a:ext cx="8535437"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Date Placeholder 6"/>
          <p:cNvSpPr>
            <a:spLocks noGrp="1"/>
          </p:cNvSpPr>
          <p:nvPr>
            <p:ph type="dt" sz="half" idx="10"/>
          </p:nvPr>
        </p:nvSpPr>
        <p:spPr/>
        <p:txBody>
          <a:bodyPr/>
          <a:lstStyle>
            <a:lvl1pPr>
              <a:defRPr/>
            </a:lvl1pPr>
          </a:lstStyle>
          <a:p>
            <a:pPr>
              <a:defRPr/>
            </a:pPr>
            <a:endParaRPr lang="en-US" altLang="ja-JP">
              <a:solidFill>
                <a:srgbClr val="000000"/>
              </a:solidFill>
            </a:endParaRPr>
          </a:p>
        </p:txBody>
      </p:sp>
      <p:sp>
        <p:nvSpPr>
          <p:cNvPr id="5" name="Slide Number Placeholder 8"/>
          <p:cNvSpPr>
            <a:spLocks noGrp="1"/>
          </p:cNvSpPr>
          <p:nvPr>
            <p:ph type="sldNum" sz="quarter" idx="11"/>
          </p:nvPr>
        </p:nvSpPr>
        <p:spPr>
          <a:xfrm>
            <a:off x="8684855" y="6248400"/>
            <a:ext cx="2540086" cy="457200"/>
          </a:xfrm>
        </p:spPr>
        <p:txBody>
          <a:bodyPr/>
          <a:lstStyle>
            <a:lvl1pPr>
              <a:defRPr/>
            </a:lvl1pPr>
          </a:lstStyle>
          <a:p>
            <a:pPr>
              <a:defRPr/>
            </a:pPr>
            <a:fld id="{D12CEF03-FB52-431C-8777-3900CFC23B71}" type="slidenum">
              <a:rPr lang="ja-JP" altLang="en-US">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28168908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Slide Number Placeholder 5"/>
          <p:cNvSpPr>
            <a:spLocks noGrp="1"/>
          </p:cNvSpPr>
          <p:nvPr>
            <p:ph type="sldNum" sz="quarter" idx="10"/>
          </p:nvPr>
        </p:nvSpPr>
        <p:spPr/>
        <p:txBody>
          <a:bodyPr/>
          <a:lstStyle>
            <a:lvl1pPr>
              <a:defRPr/>
            </a:lvl1pPr>
          </a:lstStyle>
          <a:p>
            <a:pPr>
              <a:defRPr/>
            </a:pPr>
            <a:fld id="{496A7F4E-A361-431B-BA36-2E93EDC3F776}" type="slidenum">
              <a:rPr lang="ja-JP" altLang="en-US">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22682416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09" y="4406901"/>
            <a:ext cx="10363718"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2909" y="2906713"/>
            <a:ext cx="1036371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212EB851-0069-4C24-A5CA-0529603CBB11}" type="slidenum">
              <a:rPr lang="ja-JP" altLang="en-US">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23732438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915179" y="1981200"/>
            <a:ext cx="5080173"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4575" y="1981200"/>
            <a:ext cx="508224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Slide Number Placeholder 6"/>
          <p:cNvSpPr>
            <a:spLocks noGrp="1"/>
          </p:cNvSpPr>
          <p:nvPr>
            <p:ph type="sldNum" sz="quarter" idx="10"/>
          </p:nvPr>
        </p:nvSpPr>
        <p:spPr/>
        <p:txBody>
          <a:bodyPr/>
          <a:lstStyle>
            <a:lvl1pPr>
              <a:defRPr/>
            </a:lvl1pPr>
          </a:lstStyle>
          <a:p>
            <a:pPr>
              <a:defRPr/>
            </a:pPr>
            <a:fld id="{DB55610F-0316-41A8-9C5C-107A3DEB542A}" type="slidenum">
              <a:rPr lang="ja-JP" altLang="en-US">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3142851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Slide Number Placeholder 5"/>
          <p:cNvSpPr>
            <a:spLocks noGrp="1"/>
          </p:cNvSpPr>
          <p:nvPr>
            <p:ph type="sldNum" sz="quarter" idx="10"/>
          </p:nvPr>
        </p:nvSpPr>
        <p:spPr/>
        <p:txBody>
          <a:bodyPr/>
          <a:lstStyle>
            <a:lvl1pPr>
              <a:defRPr/>
            </a:lvl1pPr>
          </a:lstStyle>
          <a:p>
            <a:pPr>
              <a:defRPr/>
            </a:pPr>
            <a:fld id="{496A7F4E-A361-431B-BA36-2E93EDC3F776}" type="slidenum">
              <a:rPr lang="ja-JP" altLang="en-US">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2664129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0120" y="274638"/>
            <a:ext cx="10971762"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10119" y="1535113"/>
            <a:ext cx="53873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10119" y="2174875"/>
            <a:ext cx="53873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2498" y="1535113"/>
            <a:ext cx="538938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498" y="2174875"/>
            <a:ext cx="538938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Slide Number Placeholder 8"/>
          <p:cNvSpPr>
            <a:spLocks noGrp="1"/>
          </p:cNvSpPr>
          <p:nvPr>
            <p:ph type="sldNum" sz="quarter" idx="10"/>
          </p:nvPr>
        </p:nvSpPr>
        <p:spPr/>
        <p:txBody>
          <a:bodyPr/>
          <a:lstStyle>
            <a:lvl1pPr>
              <a:defRPr/>
            </a:lvl1pPr>
          </a:lstStyle>
          <a:p>
            <a:pPr>
              <a:defRPr/>
            </a:pPr>
            <a:fld id="{B46E989D-B50A-413A-9409-6B40E6FBCC60}" type="slidenum">
              <a:rPr lang="ja-JP" altLang="en-US">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18347234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6"/>
          <p:cNvSpPr>
            <a:spLocks noGrp="1" noChangeArrowheads="1"/>
          </p:cNvSpPr>
          <p:nvPr>
            <p:ph type="sldNum" sz="quarter" idx="10"/>
          </p:nvPr>
        </p:nvSpPr>
        <p:spPr/>
        <p:txBody>
          <a:bodyPr/>
          <a:lstStyle>
            <a:lvl1pPr>
              <a:defRPr/>
            </a:lvl1pPr>
          </a:lstStyle>
          <a:p>
            <a:pPr>
              <a:defRPr/>
            </a:pPr>
            <a:fld id="{47CFFAB0-13B2-417D-8022-0B1C13DBB7A3}" type="slidenum">
              <a:rPr lang="ja-JP" altLang="en-US">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30379719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2"/>
          <p:cNvSpPr>
            <a:spLocks noGrp="1"/>
          </p:cNvSpPr>
          <p:nvPr>
            <p:ph type="dt" sz="half" idx="10"/>
          </p:nvPr>
        </p:nvSpPr>
        <p:spPr/>
        <p:txBody>
          <a:bodyPr/>
          <a:lstStyle>
            <a:lvl1pPr>
              <a:defRPr/>
            </a:lvl1pPr>
          </a:lstStyle>
          <a:p>
            <a:pPr>
              <a:defRPr/>
            </a:pPr>
            <a:endParaRPr lang="en-US" altLang="ja-JP">
              <a:solidFill>
                <a:srgbClr val="000000"/>
              </a:solidFill>
            </a:endParaRPr>
          </a:p>
        </p:txBody>
      </p:sp>
    </p:spTree>
    <p:extLst>
      <p:ext uri="{BB962C8B-B14F-4D97-AF65-F5344CB8AC3E}">
        <p14:creationId xmlns:p14="http://schemas.microsoft.com/office/powerpoint/2010/main" val="4071117994"/>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ltLang="ja-JP">
              <a:solidFill>
                <a:srgbClr val="000000"/>
              </a:solidFill>
            </a:endParaRPr>
          </a:p>
        </p:txBody>
      </p:sp>
      <p:sp>
        <p:nvSpPr>
          <p:cNvPr id="4" name="Slide Number Placeholder 4"/>
          <p:cNvSpPr>
            <a:spLocks noGrp="1"/>
          </p:cNvSpPr>
          <p:nvPr>
            <p:ph type="sldNum" sz="quarter" idx="11"/>
          </p:nvPr>
        </p:nvSpPr>
        <p:spPr>
          <a:xfrm>
            <a:off x="10079412" y="3581400"/>
            <a:ext cx="2540086" cy="457200"/>
          </a:xfrm>
        </p:spPr>
        <p:txBody>
          <a:bodyPr/>
          <a:lstStyle>
            <a:lvl1pPr>
              <a:defRPr/>
            </a:lvl1pPr>
          </a:lstStyle>
          <a:p>
            <a:pPr>
              <a:defRPr/>
            </a:pPr>
            <a:fld id="{2156D25B-E48F-47CE-8204-286AEE1C72D7}" type="slidenum">
              <a:rPr lang="ja-JP" altLang="en-US">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35439997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p:txBody>
          <a:bodyPr/>
          <a:lstStyle>
            <a:lvl1pPr>
              <a:defRPr/>
            </a:lvl1pPr>
          </a:lstStyle>
          <a:p>
            <a:pPr>
              <a:defRPr/>
            </a:pPr>
            <a:endParaRPr lang="en-US" altLang="ja-JP">
              <a:solidFill>
                <a:srgbClr val="000000"/>
              </a:solidFill>
            </a:endParaRPr>
          </a:p>
        </p:txBody>
      </p:sp>
      <p:sp>
        <p:nvSpPr>
          <p:cNvPr id="5" name="Rectangle 6"/>
          <p:cNvSpPr>
            <a:spLocks noGrp="1" noChangeArrowheads="1"/>
          </p:cNvSpPr>
          <p:nvPr>
            <p:ph type="sldNum" sz="quarter" idx="11"/>
          </p:nvPr>
        </p:nvSpPr>
        <p:spPr/>
        <p:txBody>
          <a:bodyPr/>
          <a:lstStyle>
            <a:lvl1pPr>
              <a:defRPr/>
            </a:lvl1pPr>
          </a:lstStyle>
          <a:p>
            <a:pPr>
              <a:defRPr/>
            </a:pPr>
            <a:fld id="{664E88EF-EEA9-4ADD-82DD-936B6E09F605}" type="slidenum">
              <a:rPr lang="ja-JP" altLang="en-US">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19987733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929" y="609600"/>
            <a:ext cx="2589892" cy="54864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915179" y="609600"/>
            <a:ext cx="757252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ja-JP">
                <a:solidFill>
                  <a:srgbClr val="000000"/>
                </a:solidFill>
              </a:rPr>
              <a:t>Dept. of CSE-Internship Seminar phase-1 2019</a:t>
            </a:r>
          </a:p>
        </p:txBody>
      </p:sp>
      <p:sp>
        <p:nvSpPr>
          <p:cNvPr id="6" name="Rectangle 6"/>
          <p:cNvSpPr>
            <a:spLocks noGrp="1" noChangeArrowheads="1"/>
          </p:cNvSpPr>
          <p:nvPr>
            <p:ph type="sldNum" sz="quarter" idx="12"/>
          </p:nvPr>
        </p:nvSpPr>
        <p:spPr>
          <a:ln/>
        </p:spPr>
        <p:txBody>
          <a:bodyPr/>
          <a:lstStyle>
            <a:lvl1pPr>
              <a:defRPr/>
            </a:lvl1pPr>
          </a:lstStyle>
          <a:p>
            <a:pPr>
              <a:defRPr/>
            </a:pPr>
            <a:fld id="{1C54A86A-725E-41D6-8468-7A1015226E27}" type="slidenum">
              <a:rPr lang="ja-JP" altLang="en-US">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15779970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15180" y="609600"/>
            <a:ext cx="10361642"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915179" y="1981200"/>
            <a:ext cx="5080173"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lipArt Placeholder 3"/>
          <p:cNvSpPr>
            <a:spLocks noGrp="1"/>
          </p:cNvSpPr>
          <p:nvPr>
            <p:ph type="clipArt" sz="half" idx="2"/>
          </p:nvPr>
        </p:nvSpPr>
        <p:spPr>
          <a:xfrm>
            <a:off x="6194575" y="1981200"/>
            <a:ext cx="5082247" cy="4114800"/>
          </a:xfrm>
        </p:spPr>
        <p:txBody>
          <a:bodyPr/>
          <a:lstStyle/>
          <a:p>
            <a:pPr lvl="0"/>
            <a:endParaRPr lang="en-IN" noProof="0"/>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ja-JP">
                <a:solidFill>
                  <a:srgbClr val="000000"/>
                </a:solidFill>
              </a:rPr>
              <a:t>Dept. of CSE-Internship Seminar phase-1 2019</a:t>
            </a:r>
          </a:p>
        </p:txBody>
      </p:sp>
      <p:sp>
        <p:nvSpPr>
          <p:cNvPr id="7" name="Rectangle 6"/>
          <p:cNvSpPr>
            <a:spLocks noGrp="1" noChangeArrowheads="1"/>
          </p:cNvSpPr>
          <p:nvPr>
            <p:ph type="sldNum" sz="quarter" idx="12"/>
          </p:nvPr>
        </p:nvSpPr>
        <p:spPr>
          <a:ln/>
        </p:spPr>
        <p:txBody>
          <a:bodyPr/>
          <a:lstStyle>
            <a:lvl1pPr>
              <a:defRPr/>
            </a:lvl1pPr>
          </a:lstStyle>
          <a:p>
            <a:pPr>
              <a:defRPr/>
            </a:pPr>
            <a:fld id="{8A6CBD7E-FE8A-46EE-8CFE-F9ED56B020F2}" type="slidenum">
              <a:rPr lang="ja-JP" altLang="en-US">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34281064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5180" y="609600"/>
            <a:ext cx="10361642" cy="1143000"/>
          </a:xfrm>
        </p:spPr>
        <p:txBody>
          <a:bodyPr/>
          <a:lstStyle/>
          <a:p>
            <a:r>
              <a:rPr lang="en-US"/>
              <a:t>Click to edit Master title style</a:t>
            </a:r>
            <a:endParaRPr lang="en-IN"/>
          </a:p>
        </p:txBody>
      </p:sp>
      <p:sp>
        <p:nvSpPr>
          <p:cNvPr id="3" name="Table Placeholder 2"/>
          <p:cNvSpPr>
            <a:spLocks noGrp="1"/>
          </p:cNvSpPr>
          <p:nvPr>
            <p:ph type="tbl" idx="1"/>
          </p:nvPr>
        </p:nvSpPr>
        <p:spPr>
          <a:xfrm>
            <a:off x="915180" y="1981200"/>
            <a:ext cx="10361642" cy="4114800"/>
          </a:xfrm>
        </p:spPr>
        <p:txBody>
          <a:bodyPr/>
          <a:lstStyle/>
          <a:p>
            <a:pPr lvl="0"/>
            <a:endParaRPr lang="en-IN"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ja-JP">
                <a:solidFill>
                  <a:srgbClr val="000000"/>
                </a:solidFill>
              </a:rPr>
              <a:t>Dept. of CSE-Internship Seminar phase-1 2019</a:t>
            </a:r>
          </a:p>
        </p:txBody>
      </p:sp>
      <p:sp>
        <p:nvSpPr>
          <p:cNvPr id="6" name="Rectangle 6"/>
          <p:cNvSpPr>
            <a:spLocks noGrp="1" noChangeArrowheads="1"/>
          </p:cNvSpPr>
          <p:nvPr>
            <p:ph type="sldNum" sz="quarter" idx="12"/>
          </p:nvPr>
        </p:nvSpPr>
        <p:spPr>
          <a:ln/>
        </p:spPr>
        <p:txBody>
          <a:bodyPr/>
          <a:lstStyle>
            <a:lvl1pPr>
              <a:defRPr/>
            </a:lvl1pPr>
          </a:lstStyle>
          <a:p>
            <a:pPr>
              <a:defRPr/>
            </a:pPr>
            <a:fld id="{42889DE8-E7CE-4E77-AA1D-E9B3DB023FD4}" type="slidenum">
              <a:rPr lang="ja-JP" altLang="en-US">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34798069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5180" y="609600"/>
            <a:ext cx="10361642"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915179" y="1981200"/>
            <a:ext cx="5080173"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4575" y="1981200"/>
            <a:ext cx="508224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ja-JP">
                <a:solidFill>
                  <a:srgbClr val="000000"/>
                </a:solidFill>
              </a:rPr>
              <a:t>Dept. of CSE-Internship Seminar phase-1 2019</a:t>
            </a:r>
          </a:p>
        </p:txBody>
      </p:sp>
      <p:sp>
        <p:nvSpPr>
          <p:cNvPr id="7" name="Rectangle 6"/>
          <p:cNvSpPr>
            <a:spLocks noGrp="1" noChangeArrowheads="1"/>
          </p:cNvSpPr>
          <p:nvPr>
            <p:ph type="sldNum" sz="quarter" idx="12"/>
          </p:nvPr>
        </p:nvSpPr>
        <p:spPr>
          <a:ln/>
        </p:spPr>
        <p:txBody>
          <a:bodyPr/>
          <a:lstStyle>
            <a:lvl1pPr>
              <a:defRPr/>
            </a:lvl1pPr>
          </a:lstStyle>
          <a:p>
            <a:pPr>
              <a:defRPr/>
            </a:pPr>
            <a:fld id="{645DE8BC-AE6B-4273-A6D3-4961FBBBE34D}" type="slidenum">
              <a:rPr lang="ja-JP" altLang="en-US">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33042682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5180" y="609600"/>
            <a:ext cx="10361642"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915179" y="1981200"/>
            <a:ext cx="5080173"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6194575" y="1981200"/>
            <a:ext cx="5082247"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6194575" y="4114800"/>
            <a:ext cx="5082247" cy="198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err="1"/>
              <a:t>Fiftevel</a:t>
            </a:r>
            <a:endParaRPr lang="en-IN" dirty="0"/>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ja-JP">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r>
              <a:rPr lang="en-US" altLang="ja-JP">
                <a:solidFill>
                  <a:srgbClr val="000000"/>
                </a:solidFill>
              </a:rPr>
              <a:t>Dept. of CSE-Internship Seminar phase-1 2019</a:t>
            </a:r>
          </a:p>
        </p:txBody>
      </p:sp>
      <p:sp>
        <p:nvSpPr>
          <p:cNvPr id="8" name="Rectangle 6"/>
          <p:cNvSpPr>
            <a:spLocks noGrp="1" noChangeArrowheads="1"/>
          </p:cNvSpPr>
          <p:nvPr>
            <p:ph type="sldNum" sz="quarter" idx="12"/>
          </p:nvPr>
        </p:nvSpPr>
        <p:spPr>
          <a:ln/>
        </p:spPr>
        <p:txBody>
          <a:bodyPr/>
          <a:lstStyle>
            <a:lvl1pPr>
              <a:defRPr/>
            </a:lvl1pPr>
          </a:lstStyle>
          <a:p>
            <a:pPr>
              <a:defRPr/>
            </a:pPr>
            <a:fld id="{5014751C-1F6C-4751-9A5F-68559D60AD52}" type="slidenum">
              <a:rPr lang="ja-JP" altLang="en-US">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1955567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09" y="4406901"/>
            <a:ext cx="10363718"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2909" y="2906713"/>
            <a:ext cx="1036371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212EB851-0069-4C24-A5CA-0529603CBB11}" type="slidenum">
              <a:rPr lang="ja-JP" altLang="en-US">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36692829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ja-JP">
                <a:solidFill>
                  <a:srgbClr val="000000"/>
                </a:solidFill>
              </a:rPr>
              <a:t>Dept. of CSE-Internship Seminar phase-1 2019</a:t>
            </a:r>
          </a:p>
        </p:txBody>
      </p:sp>
      <p:sp>
        <p:nvSpPr>
          <p:cNvPr id="5" name="Rectangle 6"/>
          <p:cNvSpPr>
            <a:spLocks noGrp="1" noChangeArrowheads="1"/>
          </p:cNvSpPr>
          <p:nvPr>
            <p:ph type="sldNum" sz="quarter" idx="12"/>
          </p:nvPr>
        </p:nvSpPr>
        <p:spPr>
          <a:ln/>
        </p:spPr>
        <p:txBody>
          <a:bodyPr/>
          <a:lstStyle>
            <a:lvl1pPr>
              <a:defRPr/>
            </a:lvl1pPr>
          </a:lstStyle>
          <a:p>
            <a:pPr>
              <a:defRPr/>
            </a:pPr>
            <a:fld id="{F91B3059-386F-48E6-A8D7-F42B841ED043}" type="slidenum">
              <a:rPr lang="ja-JP" altLang="en-US">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1959925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915179" y="1981200"/>
            <a:ext cx="5080173"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4575" y="1981200"/>
            <a:ext cx="508224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Slide Number Placeholder 6"/>
          <p:cNvSpPr>
            <a:spLocks noGrp="1"/>
          </p:cNvSpPr>
          <p:nvPr>
            <p:ph type="sldNum" sz="quarter" idx="10"/>
          </p:nvPr>
        </p:nvSpPr>
        <p:spPr/>
        <p:txBody>
          <a:bodyPr/>
          <a:lstStyle>
            <a:lvl1pPr>
              <a:defRPr/>
            </a:lvl1pPr>
          </a:lstStyle>
          <a:p>
            <a:pPr>
              <a:defRPr/>
            </a:pPr>
            <a:fld id="{DB55610F-0316-41A8-9C5C-107A3DEB542A}" type="slidenum">
              <a:rPr lang="ja-JP" altLang="en-US">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1522519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0120" y="274638"/>
            <a:ext cx="10971762"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10119" y="1535113"/>
            <a:ext cx="53873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10119" y="2174875"/>
            <a:ext cx="53873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2498" y="1535113"/>
            <a:ext cx="538938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498" y="2174875"/>
            <a:ext cx="538938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Slide Number Placeholder 8"/>
          <p:cNvSpPr>
            <a:spLocks noGrp="1"/>
          </p:cNvSpPr>
          <p:nvPr>
            <p:ph type="sldNum" sz="quarter" idx="10"/>
          </p:nvPr>
        </p:nvSpPr>
        <p:spPr/>
        <p:txBody>
          <a:bodyPr/>
          <a:lstStyle>
            <a:lvl1pPr>
              <a:defRPr/>
            </a:lvl1pPr>
          </a:lstStyle>
          <a:p>
            <a:pPr>
              <a:defRPr/>
            </a:pPr>
            <a:fld id="{B46E989D-B50A-413A-9409-6B40E6FBCC60}" type="slidenum">
              <a:rPr lang="ja-JP" altLang="en-US">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1339852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6"/>
          <p:cNvSpPr>
            <a:spLocks noGrp="1" noChangeArrowheads="1"/>
          </p:cNvSpPr>
          <p:nvPr>
            <p:ph type="sldNum" sz="quarter" idx="10"/>
          </p:nvPr>
        </p:nvSpPr>
        <p:spPr/>
        <p:txBody>
          <a:bodyPr/>
          <a:lstStyle>
            <a:lvl1pPr>
              <a:defRPr/>
            </a:lvl1pPr>
          </a:lstStyle>
          <a:p>
            <a:pPr>
              <a:defRPr/>
            </a:pPr>
            <a:fld id="{47CFFAB0-13B2-417D-8022-0B1C13DBB7A3}" type="slidenum">
              <a:rPr lang="ja-JP" altLang="en-US">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1009501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2"/>
          <p:cNvSpPr>
            <a:spLocks noGrp="1"/>
          </p:cNvSpPr>
          <p:nvPr>
            <p:ph type="dt" sz="half" idx="10"/>
          </p:nvPr>
        </p:nvSpPr>
        <p:spPr/>
        <p:txBody>
          <a:bodyPr/>
          <a:lstStyle>
            <a:lvl1pPr>
              <a:defRPr/>
            </a:lvl1pPr>
          </a:lstStyle>
          <a:p>
            <a:pPr>
              <a:defRPr/>
            </a:pPr>
            <a:endParaRPr lang="en-US" altLang="ja-JP">
              <a:solidFill>
                <a:srgbClr val="000000"/>
              </a:solidFill>
            </a:endParaRPr>
          </a:p>
        </p:txBody>
      </p:sp>
    </p:spTree>
    <p:extLst>
      <p:ext uri="{BB962C8B-B14F-4D97-AF65-F5344CB8AC3E}">
        <p14:creationId xmlns:p14="http://schemas.microsoft.com/office/powerpoint/2010/main" val="2444339531"/>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ltLang="ja-JP">
              <a:solidFill>
                <a:srgbClr val="000000"/>
              </a:solidFill>
            </a:endParaRPr>
          </a:p>
        </p:txBody>
      </p:sp>
      <p:sp>
        <p:nvSpPr>
          <p:cNvPr id="4" name="Slide Number Placeholder 4"/>
          <p:cNvSpPr>
            <a:spLocks noGrp="1"/>
          </p:cNvSpPr>
          <p:nvPr>
            <p:ph type="sldNum" sz="quarter" idx="11"/>
          </p:nvPr>
        </p:nvSpPr>
        <p:spPr>
          <a:xfrm>
            <a:off x="10079412" y="3581400"/>
            <a:ext cx="2540086" cy="457200"/>
          </a:xfrm>
        </p:spPr>
        <p:txBody>
          <a:bodyPr/>
          <a:lstStyle>
            <a:lvl1pPr>
              <a:defRPr/>
            </a:lvl1pPr>
          </a:lstStyle>
          <a:p>
            <a:pPr>
              <a:defRPr/>
            </a:pPr>
            <a:fld id="{2156D25B-E48F-47CE-8204-286AEE1C72D7}" type="slidenum">
              <a:rPr lang="ja-JP" altLang="en-US">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376285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p:txBody>
          <a:bodyPr/>
          <a:lstStyle>
            <a:lvl1pPr>
              <a:defRPr/>
            </a:lvl1pPr>
          </a:lstStyle>
          <a:p>
            <a:pPr>
              <a:defRPr/>
            </a:pPr>
            <a:endParaRPr lang="en-US" altLang="ja-JP">
              <a:solidFill>
                <a:srgbClr val="000000"/>
              </a:solidFill>
            </a:endParaRPr>
          </a:p>
        </p:txBody>
      </p:sp>
      <p:sp>
        <p:nvSpPr>
          <p:cNvPr id="5" name="Rectangle 6"/>
          <p:cNvSpPr>
            <a:spLocks noGrp="1" noChangeArrowheads="1"/>
          </p:cNvSpPr>
          <p:nvPr>
            <p:ph type="sldNum" sz="quarter" idx="11"/>
          </p:nvPr>
        </p:nvSpPr>
        <p:spPr/>
        <p:txBody>
          <a:bodyPr/>
          <a:lstStyle>
            <a:lvl1pPr>
              <a:defRPr/>
            </a:lvl1pPr>
          </a:lstStyle>
          <a:p>
            <a:pPr>
              <a:defRPr/>
            </a:pPr>
            <a:fld id="{664E88EF-EEA9-4ADD-82DD-936B6E09F605}" type="slidenum">
              <a:rPr lang="ja-JP" altLang="en-US">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2662090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1.pn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5180" y="609600"/>
            <a:ext cx="1036164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ja-JP" smtClean="0"/>
              <a:t>Click to edit Master title style</a:t>
            </a:r>
          </a:p>
        </p:txBody>
      </p:sp>
      <p:sp>
        <p:nvSpPr>
          <p:cNvPr id="1027" name="Rectangle 3"/>
          <p:cNvSpPr>
            <a:spLocks noGrp="1" noChangeArrowheads="1"/>
          </p:cNvSpPr>
          <p:nvPr>
            <p:ph type="body" idx="1"/>
          </p:nvPr>
        </p:nvSpPr>
        <p:spPr bwMode="auto">
          <a:xfrm>
            <a:off x="915180" y="1981200"/>
            <a:ext cx="1036164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1028" name="Rectangle 4"/>
          <p:cNvSpPr>
            <a:spLocks noGrp="1" noChangeArrowheads="1"/>
          </p:cNvSpPr>
          <p:nvPr>
            <p:ph type="dt" sz="half" idx="2"/>
          </p:nvPr>
        </p:nvSpPr>
        <p:spPr bwMode="auto">
          <a:xfrm>
            <a:off x="915179" y="6248400"/>
            <a:ext cx="2540086"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defRPr sz="1400" b="0" baseline="0">
                <a:latin typeface="Times New Roman" pitchFamily="18" charset="0"/>
                <a:ea typeface="ＭＳ Ｐゴシック" pitchFamily="34" charset="-128"/>
              </a:defRPr>
            </a:lvl1pPr>
          </a:lstStyle>
          <a:p>
            <a:pPr eaLnBrk="0" fontAlgn="base" hangingPunct="0">
              <a:spcBef>
                <a:spcPct val="0"/>
              </a:spcBef>
              <a:spcAft>
                <a:spcPct val="0"/>
              </a:spcAft>
              <a:defRPr/>
            </a:pPr>
            <a:endParaRPr lang="en-US" altLang="ja-JP">
              <a:solidFill>
                <a:srgbClr val="000000"/>
              </a:solidFill>
            </a:endParaRPr>
          </a:p>
        </p:txBody>
      </p:sp>
      <p:sp>
        <p:nvSpPr>
          <p:cNvPr id="1029" name="Rectangle 5"/>
          <p:cNvSpPr>
            <a:spLocks noGrp="1" noChangeArrowheads="1"/>
          </p:cNvSpPr>
          <p:nvPr>
            <p:ph type="ftr" sz="quarter" idx="3"/>
          </p:nvPr>
        </p:nvSpPr>
        <p:spPr bwMode="auto">
          <a:xfrm>
            <a:off x="4164996" y="6248400"/>
            <a:ext cx="386201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lgn="ctr">
              <a:defRPr sz="1400" b="0" baseline="0">
                <a:latin typeface="Times New Roman" pitchFamily="18" charset="0"/>
                <a:ea typeface="ＭＳ Ｐゴシック" pitchFamily="34" charset="-128"/>
              </a:defRPr>
            </a:lvl1pPr>
          </a:lstStyle>
          <a:p>
            <a:pPr eaLnBrk="0" fontAlgn="base" hangingPunct="0">
              <a:spcBef>
                <a:spcPct val="0"/>
              </a:spcBef>
              <a:spcAft>
                <a:spcPct val="0"/>
              </a:spcAft>
              <a:defRPr/>
            </a:pPr>
            <a:r>
              <a:rPr lang="en-US" altLang="ja-JP">
                <a:solidFill>
                  <a:srgbClr val="000000"/>
                </a:solidFill>
              </a:rPr>
              <a:t>Dept. of CSE-Internship Seminar phase-1 2019</a:t>
            </a:r>
          </a:p>
        </p:txBody>
      </p:sp>
      <p:sp>
        <p:nvSpPr>
          <p:cNvPr id="1030" name="Rectangle 6"/>
          <p:cNvSpPr>
            <a:spLocks noGrp="1" noChangeArrowheads="1"/>
          </p:cNvSpPr>
          <p:nvPr>
            <p:ph type="sldNum" sz="quarter" idx="4"/>
          </p:nvPr>
        </p:nvSpPr>
        <p:spPr bwMode="auto">
          <a:xfrm>
            <a:off x="8736735" y="6248400"/>
            <a:ext cx="2540086"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lgn="r">
              <a:defRPr sz="1400" b="0" baseline="0">
                <a:latin typeface="Times New Roman" panose="02020603050405020304" pitchFamily="18" charset="0"/>
                <a:ea typeface="ＭＳ Ｐゴシック" panose="020B0600070205080204" pitchFamily="34" charset="-128"/>
              </a:defRPr>
            </a:lvl1pPr>
          </a:lstStyle>
          <a:p>
            <a:pPr eaLnBrk="0" fontAlgn="base" hangingPunct="0">
              <a:spcBef>
                <a:spcPct val="0"/>
              </a:spcBef>
              <a:spcAft>
                <a:spcPct val="0"/>
              </a:spcAft>
              <a:defRPr/>
            </a:pPr>
            <a:fld id="{E5D81C5D-5944-4BC4-8E91-BE1F7D93C7BD}" type="slidenum">
              <a:rPr lang="ja-JP" altLang="en-US">
                <a:solidFill>
                  <a:srgbClr val="000000"/>
                </a:solidFill>
              </a:rPr>
              <a:pPr eaLnBrk="0" fontAlgn="base" hangingPunct="0">
                <a:spcBef>
                  <a:spcPct val="0"/>
                </a:spcBef>
                <a:spcAft>
                  <a:spcPct val="0"/>
                </a:spcAft>
                <a:defRPr/>
              </a:pPr>
              <a:t>‹#›</a:t>
            </a:fld>
            <a:endParaRPr lang="en-US" altLang="ja-JP">
              <a:solidFill>
                <a:srgbClr val="000000"/>
              </a:solidFill>
            </a:endParaRPr>
          </a:p>
        </p:txBody>
      </p:sp>
      <p:sp>
        <p:nvSpPr>
          <p:cNvPr id="1031" name="AutoShape 8"/>
          <p:cNvSpPr>
            <a:spLocks noChangeArrowheads="1"/>
          </p:cNvSpPr>
          <p:nvPr userDrawn="1"/>
        </p:nvSpPr>
        <p:spPr bwMode="auto">
          <a:xfrm>
            <a:off x="0" y="46038"/>
            <a:ext cx="12077861" cy="6761162"/>
          </a:xfrm>
          <a:prstGeom prst="roundRect">
            <a:avLst>
              <a:gd name="adj" fmla="val 5185"/>
            </a:avLst>
          </a:prstGeom>
          <a:ln/>
        </p:spPr>
        <p:style>
          <a:lnRef idx="2">
            <a:schemeClr val="accent1"/>
          </a:lnRef>
          <a:fillRef idx="1">
            <a:schemeClr val="lt1"/>
          </a:fillRef>
          <a:effectRef idx="0">
            <a:schemeClr val="accent1"/>
          </a:effectRef>
          <a:fontRef idx="minor">
            <a:schemeClr val="dk1"/>
          </a:fontRef>
        </p:style>
        <p:txBody>
          <a:bodyPr/>
          <a:lstStyle>
            <a:lvl1pPr>
              <a:defRPr sz="2400" b="1" baseline="-25000">
                <a:solidFill>
                  <a:schemeClr val="tx1"/>
                </a:solidFill>
                <a:latin typeface="Symbol" pitchFamily="18" charset="2"/>
              </a:defRPr>
            </a:lvl1pPr>
            <a:lvl2pPr marL="742950" indent="-285750">
              <a:defRPr sz="2400" b="1" baseline="-25000">
                <a:solidFill>
                  <a:schemeClr val="tx1"/>
                </a:solidFill>
                <a:latin typeface="Symbol" pitchFamily="18" charset="2"/>
              </a:defRPr>
            </a:lvl2pPr>
            <a:lvl3pPr marL="1143000" indent="-228600">
              <a:defRPr sz="2400" b="1" baseline="-25000">
                <a:solidFill>
                  <a:schemeClr val="tx1"/>
                </a:solidFill>
                <a:latin typeface="Symbol" pitchFamily="18" charset="2"/>
              </a:defRPr>
            </a:lvl3pPr>
            <a:lvl4pPr marL="1600200" indent="-228600">
              <a:defRPr sz="2400" b="1" baseline="-25000">
                <a:solidFill>
                  <a:schemeClr val="tx1"/>
                </a:solidFill>
                <a:latin typeface="Symbol" pitchFamily="18" charset="2"/>
              </a:defRPr>
            </a:lvl4pPr>
            <a:lvl5pPr marL="2057400" indent="-228600">
              <a:defRPr sz="2400" b="1" baseline="-25000">
                <a:solidFill>
                  <a:schemeClr val="tx1"/>
                </a:solidFill>
                <a:latin typeface="Symbol" pitchFamily="18" charset="2"/>
              </a:defRPr>
            </a:lvl5pPr>
            <a:lvl6pPr marL="2514600" indent="-228600" eaLnBrk="0" fontAlgn="base" hangingPunct="0">
              <a:spcBef>
                <a:spcPct val="0"/>
              </a:spcBef>
              <a:spcAft>
                <a:spcPct val="0"/>
              </a:spcAft>
              <a:defRPr sz="2400" b="1" baseline="-25000">
                <a:solidFill>
                  <a:schemeClr val="tx1"/>
                </a:solidFill>
                <a:latin typeface="Symbol" pitchFamily="18" charset="2"/>
              </a:defRPr>
            </a:lvl6pPr>
            <a:lvl7pPr marL="2971800" indent="-228600" eaLnBrk="0" fontAlgn="base" hangingPunct="0">
              <a:spcBef>
                <a:spcPct val="0"/>
              </a:spcBef>
              <a:spcAft>
                <a:spcPct val="0"/>
              </a:spcAft>
              <a:defRPr sz="2400" b="1" baseline="-25000">
                <a:solidFill>
                  <a:schemeClr val="tx1"/>
                </a:solidFill>
                <a:latin typeface="Symbol" pitchFamily="18" charset="2"/>
              </a:defRPr>
            </a:lvl7pPr>
            <a:lvl8pPr marL="3429000" indent="-228600" eaLnBrk="0" fontAlgn="base" hangingPunct="0">
              <a:spcBef>
                <a:spcPct val="0"/>
              </a:spcBef>
              <a:spcAft>
                <a:spcPct val="0"/>
              </a:spcAft>
              <a:defRPr sz="2400" b="1" baseline="-25000">
                <a:solidFill>
                  <a:schemeClr val="tx1"/>
                </a:solidFill>
                <a:latin typeface="Symbol" pitchFamily="18" charset="2"/>
              </a:defRPr>
            </a:lvl8pPr>
            <a:lvl9pPr marL="3886200" indent="-228600" eaLnBrk="0" fontAlgn="base" hangingPunct="0">
              <a:spcBef>
                <a:spcPct val="0"/>
              </a:spcBef>
              <a:spcAft>
                <a:spcPct val="0"/>
              </a:spcAft>
              <a:defRPr sz="2400" b="1" baseline="-25000">
                <a:solidFill>
                  <a:schemeClr val="tx1"/>
                </a:solidFill>
                <a:latin typeface="Symbol" pitchFamily="18" charset="2"/>
              </a:defRPr>
            </a:lvl9pPr>
          </a:lstStyle>
          <a:p>
            <a:pPr eaLnBrk="0" fontAlgn="base" hangingPunct="0">
              <a:spcBef>
                <a:spcPct val="0"/>
              </a:spcBef>
              <a:spcAft>
                <a:spcPct val="0"/>
              </a:spcAft>
              <a:defRPr/>
            </a:pPr>
            <a:endParaRPr lang="en-IN" altLang="en-US" sz="2400">
              <a:solidFill>
                <a:srgbClr val="000000"/>
              </a:solidFill>
            </a:endParaRPr>
          </a:p>
        </p:txBody>
      </p:sp>
      <p:sp>
        <p:nvSpPr>
          <p:cNvPr id="1032" name="Freeform 9"/>
          <p:cNvSpPr>
            <a:spLocks/>
          </p:cNvSpPr>
          <p:nvPr userDrawn="1"/>
        </p:nvSpPr>
        <p:spPr bwMode="auto">
          <a:xfrm>
            <a:off x="0" y="1"/>
            <a:ext cx="12185774" cy="6850063"/>
          </a:xfrm>
          <a:custGeom>
            <a:avLst/>
            <a:gdLst>
              <a:gd name="T0" fmla="*/ 2147483646 w 5757"/>
              <a:gd name="T1" fmla="*/ 2147483646 h 4315"/>
              <a:gd name="T2" fmla="*/ 2147483646 w 5757"/>
              <a:gd name="T3" fmla="*/ 2147483646 h 4315"/>
              <a:gd name="T4" fmla="*/ 2147483646 w 5757"/>
              <a:gd name="T5" fmla="*/ 2147483646 h 4315"/>
              <a:gd name="T6" fmla="*/ 2147483646 w 5757"/>
              <a:gd name="T7" fmla="*/ 2147483646 h 4315"/>
              <a:gd name="T8" fmla="*/ 2147483646 w 5757"/>
              <a:gd name="T9" fmla="*/ 2147483646 h 4315"/>
              <a:gd name="T10" fmla="*/ 0 w 5757"/>
              <a:gd name="T11" fmla="*/ 2147483646 h 4315"/>
              <a:gd name="T12" fmla="*/ 2147483646 w 5757"/>
              <a:gd name="T13" fmla="*/ 2147483646 h 4315"/>
              <a:gd name="T14" fmla="*/ 2147483646 w 5757"/>
              <a:gd name="T15" fmla="*/ 2147483646 h 4315"/>
              <a:gd name="T16" fmla="*/ 2147483646 w 5757"/>
              <a:gd name="T17" fmla="*/ 2147483646 h 4315"/>
              <a:gd name="T18" fmla="*/ 2147483646 w 5757"/>
              <a:gd name="T19" fmla="*/ 2147483646 h 4315"/>
              <a:gd name="T20" fmla="*/ 2147483646 w 5757"/>
              <a:gd name="T21" fmla="*/ 2147483646 h 4315"/>
              <a:gd name="T22" fmla="*/ 2147483646 w 5757"/>
              <a:gd name="T23" fmla="*/ 2147483646 h 4315"/>
              <a:gd name="T24" fmla="*/ 2147483646 w 5757"/>
              <a:gd name="T25" fmla="*/ 2147483646 h 4315"/>
              <a:gd name="T26" fmla="*/ 2147483646 w 5757"/>
              <a:gd name="T27" fmla="*/ 2147483646 h 4315"/>
              <a:gd name="T28" fmla="*/ 2147483646 w 5757"/>
              <a:gd name="T29" fmla="*/ 2147483646 h 4315"/>
              <a:gd name="T30" fmla="*/ 2147483646 w 5757"/>
              <a:gd name="T31" fmla="*/ 2147483646 h 4315"/>
              <a:gd name="T32" fmla="*/ 2147483646 w 5757"/>
              <a:gd name="T33" fmla="*/ 2147483646 h 4315"/>
              <a:gd name="T34" fmla="*/ 2147483646 w 5757"/>
              <a:gd name="T35" fmla="*/ 2147483646 h 4315"/>
              <a:gd name="T36" fmla="*/ 2147483646 w 5757"/>
              <a:gd name="T37" fmla="*/ 2147483646 h 4315"/>
              <a:gd name="T38" fmla="*/ 2147483646 w 5757"/>
              <a:gd name="T39" fmla="*/ 2147483646 h 4315"/>
              <a:gd name="T40" fmla="*/ 2147483646 w 5757"/>
              <a:gd name="T41" fmla="*/ 2147483646 h 4315"/>
              <a:gd name="T42" fmla="*/ 2147483646 w 5757"/>
              <a:gd name="T43" fmla="*/ 2147483646 h 4315"/>
              <a:gd name="T44" fmla="*/ 2147483646 w 5757"/>
              <a:gd name="T45" fmla="*/ 2147483646 h 4315"/>
              <a:gd name="T46" fmla="*/ 2147483646 w 5757"/>
              <a:gd name="T47" fmla="*/ 2147483646 h 4315"/>
              <a:gd name="T48" fmla="*/ 2147483646 w 5757"/>
              <a:gd name="T49" fmla="*/ 2147483646 h 4315"/>
              <a:gd name="T50" fmla="*/ 2147483646 w 5757"/>
              <a:gd name="T51" fmla="*/ 2147483646 h 4315"/>
              <a:gd name="T52" fmla="*/ 2147483646 w 5757"/>
              <a:gd name="T53" fmla="*/ 2147483646 h 4315"/>
              <a:gd name="T54" fmla="*/ 2147483646 w 5757"/>
              <a:gd name="T55" fmla="*/ 2147483646 h 4315"/>
              <a:gd name="T56" fmla="*/ 2147483646 w 5757"/>
              <a:gd name="T57" fmla="*/ 2147483646 h 4315"/>
              <a:gd name="T58" fmla="*/ 2147483646 w 5757"/>
              <a:gd name="T59" fmla="*/ 2147483646 h 4315"/>
              <a:gd name="T60" fmla="*/ 2147483646 w 5757"/>
              <a:gd name="T61" fmla="*/ 2147483646 h 4315"/>
              <a:gd name="T62" fmla="*/ 2147483646 w 5757"/>
              <a:gd name="T63" fmla="*/ 2147483646 h 4315"/>
              <a:gd name="T64" fmla="*/ 2147483646 w 5757"/>
              <a:gd name="T65" fmla="*/ 2147483646 h 4315"/>
              <a:gd name="T66" fmla="*/ 2147483646 w 5757"/>
              <a:gd name="T67" fmla="*/ 2147483646 h 4315"/>
              <a:gd name="T68" fmla="*/ 2147483646 w 5757"/>
              <a:gd name="T69" fmla="*/ 2147483646 h 4315"/>
              <a:gd name="T70" fmla="*/ 2147483646 w 5757"/>
              <a:gd name="T71" fmla="*/ 2147483646 h 4315"/>
              <a:gd name="T72" fmla="*/ 2147483646 w 5757"/>
              <a:gd name="T73" fmla="*/ 2147483646 h 4315"/>
              <a:gd name="T74" fmla="*/ 2147483646 w 5757"/>
              <a:gd name="T75" fmla="*/ 2147483646 h 4315"/>
              <a:gd name="T76" fmla="*/ 2147483646 w 5757"/>
              <a:gd name="T77" fmla="*/ 2147483646 h 4315"/>
              <a:gd name="T78" fmla="*/ 2147483646 w 5757"/>
              <a:gd name="T79" fmla="*/ 2147483646 h 4315"/>
              <a:gd name="T80" fmla="*/ 2147483646 w 5757"/>
              <a:gd name="T81" fmla="*/ 2147483646 h 4315"/>
              <a:gd name="T82" fmla="*/ 2147483646 w 5757"/>
              <a:gd name="T83" fmla="*/ 2147483646 h 4315"/>
              <a:gd name="T84" fmla="*/ 2147483646 w 5757"/>
              <a:gd name="T85" fmla="*/ 2147483646 h 4315"/>
              <a:gd name="T86" fmla="*/ 2147483646 w 5757"/>
              <a:gd name="T87" fmla="*/ 2147483646 h 4315"/>
              <a:gd name="T88" fmla="*/ 2147483646 w 5757"/>
              <a:gd name="T89" fmla="*/ 2147483646 h 4315"/>
              <a:gd name="T90" fmla="*/ 2147483646 w 5757"/>
              <a:gd name="T91" fmla="*/ 2147483646 h 4315"/>
              <a:gd name="T92" fmla="*/ 2147483646 w 5757"/>
              <a:gd name="T93" fmla="*/ 2147483646 h 4315"/>
              <a:gd name="T94" fmla="*/ 2147483646 w 5757"/>
              <a:gd name="T95" fmla="*/ 2147483646 h 4315"/>
              <a:gd name="T96" fmla="*/ 2147483646 w 5757"/>
              <a:gd name="T97" fmla="*/ 2147483646 h 4315"/>
              <a:gd name="T98" fmla="*/ 2147483646 w 5757"/>
              <a:gd name="T99" fmla="*/ 2147483646 h 4315"/>
              <a:gd name="T100" fmla="*/ 2147483646 w 5757"/>
              <a:gd name="T101" fmla="*/ 2147483646 h 4315"/>
              <a:gd name="T102" fmla="*/ 2147483646 w 5757"/>
              <a:gd name="T103" fmla="*/ 2147483646 h 4315"/>
              <a:gd name="T104" fmla="*/ 2147483646 w 5757"/>
              <a:gd name="T105" fmla="*/ 2147483646 h 4315"/>
              <a:gd name="T106" fmla="*/ 2147483646 w 5757"/>
              <a:gd name="T107" fmla="*/ 0 h 431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757" h="4315">
                <a:moveTo>
                  <a:pt x="235" y="0"/>
                </a:moveTo>
                <a:lnTo>
                  <a:pt x="210" y="0"/>
                </a:lnTo>
                <a:lnTo>
                  <a:pt x="198" y="2"/>
                </a:lnTo>
                <a:lnTo>
                  <a:pt x="175" y="6"/>
                </a:lnTo>
                <a:lnTo>
                  <a:pt x="164" y="10"/>
                </a:lnTo>
                <a:lnTo>
                  <a:pt x="155" y="13"/>
                </a:lnTo>
                <a:lnTo>
                  <a:pt x="143" y="17"/>
                </a:lnTo>
                <a:lnTo>
                  <a:pt x="122" y="29"/>
                </a:lnTo>
                <a:lnTo>
                  <a:pt x="111" y="37"/>
                </a:lnTo>
                <a:lnTo>
                  <a:pt x="104" y="42"/>
                </a:lnTo>
                <a:lnTo>
                  <a:pt x="94" y="48"/>
                </a:lnTo>
                <a:lnTo>
                  <a:pt x="87" y="56"/>
                </a:lnTo>
                <a:lnTo>
                  <a:pt x="78" y="61"/>
                </a:lnTo>
                <a:lnTo>
                  <a:pt x="60" y="81"/>
                </a:lnTo>
                <a:lnTo>
                  <a:pt x="55" y="88"/>
                </a:lnTo>
                <a:lnTo>
                  <a:pt x="46" y="98"/>
                </a:lnTo>
                <a:lnTo>
                  <a:pt x="35" y="119"/>
                </a:lnTo>
                <a:lnTo>
                  <a:pt x="30" y="127"/>
                </a:lnTo>
                <a:lnTo>
                  <a:pt x="21" y="140"/>
                </a:lnTo>
                <a:lnTo>
                  <a:pt x="18" y="154"/>
                </a:lnTo>
                <a:lnTo>
                  <a:pt x="11" y="173"/>
                </a:lnTo>
                <a:lnTo>
                  <a:pt x="7" y="186"/>
                </a:lnTo>
                <a:lnTo>
                  <a:pt x="4" y="198"/>
                </a:lnTo>
                <a:lnTo>
                  <a:pt x="0" y="225"/>
                </a:lnTo>
                <a:lnTo>
                  <a:pt x="0" y="4088"/>
                </a:lnTo>
                <a:lnTo>
                  <a:pt x="4" y="4115"/>
                </a:lnTo>
                <a:lnTo>
                  <a:pt x="5" y="4127"/>
                </a:lnTo>
                <a:lnTo>
                  <a:pt x="11" y="4140"/>
                </a:lnTo>
                <a:lnTo>
                  <a:pt x="18" y="4160"/>
                </a:lnTo>
                <a:lnTo>
                  <a:pt x="21" y="4173"/>
                </a:lnTo>
                <a:lnTo>
                  <a:pt x="30" y="4186"/>
                </a:lnTo>
                <a:lnTo>
                  <a:pt x="35" y="4194"/>
                </a:lnTo>
                <a:lnTo>
                  <a:pt x="46" y="4215"/>
                </a:lnTo>
                <a:lnTo>
                  <a:pt x="55" y="4225"/>
                </a:lnTo>
                <a:lnTo>
                  <a:pt x="60" y="4233"/>
                </a:lnTo>
                <a:lnTo>
                  <a:pt x="78" y="4252"/>
                </a:lnTo>
                <a:lnTo>
                  <a:pt x="87" y="4258"/>
                </a:lnTo>
                <a:lnTo>
                  <a:pt x="94" y="4265"/>
                </a:lnTo>
                <a:lnTo>
                  <a:pt x="104" y="4271"/>
                </a:lnTo>
                <a:lnTo>
                  <a:pt x="111" y="4277"/>
                </a:lnTo>
                <a:lnTo>
                  <a:pt x="122" y="4284"/>
                </a:lnTo>
                <a:lnTo>
                  <a:pt x="143" y="4296"/>
                </a:lnTo>
                <a:lnTo>
                  <a:pt x="155" y="4300"/>
                </a:lnTo>
                <a:lnTo>
                  <a:pt x="164" y="4302"/>
                </a:lnTo>
                <a:lnTo>
                  <a:pt x="175" y="4307"/>
                </a:lnTo>
                <a:lnTo>
                  <a:pt x="198" y="4311"/>
                </a:lnTo>
                <a:lnTo>
                  <a:pt x="210" y="4313"/>
                </a:lnTo>
                <a:lnTo>
                  <a:pt x="221" y="4313"/>
                </a:lnTo>
                <a:lnTo>
                  <a:pt x="231" y="4315"/>
                </a:lnTo>
                <a:lnTo>
                  <a:pt x="5526" y="4315"/>
                </a:lnTo>
                <a:lnTo>
                  <a:pt x="5535" y="4313"/>
                </a:lnTo>
                <a:lnTo>
                  <a:pt x="5545" y="4313"/>
                </a:lnTo>
                <a:lnTo>
                  <a:pt x="5558" y="4311"/>
                </a:lnTo>
                <a:lnTo>
                  <a:pt x="5581" y="4307"/>
                </a:lnTo>
                <a:lnTo>
                  <a:pt x="5591" y="4304"/>
                </a:lnTo>
                <a:lnTo>
                  <a:pt x="5600" y="4300"/>
                </a:lnTo>
                <a:lnTo>
                  <a:pt x="5612" y="4296"/>
                </a:lnTo>
                <a:lnTo>
                  <a:pt x="5634" y="4284"/>
                </a:lnTo>
                <a:lnTo>
                  <a:pt x="5644" y="4277"/>
                </a:lnTo>
                <a:lnTo>
                  <a:pt x="5651" y="4271"/>
                </a:lnTo>
                <a:lnTo>
                  <a:pt x="5662" y="4265"/>
                </a:lnTo>
                <a:lnTo>
                  <a:pt x="5669" y="4258"/>
                </a:lnTo>
                <a:lnTo>
                  <a:pt x="5678" y="4252"/>
                </a:lnTo>
                <a:lnTo>
                  <a:pt x="5695" y="4233"/>
                </a:lnTo>
                <a:lnTo>
                  <a:pt x="5701" y="4225"/>
                </a:lnTo>
                <a:lnTo>
                  <a:pt x="5710" y="4215"/>
                </a:lnTo>
                <a:lnTo>
                  <a:pt x="5720" y="4194"/>
                </a:lnTo>
                <a:lnTo>
                  <a:pt x="5725" y="4186"/>
                </a:lnTo>
                <a:lnTo>
                  <a:pt x="5734" y="4173"/>
                </a:lnTo>
                <a:lnTo>
                  <a:pt x="5738" y="4160"/>
                </a:lnTo>
                <a:lnTo>
                  <a:pt x="5745" y="4140"/>
                </a:lnTo>
                <a:lnTo>
                  <a:pt x="5748" y="4127"/>
                </a:lnTo>
                <a:lnTo>
                  <a:pt x="5752" y="4115"/>
                </a:lnTo>
                <a:lnTo>
                  <a:pt x="5755" y="4088"/>
                </a:lnTo>
                <a:lnTo>
                  <a:pt x="5755" y="4077"/>
                </a:lnTo>
                <a:lnTo>
                  <a:pt x="5757" y="4071"/>
                </a:lnTo>
                <a:lnTo>
                  <a:pt x="5757" y="246"/>
                </a:lnTo>
                <a:lnTo>
                  <a:pt x="5755" y="236"/>
                </a:lnTo>
                <a:lnTo>
                  <a:pt x="5755" y="225"/>
                </a:lnTo>
                <a:lnTo>
                  <a:pt x="5752" y="198"/>
                </a:lnTo>
                <a:lnTo>
                  <a:pt x="5750" y="186"/>
                </a:lnTo>
                <a:lnTo>
                  <a:pt x="5745" y="173"/>
                </a:lnTo>
                <a:lnTo>
                  <a:pt x="5738" y="154"/>
                </a:lnTo>
                <a:lnTo>
                  <a:pt x="5734" y="140"/>
                </a:lnTo>
                <a:lnTo>
                  <a:pt x="5725" y="127"/>
                </a:lnTo>
                <a:lnTo>
                  <a:pt x="5720" y="119"/>
                </a:lnTo>
                <a:lnTo>
                  <a:pt x="5710" y="98"/>
                </a:lnTo>
                <a:lnTo>
                  <a:pt x="5701" y="88"/>
                </a:lnTo>
                <a:lnTo>
                  <a:pt x="5695" y="81"/>
                </a:lnTo>
                <a:lnTo>
                  <a:pt x="5678" y="61"/>
                </a:lnTo>
                <a:lnTo>
                  <a:pt x="5669" y="56"/>
                </a:lnTo>
                <a:lnTo>
                  <a:pt x="5662" y="48"/>
                </a:lnTo>
                <a:lnTo>
                  <a:pt x="5651" y="42"/>
                </a:lnTo>
                <a:lnTo>
                  <a:pt x="5644" y="37"/>
                </a:lnTo>
                <a:lnTo>
                  <a:pt x="5634" y="29"/>
                </a:lnTo>
                <a:lnTo>
                  <a:pt x="5612" y="17"/>
                </a:lnTo>
                <a:lnTo>
                  <a:pt x="5600" y="13"/>
                </a:lnTo>
                <a:lnTo>
                  <a:pt x="5591" y="12"/>
                </a:lnTo>
                <a:lnTo>
                  <a:pt x="5581" y="6"/>
                </a:lnTo>
                <a:lnTo>
                  <a:pt x="5558" y="2"/>
                </a:lnTo>
                <a:lnTo>
                  <a:pt x="5545" y="0"/>
                </a:lnTo>
                <a:lnTo>
                  <a:pt x="235" y="0"/>
                </a:lnTo>
                <a:lnTo>
                  <a:pt x="235" y="58"/>
                </a:lnTo>
                <a:lnTo>
                  <a:pt x="5522" y="58"/>
                </a:lnTo>
                <a:lnTo>
                  <a:pt x="5542" y="58"/>
                </a:lnTo>
                <a:lnTo>
                  <a:pt x="5547" y="60"/>
                </a:lnTo>
                <a:lnTo>
                  <a:pt x="5567" y="63"/>
                </a:lnTo>
                <a:lnTo>
                  <a:pt x="5577" y="65"/>
                </a:lnTo>
                <a:lnTo>
                  <a:pt x="5586" y="67"/>
                </a:lnTo>
                <a:lnTo>
                  <a:pt x="5591" y="71"/>
                </a:lnTo>
                <a:lnTo>
                  <a:pt x="5602" y="77"/>
                </a:lnTo>
                <a:lnTo>
                  <a:pt x="5609" y="79"/>
                </a:lnTo>
                <a:lnTo>
                  <a:pt x="5616" y="83"/>
                </a:lnTo>
                <a:lnTo>
                  <a:pt x="5623" y="88"/>
                </a:lnTo>
                <a:lnTo>
                  <a:pt x="5630" y="94"/>
                </a:lnTo>
                <a:lnTo>
                  <a:pt x="5637" y="102"/>
                </a:lnTo>
                <a:lnTo>
                  <a:pt x="5646" y="108"/>
                </a:lnTo>
                <a:lnTo>
                  <a:pt x="5657" y="119"/>
                </a:lnTo>
                <a:lnTo>
                  <a:pt x="5662" y="127"/>
                </a:lnTo>
                <a:lnTo>
                  <a:pt x="5667" y="133"/>
                </a:lnTo>
                <a:lnTo>
                  <a:pt x="5678" y="150"/>
                </a:lnTo>
                <a:lnTo>
                  <a:pt x="5683" y="158"/>
                </a:lnTo>
                <a:lnTo>
                  <a:pt x="5685" y="163"/>
                </a:lnTo>
                <a:lnTo>
                  <a:pt x="5688" y="173"/>
                </a:lnTo>
                <a:lnTo>
                  <a:pt x="5695" y="192"/>
                </a:lnTo>
                <a:lnTo>
                  <a:pt x="5697" y="202"/>
                </a:lnTo>
                <a:lnTo>
                  <a:pt x="5699" y="209"/>
                </a:lnTo>
                <a:lnTo>
                  <a:pt x="5703" y="229"/>
                </a:lnTo>
                <a:lnTo>
                  <a:pt x="5703" y="240"/>
                </a:lnTo>
                <a:lnTo>
                  <a:pt x="5704" y="254"/>
                </a:lnTo>
                <a:lnTo>
                  <a:pt x="5704" y="250"/>
                </a:lnTo>
                <a:lnTo>
                  <a:pt x="5704" y="4065"/>
                </a:lnTo>
                <a:lnTo>
                  <a:pt x="5704" y="4060"/>
                </a:lnTo>
                <a:lnTo>
                  <a:pt x="5703" y="4073"/>
                </a:lnTo>
                <a:lnTo>
                  <a:pt x="5703" y="4085"/>
                </a:lnTo>
                <a:lnTo>
                  <a:pt x="5699" y="4104"/>
                </a:lnTo>
                <a:lnTo>
                  <a:pt x="5699" y="4112"/>
                </a:lnTo>
                <a:lnTo>
                  <a:pt x="5695" y="4121"/>
                </a:lnTo>
                <a:lnTo>
                  <a:pt x="5688" y="4140"/>
                </a:lnTo>
                <a:lnTo>
                  <a:pt x="5685" y="4150"/>
                </a:lnTo>
                <a:lnTo>
                  <a:pt x="5683" y="4156"/>
                </a:lnTo>
                <a:lnTo>
                  <a:pt x="5678" y="4163"/>
                </a:lnTo>
                <a:lnTo>
                  <a:pt x="5667" y="4181"/>
                </a:lnTo>
                <a:lnTo>
                  <a:pt x="5662" y="4186"/>
                </a:lnTo>
                <a:lnTo>
                  <a:pt x="5657" y="4194"/>
                </a:lnTo>
                <a:lnTo>
                  <a:pt x="5646" y="4206"/>
                </a:lnTo>
                <a:lnTo>
                  <a:pt x="5637" y="4211"/>
                </a:lnTo>
                <a:lnTo>
                  <a:pt x="5630" y="4219"/>
                </a:lnTo>
                <a:lnTo>
                  <a:pt x="5623" y="4225"/>
                </a:lnTo>
                <a:lnTo>
                  <a:pt x="5616" y="4231"/>
                </a:lnTo>
                <a:lnTo>
                  <a:pt x="5609" y="4234"/>
                </a:lnTo>
                <a:lnTo>
                  <a:pt x="5602" y="4236"/>
                </a:lnTo>
                <a:lnTo>
                  <a:pt x="5591" y="4242"/>
                </a:lnTo>
                <a:lnTo>
                  <a:pt x="5586" y="4246"/>
                </a:lnTo>
                <a:lnTo>
                  <a:pt x="5577" y="4246"/>
                </a:lnTo>
                <a:lnTo>
                  <a:pt x="5567" y="4250"/>
                </a:lnTo>
                <a:lnTo>
                  <a:pt x="5547" y="4254"/>
                </a:lnTo>
                <a:lnTo>
                  <a:pt x="5542" y="4256"/>
                </a:lnTo>
                <a:lnTo>
                  <a:pt x="5531" y="4256"/>
                </a:lnTo>
                <a:lnTo>
                  <a:pt x="5519" y="4258"/>
                </a:lnTo>
                <a:lnTo>
                  <a:pt x="5522" y="4258"/>
                </a:lnTo>
                <a:lnTo>
                  <a:pt x="235" y="4258"/>
                </a:lnTo>
                <a:lnTo>
                  <a:pt x="238" y="4258"/>
                </a:lnTo>
                <a:lnTo>
                  <a:pt x="224" y="4256"/>
                </a:lnTo>
                <a:lnTo>
                  <a:pt x="214" y="4256"/>
                </a:lnTo>
                <a:lnTo>
                  <a:pt x="208" y="4254"/>
                </a:lnTo>
                <a:lnTo>
                  <a:pt x="189" y="4250"/>
                </a:lnTo>
                <a:lnTo>
                  <a:pt x="178" y="4248"/>
                </a:lnTo>
                <a:lnTo>
                  <a:pt x="169" y="4246"/>
                </a:lnTo>
                <a:lnTo>
                  <a:pt x="164" y="4242"/>
                </a:lnTo>
                <a:lnTo>
                  <a:pt x="154" y="4236"/>
                </a:lnTo>
                <a:lnTo>
                  <a:pt x="147" y="4234"/>
                </a:lnTo>
                <a:lnTo>
                  <a:pt x="139" y="4231"/>
                </a:lnTo>
                <a:lnTo>
                  <a:pt x="132" y="4225"/>
                </a:lnTo>
                <a:lnTo>
                  <a:pt x="125" y="4219"/>
                </a:lnTo>
                <a:lnTo>
                  <a:pt x="118" y="4211"/>
                </a:lnTo>
                <a:lnTo>
                  <a:pt x="109" y="4206"/>
                </a:lnTo>
                <a:lnTo>
                  <a:pt x="99" y="4194"/>
                </a:lnTo>
                <a:lnTo>
                  <a:pt x="94" y="4186"/>
                </a:lnTo>
                <a:lnTo>
                  <a:pt x="88" y="4181"/>
                </a:lnTo>
                <a:lnTo>
                  <a:pt x="78" y="4163"/>
                </a:lnTo>
                <a:lnTo>
                  <a:pt x="72" y="4156"/>
                </a:lnTo>
                <a:lnTo>
                  <a:pt x="71" y="4150"/>
                </a:lnTo>
                <a:lnTo>
                  <a:pt x="67" y="4140"/>
                </a:lnTo>
                <a:lnTo>
                  <a:pt x="60" y="4121"/>
                </a:lnTo>
                <a:lnTo>
                  <a:pt x="58" y="4112"/>
                </a:lnTo>
                <a:lnTo>
                  <a:pt x="56" y="4104"/>
                </a:lnTo>
                <a:lnTo>
                  <a:pt x="53" y="4085"/>
                </a:lnTo>
                <a:lnTo>
                  <a:pt x="53" y="4065"/>
                </a:lnTo>
                <a:lnTo>
                  <a:pt x="53" y="250"/>
                </a:lnTo>
                <a:lnTo>
                  <a:pt x="53" y="229"/>
                </a:lnTo>
                <a:lnTo>
                  <a:pt x="56" y="209"/>
                </a:lnTo>
                <a:lnTo>
                  <a:pt x="56" y="202"/>
                </a:lnTo>
                <a:lnTo>
                  <a:pt x="60" y="192"/>
                </a:lnTo>
                <a:lnTo>
                  <a:pt x="67" y="173"/>
                </a:lnTo>
                <a:lnTo>
                  <a:pt x="71" y="163"/>
                </a:lnTo>
                <a:lnTo>
                  <a:pt x="72" y="158"/>
                </a:lnTo>
                <a:lnTo>
                  <a:pt x="78" y="150"/>
                </a:lnTo>
                <a:lnTo>
                  <a:pt x="88" y="133"/>
                </a:lnTo>
                <a:lnTo>
                  <a:pt x="94" y="127"/>
                </a:lnTo>
                <a:lnTo>
                  <a:pt x="99" y="119"/>
                </a:lnTo>
                <a:lnTo>
                  <a:pt x="109" y="108"/>
                </a:lnTo>
                <a:lnTo>
                  <a:pt x="118" y="102"/>
                </a:lnTo>
                <a:lnTo>
                  <a:pt x="125" y="94"/>
                </a:lnTo>
                <a:lnTo>
                  <a:pt x="132" y="88"/>
                </a:lnTo>
                <a:lnTo>
                  <a:pt x="139" y="83"/>
                </a:lnTo>
                <a:lnTo>
                  <a:pt x="147" y="79"/>
                </a:lnTo>
                <a:lnTo>
                  <a:pt x="154" y="77"/>
                </a:lnTo>
                <a:lnTo>
                  <a:pt x="164" y="71"/>
                </a:lnTo>
                <a:lnTo>
                  <a:pt x="169" y="67"/>
                </a:lnTo>
                <a:lnTo>
                  <a:pt x="178" y="67"/>
                </a:lnTo>
                <a:lnTo>
                  <a:pt x="189" y="63"/>
                </a:lnTo>
                <a:lnTo>
                  <a:pt x="208" y="60"/>
                </a:lnTo>
                <a:lnTo>
                  <a:pt x="214" y="58"/>
                </a:lnTo>
                <a:lnTo>
                  <a:pt x="235" y="58"/>
                </a:lnTo>
                <a:lnTo>
                  <a:pt x="235"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sz="2400" b="1" baseline="-25000">
              <a:solidFill>
                <a:srgbClr val="000000"/>
              </a:solidFill>
              <a:latin typeface="Symbol" panose="05050102010706020507" pitchFamily="18" charset="2"/>
            </a:endParaRPr>
          </a:p>
        </p:txBody>
      </p:sp>
      <p:sp>
        <p:nvSpPr>
          <p:cNvPr id="1033" name="Rectangle 2" hidden="1"/>
          <p:cNvSpPr>
            <a:spLocks noChangeArrowheads="1"/>
          </p:cNvSpPr>
          <p:nvPr userDrawn="1"/>
        </p:nvSpPr>
        <p:spPr bwMode="auto">
          <a:xfrm>
            <a:off x="4401572" y="6503989"/>
            <a:ext cx="4669868" cy="261610"/>
          </a:xfrm>
          <a:prstGeom prst="rect">
            <a:avLst/>
          </a:prstGeom>
          <a:noFill/>
          <a:ln>
            <a:noFill/>
          </a:ln>
        </p:spPr>
        <p:txBody>
          <a:bodyPr wrap="none">
            <a:spAutoFit/>
          </a:bodyPr>
          <a:lstStyle>
            <a:lvl1pPr>
              <a:defRPr sz="2400" b="1" baseline="-25000">
                <a:solidFill>
                  <a:schemeClr val="tx1"/>
                </a:solidFill>
                <a:latin typeface="Symbol" pitchFamily="18" charset="2"/>
              </a:defRPr>
            </a:lvl1pPr>
            <a:lvl2pPr marL="742950" indent="-285750">
              <a:defRPr sz="2400" b="1" baseline="-25000">
                <a:solidFill>
                  <a:schemeClr val="tx1"/>
                </a:solidFill>
                <a:latin typeface="Symbol" pitchFamily="18" charset="2"/>
              </a:defRPr>
            </a:lvl2pPr>
            <a:lvl3pPr marL="1143000" indent="-228600">
              <a:defRPr sz="2400" b="1" baseline="-25000">
                <a:solidFill>
                  <a:schemeClr val="tx1"/>
                </a:solidFill>
                <a:latin typeface="Symbol" pitchFamily="18" charset="2"/>
              </a:defRPr>
            </a:lvl3pPr>
            <a:lvl4pPr marL="1600200" indent="-228600">
              <a:defRPr sz="2400" b="1" baseline="-25000">
                <a:solidFill>
                  <a:schemeClr val="tx1"/>
                </a:solidFill>
                <a:latin typeface="Symbol" pitchFamily="18" charset="2"/>
              </a:defRPr>
            </a:lvl4pPr>
            <a:lvl5pPr marL="2057400" indent="-228600">
              <a:defRPr sz="2400" b="1" baseline="-25000">
                <a:solidFill>
                  <a:schemeClr val="tx1"/>
                </a:solidFill>
                <a:latin typeface="Symbol" pitchFamily="18" charset="2"/>
              </a:defRPr>
            </a:lvl5pPr>
            <a:lvl6pPr marL="2514600" indent="-228600" eaLnBrk="0" fontAlgn="base" hangingPunct="0">
              <a:spcBef>
                <a:spcPct val="0"/>
              </a:spcBef>
              <a:spcAft>
                <a:spcPct val="0"/>
              </a:spcAft>
              <a:defRPr sz="2400" b="1" baseline="-25000">
                <a:solidFill>
                  <a:schemeClr val="tx1"/>
                </a:solidFill>
                <a:latin typeface="Symbol" pitchFamily="18" charset="2"/>
              </a:defRPr>
            </a:lvl6pPr>
            <a:lvl7pPr marL="2971800" indent="-228600" eaLnBrk="0" fontAlgn="base" hangingPunct="0">
              <a:spcBef>
                <a:spcPct val="0"/>
              </a:spcBef>
              <a:spcAft>
                <a:spcPct val="0"/>
              </a:spcAft>
              <a:defRPr sz="2400" b="1" baseline="-25000">
                <a:solidFill>
                  <a:schemeClr val="tx1"/>
                </a:solidFill>
                <a:latin typeface="Symbol" pitchFamily="18" charset="2"/>
              </a:defRPr>
            </a:lvl7pPr>
            <a:lvl8pPr marL="3429000" indent="-228600" eaLnBrk="0" fontAlgn="base" hangingPunct="0">
              <a:spcBef>
                <a:spcPct val="0"/>
              </a:spcBef>
              <a:spcAft>
                <a:spcPct val="0"/>
              </a:spcAft>
              <a:defRPr sz="2400" b="1" baseline="-25000">
                <a:solidFill>
                  <a:schemeClr val="tx1"/>
                </a:solidFill>
                <a:latin typeface="Symbol" pitchFamily="18" charset="2"/>
              </a:defRPr>
            </a:lvl8pPr>
            <a:lvl9pPr marL="3886200" indent="-228600" eaLnBrk="0" fontAlgn="base" hangingPunct="0">
              <a:spcBef>
                <a:spcPct val="0"/>
              </a:spcBef>
              <a:spcAft>
                <a:spcPct val="0"/>
              </a:spcAft>
              <a:defRPr sz="2400" b="1" baseline="-25000">
                <a:solidFill>
                  <a:schemeClr val="tx1"/>
                </a:solidFill>
                <a:latin typeface="Symbol" pitchFamily="18" charset="2"/>
              </a:defRPr>
            </a:lvl9pPr>
          </a:lstStyle>
          <a:p>
            <a:pPr eaLnBrk="0" fontAlgn="base" hangingPunct="0">
              <a:spcBef>
                <a:spcPct val="0"/>
              </a:spcBef>
              <a:spcAft>
                <a:spcPct val="0"/>
              </a:spcAft>
              <a:defRPr/>
            </a:pPr>
            <a:r>
              <a:rPr lang="en-US" altLang="ja-JP" sz="1100" i="1" baseline="0">
                <a:solidFill>
                  <a:srgbClr val="FF3300"/>
                </a:solidFill>
                <a:latin typeface="Arial" charset="0"/>
                <a:ea typeface="ＭＳ Ｐゴシック" pitchFamily="34" charset="-128"/>
              </a:rPr>
              <a:t>RVCE - Marching Ahead</a:t>
            </a:r>
            <a:r>
              <a:rPr lang="en-US" altLang="ja-JP" sz="1000" i="1" baseline="0">
                <a:solidFill>
                  <a:srgbClr val="FF3300"/>
                </a:solidFill>
                <a:latin typeface="Arial" charset="0"/>
                <a:ea typeface="ＭＳ Ｐゴシック" pitchFamily="34" charset="-128"/>
              </a:rPr>
              <a:t>			    June  2013</a:t>
            </a:r>
            <a:endParaRPr lang="en-US" altLang="en-US" sz="1000" i="1" baseline="0">
              <a:solidFill>
                <a:srgbClr val="FF3300"/>
              </a:solidFill>
              <a:latin typeface="Arial" charset="0"/>
            </a:endParaRPr>
          </a:p>
        </p:txBody>
      </p:sp>
      <p:pic>
        <p:nvPicPr>
          <p:cNvPr id="1034" name="Picture 11"/>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59405" y="136525"/>
            <a:ext cx="1095724"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69110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iming>
    <p:tnLst>
      <p:par>
        <p:cTn id="1" dur="indefinite" restart="never" nodeType="tmRoot"/>
      </p:par>
    </p:tnLst>
  </p:timing>
  <p:hf hdr="0" dt="0"/>
  <p:txStyles>
    <p:titleStyle>
      <a:lvl1pPr algn="ctr" defTabSz="762000" rtl="0" eaLnBrk="0" fontAlgn="base" hangingPunct="0">
        <a:spcBef>
          <a:spcPct val="0"/>
        </a:spcBef>
        <a:spcAft>
          <a:spcPct val="0"/>
        </a:spcAft>
        <a:defRPr sz="4400">
          <a:solidFill>
            <a:schemeClr val="tx2"/>
          </a:solidFill>
          <a:latin typeface="+mj-lt"/>
          <a:ea typeface="+mj-ea"/>
          <a:cs typeface="+mj-cs"/>
        </a:defRPr>
      </a:lvl1pPr>
      <a:lvl2pPr algn="ctr" defTabSz="762000" rtl="0" eaLnBrk="0" fontAlgn="base" hangingPunct="0">
        <a:spcBef>
          <a:spcPct val="0"/>
        </a:spcBef>
        <a:spcAft>
          <a:spcPct val="0"/>
        </a:spcAft>
        <a:defRPr sz="4400">
          <a:solidFill>
            <a:schemeClr val="tx2"/>
          </a:solidFill>
          <a:latin typeface="Arial" charset="0"/>
        </a:defRPr>
      </a:lvl2pPr>
      <a:lvl3pPr algn="ctr" defTabSz="762000" rtl="0" eaLnBrk="0" fontAlgn="base" hangingPunct="0">
        <a:spcBef>
          <a:spcPct val="0"/>
        </a:spcBef>
        <a:spcAft>
          <a:spcPct val="0"/>
        </a:spcAft>
        <a:defRPr sz="4400">
          <a:solidFill>
            <a:schemeClr val="tx2"/>
          </a:solidFill>
          <a:latin typeface="Arial" charset="0"/>
        </a:defRPr>
      </a:lvl3pPr>
      <a:lvl4pPr algn="ctr" defTabSz="762000" rtl="0" eaLnBrk="0" fontAlgn="base" hangingPunct="0">
        <a:spcBef>
          <a:spcPct val="0"/>
        </a:spcBef>
        <a:spcAft>
          <a:spcPct val="0"/>
        </a:spcAft>
        <a:defRPr sz="4400">
          <a:solidFill>
            <a:schemeClr val="tx2"/>
          </a:solidFill>
          <a:latin typeface="Arial" charset="0"/>
        </a:defRPr>
      </a:lvl4pPr>
      <a:lvl5pPr algn="ctr" defTabSz="762000" rtl="0" eaLnBrk="0" fontAlgn="base" hangingPunct="0">
        <a:spcBef>
          <a:spcPct val="0"/>
        </a:spcBef>
        <a:spcAft>
          <a:spcPct val="0"/>
        </a:spcAft>
        <a:defRPr sz="4400">
          <a:solidFill>
            <a:schemeClr val="tx2"/>
          </a:solidFill>
          <a:latin typeface="Arial" charset="0"/>
        </a:defRPr>
      </a:lvl5pPr>
      <a:lvl6pPr marL="457200" algn="ctr" defTabSz="762000" rtl="0" eaLnBrk="0" fontAlgn="base" hangingPunct="0">
        <a:spcBef>
          <a:spcPct val="0"/>
        </a:spcBef>
        <a:spcAft>
          <a:spcPct val="0"/>
        </a:spcAft>
        <a:defRPr sz="4400">
          <a:solidFill>
            <a:schemeClr val="tx2"/>
          </a:solidFill>
          <a:latin typeface="Times New Roman" pitchFamily="18" charset="0"/>
        </a:defRPr>
      </a:lvl6pPr>
      <a:lvl7pPr marL="914400" algn="ctr" defTabSz="762000" rtl="0" eaLnBrk="0" fontAlgn="base" hangingPunct="0">
        <a:spcBef>
          <a:spcPct val="0"/>
        </a:spcBef>
        <a:spcAft>
          <a:spcPct val="0"/>
        </a:spcAft>
        <a:defRPr sz="4400">
          <a:solidFill>
            <a:schemeClr val="tx2"/>
          </a:solidFill>
          <a:latin typeface="Times New Roman" pitchFamily="18" charset="0"/>
        </a:defRPr>
      </a:lvl7pPr>
      <a:lvl8pPr marL="1371600" algn="ctr" defTabSz="762000" rtl="0" eaLnBrk="0" fontAlgn="base" hangingPunct="0">
        <a:spcBef>
          <a:spcPct val="0"/>
        </a:spcBef>
        <a:spcAft>
          <a:spcPct val="0"/>
        </a:spcAft>
        <a:defRPr sz="4400">
          <a:solidFill>
            <a:schemeClr val="tx2"/>
          </a:solidFill>
          <a:latin typeface="Times New Roman" pitchFamily="18" charset="0"/>
        </a:defRPr>
      </a:lvl8pPr>
      <a:lvl9pPr marL="1828800" algn="ctr" defTabSz="762000"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defTabSz="762000"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sz="2800">
          <a:solidFill>
            <a:schemeClr val="tx1"/>
          </a:solidFill>
          <a:latin typeface="+mn-lt"/>
        </a:defRPr>
      </a:lvl2pPr>
      <a:lvl3pPr marL="1143000" indent="-228600" algn="l" defTabSz="762000" rtl="0" eaLnBrk="0" fontAlgn="base" hangingPunct="0">
        <a:spcBef>
          <a:spcPct val="20000"/>
        </a:spcBef>
        <a:spcAft>
          <a:spcPct val="0"/>
        </a:spcAft>
        <a:buChar char="•"/>
        <a:defRPr sz="2400">
          <a:solidFill>
            <a:schemeClr val="tx1"/>
          </a:solidFill>
          <a:latin typeface="+mn-lt"/>
        </a:defRPr>
      </a:lvl3pPr>
      <a:lvl4pPr marL="1600200" indent="-228600" algn="l" defTabSz="762000" rtl="0" eaLnBrk="0" fontAlgn="base" hangingPunct="0">
        <a:spcBef>
          <a:spcPct val="20000"/>
        </a:spcBef>
        <a:spcAft>
          <a:spcPct val="0"/>
        </a:spcAft>
        <a:buChar char="–"/>
        <a:defRPr sz="2000">
          <a:solidFill>
            <a:schemeClr val="tx1"/>
          </a:solidFill>
          <a:latin typeface="+mn-lt"/>
        </a:defRPr>
      </a:lvl4pPr>
      <a:lvl5pPr marL="2057400" indent="-228600" algn="l" defTabSz="762000" rtl="0" eaLnBrk="0" fontAlgn="base" hangingPunct="0">
        <a:spcBef>
          <a:spcPct val="20000"/>
        </a:spcBef>
        <a:spcAft>
          <a:spcPct val="0"/>
        </a:spcAft>
        <a:buChar char="•"/>
        <a:defRPr sz="2000">
          <a:solidFill>
            <a:schemeClr val="tx1"/>
          </a:solidFill>
          <a:latin typeface="+mn-lt"/>
        </a:defRPr>
      </a:lvl5pPr>
      <a:lvl6pPr marL="2514600" indent="-228600" algn="l" defTabSz="762000" rtl="0" eaLnBrk="0" fontAlgn="base" hangingPunct="0">
        <a:spcBef>
          <a:spcPct val="20000"/>
        </a:spcBef>
        <a:spcAft>
          <a:spcPct val="0"/>
        </a:spcAft>
        <a:buChar char="•"/>
        <a:defRPr sz="2000">
          <a:solidFill>
            <a:schemeClr val="tx1"/>
          </a:solidFill>
          <a:latin typeface="+mn-lt"/>
        </a:defRPr>
      </a:lvl6pPr>
      <a:lvl7pPr marL="2971800" indent="-228600" algn="l" defTabSz="762000" rtl="0" eaLnBrk="0" fontAlgn="base" hangingPunct="0">
        <a:spcBef>
          <a:spcPct val="20000"/>
        </a:spcBef>
        <a:spcAft>
          <a:spcPct val="0"/>
        </a:spcAft>
        <a:buChar char="•"/>
        <a:defRPr sz="2000">
          <a:solidFill>
            <a:schemeClr val="tx1"/>
          </a:solidFill>
          <a:latin typeface="+mn-lt"/>
        </a:defRPr>
      </a:lvl7pPr>
      <a:lvl8pPr marL="3429000" indent="-228600" algn="l" defTabSz="762000" rtl="0" eaLnBrk="0" fontAlgn="base" hangingPunct="0">
        <a:spcBef>
          <a:spcPct val="20000"/>
        </a:spcBef>
        <a:spcAft>
          <a:spcPct val="0"/>
        </a:spcAft>
        <a:buChar char="•"/>
        <a:defRPr sz="2000">
          <a:solidFill>
            <a:schemeClr val="tx1"/>
          </a:solidFill>
          <a:latin typeface="+mn-lt"/>
        </a:defRPr>
      </a:lvl8pPr>
      <a:lvl9pPr marL="3886200" indent="-228600" algn="l" defTabSz="762000"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5180" y="609600"/>
            <a:ext cx="1036164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ja-JP" smtClean="0"/>
              <a:t>Click to edit Master title style</a:t>
            </a:r>
          </a:p>
        </p:txBody>
      </p:sp>
      <p:sp>
        <p:nvSpPr>
          <p:cNvPr id="1027" name="Rectangle 3"/>
          <p:cNvSpPr>
            <a:spLocks noGrp="1" noChangeArrowheads="1"/>
          </p:cNvSpPr>
          <p:nvPr>
            <p:ph type="body" idx="1"/>
          </p:nvPr>
        </p:nvSpPr>
        <p:spPr bwMode="auto">
          <a:xfrm>
            <a:off x="915180" y="1981200"/>
            <a:ext cx="1036164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1028" name="Rectangle 4"/>
          <p:cNvSpPr>
            <a:spLocks noGrp="1" noChangeArrowheads="1"/>
          </p:cNvSpPr>
          <p:nvPr>
            <p:ph type="dt" sz="half" idx="2"/>
          </p:nvPr>
        </p:nvSpPr>
        <p:spPr bwMode="auto">
          <a:xfrm>
            <a:off x="915179" y="6248400"/>
            <a:ext cx="2540086"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defRPr sz="1400" b="0" baseline="0">
                <a:latin typeface="Times New Roman" pitchFamily="18" charset="0"/>
                <a:ea typeface="ＭＳ Ｐゴシック" pitchFamily="34" charset="-128"/>
              </a:defRPr>
            </a:lvl1pPr>
          </a:lstStyle>
          <a:p>
            <a:pPr eaLnBrk="0" fontAlgn="base" hangingPunct="0">
              <a:spcBef>
                <a:spcPct val="0"/>
              </a:spcBef>
              <a:spcAft>
                <a:spcPct val="0"/>
              </a:spcAft>
              <a:defRPr/>
            </a:pPr>
            <a:endParaRPr lang="en-US" altLang="ja-JP">
              <a:solidFill>
                <a:srgbClr val="000000"/>
              </a:solidFill>
            </a:endParaRPr>
          </a:p>
        </p:txBody>
      </p:sp>
      <p:sp>
        <p:nvSpPr>
          <p:cNvPr id="1029" name="Rectangle 5"/>
          <p:cNvSpPr>
            <a:spLocks noGrp="1" noChangeArrowheads="1"/>
          </p:cNvSpPr>
          <p:nvPr>
            <p:ph type="ftr" sz="quarter" idx="3"/>
          </p:nvPr>
        </p:nvSpPr>
        <p:spPr bwMode="auto">
          <a:xfrm>
            <a:off x="4164996" y="6248400"/>
            <a:ext cx="386201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lgn="ctr">
              <a:defRPr sz="1400" b="0" baseline="0">
                <a:latin typeface="Times New Roman" pitchFamily="18" charset="0"/>
                <a:ea typeface="ＭＳ Ｐゴシック" pitchFamily="34" charset="-128"/>
              </a:defRPr>
            </a:lvl1pPr>
          </a:lstStyle>
          <a:p>
            <a:pPr eaLnBrk="0" fontAlgn="base" hangingPunct="0">
              <a:spcBef>
                <a:spcPct val="0"/>
              </a:spcBef>
              <a:spcAft>
                <a:spcPct val="0"/>
              </a:spcAft>
              <a:defRPr/>
            </a:pPr>
            <a:r>
              <a:rPr lang="en-US" altLang="ja-JP">
                <a:solidFill>
                  <a:srgbClr val="000000"/>
                </a:solidFill>
              </a:rPr>
              <a:t>Dept. of CSE-Internship Seminar phase-1 2019</a:t>
            </a:r>
          </a:p>
        </p:txBody>
      </p:sp>
      <p:sp>
        <p:nvSpPr>
          <p:cNvPr id="1030" name="Rectangle 6"/>
          <p:cNvSpPr>
            <a:spLocks noGrp="1" noChangeArrowheads="1"/>
          </p:cNvSpPr>
          <p:nvPr>
            <p:ph type="sldNum" sz="quarter" idx="4"/>
          </p:nvPr>
        </p:nvSpPr>
        <p:spPr bwMode="auto">
          <a:xfrm>
            <a:off x="8736735" y="6248400"/>
            <a:ext cx="2540086"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lgn="r">
              <a:defRPr sz="1400" b="0" baseline="0">
                <a:latin typeface="Times New Roman" panose="02020603050405020304" pitchFamily="18" charset="0"/>
                <a:ea typeface="ＭＳ Ｐゴシック" panose="020B0600070205080204" pitchFamily="34" charset="-128"/>
              </a:defRPr>
            </a:lvl1pPr>
          </a:lstStyle>
          <a:p>
            <a:pPr eaLnBrk="0" fontAlgn="base" hangingPunct="0">
              <a:spcBef>
                <a:spcPct val="0"/>
              </a:spcBef>
              <a:spcAft>
                <a:spcPct val="0"/>
              </a:spcAft>
              <a:defRPr/>
            </a:pPr>
            <a:fld id="{E5D81C5D-5944-4BC4-8E91-BE1F7D93C7BD}" type="slidenum">
              <a:rPr lang="ja-JP" altLang="en-US">
                <a:solidFill>
                  <a:srgbClr val="000000"/>
                </a:solidFill>
              </a:rPr>
              <a:pPr eaLnBrk="0" fontAlgn="base" hangingPunct="0">
                <a:spcBef>
                  <a:spcPct val="0"/>
                </a:spcBef>
                <a:spcAft>
                  <a:spcPct val="0"/>
                </a:spcAft>
                <a:defRPr/>
              </a:pPr>
              <a:t>‹#›</a:t>
            </a:fld>
            <a:endParaRPr lang="en-US" altLang="ja-JP">
              <a:solidFill>
                <a:srgbClr val="000000"/>
              </a:solidFill>
            </a:endParaRPr>
          </a:p>
        </p:txBody>
      </p:sp>
      <p:sp>
        <p:nvSpPr>
          <p:cNvPr id="1031" name="AutoShape 8"/>
          <p:cNvSpPr>
            <a:spLocks noChangeArrowheads="1"/>
          </p:cNvSpPr>
          <p:nvPr userDrawn="1"/>
        </p:nvSpPr>
        <p:spPr bwMode="auto">
          <a:xfrm>
            <a:off x="0" y="46038"/>
            <a:ext cx="12077861" cy="6761162"/>
          </a:xfrm>
          <a:prstGeom prst="roundRect">
            <a:avLst>
              <a:gd name="adj" fmla="val 5185"/>
            </a:avLst>
          </a:prstGeom>
          <a:ln/>
        </p:spPr>
        <p:style>
          <a:lnRef idx="2">
            <a:schemeClr val="accent1"/>
          </a:lnRef>
          <a:fillRef idx="1">
            <a:schemeClr val="lt1"/>
          </a:fillRef>
          <a:effectRef idx="0">
            <a:schemeClr val="accent1"/>
          </a:effectRef>
          <a:fontRef idx="minor">
            <a:schemeClr val="dk1"/>
          </a:fontRef>
        </p:style>
        <p:txBody>
          <a:bodyPr/>
          <a:lstStyle>
            <a:lvl1pPr>
              <a:defRPr sz="2400" b="1" baseline="-25000">
                <a:solidFill>
                  <a:schemeClr val="tx1"/>
                </a:solidFill>
                <a:latin typeface="Symbol" pitchFamily="18" charset="2"/>
              </a:defRPr>
            </a:lvl1pPr>
            <a:lvl2pPr marL="742950" indent="-285750">
              <a:defRPr sz="2400" b="1" baseline="-25000">
                <a:solidFill>
                  <a:schemeClr val="tx1"/>
                </a:solidFill>
                <a:latin typeface="Symbol" pitchFamily="18" charset="2"/>
              </a:defRPr>
            </a:lvl2pPr>
            <a:lvl3pPr marL="1143000" indent="-228600">
              <a:defRPr sz="2400" b="1" baseline="-25000">
                <a:solidFill>
                  <a:schemeClr val="tx1"/>
                </a:solidFill>
                <a:latin typeface="Symbol" pitchFamily="18" charset="2"/>
              </a:defRPr>
            </a:lvl3pPr>
            <a:lvl4pPr marL="1600200" indent="-228600">
              <a:defRPr sz="2400" b="1" baseline="-25000">
                <a:solidFill>
                  <a:schemeClr val="tx1"/>
                </a:solidFill>
                <a:latin typeface="Symbol" pitchFamily="18" charset="2"/>
              </a:defRPr>
            </a:lvl4pPr>
            <a:lvl5pPr marL="2057400" indent="-228600">
              <a:defRPr sz="2400" b="1" baseline="-25000">
                <a:solidFill>
                  <a:schemeClr val="tx1"/>
                </a:solidFill>
                <a:latin typeface="Symbol" pitchFamily="18" charset="2"/>
              </a:defRPr>
            </a:lvl5pPr>
            <a:lvl6pPr marL="2514600" indent="-228600" eaLnBrk="0" fontAlgn="base" hangingPunct="0">
              <a:spcBef>
                <a:spcPct val="0"/>
              </a:spcBef>
              <a:spcAft>
                <a:spcPct val="0"/>
              </a:spcAft>
              <a:defRPr sz="2400" b="1" baseline="-25000">
                <a:solidFill>
                  <a:schemeClr val="tx1"/>
                </a:solidFill>
                <a:latin typeface="Symbol" pitchFamily="18" charset="2"/>
              </a:defRPr>
            </a:lvl6pPr>
            <a:lvl7pPr marL="2971800" indent="-228600" eaLnBrk="0" fontAlgn="base" hangingPunct="0">
              <a:spcBef>
                <a:spcPct val="0"/>
              </a:spcBef>
              <a:spcAft>
                <a:spcPct val="0"/>
              </a:spcAft>
              <a:defRPr sz="2400" b="1" baseline="-25000">
                <a:solidFill>
                  <a:schemeClr val="tx1"/>
                </a:solidFill>
                <a:latin typeface="Symbol" pitchFamily="18" charset="2"/>
              </a:defRPr>
            </a:lvl7pPr>
            <a:lvl8pPr marL="3429000" indent="-228600" eaLnBrk="0" fontAlgn="base" hangingPunct="0">
              <a:spcBef>
                <a:spcPct val="0"/>
              </a:spcBef>
              <a:spcAft>
                <a:spcPct val="0"/>
              </a:spcAft>
              <a:defRPr sz="2400" b="1" baseline="-25000">
                <a:solidFill>
                  <a:schemeClr val="tx1"/>
                </a:solidFill>
                <a:latin typeface="Symbol" pitchFamily="18" charset="2"/>
              </a:defRPr>
            </a:lvl8pPr>
            <a:lvl9pPr marL="3886200" indent="-228600" eaLnBrk="0" fontAlgn="base" hangingPunct="0">
              <a:spcBef>
                <a:spcPct val="0"/>
              </a:spcBef>
              <a:spcAft>
                <a:spcPct val="0"/>
              </a:spcAft>
              <a:defRPr sz="2400" b="1" baseline="-25000">
                <a:solidFill>
                  <a:schemeClr val="tx1"/>
                </a:solidFill>
                <a:latin typeface="Symbol" pitchFamily="18" charset="2"/>
              </a:defRPr>
            </a:lvl9pPr>
          </a:lstStyle>
          <a:p>
            <a:pPr eaLnBrk="0" fontAlgn="base" hangingPunct="0">
              <a:spcBef>
                <a:spcPct val="0"/>
              </a:spcBef>
              <a:spcAft>
                <a:spcPct val="0"/>
              </a:spcAft>
              <a:defRPr/>
            </a:pPr>
            <a:endParaRPr lang="en-IN" altLang="en-US" sz="2400">
              <a:solidFill>
                <a:srgbClr val="000000"/>
              </a:solidFill>
            </a:endParaRPr>
          </a:p>
        </p:txBody>
      </p:sp>
      <p:sp>
        <p:nvSpPr>
          <p:cNvPr id="1032" name="Freeform 9"/>
          <p:cNvSpPr>
            <a:spLocks/>
          </p:cNvSpPr>
          <p:nvPr userDrawn="1"/>
        </p:nvSpPr>
        <p:spPr bwMode="auto">
          <a:xfrm>
            <a:off x="0" y="1"/>
            <a:ext cx="12185774" cy="6850063"/>
          </a:xfrm>
          <a:custGeom>
            <a:avLst/>
            <a:gdLst>
              <a:gd name="T0" fmla="*/ 2147483646 w 5757"/>
              <a:gd name="T1" fmla="*/ 2147483646 h 4315"/>
              <a:gd name="T2" fmla="*/ 2147483646 w 5757"/>
              <a:gd name="T3" fmla="*/ 2147483646 h 4315"/>
              <a:gd name="T4" fmla="*/ 2147483646 w 5757"/>
              <a:gd name="T5" fmla="*/ 2147483646 h 4315"/>
              <a:gd name="T6" fmla="*/ 2147483646 w 5757"/>
              <a:gd name="T7" fmla="*/ 2147483646 h 4315"/>
              <a:gd name="T8" fmla="*/ 2147483646 w 5757"/>
              <a:gd name="T9" fmla="*/ 2147483646 h 4315"/>
              <a:gd name="T10" fmla="*/ 0 w 5757"/>
              <a:gd name="T11" fmla="*/ 2147483646 h 4315"/>
              <a:gd name="T12" fmla="*/ 2147483646 w 5757"/>
              <a:gd name="T13" fmla="*/ 2147483646 h 4315"/>
              <a:gd name="T14" fmla="*/ 2147483646 w 5757"/>
              <a:gd name="T15" fmla="*/ 2147483646 h 4315"/>
              <a:gd name="T16" fmla="*/ 2147483646 w 5757"/>
              <a:gd name="T17" fmla="*/ 2147483646 h 4315"/>
              <a:gd name="T18" fmla="*/ 2147483646 w 5757"/>
              <a:gd name="T19" fmla="*/ 2147483646 h 4315"/>
              <a:gd name="T20" fmla="*/ 2147483646 w 5757"/>
              <a:gd name="T21" fmla="*/ 2147483646 h 4315"/>
              <a:gd name="T22" fmla="*/ 2147483646 w 5757"/>
              <a:gd name="T23" fmla="*/ 2147483646 h 4315"/>
              <a:gd name="T24" fmla="*/ 2147483646 w 5757"/>
              <a:gd name="T25" fmla="*/ 2147483646 h 4315"/>
              <a:gd name="T26" fmla="*/ 2147483646 w 5757"/>
              <a:gd name="T27" fmla="*/ 2147483646 h 4315"/>
              <a:gd name="T28" fmla="*/ 2147483646 w 5757"/>
              <a:gd name="T29" fmla="*/ 2147483646 h 4315"/>
              <a:gd name="T30" fmla="*/ 2147483646 w 5757"/>
              <a:gd name="T31" fmla="*/ 2147483646 h 4315"/>
              <a:gd name="T32" fmla="*/ 2147483646 w 5757"/>
              <a:gd name="T33" fmla="*/ 2147483646 h 4315"/>
              <a:gd name="T34" fmla="*/ 2147483646 w 5757"/>
              <a:gd name="T35" fmla="*/ 2147483646 h 4315"/>
              <a:gd name="T36" fmla="*/ 2147483646 w 5757"/>
              <a:gd name="T37" fmla="*/ 2147483646 h 4315"/>
              <a:gd name="T38" fmla="*/ 2147483646 w 5757"/>
              <a:gd name="T39" fmla="*/ 2147483646 h 4315"/>
              <a:gd name="T40" fmla="*/ 2147483646 w 5757"/>
              <a:gd name="T41" fmla="*/ 2147483646 h 4315"/>
              <a:gd name="T42" fmla="*/ 2147483646 w 5757"/>
              <a:gd name="T43" fmla="*/ 2147483646 h 4315"/>
              <a:gd name="T44" fmla="*/ 2147483646 w 5757"/>
              <a:gd name="T45" fmla="*/ 2147483646 h 4315"/>
              <a:gd name="T46" fmla="*/ 2147483646 w 5757"/>
              <a:gd name="T47" fmla="*/ 2147483646 h 4315"/>
              <a:gd name="T48" fmla="*/ 2147483646 w 5757"/>
              <a:gd name="T49" fmla="*/ 2147483646 h 4315"/>
              <a:gd name="T50" fmla="*/ 2147483646 w 5757"/>
              <a:gd name="T51" fmla="*/ 2147483646 h 4315"/>
              <a:gd name="T52" fmla="*/ 2147483646 w 5757"/>
              <a:gd name="T53" fmla="*/ 2147483646 h 4315"/>
              <a:gd name="T54" fmla="*/ 2147483646 w 5757"/>
              <a:gd name="T55" fmla="*/ 2147483646 h 4315"/>
              <a:gd name="T56" fmla="*/ 2147483646 w 5757"/>
              <a:gd name="T57" fmla="*/ 2147483646 h 4315"/>
              <a:gd name="T58" fmla="*/ 2147483646 w 5757"/>
              <a:gd name="T59" fmla="*/ 2147483646 h 4315"/>
              <a:gd name="T60" fmla="*/ 2147483646 w 5757"/>
              <a:gd name="T61" fmla="*/ 2147483646 h 4315"/>
              <a:gd name="T62" fmla="*/ 2147483646 w 5757"/>
              <a:gd name="T63" fmla="*/ 2147483646 h 4315"/>
              <a:gd name="T64" fmla="*/ 2147483646 w 5757"/>
              <a:gd name="T65" fmla="*/ 2147483646 h 4315"/>
              <a:gd name="T66" fmla="*/ 2147483646 w 5757"/>
              <a:gd name="T67" fmla="*/ 2147483646 h 4315"/>
              <a:gd name="T68" fmla="*/ 2147483646 w 5757"/>
              <a:gd name="T69" fmla="*/ 2147483646 h 4315"/>
              <a:gd name="T70" fmla="*/ 2147483646 w 5757"/>
              <a:gd name="T71" fmla="*/ 2147483646 h 4315"/>
              <a:gd name="T72" fmla="*/ 2147483646 w 5757"/>
              <a:gd name="T73" fmla="*/ 2147483646 h 4315"/>
              <a:gd name="T74" fmla="*/ 2147483646 w 5757"/>
              <a:gd name="T75" fmla="*/ 2147483646 h 4315"/>
              <a:gd name="T76" fmla="*/ 2147483646 w 5757"/>
              <a:gd name="T77" fmla="*/ 2147483646 h 4315"/>
              <a:gd name="T78" fmla="*/ 2147483646 w 5757"/>
              <a:gd name="T79" fmla="*/ 2147483646 h 4315"/>
              <a:gd name="T80" fmla="*/ 2147483646 w 5757"/>
              <a:gd name="T81" fmla="*/ 2147483646 h 4315"/>
              <a:gd name="T82" fmla="*/ 2147483646 w 5757"/>
              <a:gd name="T83" fmla="*/ 2147483646 h 4315"/>
              <a:gd name="T84" fmla="*/ 2147483646 w 5757"/>
              <a:gd name="T85" fmla="*/ 2147483646 h 4315"/>
              <a:gd name="T86" fmla="*/ 2147483646 w 5757"/>
              <a:gd name="T87" fmla="*/ 2147483646 h 4315"/>
              <a:gd name="T88" fmla="*/ 2147483646 w 5757"/>
              <a:gd name="T89" fmla="*/ 2147483646 h 4315"/>
              <a:gd name="T90" fmla="*/ 2147483646 w 5757"/>
              <a:gd name="T91" fmla="*/ 2147483646 h 4315"/>
              <a:gd name="T92" fmla="*/ 2147483646 w 5757"/>
              <a:gd name="T93" fmla="*/ 2147483646 h 4315"/>
              <a:gd name="T94" fmla="*/ 2147483646 w 5757"/>
              <a:gd name="T95" fmla="*/ 2147483646 h 4315"/>
              <a:gd name="T96" fmla="*/ 2147483646 w 5757"/>
              <a:gd name="T97" fmla="*/ 2147483646 h 4315"/>
              <a:gd name="T98" fmla="*/ 2147483646 w 5757"/>
              <a:gd name="T99" fmla="*/ 2147483646 h 4315"/>
              <a:gd name="T100" fmla="*/ 2147483646 w 5757"/>
              <a:gd name="T101" fmla="*/ 2147483646 h 4315"/>
              <a:gd name="T102" fmla="*/ 2147483646 w 5757"/>
              <a:gd name="T103" fmla="*/ 2147483646 h 4315"/>
              <a:gd name="T104" fmla="*/ 2147483646 w 5757"/>
              <a:gd name="T105" fmla="*/ 2147483646 h 4315"/>
              <a:gd name="T106" fmla="*/ 2147483646 w 5757"/>
              <a:gd name="T107" fmla="*/ 0 h 431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757" h="4315">
                <a:moveTo>
                  <a:pt x="235" y="0"/>
                </a:moveTo>
                <a:lnTo>
                  <a:pt x="210" y="0"/>
                </a:lnTo>
                <a:lnTo>
                  <a:pt x="198" y="2"/>
                </a:lnTo>
                <a:lnTo>
                  <a:pt x="175" y="6"/>
                </a:lnTo>
                <a:lnTo>
                  <a:pt x="164" y="10"/>
                </a:lnTo>
                <a:lnTo>
                  <a:pt x="155" y="13"/>
                </a:lnTo>
                <a:lnTo>
                  <a:pt x="143" y="17"/>
                </a:lnTo>
                <a:lnTo>
                  <a:pt x="122" y="29"/>
                </a:lnTo>
                <a:lnTo>
                  <a:pt x="111" y="37"/>
                </a:lnTo>
                <a:lnTo>
                  <a:pt x="104" y="42"/>
                </a:lnTo>
                <a:lnTo>
                  <a:pt x="94" y="48"/>
                </a:lnTo>
                <a:lnTo>
                  <a:pt x="87" y="56"/>
                </a:lnTo>
                <a:lnTo>
                  <a:pt x="78" y="61"/>
                </a:lnTo>
                <a:lnTo>
                  <a:pt x="60" y="81"/>
                </a:lnTo>
                <a:lnTo>
                  <a:pt x="55" y="88"/>
                </a:lnTo>
                <a:lnTo>
                  <a:pt x="46" y="98"/>
                </a:lnTo>
                <a:lnTo>
                  <a:pt x="35" y="119"/>
                </a:lnTo>
                <a:lnTo>
                  <a:pt x="30" y="127"/>
                </a:lnTo>
                <a:lnTo>
                  <a:pt x="21" y="140"/>
                </a:lnTo>
                <a:lnTo>
                  <a:pt x="18" y="154"/>
                </a:lnTo>
                <a:lnTo>
                  <a:pt x="11" y="173"/>
                </a:lnTo>
                <a:lnTo>
                  <a:pt x="7" y="186"/>
                </a:lnTo>
                <a:lnTo>
                  <a:pt x="4" y="198"/>
                </a:lnTo>
                <a:lnTo>
                  <a:pt x="0" y="225"/>
                </a:lnTo>
                <a:lnTo>
                  <a:pt x="0" y="4088"/>
                </a:lnTo>
                <a:lnTo>
                  <a:pt x="4" y="4115"/>
                </a:lnTo>
                <a:lnTo>
                  <a:pt x="5" y="4127"/>
                </a:lnTo>
                <a:lnTo>
                  <a:pt x="11" y="4140"/>
                </a:lnTo>
                <a:lnTo>
                  <a:pt x="18" y="4160"/>
                </a:lnTo>
                <a:lnTo>
                  <a:pt x="21" y="4173"/>
                </a:lnTo>
                <a:lnTo>
                  <a:pt x="30" y="4186"/>
                </a:lnTo>
                <a:lnTo>
                  <a:pt x="35" y="4194"/>
                </a:lnTo>
                <a:lnTo>
                  <a:pt x="46" y="4215"/>
                </a:lnTo>
                <a:lnTo>
                  <a:pt x="55" y="4225"/>
                </a:lnTo>
                <a:lnTo>
                  <a:pt x="60" y="4233"/>
                </a:lnTo>
                <a:lnTo>
                  <a:pt x="78" y="4252"/>
                </a:lnTo>
                <a:lnTo>
                  <a:pt x="87" y="4258"/>
                </a:lnTo>
                <a:lnTo>
                  <a:pt x="94" y="4265"/>
                </a:lnTo>
                <a:lnTo>
                  <a:pt x="104" y="4271"/>
                </a:lnTo>
                <a:lnTo>
                  <a:pt x="111" y="4277"/>
                </a:lnTo>
                <a:lnTo>
                  <a:pt x="122" y="4284"/>
                </a:lnTo>
                <a:lnTo>
                  <a:pt x="143" y="4296"/>
                </a:lnTo>
                <a:lnTo>
                  <a:pt x="155" y="4300"/>
                </a:lnTo>
                <a:lnTo>
                  <a:pt x="164" y="4302"/>
                </a:lnTo>
                <a:lnTo>
                  <a:pt x="175" y="4307"/>
                </a:lnTo>
                <a:lnTo>
                  <a:pt x="198" y="4311"/>
                </a:lnTo>
                <a:lnTo>
                  <a:pt x="210" y="4313"/>
                </a:lnTo>
                <a:lnTo>
                  <a:pt x="221" y="4313"/>
                </a:lnTo>
                <a:lnTo>
                  <a:pt x="231" y="4315"/>
                </a:lnTo>
                <a:lnTo>
                  <a:pt x="5526" y="4315"/>
                </a:lnTo>
                <a:lnTo>
                  <a:pt x="5535" y="4313"/>
                </a:lnTo>
                <a:lnTo>
                  <a:pt x="5545" y="4313"/>
                </a:lnTo>
                <a:lnTo>
                  <a:pt x="5558" y="4311"/>
                </a:lnTo>
                <a:lnTo>
                  <a:pt x="5581" y="4307"/>
                </a:lnTo>
                <a:lnTo>
                  <a:pt x="5591" y="4304"/>
                </a:lnTo>
                <a:lnTo>
                  <a:pt x="5600" y="4300"/>
                </a:lnTo>
                <a:lnTo>
                  <a:pt x="5612" y="4296"/>
                </a:lnTo>
                <a:lnTo>
                  <a:pt x="5634" y="4284"/>
                </a:lnTo>
                <a:lnTo>
                  <a:pt x="5644" y="4277"/>
                </a:lnTo>
                <a:lnTo>
                  <a:pt x="5651" y="4271"/>
                </a:lnTo>
                <a:lnTo>
                  <a:pt x="5662" y="4265"/>
                </a:lnTo>
                <a:lnTo>
                  <a:pt x="5669" y="4258"/>
                </a:lnTo>
                <a:lnTo>
                  <a:pt x="5678" y="4252"/>
                </a:lnTo>
                <a:lnTo>
                  <a:pt x="5695" y="4233"/>
                </a:lnTo>
                <a:lnTo>
                  <a:pt x="5701" y="4225"/>
                </a:lnTo>
                <a:lnTo>
                  <a:pt x="5710" y="4215"/>
                </a:lnTo>
                <a:lnTo>
                  <a:pt x="5720" y="4194"/>
                </a:lnTo>
                <a:lnTo>
                  <a:pt x="5725" y="4186"/>
                </a:lnTo>
                <a:lnTo>
                  <a:pt x="5734" y="4173"/>
                </a:lnTo>
                <a:lnTo>
                  <a:pt x="5738" y="4160"/>
                </a:lnTo>
                <a:lnTo>
                  <a:pt x="5745" y="4140"/>
                </a:lnTo>
                <a:lnTo>
                  <a:pt x="5748" y="4127"/>
                </a:lnTo>
                <a:lnTo>
                  <a:pt x="5752" y="4115"/>
                </a:lnTo>
                <a:lnTo>
                  <a:pt x="5755" y="4088"/>
                </a:lnTo>
                <a:lnTo>
                  <a:pt x="5755" y="4077"/>
                </a:lnTo>
                <a:lnTo>
                  <a:pt x="5757" y="4071"/>
                </a:lnTo>
                <a:lnTo>
                  <a:pt x="5757" y="246"/>
                </a:lnTo>
                <a:lnTo>
                  <a:pt x="5755" y="236"/>
                </a:lnTo>
                <a:lnTo>
                  <a:pt x="5755" y="225"/>
                </a:lnTo>
                <a:lnTo>
                  <a:pt x="5752" y="198"/>
                </a:lnTo>
                <a:lnTo>
                  <a:pt x="5750" y="186"/>
                </a:lnTo>
                <a:lnTo>
                  <a:pt x="5745" y="173"/>
                </a:lnTo>
                <a:lnTo>
                  <a:pt x="5738" y="154"/>
                </a:lnTo>
                <a:lnTo>
                  <a:pt x="5734" y="140"/>
                </a:lnTo>
                <a:lnTo>
                  <a:pt x="5725" y="127"/>
                </a:lnTo>
                <a:lnTo>
                  <a:pt x="5720" y="119"/>
                </a:lnTo>
                <a:lnTo>
                  <a:pt x="5710" y="98"/>
                </a:lnTo>
                <a:lnTo>
                  <a:pt x="5701" y="88"/>
                </a:lnTo>
                <a:lnTo>
                  <a:pt x="5695" y="81"/>
                </a:lnTo>
                <a:lnTo>
                  <a:pt x="5678" y="61"/>
                </a:lnTo>
                <a:lnTo>
                  <a:pt x="5669" y="56"/>
                </a:lnTo>
                <a:lnTo>
                  <a:pt x="5662" y="48"/>
                </a:lnTo>
                <a:lnTo>
                  <a:pt x="5651" y="42"/>
                </a:lnTo>
                <a:lnTo>
                  <a:pt x="5644" y="37"/>
                </a:lnTo>
                <a:lnTo>
                  <a:pt x="5634" y="29"/>
                </a:lnTo>
                <a:lnTo>
                  <a:pt x="5612" y="17"/>
                </a:lnTo>
                <a:lnTo>
                  <a:pt x="5600" y="13"/>
                </a:lnTo>
                <a:lnTo>
                  <a:pt x="5591" y="12"/>
                </a:lnTo>
                <a:lnTo>
                  <a:pt x="5581" y="6"/>
                </a:lnTo>
                <a:lnTo>
                  <a:pt x="5558" y="2"/>
                </a:lnTo>
                <a:lnTo>
                  <a:pt x="5545" y="0"/>
                </a:lnTo>
                <a:lnTo>
                  <a:pt x="235" y="0"/>
                </a:lnTo>
                <a:lnTo>
                  <a:pt x="235" y="58"/>
                </a:lnTo>
                <a:lnTo>
                  <a:pt x="5522" y="58"/>
                </a:lnTo>
                <a:lnTo>
                  <a:pt x="5542" y="58"/>
                </a:lnTo>
                <a:lnTo>
                  <a:pt x="5547" y="60"/>
                </a:lnTo>
                <a:lnTo>
                  <a:pt x="5567" y="63"/>
                </a:lnTo>
                <a:lnTo>
                  <a:pt x="5577" y="65"/>
                </a:lnTo>
                <a:lnTo>
                  <a:pt x="5586" y="67"/>
                </a:lnTo>
                <a:lnTo>
                  <a:pt x="5591" y="71"/>
                </a:lnTo>
                <a:lnTo>
                  <a:pt x="5602" y="77"/>
                </a:lnTo>
                <a:lnTo>
                  <a:pt x="5609" y="79"/>
                </a:lnTo>
                <a:lnTo>
                  <a:pt x="5616" y="83"/>
                </a:lnTo>
                <a:lnTo>
                  <a:pt x="5623" y="88"/>
                </a:lnTo>
                <a:lnTo>
                  <a:pt x="5630" y="94"/>
                </a:lnTo>
                <a:lnTo>
                  <a:pt x="5637" y="102"/>
                </a:lnTo>
                <a:lnTo>
                  <a:pt x="5646" y="108"/>
                </a:lnTo>
                <a:lnTo>
                  <a:pt x="5657" y="119"/>
                </a:lnTo>
                <a:lnTo>
                  <a:pt x="5662" y="127"/>
                </a:lnTo>
                <a:lnTo>
                  <a:pt x="5667" y="133"/>
                </a:lnTo>
                <a:lnTo>
                  <a:pt x="5678" y="150"/>
                </a:lnTo>
                <a:lnTo>
                  <a:pt x="5683" y="158"/>
                </a:lnTo>
                <a:lnTo>
                  <a:pt x="5685" y="163"/>
                </a:lnTo>
                <a:lnTo>
                  <a:pt x="5688" y="173"/>
                </a:lnTo>
                <a:lnTo>
                  <a:pt x="5695" y="192"/>
                </a:lnTo>
                <a:lnTo>
                  <a:pt x="5697" y="202"/>
                </a:lnTo>
                <a:lnTo>
                  <a:pt x="5699" y="209"/>
                </a:lnTo>
                <a:lnTo>
                  <a:pt x="5703" y="229"/>
                </a:lnTo>
                <a:lnTo>
                  <a:pt x="5703" y="240"/>
                </a:lnTo>
                <a:lnTo>
                  <a:pt x="5704" y="254"/>
                </a:lnTo>
                <a:lnTo>
                  <a:pt x="5704" y="250"/>
                </a:lnTo>
                <a:lnTo>
                  <a:pt x="5704" y="4065"/>
                </a:lnTo>
                <a:lnTo>
                  <a:pt x="5704" y="4060"/>
                </a:lnTo>
                <a:lnTo>
                  <a:pt x="5703" y="4073"/>
                </a:lnTo>
                <a:lnTo>
                  <a:pt x="5703" y="4085"/>
                </a:lnTo>
                <a:lnTo>
                  <a:pt x="5699" y="4104"/>
                </a:lnTo>
                <a:lnTo>
                  <a:pt x="5699" y="4112"/>
                </a:lnTo>
                <a:lnTo>
                  <a:pt x="5695" y="4121"/>
                </a:lnTo>
                <a:lnTo>
                  <a:pt x="5688" y="4140"/>
                </a:lnTo>
                <a:lnTo>
                  <a:pt x="5685" y="4150"/>
                </a:lnTo>
                <a:lnTo>
                  <a:pt x="5683" y="4156"/>
                </a:lnTo>
                <a:lnTo>
                  <a:pt x="5678" y="4163"/>
                </a:lnTo>
                <a:lnTo>
                  <a:pt x="5667" y="4181"/>
                </a:lnTo>
                <a:lnTo>
                  <a:pt x="5662" y="4186"/>
                </a:lnTo>
                <a:lnTo>
                  <a:pt x="5657" y="4194"/>
                </a:lnTo>
                <a:lnTo>
                  <a:pt x="5646" y="4206"/>
                </a:lnTo>
                <a:lnTo>
                  <a:pt x="5637" y="4211"/>
                </a:lnTo>
                <a:lnTo>
                  <a:pt x="5630" y="4219"/>
                </a:lnTo>
                <a:lnTo>
                  <a:pt x="5623" y="4225"/>
                </a:lnTo>
                <a:lnTo>
                  <a:pt x="5616" y="4231"/>
                </a:lnTo>
                <a:lnTo>
                  <a:pt x="5609" y="4234"/>
                </a:lnTo>
                <a:lnTo>
                  <a:pt x="5602" y="4236"/>
                </a:lnTo>
                <a:lnTo>
                  <a:pt x="5591" y="4242"/>
                </a:lnTo>
                <a:lnTo>
                  <a:pt x="5586" y="4246"/>
                </a:lnTo>
                <a:lnTo>
                  <a:pt x="5577" y="4246"/>
                </a:lnTo>
                <a:lnTo>
                  <a:pt x="5567" y="4250"/>
                </a:lnTo>
                <a:lnTo>
                  <a:pt x="5547" y="4254"/>
                </a:lnTo>
                <a:lnTo>
                  <a:pt x="5542" y="4256"/>
                </a:lnTo>
                <a:lnTo>
                  <a:pt x="5531" y="4256"/>
                </a:lnTo>
                <a:lnTo>
                  <a:pt x="5519" y="4258"/>
                </a:lnTo>
                <a:lnTo>
                  <a:pt x="5522" y="4258"/>
                </a:lnTo>
                <a:lnTo>
                  <a:pt x="235" y="4258"/>
                </a:lnTo>
                <a:lnTo>
                  <a:pt x="238" y="4258"/>
                </a:lnTo>
                <a:lnTo>
                  <a:pt x="224" y="4256"/>
                </a:lnTo>
                <a:lnTo>
                  <a:pt x="214" y="4256"/>
                </a:lnTo>
                <a:lnTo>
                  <a:pt x="208" y="4254"/>
                </a:lnTo>
                <a:lnTo>
                  <a:pt x="189" y="4250"/>
                </a:lnTo>
                <a:lnTo>
                  <a:pt x="178" y="4248"/>
                </a:lnTo>
                <a:lnTo>
                  <a:pt x="169" y="4246"/>
                </a:lnTo>
                <a:lnTo>
                  <a:pt x="164" y="4242"/>
                </a:lnTo>
                <a:lnTo>
                  <a:pt x="154" y="4236"/>
                </a:lnTo>
                <a:lnTo>
                  <a:pt x="147" y="4234"/>
                </a:lnTo>
                <a:lnTo>
                  <a:pt x="139" y="4231"/>
                </a:lnTo>
                <a:lnTo>
                  <a:pt x="132" y="4225"/>
                </a:lnTo>
                <a:lnTo>
                  <a:pt x="125" y="4219"/>
                </a:lnTo>
                <a:lnTo>
                  <a:pt x="118" y="4211"/>
                </a:lnTo>
                <a:lnTo>
                  <a:pt x="109" y="4206"/>
                </a:lnTo>
                <a:lnTo>
                  <a:pt x="99" y="4194"/>
                </a:lnTo>
                <a:lnTo>
                  <a:pt x="94" y="4186"/>
                </a:lnTo>
                <a:lnTo>
                  <a:pt x="88" y="4181"/>
                </a:lnTo>
                <a:lnTo>
                  <a:pt x="78" y="4163"/>
                </a:lnTo>
                <a:lnTo>
                  <a:pt x="72" y="4156"/>
                </a:lnTo>
                <a:lnTo>
                  <a:pt x="71" y="4150"/>
                </a:lnTo>
                <a:lnTo>
                  <a:pt x="67" y="4140"/>
                </a:lnTo>
                <a:lnTo>
                  <a:pt x="60" y="4121"/>
                </a:lnTo>
                <a:lnTo>
                  <a:pt x="58" y="4112"/>
                </a:lnTo>
                <a:lnTo>
                  <a:pt x="56" y="4104"/>
                </a:lnTo>
                <a:lnTo>
                  <a:pt x="53" y="4085"/>
                </a:lnTo>
                <a:lnTo>
                  <a:pt x="53" y="4065"/>
                </a:lnTo>
                <a:lnTo>
                  <a:pt x="53" y="250"/>
                </a:lnTo>
                <a:lnTo>
                  <a:pt x="53" y="229"/>
                </a:lnTo>
                <a:lnTo>
                  <a:pt x="56" y="209"/>
                </a:lnTo>
                <a:lnTo>
                  <a:pt x="56" y="202"/>
                </a:lnTo>
                <a:lnTo>
                  <a:pt x="60" y="192"/>
                </a:lnTo>
                <a:lnTo>
                  <a:pt x="67" y="173"/>
                </a:lnTo>
                <a:lnTo>
                  <a:pt x="71" y="163"/>
                </a:lnTo>
                <a:lnTo>
                  <a:pt x="72" y="158"/>
                </a:lnTo>
                <a:lnTo>
                  <a:pt x="78" y="150"/>
                </a:lnTo>
                <a:lnTo>
                  <a:pt x="88" y="133"/>
                </a:lnTo>
                <a:lnTo>
                  <a:pt x="94" y="127"/>
                </a:lnTo>
                <a:lnTo>
                  <a:pt x="99" y="119"/>
                </a:lnTo>
                <a:lnTo>
                  <a:pt x="109" y="108"/>
                </a:lnTo>
                <a:lnTo>
                  <a:pt x="118" y="102"/>
                </a:lnTo>
                <a:lnTo>
                  <a:pt x="125" y="94"/>
                </a:lnTo>
                <a:lnTo>
                  <a:pt x="132" y="88"/>
                </a:lnTo>
                <a:lnTo>
                  <a:pt x="139" y="83"/>
                </a:lnTo>
                <a:lnTo>
                  <a:pt x="147" y="79"/>
                </a:lnTo>
                <a:lnTo>
                  <a:pt x="154" y="77"/>
                </a:lnTo>
                <a:lnTo>
                  <a:pt x="164" y="71"/>
                </a:lnTo>
                <a:lnTo>
                  <a:pt x="169" y="67"/>
                </a:lnTo>
                <a:lnTo>
                  <a:pt x="178" y="67"/>
                </a:lnTo>
                <a:lnTo>
                  <a:pt x="189" y="63"/>
                </a:lnTo>
                <a:lnTo>
                  <a:pt x="208" y="60"/>
                </a:lnTo>
                <a:lnTo>
                  <a:pt x="214" y="58"/>
                </a:lnTo>
                <a:lnTo>
                  <a:pt x="235" y="58"/>
                </a:lnTo>
                <a:lnTo>
                  <a:pt x="235"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sz="2400" b="1" baseline="-25000" smtClean="0">
              <a:solidFill>
                <a:srgbClr val="000000"/>
              </a:solidFill>
              <a:latin typeface="Symbol" panose="05050102010706020507" pitchFamily="18" charset="2"/>
            </a:endParaRPr>
          </a:p>
        </p:txBody>
      </p:sp>
      <p:sp>
        <p:nvSpPr>
          <p:cNvPr id="1033" name="Rectangle 2" hidden="1"/>
          <p:cNvSpPr>
            <a:spLocks noChangeArrowheads="1"/>
          </p:cNvSpPr>
          <p:nvPr userDrawn="1"/>
        </p:nvSpPr>
        <p:spPr bwMode="auto">
          <a:xfrm>
            <a:off x="4401572" y="6503989"/>
            <a:ext cx="4669868" cy="261610"/>
          </a:xfrm>
          <a:prstGeom prst="rect">
            <a:avLst/>
          </a:prstGeom>
          <a:noFill/>
          <a:ln>
            <a:noFill/>
          </a:ln>
        </p:spPr>
        <p:txBody>
          <a:bodyPr wrap="none">
            <a:spAutoFit/>
          </a:bodyPr>
          <a:lstStyle>
            <a:lvl1pPr>
              <a:defRPr sz="2400" b="1" baseline="-25000">
                <a:solidFill>
                  <a:schemeClr val="tx1"/>
                </a:solidFill>
                <a:latin typeface="Symbol" pitchFamily="18" charset="2"/>
              </a:defRPr>
            </a:lvl1pPr>
            <a:lvl2pPr marL="742950" indent="-285750">
              <a:defRPr sz="2400" b="1" baseline="-25000">
                <a:solidFill>
                  <a:schemeClr val="tx1"/>
                </a:solidFill>
                <a:latin typeface="Symbol" pitchFamily="18" charset="2"/>
              </a:defRPr>
            </a:lvl2pPr>
            <a:lvl3pPr marL="1143000" indent="-228600">
              <a:defRPr sz="2400" b="1" baseline="-25000">
                <a:solidFill>
                  <a:schemeClr val="tx1"/>
                </a:solidFill>
                <a:latin typeface="Symbol" pitchFamily="18" charset="2"/>
              </a:defRPr>
            </a:lvl3pPr>
            <a:lvl4pPr marL="1600200" indent="-228600">
              <a:defRPr sz="2400" b="1" baseline="-25000">
                <a:solidFill>
                  <a:schemeClr val="tx1"/>
                </a:solidFill>
                <a:latin typeface="Symbol" pitchFamily="18" charset="2"/>
              </a:defRPr>
            </a:lvl4pPr>
            <a:lvl5pPr marL="2057400" indent="-228600">
              <a:defRPr sz="2400" b="1" baseline="-25000">
                <a:solidFill>
                  <a:schemeClr val="tx1"/>
                </a:solidFill>
                <a:latin typeface="Symbol" pitchFamily="18" charset="2"/>
              </a:defRPr>
            </a:lvl5pPr>
            <a:lvl6pPr marL="2514600" indent="-228600" eaLnBrk="0" fontAlgn="base" hangingPunct="0">
              <a:spcBef>
                <a:spcPct val="0"/>
              </a:spcBef>
              <a:spcAft>
                <a:spcPct val="0"/>
              </a:spcAft>
              <a:defRPr sz="2400" b="1" baseline="-25000">
                <a:solidFill>
                  <a:schemeClr val="tx1"/>
                </a:solidFill>
                <a:latin typeface="Symbol" pitchFamily="18" charset="2"/>
              </a:defRPr>
            </a:lvl6pPr>
            <a:lvl7pPr marL="2971800" indent="-228600" eaLnBrk="0" fontAlgn="base" hangingPunct="0">
              <a:spcBef>
                <a:spcPct val="0"/>
              </a:spcBef>
              <a:spcAft>
                <a:spcPct val="0"/>
              </a:spcAft>
              <a:defRPr sz="2400" b="1" baseline="-25000">
                <a:solidFill>
                  <a:schemeClr val="tx1"/>
                </a:solidFill>
                <a:latin typeface="Symbol" pitchFamily="18" charset="2"/>
              </a:defRPr>
            </a:lvl7pPr>
            <a:lvl8pPr marL="3429000" indent="-228600" eaLnBrk="0" fontAlgn="base" hangingPunct="0">
              <a:spcBef>
                <a:spcPct val="0"/>
              </a:spcBef>
              <a:spcAft>
                <a:spcPct val="0"/>
              </a:spcAft>
              <a:defRPr sz="2400" b="1" baseline="-25000">
                <a:solidFill>
                  <a:schemeClr val="tx1"/>
                </a:solidFill>
                <a:latin typeface="Symbol" pitchFamily="18" charset="2"/>
              </a:defRPr>
            </a:lvl8pPr>
            <a:lvl9pPr marL="3886200" indent="-228600" eaLnBrk="0" fontAlgn="base" hangingPunct="0">
              <a:spcBef>
                <a:spcPct val="0"/>
              </a:spcBef>
              <a:spcAft>
                <a:spcPct val="0"/>
              </a:spcAft>
              <a:defRPr sz="2400" b="1" baseline="-25000">
                <a:solidFill>
                  <a:schemeClr val="tx1"/>
                </a:solidFill>
                <a:latin typeface="Symbol" pitchFamily="18" charset="2"/>
              </a:defRPr>
            </a:lvl9pPr>
          </a:lstStyle>
          <a:p>
            <a:pPr eaLnBrk="0" fontAlgn="base" hangingPunct="0">
              <a:spcBef>
                <a:spcPct val="0"/>
              </a:spcBef>
              <a:spcAft>
                <a:spcPct val="0"/>
              </a:spcAft>
              <a:defRPr/>
            </a:pPr>
            <a:r>
              <a:rPr lang="en-US" altLang="ja-JP" sz="1100" i="1" baseline="0">
                <a:solidFill>
                  <a:srgbClr val="FF3300"/>
                </a:solidFill>
                <a:latin typeface="Arial" charset="0"/>
                <a:ea typeface="ＭＳ Ｐゴシック" pitchFamily="34" charset="-128"/>
              </a:rPr>
              <a:t>RVCE - Marching Ahead</a:t>
            </a:r>
            <a:r>
              <a:rPr lang="en-US" altLang="ja-JP" sz="1000" i="1" baseline="0">
                <a:solidFill>
                  <a:srgbClr val="FF3300"/>
                </a:solidFill>
                <a:latin typeface="Arial" charset="0"/>
                <a:ea typeface="ＭＳ Ｐゴシック" pitchFamily="34" charset="-128"/>
              </a:rPr>
              <a:t>			    June  2013</a:t>
            </a:r>
            <a:endParaRPr lang="en-US" altLang="en-US" sz="1000" i="1" baseline="0">
              <a:solidFill>
                <a:srgbClr val="FF3300"/>
              </a:solidFill>
              <a:latin typeface="Arial" charset="0"/>
            </a:endParaRPr>
          </a:p>
        </p:txBody>
      </p:sp>
      <p:pic>
        <p:nvPicPr>
          <p:cNvPr id="1034" name="Picture 11"/>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59405" y="136525"/>
            <a:ext cx="1095724"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713210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timing>
    <p:tnLst>
      <p:par>
        <p:cTn id="1" dur="indefinite" restart="never" nodeType="tmRoot"/>
      </p:par>
    </p:tnLst>
  </p:timing>
  <p:hf hdr="0" dt="0"/>
  <p:txStyles>
    <p:titleStyle>
      <a:lvl1pPr algn="ctr" defTabSz="762000" rtl="0" eaLnBrk="0" fontAlgn="base" hangingPunct="0">
        <a:spcBef>
          <a:spcPct val="0"/>
        </a:spcBef>
        <a:spcAft>
          <a:spcPct val="0"/>
        </a:spcAft>
        <a:defRPr sz="4400">
          <a:solidFill>
            <a:schemeClr val="tx2"/>
          </a:solidFill>
          <a:latin typeface="+mj-lt"/>
          <a:ea typeface="+mj-ea"/>
          <a:cs typeface="+mj-cs"/>
        </a:defRPr>
      </a:lvl1pPr>
      <a:lvl2pPr algn="ctr" defTabSz="762000" rtl="0" eaLnBrk="0" fontAlgn="base" hangingPunct="0">
        <a:spcBef>
          <a:spcPct val="0"/>
        </a:spcBef>
        <a:spcAft>
          <a:spcPct val="0"/>
        </a:spcAft>
        <a:defRPr sz="4400">
          <a:solidFill>
            <a:schemeClr val="tx2"/>
          </a:solidFill>
          <a:latin typeface="Arial" charset="0"/>
        </a:defRPr>
      </a:lvl2pPr>
      <a:lvl3pPr algn="ctr" defTabSz="762000" rtl="0" eaLnBrk="0" fontAlgn="base" hangingPunct="0">
        <a:spcBef>
          <a:spcPct val="0"/>
        </a:spcBef>
        <a:spcAft>
          <a:spcPct val="0"/>
        </a:spcAft>
        <a:defRPr sz="4400">
          <a:solidFill>
            <a:schemeClr val="tx2"/>
          </a:solidFill>
          <a:latin typeface="Arial" charset="0"/>
        </a:defRPr>
      </a:lvl3pPr>
      <a:lvl4pPr algn="ctr" defTabSz="762000" rtl="0" eaLnBrk="0" fontAlgn="base" hangingPunct="0">
        <a:spcBef>
          <a:spcPct val="0"/>
        </a:spcBef>
        <a:spcAft>
          <a:spcPct val="0"/>
        </a:spcAft>
        <a:defRPr sz="4400">
          <a:solidFill>
            <a:schemeClr val="tx2"/>
          </a:solidFill>
          <a:latin typeface="Arial" charset="0"/>
        </a:defRPr>
      </a:lvl4pPr>
      <a:lvl5pPr algn="ctr" defTabSz="762000" rtl="0" eaLnBrk="0" fontAlgn="base" hangingPunct="0">
        <a:spcBef>
          <a:spcPct val="0"/>
        </a:spcBef>
        <a:spcAft>
          <a:spcPct val="0"/>
        </a:spcAft>
        <a:defRPr sz="4400">
          <a:solidFill>
            <a:schemeClr val="tx2"/>
          </a:solidFill>
          <a:latin typeface="Arial" charset="0"/>
        </a:defRPr>
      </a:lvl5pPr>
      <a:lvl6pPr marL="457200" algn="ctr" defTabSz="762000" rtl="0" eaLnBrk="0" fontAlgn="base" hangingPunct="0">
        <a:spcBef>
          <a:spcPct val="0"/>
        </a:spcBef>
        <a:spcAft>
          <a:spcPct val="0"/>
        </a:spcAft>
        <a:defRPr sz="4400">
          <a:solidFill>
            <a:schemeClr val="tx2"/>
          </a:solidFill>
          <a:latin typeface="Times New Roman" pitchFamily="18" charset="0"/>
        </a:defRPr>
      </a:lvl6pPr>
      <a:lvl7pPr marL="914400" algn="ctr" defTabSz="762000" rtl="0" eaLnBrk="0" fontAlgn="base" hangingPunct="0">
        <a:spcBef>
          <a:spcPct val="0"/>
        </a:spcBef>
        <a:spcAft>
          <a:spcPct val="0"/>
        </a:spcAft>
        <a:defRPr sz="4400">
          <a:solidFill>
            <a:schemeClr val="tx2"/>
          </a:solidFill>
          <a:latin typeface="Times New Roman" pitchFamily="18" charset="0"/>
        </a:defRPr>
      </a:lvl7pPr>
      <a:lvl8pPr marL="1371600" algn="ctr" defTabSz="762000" rtl="0" eaLnBrk="0" fontAlgn="base" hangingPunct="0">
        <a:spcBef>
          <a:spcPct val="0"/>
        </a:spcBef>
        <a:spcAft>
          <a:spcPct val="0"/>
        </a:spcAft>
        <a:defRPr sz="4400">
          <a:solidFill>
            <a:schemeClr val="tx2"/>
          </a:solidFill>
          <a:latin typeface="Times New Roman" pitchFamily="18" charset="0"/>
        </a:defRPr>
      </a:lvl8pPr>
      <a:lvl9pPr marL="1828800" algn="ctr" defTabSz="762000"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defTabSz="762000"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sz="2800">
          <a:solidFill>
            <a:schemeClr val="tx1"/>
          </a:solidFill>
          <a:latin typeface="+mn-lt"/>
        </a:defRPr>
      </a:lvl2pPr>
      <a:lvl3pPr marL="1143000" indent="-228600" algn="l" defTabSz="762000" rtl="0" eaLnBrk="0" fontAlgn="base" hangingPunct="0">
        <a:spcBef>
          <a:spcPct val="20000"/>
        </a:spcBef>
        <a:spcAft>
          <a:spcPct val="0"/>
        </a:spcAft>
        <a:buChar char="•"/>
        <a:defRPr sz="2400">
          <a:solidFill>
            <a:schemeClr val="tx1"/>
          </a:solidFill>
          <a:latin typeface="+mn-lt"/>
        </a:defRPr>
      </a:lvl3pPr>
      <a:lvl4pPr marL="1600200" indent="-228600" algn="l" defTabSz="762000" rtl="0" eaLnBrk="0" fontAlgn="base" hangingPunct="0">
        <a:spcBef>
          <a:spcPct val="20000"/>
        </a:spcBef>
        <a:spcAft>
          <a:spcPct val="0"/>
        </a:spcAft>
        <a:buChar char="–"/>
        <a:defRPr sz="2000">
          <a:solidFill>
            <a:schemeClr val="tx1"/>
          </a:solidFill>
          <a:latin typeface="+mn-lt"/>
        </a:defRPr>
      </a:lvl4pPr>
      <a:lvl5pPr marL="2057400" indent="-228600" algn="l" defTabSz="762000" rtl="0" eaLnBrk="0" fontAlgn="base" hangingPunct="0">
        <a:spcBef>
          <a:spcPct val="20000"/>
        </a:spcBef>
        <a:spcAft>
          <a:spcPct val="0"/>
        </a:spcAft>
        <a:buChar char="•"/>
        <a:defRPr sz="2000">
          <a:solidFill>
            <a:schemeClr val="tx1"/>
          </a:solidFill>
          <a:latin typeface="+mn-lt"/>
        </a:defRPr>
      </a:lvl5pPr>
      <a:lvl6pPr marL="2514600" indent="-228600" algn="l" defTabSz="762000" rtl="0" eaLnBrk="0" fontAlgn="base" hangingPunct="0">
        <a:spcBef>
          <a:spcPct val="20000"/>
        </a:spcBef>
        <a:spcAft>
          <a:spcPct val="0"/>
        </a:spcAft>
        <a:buChar char="•"/>
        <a:defRPr sz="2000">
          <a:solidFill>
            <a:schemeClr val="tx1"/>
          </a:solidFill>
          <a:latin typeface="+mn-lt"/>
        </a:defRPr>
      </a:lvl6pPr>
      <a:lvl7pPr marL="2971800" indent="-228600" algn="l" defTabSz="762000" rtl="0" eaLnBrk="0" fontAlgn="base" hangingPunct="0">
        <a:spcBef>
          <a:spcPct val="20000"/>
        </a:spcBef>
        <a:spcAft>
          <a:spcPct val="0"/>
        </a:spcAft>
        <a:buChar char="•"/>
        <a:defRPr sz="2000">
          <a:solidFill>
            <a:schemeClr val="tx1"/>
          </a:solidFill>
          <a:latin typeface="+mn-lt"/>
        </a:defRPr>
      </a:lvl7pPr>
      <a:lvl8pPr marL="3429000" indent="-228600" algn="l" defTabSz="762000" rtl="0" eaLnBrk="0" fontAlgn="base" hangingPunct="0">
        <a:spcBef>
          <a:spcPct val="20000"/>
        </a:spcBef>
        <a:spcAft>
          <a:spcPct val="0"/>
        </a:spcAft>
        <a:buChar char="•"/>
        <a:defRPr sz="2000">
          <a:solidFill>
            <a:schemeClr val="tx1"/>
          </a:solidFill>
          <a:latin typeface="+mn-lt"/>
        </a:defRPr>
      </a:lvl8pPr>
      <a:lvl9pPr marL="3886200" indent="-228600" algn="l" defTabSz="762000"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ChangeArrowheads="1"/>
          </p:cNvSpPr>
          <p:nvPr/>
        </p:nvSpPr>
        <p:spPr bwMode="auto">
          <a:xfrm>
            <a:off x="1899444" y="1143000"/>
            <a:ext cx="84709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10000"/>
              </a:spcBef>
              <a:spcAft>
                <a:spcPct val="10000"/>
              </a:spcAft>
              <a:buFontTx/>
              <a:buNone/>
            </a:pPr>
            <a:endParaRPr lang="en-US" altLang="ja-JP" sz="2800" b="1" i="1">
              <a:solidFill>
                <a:srgbClr val="94D315"/>
              </a:solidFill>
              <a:ea typeface="ＭＳ Ｐゴシック" panose="020B0600070205080204" pitchFamily="34" charset="-128"/>
            </a:endParaRPr>
          </a:p>
        </p:txBody>
      </p:sp>
      <p:sp>
        <p:nvSpPr>
          <p:cNvPr id="14340" name="Text Box 4"/>
          <p:cNvSpPr txBox="1">
            <a:spLocks noChangeArrowheads="1"/>
          </p:cNvSpPr>
          <p:nvPr/>
        </p:nvSpPr>
        <p:spPr bwMode="auto">
          <a:xfrm>
            <a:off x="2513808" y="974726"/>
            <a:ext cx="728503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0" fontAlgn="base" hangingPunct="0">
              <a:spcBef>
                <a:spcPct val="0"/>
              </a:spcBef>
              <a:spcAft>
                <a:spcPct val="0"/>
              </a:spcAft>
              <a:buFontTx/>
              <a:buNone/>
            </a:pPr>
            <a:r>
              <a:rPr lang="en-US" altLang="en-US" sz="4000" b="1" dirty="0">
                <a:solidFill>
                  <a:srgbClr val="000000"/>
                </a:solidFill>
                <a:latin typeface="Cambria" panose="02040503050406030204" pitchFamily="18" charset="0"/>
                <a:cs typeface="Arial" panose="020B0604020202020204" pitchFamily="34" charset="0"/>
              </a:rPr>
              <a:t>Software Engineering-16CS54</a:t>
            </a:r>
          </a:p>
          <a:p>
            <a:pPr algn="ctr" eaLnBrk="0" fontAlgn="base" hangingPunct="0">
              <a:spcBef>
                <a:spcPct val="0"/>
              </a:spcBef>
              <a:spcAft>
                <a:spcPct val="0"/>
              </a:spcAft>
              <a:buFontTx/>
              <a:buNone/>
            </a:pPr>
            <a:r>
              <a:rPr lang="en-US" altLang="en-US" sz="4000" b="1" dirty="0">
                <a:solidFill>
                  <a:srgbClr val="000000"/>
                </a:solidFill>
                <a:latin typeface="Cambria" panose="02040503050406030204" pitchFamily="18" charset="0"/>
                <a:cs typeface="Arial" panose="020B0604020202020204" pitchFamily="34" charset="0"/>
              </a:rPr>
              <a:t>                            </a:t>
            </a:r>
          </a:p>
        </p:txBody>
      </p:sp>
      <p:sp>
        <p:nvSpPr>
          <p:cNvPr id="14341" name="Text Box 5"/>
          <p:cNvSpPr txBox="1">
            <a:spLocks noChangeArrowheads="1"/>
          </p:cNvSpPr>
          <p:nvPr/>
        </p:nvSpPr>
        <p:spPr bwMode="auto">
          <a:xfrm>
            <a:off x="2545558" y="5505450"/>
            <a:ext cx="71786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FontTx/>
              <a:buNone/>
            </a:pPr>
            <a:r>
              <a:rPr lang="en-US" altLang="ja-JP" sz="2400" b="1" dirty="0">
                <a:solidFill>
                  <a:srgbClr val="FF3300"/>
                </a:solidFill>
                <a:ea typeface="ＭＳ Ｐゴシック" panose="020B0600070205080204" pitchFamily="34" charset="-128"/>
              </a:rPr>
              <a:t>Department of Computer Science  </a:t>
            </a:r>
          </a:p>
          <a:p>
            <a:pPr algn="ctr" fontAlgn="base">
              <a:spcBef>
                <a:spcPct val="0"/>
              </a:spcBef>
              <a:spcAft>
                <a:spcPct val="0"/>
              </a:spcAft>
              <a:buFontTx/>
              <a:buNone/>
            </a:pPr>
            <a:r>
              <a:rPr lang="en-US" altLang="ja-JP" sz="2400" b="1" dirty="0">
                <a:solidFill>
                  <a:srgbClr val="FF3300"/>
                </a:solidFill>
                <a:ea typeface="ＭＳ Ｐゴシック" panose="020B0600070205080204" pitchFamily="34" charset="-128"/>
              </a:rPr>
              <a:t>RV College of  Engineering®, Bengaluru</a:t>
            </a:r>
          </a:p>
        </p:txBody>
      </p:sp>
      <p:sp>
        <p:nvSpPr>
          <p:cNvPr id="7" name="Title 1"/>
          <p:cNvSpPr txBox="1">
            <a:spLocks/>
          </p:cNvSpPr>
          <p:nvPr/>
        </p:nvSpPr>
        <p:spPr>
          <a:xfrm>
            <a:off x="2055019" y="2225675"/>
            <a:ext cx="8159750" cy="1411288"/>
          </a:xfrm>
          <a:prstGeom prst="rect">
            <a:avLst/>
          </a:prstGeom>
        </p:spPr>
        <p:txBody>
          <a:bodyPr/>
          <a:lstStyle>
            <a:lvl1pPr algn="ctr" defTabSz="762000" rtl="0" eaLnBrk="0" fontAlgn="base" hangingPunct="0">
              <a:spcBef>
                <a:spcPct val="0"/>
              </a:spcBef>
              <a:spcAft>
                <a:spcPct val="0"/>
              </a:spcAft>
              <a:defRPr sz="4400">
                <a:solidFill>
                  <a:schemeClr val="tx2"/>
                </a:solidFill>
                <a:latin typeface="+mj-lt"/>
                <a:ea typeface="+mj-ea"/>
                <a:cs typeface="+mj-cs"/>
              </a:defRPr>
            </a:lvl1pPr>
            <a:lvl2pPr algn="ctr" defTabSz="762000" rtl="0" eaLnBrk="0" fontAlgn="base" hangingPunct="0">
              <a:spcBef>
                <a:spcPct val="0"/>
              </a:spcBef>
              <a:spcAft>
                <a:spcPct val="0"/>
              </a:spcAft>
              <a:defRPr sz="4400">
                <a:solidFill>
                  <a:schemeClr val="tx2"/>
                </a:solidFill>
                <a:latin typeface="Arial" charset="0"/>
              </a:defRPr>
            </a:lvl2pPr>
            <a:lvl3pPr algn="ctr" defTabSz="762000" rtl="0" eaLnBrk="0" fontAlgn="base" hangingPunct="0">
              <a:spcBef>
                <a:spcPct val="0"/>
              </a:spcBef>
              <a:spcAft>
                <a:spcPct val="0"/>
              </a:spcAft>
              <a:defRPr sz="4400">
                <a:solidFill>
                  <a:schemeClr val="tx2"/>
                </a:solidFill>
                <a:latin typeface="Arial" charset="0"/>
              </a:defRPr>
            </a:lvl3pPr>
            <a:lvl4pPr algn="ctr" defTabSz="762000" rtl="0" eaLnBrk="0" fontAlgn="base" hangingPunct="0">
              <a:spcBef>
                <a:spcPct val="0"/>
              </a:spcBef>
              <a:spcAft>
                <a:spcPct val="0"/>
              </a:spcAft>
              <a:defRPr sz="4400">
                <a:solidFill>
                  <a:schemeClr val="tx2"/>
                </a:solidFill>
                <a:latin typeface="Arial" charset="0"/>
              </a:defRPr>
            </a:lvl4pPr>
            <a:lvl5pPr algn="ctr" defTabSz="762000" rtl="0" eaLnBrk="0" fontAlgn="base" hangingPunct="0">
              <a:spcBef>
                <a:spcPct val="0"/>
              </a:spcBef>
              <a:spcAft>
                <a:spcPct val="0"/>
              </a:spcAft>
              <a:defRPr sz="4400">
                <a:solidFill>
                  <a:schemeClr val="tx2"/>
                </a:solidFill>
                <a:latin typeface="Arial" charset="0"/>
              </a:defRPr>
            </a:lvl5pPr>
            <a:lvl6pPr marL="457200" algn="ctr" defTabSz="762000" rtl="0" eaLnBrk="0" fontAlgn="base" hangingPunct="0">
              <a:spcBef>
                <a:spcPct val="0"/>
              </a:spcBef>
              <a:spcAft>
                <a:spcPct val="0"/>
              </a:spcAft>
              <a:defRPr sz="4400">
                <a:solidFill>
                  <a:schemeClr val="tx2"/>
                </a:solidFill>
                <a:latin typeface="Times New Roman" pitchFamily="18" charset="0"/>
              </a:defRPr>
            </a:lvl6pPr>
            <a:lvl7pPr marL="914400" algn="ctr" defTabSz="762000" rtl="0" eaLnBrk="0" fontAlgn="base" hangingPunct="0">
              <a:spcBef>
                <a:spcPct val="0"/>
              </a:spcBef>
              <a:spcAft>
                <a:spcPct val="0"/>
              </a:spcAft>
              <a:defRPr sz="4400">
                <a:solidFill>
                  <a:schemeClr val="tx2"/>
                </a:solidFill>
                <a:latin typeface="Times New Roman" pitchFamily="18" charset="0"/>
              </a:defRPr>
            </a:lvl7pPr>
            <a:lvl8pPr marL="1371600" algn="ctr" defTabSz="762000" rtl="0" eaLnBrk="0" fontAlgn="base" hangingPunct="0">
              <a:spcBef>
                <a:spcPct val="0"/>
              </a:spcBef>
              <a:spcAft>
                <a:spcPct val="0"/>
              </a:spcAft>
              <a:defRPr sz="4400">
                <a:solidFill>
                  <a:schemeClr val="tx2"/>
                </a:solidFill>
                <a:latin typeface="Times New Roman" pitchFamily="18" charset="0"/>
              </a:defRPr>
            </a:lvl8pPr>
            <a:lvl9pPr marL="1828800" algn="ctr" defTabSz="762000" rtl="0" eaLnBrk="0" fontAlgn="base" hangingPunct="0">
              <a:spcBef>
                <a:spcPct val="0"/>
              </a:spcBef>
              <a:spcAft>
                <a:spcPct val="0"/>
              </a:spcAft>
              <a:defRPr sz="4400">
                <a:solidFill>
                  <a:schemeClr val="tx2"/>
                </a:solidFill>
                <a:latin typeface="Times New Roman" pitchFamily="18" charset="0"/>
              </a:defRPr>
            </a:lvl9pPr>
          </a:lstStyle>
          <a:p>
            <a:pPr>
              <a:defRPr/>
            </a:pPr>
            <a:r>
              <a:rPr lang="en-US" sz="3600" b="1" kern="0" dirty="0" smtClean="0">
                <a:solidFill>
                  <a:srgbClr val="3333CC">
                    <a:lumMod val="50000"/>
                  </a:srgbClr>
                </a:solidFill>
                <a:latin typeface="Times New Roman"/>
              </a:rPr>
              <a:t>Smart Ration Card System</a:t>
            </a:r>
            <a:endParaRPr lang="en-US" sz="3600" b="1" kern="0" dirty="0">
              <a:solidFill>
                <a:srgbClr val="3333CC">
                  <a:lumMod val="50000"/>
                </a:srgbClr>
              </a:solidFill>
              <a:latin typeface="Times New Roman"/>
            </a:endParaRPr>
          </a:p>
          <a:p>
            <a:pPr>
              <a:defRPr/>
            </a:pPr>
            <a:endParaRPr lang="en-US" altLang="en-US" sz="2200" b="1" kern="0" dirty="0">
              <a:solidFill>
                <a:srgbClr val="3333CC">
                  <a:lumMod val="50000"/>
                </a:srgbClr>
              </a:solidFill>
              <a:latin typeface="Times New Roman"/>
            </a:endParaRPr>
          </a:p>
          <a:p>
            <a:pPr>
              <a:defRPr/>
            </a:pPr>
            <a:endParaRPr lang="en-US" altLang="en-US" sz="2800" kern="0" dirty="0">
              <a:solidFill>
                <a:srgbClr val="3333CC">
                  <a:lumMod val="50000"/>
                </a:srgbClr>
              </a:solidFill>
              <a:latin typeface="Times New Roman"/>
            </a:endParaRPr>
          </a:p>
          <a:p>
            <a:pPr>
              <a:defRPr/>
            </a:pPr>
            <a:endParaRPr lang="en-US" altLang="en-US" sz="2800" kern="0" dirty="0">
              <a:solidFill>
                <a:srgbClr val="3333CC">
                  <a:lumMod val="50000"/>
                </a:srgbClr>
              </a:solidFill>
              <a:latin typeface="Times New Roman"/>
            </a:endParaRPr>
          </a:p>
          <a:p>
            <a:pPr>
              <a:defRPr/>
            </a:pPr>
            <a:endParaRPr lang="en-US" altLang="en-US" sz="2000" kern="0" dirty="0">
              <a:solidFill>
                <a:srgbClr val="3333CC">
                  <a:lumMod val="50000"/>
                </a:srgbClr>
              </a:solidFill>
              <a:latin typeface="Times New Roman"/>
            </a:endParaRPr>
          </a:p>
        </p:txBody>
      </p:sp>
      <p:sp>
        <p:nvSpPr>
          <p:cNvPr id="9" name="Title 1"/>
          <p:cNvSpPr txBox="1">
            <a:spLocks/>
          </p:cNvSpPr>
          <p:nvPr/>
        </p:nvSpPr>
        <p:spPr>
          <a:xfrm>
            <a:off x="1508919" y="3805238"/>
            <a:ext cx="3378200" cy="1066800"/>
          </a:xfrm>
          <a:prstGeom prst="rect">
            <a:avLst/>
          </a:prstGeom>
        </p:spPr>
        <p:txBody>
          <a:bodyPr/>
          <a:lstStyle>
            <a:lvl1pPr algn="ctr" defTabSz="762000" rtl="0" eaLnBrk="0" fontAlgn="base" hangingPunct="0">
              <a:spcBef>
                <a:spcPct val="0"/>
              </a:spcBef>
              <a:spcAft>
                <a:spcPct val="0"/>
              </a:spcAft>
              <a:defRPr sz="4400">
                <a:solidFill>
                  <a:schemeClr val="tx2"/>
                </a:solidFill>
                <a:latin typeface="+mj-lt"/>
                <a:ea typeface="+mj-ea"/>
                <a:cs typeface="+mj-cs"/>
              </a:defRPr>
            </a:lvl1pPr>
            <a:lvl2pPr algn="ctr" defTabSz="762000" rtl="0" eaLnBrk="0" fontAlgn="base" hangingPunct="0">
              <a:spcBef>
                <a:spcPct val="0"/>
              </a:spcBef>
              <a:spcAft>
                <a:spcPct val="0"/>
              </a:spcAft>
              <a:defRPr sz="4400">
                <a:solidFill>
                  <a:schemeClr val="tx2"/>
                </a:solidFill>
                <a:latin typeface="Arial" charset="0"/>
              </a:defRPr>
            </a:lvl2pPr>
            <a:lvl3pPr algn="ctr" defTabSz="762000" rtl="0" eaLnBrk="0" fontAlgn="base" hangingPunct="0">
              <a:spcBef>
                <a:spcPct val="0"/>
              </a:spcBef>
              <a:spcAft>
                <a:spcPct val="0"/>
              </a:spcAft>
              <a:defRPr sz="4400">
                <a:solidFill>
                  <a:schemeClr val="tx2"/>
                </a:solidFill>
                <a:latin typeface="Arial" charset="0"/>
              </a:defRPr>
            </a:lvl3pPr>
            <a:lvl4pPr algn="ctr" defTabSz="762000" rtl="0" eaLnBrk="0" fontAlgn="base" hangingPunct="0">
              <a:spcBef>
                <a:spcPct val="0"/>
              </a:spcBef>
              <a:spcAft>
                <a:spcPct val="0"/>
              </a:spcAft>
              <a:defRPr sz="4400">
                <a:solidFill>
                  <a:schemeClr val="tx2"/>
                </a:solidFill>
                <a:latin typeface="Arial" charset="0"/>
              </a:defRPr>
            </a:lvl4pPr>
            <a:lvl5pPr algn="ctr" defTabSz="762000" rtl="0" eaLnBrk="0" fontAlgn="base" hangingPunct="0">
              <a:spcBef>
                <a:spcPct val="0"/>
              </a:spcBef>
              <a:spcAft>
                <a:spcPct val="0"/>
              </a:spcAft>
              <a:defRPr sz="4400">
                <a:solidFill>
                  <a:schemeClr val="tx2"/>
                </a:solidFill>
                <a:latin typeface="Arial" charset="0"/>
              </a:defRPr>
            </a:lvl5pPr>
            <a:lvl6pPr marL="457200" algn="ctr" defTabSz="762000" rtl="0" eaLnBrk="0" fontAlgn="base" hangingPunct="0">
              <a:spcBef>
                <a:spcPct val="0"/>
              </a:spcBef>
              <a:spcAft>
                <a:spcPct val="0"/>
              </a:spcAft>
              <a:defRPr sz="4400">
                <a:solidFill>
                  <a:schemeClr val="tx2"/>
                </a:solidFill>
                <a:latin typeface="Times New Roman" pitchFamily="18" charset="0"/>
              </a:defRPr>
            </a:lvl6pPr>
            <a:lvl7pPr marL="914400" algn="ctr" defTabSz="762000" rtl="0" eaLnBrk="0" fontAlgn="base" hangingPunct="0">
              <a:spcBef>
                <a:spcPct val="0"/>
              </a:spcBef>
              <a:spcAft>
                <a:spcPct val="0"/>
              </a:spcAft>
              <a:defRPr sz="4400">
                <a:solidFill>
                  <a:schemeClr val="tx2"/>
                </a:solidFill>
                <a:latin typeface="Times New Roman" pitchFamily="18" charset="0"/>
              </a:defRPr>
            </a:lvl7pPr>
            <a:lvl8pPr marL="1371600" algn="ctr" defTabSz="762000" rtl="0" eaLnBrk="0" fontAlgn="base" hangingPunct="0">
              <a:spcBef>
                <a:spcPct val="0"/>
              </a:spcBef>
              <a:spcAft>
                <a:spcPct val="0"/>
              </a:spcAft>
              <a:defRPr sz="4400">
                <a:solidFill>
                  <a:schemeClr val="tx2"/>
                </a:solidFill>
                <a:latin typeface="Times New Roman" pitchFamily="18" charset="0"/>
              </a:defRPr>
            </a:lvl8pPr>
            <a:lvl9pPr marL="1828800" algn="ctr" defTabSz="762000" rtl="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en-US" sz="2200" b="1" kern="0" dirty="0">
                <a:solidFill>
                  <a:srgbClr val="000000"/>
                </a:solidFill>
                <a:latin typeface="Times New Roman"/>
              </a:rPr>
              <a:t>Name :</a:t>
            </a:r>
          </a:p>
          <a:p>
            <a:pPr algn="l">
              <a:defRPr/>
            </a:pPr>
            <a:r>
              <a:rPr lang="en-US" altLang="en-US" sz="2200" kern="0" dirty="0" smtClean="0">
                <a:solidFill>
                  <a:srgbClr val="000000"/>
                </a:solidFill>
                <a:latin typeface="Times New Roman"/>
              </a:rPr>
              <a:t>Rishab V Arun</a:t>
            </a:r>
            <a:endParaRPr lang="en-US" altLang="en-US" sz="2200" kern="0" dirty="0">
              <a:solidFill>
                <a:srgbClr val="000000"/>
              </a:solidFill>
              <a:latin typeface="Times New Roman"/>
            </a:endParaRPr>
          </a:p>
          <a:p>
            <a:pPr algn="l">
              <a:defRPr/>
            </a:pPr>
            <a:r>
              <a:rPr lang="en-US" altLang="en-US" sz="2200" kern="0" dirty="0" smtClean="0">
                <a:solidFill>
                  <a:srgbClr val="000000"/>
                </a:solidFill>
                <a:latin typeface="Times New Roman"/>
              </a:rPr>
              <a:t>Siddharth Raikar</a:t>
            </a:r>
            <a:endParaRPr lang="en-US" altLang="en-US" sz="2200" kern="0" dirty="0">
              <a:solidFill>
                <a:srgbClr val="000000"/>
              </a:solidFill>
              <a:latin typeface="Times New Roman"/>
            </a:endParaRPr>
          </a:p>
          <a:p>
            <a:pPr>
              <a:defRPr/>
            </a:pPr>
            <a:endParaRPr lang="en-US" altLang="en-US" sz="2800" kern="0" dirty="0">
              <a:solidFill>
                <a:srgbClr val="000000"/>
              </a:solidFill>
              <a:latin typeface="Times New Roman"/>
            </a:endParaRPr>
          </a:p>
          <a:p>
            <a:pPr>
              <a:defRPr/>
            </a:pPr>
            <a:endParaRPr lang="en-US" altLang="en-US" sz="2800" kern="0" dirty="0">
              <a:solidFill>
                <a:srgbClr val="000000"/>
              </a:solidFill>
              <a:latin typeface="Times New Roman"/>
            </a:endParaRPr>
          </a:p>
          <a:p>
            <a:pPr>
              <a:defRPr/>
            </a:pPr>
            <a:endParaRPr lang="en-US" altLang="en-US" sz="2000" kern="0" dirty="0">
              <a:solidFill>
                <a:srgbClr val="000000"/>
              </a:solidFill>
              <a:latin typeface="Times New Roman"/>
            </a:endParaRPr>
          </a:p>
        </p:txBody>
      </p:sp>
      <p:sp>
        <p:nvSpPr>
          <p:cNvPr id="3" name="Rectangle 2"/>
          <p:cNvSpPr/>
          <p:nvPr/>
        </p:nvSpPr>
        <p:spPr>
          <a:xfrm>
            <a:off x="5047458" y="3805239"/>
            <a:ext cx="2740025" cy="1108075"/>
          </a:xfrm>
          <a:prstGeom prst="rect">
            <a:avLst/>
          </a:prstGeom>
        </p:spPr>
        <p:txBody>
          <a:bodyPr>
            <a:spAutoFit/>
          </a:bodyPr>
          <a:lstStyle/>
          <a:p>
            <a:pPr eaLnBrk="0" fontAlgn="base" hangingPunct="0">
              <a:spcBef>
                <a:spcPct val="0"/>
              </a:spcBef>
              <a:spcAft>
                <a:spcPct val="0"/>
              </a:spcAft>
              <a:defRPr/>
            </a:pPr>
            <a:r>
              <a:rPr lang="en-US" altLang="en-US" sz="2200" b="1" kern="0" dirty="0">
                <a:solidFill>
                  <a:srgbClr val="000000"/>
                </a:solidFill>
                <a:ea typeface="+mj-ea"/>
                <a:cs typeface="+mj-cs"/>
              </a:rPr>
              <a:t>USN :</a:t>
            </a:r>
          </a:p>
          <a:p>
            <a:pPr eaLnBrk="0" fontAlgn="base" hangingPunct="0">
              <a:spcBef>
                <a:spcPct val="0"/>
              </a:spcBef>
              <a:spcAft>
                <a:spcPct val="0"/>
              </a:spcAft>
              <a:defRPr/>
            </a:pPr>
            <a:r>
              <a:rPr lang="en-US" altLang="en-US" sz="2200" kern="0" dirty="0" smtClean="0">
                <a:solidFill>
                  <a:srgbClr val="000000"/>
                </a:solidFill>
                <a:ea typeface="+mj-ea"/>
                <a:cs typeface="+mj-cs"/>
              </a:rPr>
              <a:t>1RV17CS122</a:t>
            </a:r>
            <a:endParaRPr lang="en-US" altLang="en-US" sz="2200" kern="0" dirty="0">
              <a:solidFill>
                <a:srgbClr val="000000"/>
              </a:solidFill>
              <a:ea typeface="+mj-ea"/>
              <a:cs typeface="+mj-cs"/>
            </a:endParaRPr>
          </a:p>
          <a:p>
            <a:pPr eaLnBrk="0" fontAlgn="base" hangingPunct="0">
              <a:spcBef>
                <a:spcPct val="0"/>
              </a:spcBef>
              <a:spcAft>
                <a:spcPct val="0"/>
              </a:spcAft>
              <a:defRPr/>
            </a:pPr>
            <a:r>
              <a:rPr lang="en-US" altLang="en-US" sz="2200" kern="0" dirty="0" smtClean="0">
                <a:solidFill>
                  <a:srgbClr val="000000"/>
                </a:solidFill>
                <a:ea typeface="+mj-ea"/>
                <a:cs typeface="+mj-cs"/>
              </a:rPr>
              <a:t>1RV17CS119</a:t>
            </a:r>
            <a:endParaRPr lang="en-US" altLang="en-US" sz="2200" kern="0" dirty="0">
              <a:solidFill>
                <a:srgbClr val="000000"/>
              </a:solidFill>
              <a:ea typeface="+mj-ea"/>
              <a:cs typeface="+mj-cs"/>
            </a:endParaRPr>
          </a:p>
        </p:txBody>
      </p:sp>
      <p:sp>
        <p:nvSpPr>
          <p:cNvPr id="4" name="Rectangle 3"/>
          <p:cNvSpPr/>
          <p:nvPr/>
        </p:nvSpPr>
        <p:spPr>
          <a:xfrm>
            <a:off x="8276432" y="3805239"/>
            <a:ext cx="2895600" cy="1444625"/>
          </a:xfrm>
          <a:prstGeom prst="rect">
            <a:avLst/>
          </a:prstGeom>
        </p:spPr>
        <p:txBody>
          <a:bodyPr>
            <a:spAutoFit/>
          </a:bodyPr>
          <a:lstStyle/>
          <a:p>
            <a:pPr eaLnBrk="0" fontAlgn="base" hangingPunct="0">
              <a:spcBef>
                <a:spcPct val="0"/>
              </a:spcBef>
              <a:spcAft>
                <a:spcPct val="0"/>
              </a:spcAft>
              <a:defRPr/>
            </a:pPr>
            <a:r>
              <a:rPr lang="pt-BR" sz="2200" b="1" kern="0" dirty="0">
                <a:solidFill>
                  <a:srgbClr val="000000"/>
                </a:solidFill>
                <a:ea typeface="+mj-ea"/>
                <a:cs typeface="+mj-cs"/>
              </a:rPr>
              <a:t>Guide </a:t>
            </a:r>
            <a:r>
              <a:rPr lang="pt-BR" sz="2200" kern="0" dirty="0">
                <a:solidFill>
                  <a:srgbClr val="000000"/>
                </a:solidFill>
                <a:ea typeface="+mj-ea"/>
                <a:cs typeface="+mj-cs"/>
              </a:rPr>
              <a:t>-</a:t>
            </a:r>
          </a:p>
          <a:p>
            <a:pPr eaLnBrk="0" fontAlgn="base" hangingPunct="0">
              <a:spcBef>
                <a:spcPct val="0"/>
              </a:spcBef>
              <a:spcAft>
                <a:spcPct val="0"/>
              </a:spcAft>
              <a:defRPr/>
            </a:pPr>
            <a:r>
              <a:rPr lang="en-US" sz="2200" kern="0" dirty="0" smtClean="0">
                <a:solidFill>
                  <a:srgbClr val="000000"/>
                </a:solidFill>
              </a:rPr>
              <a:t>Jyothi Shetty</a:t>
            </a:r>
            <a:endParaRPr lang="en-US" sz="2200" kern="0" dirty="0">
              <a:solidFill>
                <a:srgbClr val="000000"/>
              </a:solidFill>
            </a:endParaRPr>
          </a:p>
          <a:p>
            <a:pPr eaLnBrk="0" fontAlgn="base" hangingPunct="0">
              <a:spcBef>
                <a:spcPct val="0"/>
              </a:spcBef>
              <a:spcAft>
                <a:spcPct val="0"/>
              </a:spcAft>
              <a:defRPr/>
            </a:pPr>
            <a:r>
              <a:rPr lang="en-US" sz="2200" kern="0" dirty="0">
                <a:solidFill>
                  <a:srgbClr val="000000"/>
                </a:solidFill>
              </a:rPr>
              <a:t>Professor, RVCE</a:t>
            </a:r>
          </a:p>
          <a:p>
            <a:pPr eaLnBrk="0" fontAlgn="base" hangingPunct="0">
              <a:spcBef>
                <a:spcPct val="0"/>
              </a:spcBef>
              <a:spcAft>
                <a:spcPct val="0"/>
              </a:spcAft>
              <a:defRPr/>
            </a:pPr>
            <a:endParaRPr lang="pt-BR" sz="2200" kern="0" dirty="0">
              <a:solidFill>
                <a:srgbClr val="000000"/>
              </a:solidFill>
              <a:ea typeface="+mj-ea"/>
              <a:cs typeface="+mj-cs"/>
            </a:endParaRPr>
          </a:p>
        </p:txBody>
      </p:sp>
    </p:spTree>
    <p:extLst>
      <p:ext uri="{BB962C8B-B14F-4D97-AF65-F5344CB8AC3E}">
        <p14:creationId xmlns:p14="http://schemas.microsoft.com/office/powerpoint/2010/main" val="5491205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5179" y="914400"/>
            <a:ext cx="10361642" cy="5181600"/>
          </a:xfrm>
        </p:spPr>
        <p:txBody>
          <a:bodyPr/>
          <a:lstStyle/>
          <a:p>
            <a:pPr algn="just"/>
            <a:r>
              <a:rPr lang="en-US" sz="2400" dirty="0" smtClean="0"/>
              <a:t>A </a:t>
            </a:r>
            <a:r>
              <a:rPr lang="en-US" sz="2400" dirty="0"/>
              <a:t>number of instances where benefits are being availed in the names of rightfully entitled families without their knowledge. This shadow ownership is possible due to inefficiency in ration card issuance, distribution and record keeping. </a:t>
            </a:r>
            <a:endParaRPr lang="en-IN" sz="2400" dirty="0"/>
          </a:p>
          <a:p>
            <a:pPr algn="just"/>
            <a:r>
              <a:rPr lang="en-US" sz="2400" dirty="0"/>
              <a:t>Pilferage – PDS food grains find way to the market and all the allot do not reach the eligible person</a:t>
            </a:r>
            <a:r>
              <a:rPr lang="en-US" sz="2400" dirty="0" smtClean="0"/>
              <a:t>. </a:t>
            </a:r>
            <a:endParaRPr lang="en-IN" sz="2400" dirty="0"/>
          </a:p>
          <a:p>
            <a:pPr algn="just"/>
            <a:r>
              <a:rPr lang="en-US" sz="2400" dirty="0"/>
              <a:t>There is no central monitoring system </a:t>
            </a:r>
            <a:r>
              <a:rPr lang="en-US" sz="2400" dirty="0" smtClean="0"/>
              <a:t>at the FPS level. </a:t>
            </a:r>
          </a:p>
          <a:p>
            <a:pPr algn="just"/>
            <a:r>
              <a:rPr lang="en-US" sz="2400" dirty="0" smtClean="0"/>
              <a:t>The ration cards are not based on RFID technology and hence can be faked.</a:t>
            </a:r>
          </a:p>
          <a:p>
            <a:pPr algn="just"/>
            <a:r>
              <a:rPr lang="en-US" sz="2400" dirty="0" smtClean="0"/>
              <a:t>People are not aware of any new schemes introduced by the government and many families eligible for ration card have not applied for the ration card.</a:t>
            </a:r>
            <a:endParaRPr lang="en-US" sz="2400" dirty="0"/>
          </a:p>
          <a:p>
            <a:endParaRPr lang="en-US" sz="2400" dirty="0"/>
          </a:p>
          <a:p>
            <a:endParaRPr lang="en-US" sz="2400" dirty="0"/>
          </a:p>
          <a:p>
            <a:endParaRPr lang="en-IN" sz="2400" dirty="0"/>
          </a:p>
        </p:txBody>
      </p:sp>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10</a:t>
            </a:fld>
            <a:endParaRPr lang="en-US" altLang="ja-JP">
              <a:solidFill>
                <a:srgbClr val="000000"/>
              </a:solidFill>
            </a:endParaRPr>
          </a:p>
        </p:txBody>
      </p:sp>
    </p:spTree>
    <p:extLst>
      <p:ext uri="{BB962C8B-B14F-4D97-AF65-F5344CB8AC3E}">
        <p14:creationId xmlns:p14="http://schemas.microsoft.com/office/powerpoint/2010/main" val="330040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5180" y="1081825"/>
            <a:ext cx="10361642" cy="5014175"/>
          </a:xfrm>
        </p:spPr>
        <p:txBody>
          <a:bodyPr/>
          <a:lstStyle/>
          <a:p>
            <a:pPr algn="just"/>
            <a:r>
              <a:rPr lang="en-US" sz="2400" dirty="0"/>
              <a:t>The FPS issues the goods to the dealer as per the type and number of people mentioned in their respective Ration Cards. The </a:t>
            </a:r>
            <a:r>
              <a:rPr lang="en-US" sz="2400" dirty="0" smtClean="0"/>
              <a:t>two </a:t>
            </a:r>
            <a:r>
              <a:rPr lang="en-US" sz="2400" dirty="0"/>
              <a:t>main categories of Ration Cards are Above Poverty Line (APL) </a:t>
            </a:r>
            <a:r>
              <a:rPr lang="en-US" sz="2400" dirty="0" smtClean="0"/>
              <a:t>and </a:t>
            </a:r>
            <a:r>
              <a:rPr lang="en-US" sz="2400" dirty="0"/>
              <a:t>Below Poverty Line (BPL</a:t>
            </a:r>
            <a:r>
              <a:rPr lang="en-US" sz="2400" dirty="0" smtClean="0"/>
              <a:t>). Each </a:t>
            </a:r>
            <a:r>
              <a:rPr lang="en-US" sz="2400" dirty="0"/>
              <a:t>FPS maintains a bill book into which the Bills of every PDS sale is made</a:t>
            </a:r>
            <a:r>
              <a:rPr lang="en-US" sz="2400" dirty="0" smtClean="0"/>
              <a:t>.</a:t>
            </a:r>
          </a:p>
          <a:p>
            <a:pPr marL="0" indent="0" algn="just">
              <a:buNone/>
            </a:pPr>
            <a:endParaRPr lang="en-US" sz="2400" dirty="0" smtClean="0"/>
          </a:p>
          <a:p>
            <a:pPr algn="just"/>
            <a:r>
              <a:rPr lang="en-US" sz="2400" dirty="0"/>
              <a:t>At the end of the month, </a:t>
            </a:r>
            <a:r>
              <a:rPr lang="en-US" sz="2400" dirty="0" smtClean="0"/>
              <a:t>these </a:t>
            </a:r>
            <a:r>
              <a:rPr lang="en-US" sz="2400" dirty="0"/>
              <a:t>records are forwarded to the Civil Supplies </a:t>
            </a:r>
            <a:r>
              <a:rPr lang="en-US" sz="2400" dirty="0" smtClean="0"/>
              <a:t>Department </a:t>
            </a:r>
            <a:r>
              <a:rPr lang="en-US" sz="2400" dirty="0"/>
              <a:t>which in turns </a:t>
            </a:r>
            <a:r>
              <a:rPr lang="en-US" sz="2400" dirty="0" smtClean="0"/>
              <a:t>maintains </a:t>
            </a:r>
            <a:r>
              <a:rPr lang="en-US" sz="2400" dirty="0"/>
              <a:t>records of the distribution done to the people. Subsequent stocks that are left over at any FPS are carried forward to the next month. In the next month , the same FPS receives lesser quantity. In this way, Only manual records are maintained but not computerized </a:t>
            </a:r>
            <a:r>
              <a:rPr lang="en-US" sz="2400" dirty="0" smtClean="0"/>
              <a:t>ones. </a:t>
            </a:r>
            <a:r>
              <a:rPr lang="en-US" sz="2400" dirty="0"/>
              <a:t>This results in significant gaps in the updating of stock status on the government website.</a:t>
            </a:r>
            <a:endParaRPr lang="en-IN" sz="2400" dirty="0"/>
          </a:p>
        </p:txBody>
      </p:sp>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11</a:t>
            </a:fld>
            <a:endParaRPr lang="en-US" altLang="ja-JP">
              <a:solidFill>
                <a:srgbClr val="000000"/>
              </a:solidFill>
            </a:endParaRPr>
          </a:p>
        </p:txBody>
      </p:sp>
    </p:spTree>
    <p:extLst>
      <p:ext uri="{BB962C8B-B14F-4D97-AF65-F5344CB8AC3E}">
        <p14:creationId xmlns:p14="http://schemas.microsoft.com/office/powerpoint/2010/main" val="207160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12</a:t>
            </a:fld>
            <a:endParaRPr lang="en-US" altLang="ja-JP">
              <a:solidFill>
                <a:srgbClr val="000000"/>
              </a:solidFill>
            </a:endParaRPr>
          </a:p>
        </p:txBody>
      </p:sp>
      <p:pic>
        <p:nvPicPr>
          <p:cNvPr id="7" name="Picture 6"/>
          <p:cNvPicPr>
            <a:picLocks noChangeAspect="1"/>
          </p:cNvPicPr>
          <p:nvPr/>
        </p:nvPicPr>
        <p:blipFill>
          <a:blip r:embed="rId2"/>
          <a:stretch>
            <a:fillRect/>
          </a:stretch>
        </p:blipFill>
        <p:spPr>
          <a:xfrm>
            <a:off x="1437494" y="824005"/>
            <a:ext cx="4448796" cy="2505425"/>
          </a:xfrm>
          <a:prstGeom prst="rect">
            <a:avLst/>
          </a:prstGeom>
        </p:spPr>
      </p:pic>
      <p:pic>
        <p:nvPicPr>
          <p:cNvPr id="8" name="Picture 7"/>
          <p:cNvPicPr>
            <a:picLocks noChangeAspect="1"/>
          </p:cNvPicPr>
          <p:nvPr/>
        </p:nvPicPr>
        <p:blipFill>
          <a:blip r:embed="rId3"/>
          <a:stretch>
            <a:fillRect/>
          </a:stretch>
        </p:blipFill>
        <p:spPr>
          <a:xfrm>
            <a:off x="6526408" y="824005"/>
            <a:ext cx="4239217" cy="3019846"/>
          </a:xfrm>
          <a:prstGeom prst="rect">
            <a:avLst/>
          </a:prstGeom>
        </p:spPr>
      </p:pic>
      <p:pic>
        <p:nvPicPr>
          <p:cNvPr id="9" name="Picture 8"/>
          <p:cNvPicPr>
            <a:picLocks noChangeAspect="1"/>
          </p:cNvPicPr>
          <p:nvPr/>
        </p:nvPicPr>
        <p:blipFill>
          <a:blip r:embed="rId4"/>
          <a:stretch>
            <a:fillRect/>
          </a:stretch>
        </p:blipFill>
        <p:spPr>
          <a:xfrm>
            <a:off x="2113226" y="3628596"/>
            <a:ext cx="4001058" cy="3077004"/>
          </a:xfrm>
          <a:prstGeom prst="rect">
            <a:avLst/>
          </a:prstGeom>
        </p:spPr>
      </p:pic>
    </p:spTree>
    <p:extLst>
      <p:ext uri="{BB962C8B-B14F-4D97-AF65-F5344CB8AC3E}">
        <p14:creationId xmlns:p14="http://schemas.microsoft.com/office/powerpoint/2010/main" val="2074567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System</a:t>
            </a:r>
            <a:endParaRPr lang="en-IN" dirty="0"/>
          </a:p>
        </p:txBody>
      </p:sp>
      <p:sp>
        <p:nvSpPr>
          <p:cNvPr id="3" name="Content Placeholder 2"/>
          <p:cNvSpPr>
            <a:spLocks noGrp="1"/>
          </p:cNvSpPr>
          <p:nvPr>
            <p:ph idx="1"/>
          </p:nvPr>
        </p:nvSpPr>
        <p:spPr/>
        <p:txBody>
          <a:bodyPr/>
          <a:lstStyle/>
          <a:p>
            <a:pPr algn="just"/>
            <a:r>
              <a:rPr lang="en-US" sz="2000" dirty="0"/>
              <a:t>The proposed system replaces the manual work in FPS. The main objective of the </a:t>
            </a:r>
            <a:r>
              <a:rPr lang="en-US" sz="2000" dirty="0" smtClean="0"/>
              <a:t>designed system </a:t>
            </a:r>
            <a:r>
              <a:rPr lang="en-US" sz="2000" dirty="0"/>
              <a:t>is the automation of FPS to provide </a:t>
            </a:r>
            <a:r>
              <a:rPr lang="en-US" sz="2000" dirty="0" smtClean="0"/>
              <a:t>transparency, preventing </a:t>
            </a:r>
            <a:r>
              <a:rPr lang="en-US" sz="2000" dirty="0"/>
              <a:t>leakages, curbing corruption and ensuring need based allocation in the Public Distribution System</a:t>
            </a:r>
            <a:r>
              <a:rPr lang="en-US" sz="2000" dirty="0" smtClean="0"/>
              <a:t>. </a:t>
            </a:r>
            <a:r>
              <a:rPr lang="en-US" sz="2000" dirty="0"/>
              <a:t>The proposed automatic FPS for </a:t>
            </a:r>
            <a:r>
              <a:rPr lang="en-US" sz="2000" dirty="0" smtClean="0"/>
              <a:t>public distribution </a:t>
            </a:r>
            <a:r>
              <a:rPr lang="en-US" sz="2000" dirty="0"/>
              <a:t>system is based on RFID </a:t>
            </a:r>
            <a:r>
              <a:rPr lang="en-US" sz="2000" dirty="0" smtClean="0"/>
              <a:t>technology that </a:t>
            </a:r>
            <a:r>
              <a:rPr lang="en-IN" sz="2000" dirty="0" smtClean="0"/>
              <a:t>replaces </a:t>
            </a:r>
            <a:r>
              <a:rPr lang="en-IN" sz="2000" dirty="0"/>
              <a:t>conventional ration cards</a:t>
            </a:r>
            <a:r>
              <a:rPr lang="en-IN" sz="2000" dirty="0" smtClean="0"/>
              <a:t>.</a:t>
            </a:r>
          </a:p>
          <a:p>
            <a:pPr algn="just"/>
            <a:r>
              <a:rPr lang="en-IN" sz="2000" dirty="0" smtClean="0"/>
              <a:t>Transparency will be created by computerizing all the transactions that take place in the FPS. </a:t>
            </a:r>
          </a:p>
          <a:p>
            <a:pPr algn="just"/>
            <a:r>
              <a:rPr lang="en-IN" sz="2000" dirty="0" smtClean="0"/>
              <a:t>Automation of the system will also make the process faster and thereby make it available to more people.</a:t>
            </a:r>
          </a:p>
          <a:p>
            <a:pPr algn="just"/>
            <a:r>
              <a:rPr lang="en-IN" sz="2000" dirty="0" smtClean="0"/>
              <a:t>By storing individual transactions </a:t>
            </a:r>
            <a:r>
              <a:rPr lang="en-US" sz="2000" dirty="0" smtClean="0"/>
              <a:t>in a centralized database can </a:t>
            </a:r>
            <a:r>
              <a:rPr lang="en-US" sz="2000" dirty="0"/>
              <a:t>effectively improves </a:t>
            </a:r>
            <a:r>
              <a:rPr lang="en-US" sz="2000" dirty="0" smtClean="0"/>
              <a:t>PDS</a:t>
            </a:r>
            <a:r>
              <a:rPr lang="en-US" sz="2000" dirty="0"/>
              <a:t> </a:t>
            </a:r>
            <a:r>
              <a:rPr lang="en-US" sz="2000" dirty="0" smtClean="0"/>
              <a:t>and ensure fare distribution of commodities.</a:t>
            </a:r>
          </a:p>
          <a:p>
            <a:pPr algn="just"/>
            <a:r>
              <a:rPr lang="en-US" sz="2000" dirty="0" smtClean="0"/>
              <a:t>By allowing the users to lodge complains and give feedbacks the malpractices of the FPS can be kept at check.</a:t>
            </a:r>
          </a:p>
          <a:p>
            <a:pPr algn="just"/>
            <a:endParaRPr lang="en-US" sz="2000" dirty="0" smtClean="0"/>
          </a:p>
        </p:txBody>
      </p:sp>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13</a:t>
            </a:fld>
            <a:endParaRPr lang="en-US" altLang="ja-JP">
              <a:solidFill>
                <a:srgbClr val="000000"/>
              </a:solidFill>
            </a:endParaRPr>
          </a:p>
        </p:txBody>
      </p:sp>
    </p:spTree>
    <p:extLst>
      <p:ext uri="{BB962C8B-B14F-4D97-AF65-F5344CB8AC3E}">
        <p14:creationId xmlns:p14="http://schemas.microsoft.com/office/powerpoint/2010/main" val="38582420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179" y="419100"/>
            <a:ext cx="10361642" cy="1143000"/>
          </a:xfrm>
        </p:spPr>
        <p:txBody>
          <a:bodyPr/>
          <a:lstStyle/>
          <a:p>
            <a:r>
              <a:rPr lang="en-IN" dirty="0" smtClean="0"/>
              <a:t>Functional Requirements</a:t>
            </a:r>
            <a:endParaRPr lang="en-IN" dirty="0"/>
          </a:p>
        </p:txBody>
      </p:sp>
      <p:sp>
        <p:nvSpPr>
          <p:cNvPr id="3" name="Content Placeholder 2"/>
          <p:cNvSpPr>
            <a:spLocks noGrp="1"/>
          </p:cNvSpPr>
          <p:nvPr>
            <p:ph idx="1"/>
          </p:nvPr>
        </p:nvSpPr>
        <p:spPr>
          <a:xfrm>
            <a:off x="915179" y="1752600"/>
            <a:ext cx="10361642" cy="4114800"/>
          </a:xfrm>
        </p:spPr>
        <p:txBody>
          <a:bodyPr/>
          <a:lstStyle/>
          <a:p>
            <a:r>
              <a:rPr lang="en-IN" sz="2400" dirty="0" smtClean="0"/>
              <a:t>Ration card user details (personal details like Aadhar no, family info) are stored in a centralised and secure database.</a:t>
            </a:r>
          </a:p>
          <a:p>
            <a:r>
              <a:rPr lang="en-US" sz="2400" dirty="0"/>
              <a:t>Verification of </a:t>
            </a:r>
            <a:r>
              <a:rPr lang="en-US" sz="2400" dirty="0" smtClean="0"/>
              <a:t>ration card </a:t>
            </a:r>
            <a:r>
              <a:rPr lang="en-US" sz="2400" dirty="0"/>
              <a:t>is done using RFID Reader installed at the </a:t>
            </a:r>
            <a:r>
              <a:rPr lang="en-US" sz="2400" dirty="0" smtClean="0"/>
              <a:t>center.</a:t>
            </a:r>
          </a:p>
          <a:p>
            <a:r>
              <a:rPr lang="en-US" sz="2400" dirty="0" smtClean="0"/>
              <a:t>The ration card customer gets a bill having the details of his transaction at the FPS.</a:t>
            </a:r>
          </a:p>
          <a:p>
            <a:r>
              <a:rPr lang="en-US" sz="2400" dirty="0" smtClean="0"/>
              <a:t>Stocks are updated by the FPS as stocks are received.</a:t>
            </a:r>
          </a:p>
          <a:p>
            <a:r>
              <a:rPr lang="en-US" sz="2400" dirty="0" smtClean="0"/>
              <a:t>The system allows the user to add balance to his ration card account.</a:t>
            </a:r>
          </a:p>
          <a:p>
            <a:r>
              <a:rPr lang="en-US" sz="2400" dirty="0" smtClean="0"/>
              <a:t>The system allows the user to shop for ration limited by his monthly quota assigned as per his family requirement.</a:t>
            </a:r>
          </a:p>
          <a:p>
            <a:r>
              <a:rPr lang="en-US" sz="2400" dirty="0" smtClean="0"/>
              <a:t>Make sure there is no malpractice done during distribution of groceries and the ration reaches only the ration card holder’s family</a:t>
            </a:r>
            <a:endParaRPr lang="en-IN" sz="2400" dirty="0" smtClean="0"/>
          </a:p>
          <a:p>
            <a:endParaRPr lang="en-US" sz="2400" dirty="0" smtClean="0"/>
          </a:p>
          <a:p>
            <a:endParaRPr lang="en-IN" sz="2400" dirty="0"/>
          </a:p>
        </p:txBody>
      </p:sp>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14</a:t>
            </a:fld>
            <a:endParaRPr lang="en-US" altLang="ja-JP">
              <a:solidFill>
                <a:srgbClr val="000000"/>
              </a:solidFill>
            </a:endParaRPr>
          </a:p>
        </p:txBody>
      </p:sp>
    </p:spTree>
    <p:extLst>
      <p:ext uri="{BB962C8B-B14F-4D97-AF65-F5344CB8AC3E}">
        <p14:creationId xmlns:p14="http://schemas.microsoft.com/office/powerpoint/2010/main" val="10830011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5180" y="1068946"/>
            <a:ext cx="10361642" cy="5027054"/>
          </a:xfrm>
        </p:spPr>
        <p:txBody>
          <a:bodyPr/>
          <a:lstStyle/>
          <a:p>
            <a:r>
              <a:rPr lang="en-US" sz="2400" dirty="0" smtClean="0"/>
              <a:t>The ration card user should be allowed to lodge complains/give feedbacks.</a:t>
            </a:r>
          </a:p>
          <a:p>
            <a:r>
              <a:rPr lang="en-IN" sz="2400" dirty="0" smtClean="0"/>
              <a:t>The ration card user can check his previous transactions.</a:t>
            </a:r>
          </a:p>
          <a:p>
            <a:r>
              <a:rPr lang="en-IN" sz="2400" dirty="0" smtClean="0"/>
              <a:t>The FPS owner can check the transactions that have happened in his shop.</a:t>
            </a:r>
          </a:p>
          <a:p>
            <a:r>
              <a:rPr lang="en-IN" sz="2400" dirty="0" smtClean="0"/>
              <a:t>The admin (government) is able to add/remove/update distributors and  ration card users.</a:t>
            </a:r>
          </a:p>
          <a:p>
            <a:r>
              <a:rPr lang="en-IN" sz="2400" dirty="0" smtClean="0"/>
              <a:t>The admin is able to monitor the working of the FPS.</a:t>
            </a:r>
          </a:p>
          <a:p>
            <a:r>
              <a:rPr lang="en-IN" sz="2400" dirty="0" smtClean="0"/>
              <a:t>The admin is able to issue circulars and give inspection reports to FPS.</a:t>
            </a:r>
          </a:p>
        </p:txBody>
      </p:sp>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15</a:t>
            </a:fld>
            <a:endParaRPr lang="en-US" altLang="ja-JP">
              <a:solidFill>
                <a:srgbClr val="000000"/>
              </a:solidFill>
            </a:endParaRPr>
          </a:p>
        </p:txBody>
      </p:sp>
    </p:spTree>
    <p:extLst>
      <p:ext uri="{BB962C8B-B14F-4D97-AF65-F5344CB8AC3E}">
        <p14:creationId xmlns:p14="http://schemas.microsoft.com/office/powerpoint/2010/main" val="36334463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Non Functional requirements</a:t>
            </a:r>
            <a:endParaRPr lang="en-IN" dirty="0"/>
          </a:p>
        </p:txBody>
      </p:sp>
      <p:sp>
        <p:nvSpPr>
          <p:cNvPr id="3" name="Content Placeholder 2"/>
          <p:cNvSpPr>
            <a:spLocks noGrp="1"/>
          </p:cNvSpPr>
          <p:nvPr>
            <p:ph idx="1"/>
          </p:nvPr>
        </p:nvSpPr>
        <p:spPr/>
        <p:txBody>
          <a:bodyPr/>
          <a:lstStyle/>
          <a:p>
            <a:r>
              <a:rPr lang="en-IN" sz="2400" b="1" dirty="0" smtClean="0"/>
              <a:t>Performance Requirements</a:t>
            </a:r>
            <a:r>
              <a:rPr lang="en-IN" sz="2000" b="1" dirty="0" smtClean="0"/>
              <a:t>: </a:t>
            </a:r>
            <a:r>
              <a:rPr lang="en-IN" sz="2400" b="0" dirty="0" smtClean="0">
                <a:latin typeface="+mn-lt"/>
              </a:rPr>
              <a:t>There should be least latency while accessing the stock database or while performing any actions. </a:t>
            </a:r>
            <a:r>
              <a:rPr lang="en-US" sz="2400" dirty="0"/>
              <a:t>The stock needs to be updated within a day after it is loaded in the </a:t>
            </a:r>
            <a:r>
              <a:rPr lang="en-US" sz="2400" dirty="0" smtClean="0"/>
              <a:t>FPS and </a:t>
            </a:r>
            <a:r>
              <a:rPr lang="en-US" sz="2400" dirty="0"/>
              <a:t>when the card holder purchases the groceries the database must be updated instantaneously with a delay not more than 2 seconds</a:t>
            </a:r>
            <a:r>
              <a:rPr lang="en-US" sz="2400" dirty="0" smtClean="0"/>
              <a:t>.</a:t>
            </a:r>
          </a:p>
          <a:p>
            <a:r>
              <a:rPr lang="en-US" sz="2400" b="1" dirty="0" smtClean="0"/>
              <a:t>Safety Requirements</a:t>
            </a:r>
            <a:r>
              <a:rPr lang="en-US" sz="2400" dirty="0" smtClean="0"/>
              <a:t>: </a:t>
            </a:r>
            <a:r>
              <a:rPr lang="en-IN" sz="2400" b="0" dirty="0" smtClean="0">
                <a:latin typeface="+mn-lt"/>
              </a:rPr>
              <a:t>Since the software is web based, there shouldn’t be any glitches in using it, mainly while making transactions or updating stock. The user transaction and account details should be secured and the developers should maintain the website regularly to prevent bugs.</a:t>
            </a:r>
            <a:endParaRPr lang="en-IN" sz="2400" dirty="0"/>
          </a:p>
          <a:p>
            <a:endParaRPr lang="en-IN" sz="2400" b="0" dirty="0" smtClean="0">
              <a:latin typeface="+mn-lt"/>
            </a:endParaRPr>
          </a:p>
          <a:p>
            <a:endParaRPr lang="en-IN" sz="2400" dirty="0" smtClean="0"/>
          </a:p>
        </p:txBody>
      </p:sp>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16</a:t>
            </a:fld>
            <a:endParaRPr lang="en-US" altLang="ja-JP">
              <a:solidFill>
                <a:srgbClr val="000000"/>
              </a:solidFill>
            </a:endParaRPr>
          </a:p>
        </p:txBody>
      </p:sp>
    </p:spTree>
    <p:extLst>
      <p:ext uri="{BB962C8B-B14F-4D97-AF65-F5344CB8AC3E}">
        <p14:creationId xmlns:p14="http://schemas.microsoft.com/office/powerpoint/2010/main" val="7063937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5180" y="1133341"/>
            <a:ext cx="10361642" cy="4962659"/>
          </a:xfrm>
        </p:spPr>
        <p:txBody>
          <a:bodyPr/>
          <a:lstStyle/>
          <a:p>
            <a:r>
              <a:rPr lang="en-IN" sz="2400" b="1" dirty="0" smtClean="0"/>
              <a:t>Security Requirements</a:t>
            </a:r>
            <a:r>
              <a:rPr lang="en-IN" sz="2400" dirty="0" smtClean="0"/>
              <a:t>: </a:t>
            </a:r>
            <a:r>
              <a:rPr lang="en-US" sz="2400" dirty="0"/>
              <a:t>For the ration card users to register the user will have to provide personal details like Aadhar card details. The database also stores the user’s personal details like number of family member, ration card category, etc. These details should not be disclosed to the public and should be secured</a:t>
            </a:r>
            <a:r>
              <a:rPr lang="en-US" sz="2400" dirty="0" smtClean="0"/>
              <a:t>.</a:t>
            </a:r>
            <a:r>
              <a:rPr lang="en-US" sz="2000" dirty="0"/>
              <a:t>	</a:t>
            </a:r>
            <a:r>
              <a:rPr lang="en-US" sz="2400" dirty="0" smtClean="0"/>
              <a:t>No backdoor entry into the system should be allowed and non ration card holders should not be allowed to withdraw ration in place of ration card holders.</a:t>
            </a:r>
          </a:p>
          <a:p>
            <a:r>
              <a:rPr lang="en-US" sz="2400" b="1" dirty="0" smtClean="0"/>
              <a:t>Software quality attributes: </a:t>
            </a:r>
          </a:p>
          <a:p>
            <a:pPr lvl="1"/>
            <a:r>
              <a:rPr lang="en-US" sz="1800" b="1" dirty="0" smtClean="0"/>
              <a:t>Availability: </a:t>
            </a:r>
            <a:r>
              <a:rPr lang="en-US" sz="1800" dirty="0" smtClean="0"/>
              <a:t>The software must be easily accessible through online portal.</a:t>
            </a:r>
          </a:p>
          <a:p>
            <a:pPr lvl="1"/>
            <a:r>
              <a:rPr lang="en-US" sz="1800" b="1" dirty="0" smtClean="0"/>
              <a:t>Adaptability: </a:t>
            </a:r>
            <a:r>
              <a:rPr lang="en-US" sz="1800" dirty="0" smtClean="0"/>
              <a:t>The software must integrate with the RFID modules and the RFID sensor.</a:t>
            </a:r>
          </a:p>
          <a:p>
            <a:pPr lvl="1"/>
            <a:r>
              <a:rPr lang="en-US" sz="1800" b="1" dirty="0" smtClean="0"/>
              <a:t>Flexibility: </a:t>
            </a:r>
            <a:r>
              <a:rPr lang="en-US" sz="1800" dirty="0" smtClean="0"/>
              <a:t>The details of the ration card holders and FPS should be modifiable.</a:t>
            </a:r>
          </a:p>
          <a:p>
            <a:pPr lvl="1"/>
            <a:r>
              <a:rPr lang="en-US" sz="1800" b="1" dirty="0" smtClean="0"/>
              <a:t>Maintainability: </a:t>
            </a:r>
            <a:r>
              <a:rPr lang="en-US" sz="1800" dirty="0" smtClean="0"/>
              <a:t>The database of the software containing large amount of data should be maintained.</a:t>
            </a:r>
          </a:p>
          <a:p>
            <a:pPr lvl="1"/>
            <a:r>
              <a:rPr lang="en-US" sz="1800" b="1" dirty="0" smtClean="0"/>
              <a:t>Scalability: </a:t>
            </a:r>
            <a:r>
              <a:rPr lang="en-US" sz="1800" dirty="0" smtClean="0"/>
              <a:t>There are millions of ration card users so the website should be able to millions of transactions and users simultaneously.</a:t>
            </a:r>
          </a:p>
          <a:p>
            <a:pPr lvl="1"/>
            <a:r>
              <a:rPr lang="en-US" sz="1800" b="1" dirty="0" smtClean="0"/>
              <a:t>Portability: </a:t>
            </a:r>
            <a:r>
              <a:rPr lang="en-US" sz="1800" dirty="0" smtClean="0"/>
              <a:t>Since, it’s a web based application it can be opened in any web browser.</a:t>
            </a:r>
            <a:endParaRPr lang="en-IN" sz="1800" dirty="0"/>
          </a:p>
        </p:txBody>
      </p:sp>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17</a:t>
            </a:fld>
            <a:endParaRPr lang="en-US" altLang="ja-JP">
              <a:solidFill>
                <a:srgbClr val="000000"/>
              </a:solidFill>
            </a:endParaRPr>
          </a:p>
        </p:txBody>
      </p:sp>
    </p:spTree>
    <p:extLst>
      <p:ext uri="{BB962C8B-B14F-4D97-AF65-F5344CB8AC3E}">
        <p14:creationId xmlns:p14="http://schemas.microsoft.com/office/powerpoint/2010/main" val="22080364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Cases</a:t>
            </a:r>
            <a:endParaRPr lang="en-IN" dirty="0"/>
          </a:p>
        </p:txBody>
      </p:sp>
      <p:sp>
        <p:nvSpPr>
          <p:cNvPr id="3" name="Content Placeholder 2"/>
          <p:cNvSpPr>
            <a:spLocks noGrp="1"/>
          </p:cNvSpPr>
          <p:nvPr>
            <p:ph idx="1"/>
          </p:nvPr>
        </p:nvSpPr>
        <p:spPr/>
        <p:txBody>
          <a:bodyPr/>
          <a:lstStyle/>
          <a:p>
            <a:pPr marL="0" indent="0">
              <a:buNone/>
            </a:pPr>
            <a:r>
              <a:rPr lang="en-IN" sz="2000" b="1" u="sng" dirty="0"/>
              <a:t>1) Use Case 1: Login</a:t>
            </a:r>
            <a:endParaRPr lang="en-IN" sz="2000" b="1" dirty="0"/>
          </a:p>
          <a:p>
            <a:pPr marL="0" indent="0">
              <a:buNone/>
            </a:pPr>
            <a:r>
              <a:rPr lang="en-IN" sz="2000" b="1" dirty="0"/>
              <a:t>Primary Actor: </a:t>
            </a:r>
            <a:r>
              <a:rPr lang="en-IN" sz="2000" dirty="0"/>
              <a:t>User, FPS owner, Admin (Government)</a:t>
            </a:r>
          </a:p>
          <a:p>
            <a:pPr marL="0" indent="0">
              <a:buNone/>
            </a:pPr>
            <a:r>
              <a:rPr lang="en-IN" sz="2000" b="1" dirty="0"/>
              <a:t>Main Scenario:</a:t>
            </a:r>
          </a:p>
          <a:p>
            <a:pPr lvl="0"/>
            <a:r>
              <a:rPr lang="en-IN" sz="2000" dirty="0"/>
              <a:t>The Primary actor opens the automated ration card system website.</a:t>
            </a:r>
          </a:p>
          <a:p>
            <a:pPr lvl="0"/>
            <a:r>
              <a:rPr lang="en-IN" sz="2000" dirty="0"/>
              <a:t>The Primary actor goes to the login page.</a:t>
            </a:r>
          </a:p>
          <a:p>
            <a:pPr lvl="0"/>
            <a:r>
              <a:rPr lang="en-IN" sz="2000" dirty="0"/>
              <a:t>The Primary actor provides the required credentials in the form.</a:t>
            </a:r>
          </a:p>
          <a:p>
            <a:pPr lvl="0"/>
            <a:r>
              <a:rPr lang="en-IN" sz="2000" dirty="0"/>
              <a:t>The Primary actor can now access the features available to him</a:t>
            </a:r>
          </a:p>
          <a:p>
            <a:pPr marL="0" indent="0">
              <a:buNone/>
            </a:pPr>
            <a:r>
              <a:rPr lang="en-IN" sz="2000" b="1" dirty="0"/>
              <a:t>Alternate Scenario:</a:t>
            </a:r>
          </a:p>
          <a:p>
            <a:pPr lvl="0"/>
            <a:r>
              <a:rPr lang="en-IN" sz="2000" dirty="0"/>
              <a:t>Scenario 1: The credentials provided are wrong, the primary actor is requested to provide the right details.</a:t>
            </a:r>
          </a:p>
          <a:p>
            <a:pPr lvl="0"/>
            <a:r>
              <a:rPr lang="en-IN" sz="2000" dirty="0"/>
              <a:t>Scenario 2: Network failure due to no internet access. The Primary actor won’t be able to login.</a:t>
            </a:r>
          </a:p>
          <a:p>
            <a:endParaRPr lang="en-IN" sz="2000" dirty="0"/>
          </a:p>
        </p:txBody>
      </p:sp>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18</a:t>
            </a:fld>
            <a:endParaRPr lang="en-US" altLang="ja-JP">
              <a:solidFill>
                <a:srgbClr val="000000"/>
              </a:solidFill>
            </a:endParaRPr>
          </a:p>
        </p:txBody>
      </p:sp>
    </p:spTree>
    <p:extLst>
      <p:ext uri="{BB962C8B-B14F-4D97-AF65-F5344CB8AC3E}">
        <p14:creationId xmlns:p14="http://schemas.microsoft.com/office/powerpoint/2010/main" val="26684080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5180" y="1030310"/>
            <a:ext cx="10361642" cy="5065690"/>
          </a:xfrm>
        </p:spPr>
        <p:txBody>
          <a:bodyPr/>
          <a:lstStyle/>
          <a:p>
            <a:pPr marL="0" indent="0">
              <a:buNone/>
            </a:pPr>
            <a:r>
              <a:rPr lang="en-IN" sz="2400" b="1" u="sng" dirty="0"/>
              <a:t>2</a:t>
            </a:r>
            <a:r>
              <a:rPr lang="en-IN" sz="2400" b="1" u="sng" dirty="0" smtClean="0"/>
              <a:t>) </a:t>
            </a:r>
            <a:r>
              <a:rPr lang="en-IN" sz="2400" b="1" u="sng" dirty="0"/>
              <a:t>Use Case </a:t>
            </a:r>
            <a:r>
              <a:rPr lang="en-IN" sz="2400" b="1" u="sng" dirty="0" smtClean="0"/>
              <a:t>2: </a:t>
            </a:r>
            <a:r>
              <a:rPr lang="en-IN" sz="2400" b="1" u="sng" dirty="0"/>
              <a:t>Withdraw Ration</a:t>
            </a:r>
            <a:endParaRPr lang="en-IN" sz="2400" b="1" dirty="0"/>
          </a:p>
          <a:p>
            <a:pPr marL="0" indent="0">
              <a:buNone/>
            </a:pPr>
            <a:r>
              <a:rPr lang="en-IN" sz="2400" b="1" dirty="0"/>
              <a:t>Primary Actor: </a:t>
            </a:r>
            <a:r>
              <a:rPr lang="en-IN" sz="2400" dirty="0"/>
              <a:t>Ration Card User</a:t>
            </a:r>
          </a:p>
          <a:p>
            <a:pPr marL="0" indent="0">
              <a:buNone/>
            </a:pPr>
            <a:r>
              <a:rPr lang="en-IN" sz="2400" b="1" dirty="0"/>
              <a:t>Main Scenario:</a:t>
            </a:r>
          </a:p>
          <a:p>
            <a:pPr lvl="0"/>
            <a:r>
              <a:rPr lang="en-IN" sz="2400" dirty="0"/>
              <a:t>The User after logging in chooses withdraw ration option.</a:t>
            </a:r>
          </a:p>
          <a:p>
            <a:pPr lvl="0"/>
            <a:r>
              <a:rPr lang="en-IN" sz="2400" dirty="0"/>
              <a:t>The User chooses the ration he needs to withdraw and the quantity of the ration.</a:t>
            </a:r>
          </a:p>
          <a:p>
            <a:pPr lvl="0"/>
            <a:r>
              <a:rPr lang="en-IN" sz="2400" dirty="0"/>
              <a:t>The User pays the money and buys the ration.</a:t>
            </a:r>
          </a:p>
          <a:p>
            <a:pPr lvl="0"/>
            <a:r>
              <a:rPr lang="en-IN" sz="2400" dirty="0"/>
              <a:t>The Users ration quota is updated.</a:t>
            </a:r>
          </a:p>
          <a:p>
            <a:pPr marL="0" indent="0">
              <a:buNone/>
            </a:pPr>
            <a:r>
              <a:rPr lang="en-IN" sz="2400" b="1" dirty="0"/>
              <a:t>Alternate Scenario:</a:t>
            </a:r>
          </a:p>
          <a:p>
            <a:pPr lvl="0"/>
            <a:r>
              <a:rPr lang="en-IN" sz="2400" dirty="0"/>
              <a:t>Scenario 1: The user does not have any ration quota left, he will be unable to buy ration.</a:t>
            </a:r>
          </a:p>
          <a:p>
            <a:pPr lvl="0"/>
            <a:r>
              <a:rPr lang="en-IN" sz="2400" dirty="0"/>
              <a:t>Scenario 2: Network failure due to no internet access. The User won’t be able to withdraw ration.</a:t>
            </a:r>
          </a:p>
          <a:p>
            <a:endParaRPr lang="en-IN" sz="2400" dirty="0"/>
          </a:p>
        </p:txBody>
      </p:sp>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19</a:t>
            </a:fld>
            <a:endParaRPr lang="en-US" altLang="ja-JP">
              <a:solidFill>
                <a:srgbClr val="000000"/>
              </a:solidFill>
            </a:endParaRPr>
          </a:p>
        </p:txBody>
      </p:sp>
    </p:spTree>
    <p:extLst>
      <p:ext uri="{BB962C8B-B14F-4D97-AF65-F5344CB8AC3E}">
        <p14:creationId xmlns:p14="http://schemas.microsoft.com/office/powerpoint/2010/main" val="24584198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lstStyle/>
          <a:p>
            <a:pPr marL="0" indent="0" algn="just">
              <a:buNone/>
            </a:pPr>
            <a:r>
              <a:rPr lang="en-IN" dirty="0" smtClean="0"/>
              <a:t>To automate the public distribution system by introducing smart ration card which will reduce malpractices and increase transparency in the present system.</a:t>
            </a:r>
            <a:endParaRPr lang="en-IN" dirty="0"/>
          </a:p>
        </p:txBody>
      </p:sp>
    </p:spTree>
    <p:extLst>
      <p:ext uri="{BB962C8B-B14F-4D97-AF65-F5344CB8AC3E}">
        <p14:creationId xmlns:p14="http://schemas.microsoft.com/office/powerpoint/2010/main" val="2999835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2604" y="1118315"/>
            <a:ext cx="10361642" cy="4114800"/>
          </a:xfrm>
        </p:spPr>
        <p:txBody>
          <a:bodyPr/>
          <a:lstStyle/>
          <a:p>
            <a:pPr marL="0" indent="0">
              <a:buNone/>
            </a:pPr>
            <a:r>
              <a:rPr lang="en-IN" sz="2400" b="1" u="sng" dirty="0"/>
              <a:t>3</a:t>
            </a:r>
            <a:r>
              <a:rPr lang="en-IN" sz="2400" b="1" u="sng" dirty="0" smtClean="0"/>
              <a:t>) </a:t>
            </a:r>
            <a:r>
              <a:rPr lang="en-IN" sz="2400" b="1" u="sng" dirty="0"/>
              <a:t>Use Case </a:t>
            </a:r>
            <a:r>
              <a:rPr lang="en-IN" sz="2400" b="1" u="sng" dirty="0" smtClean="0"/>
              <a:t>3: </a:t>
            </a:r>
            <a:r>
              <a:rPr lang="en-IN" sz="2400" b="1" u="sng" dirty="0"/>
              <a:t>View Ration Card details</a:t>
            </a:r>
            <a:endParaRPr lang="en-IN" sz="2400" b="1" dirty="0"/>
          </a:p>
          <a:p>
            <a:pPr marL="0" indent="0">
              <a:buNone/>
            </a:pPr>
            <a:r>
              <a:rPr lang="en-IN" sz="2400" b="1" dirty="0"/>
              <a:t>Primary Actor: </a:t>
            </a:r>
            <a:r>
              <a:rPr lang="en-IN" sz="2400" dirty="0"/>
              <a:t>Ration Card User</a:t>
            </a:r>
          </a:p>
          <a:p>
            <a:pPr marL="0" indent="0">
              <a:buNone/>
            </a:pPr>
            <a:r>
              <a:rPr lang="en-IN" sz="2400" b="1" dirty="0"/>
              <a:t>Main Scenario:</a:t>
            </a:r>
          </a:p>
          <a:p>
            <a:pPr lvl="0"/>
            <a:r>
              <a:rPr lang="en-IN" sz="2400" dirty="0"/>
              <a:t>The User after logging in chooses ration card details option.</a:t>
            </a:r>
          </a:p>
          <a:p>
            <a:pPr lvl="0"/>
            <a:r>
              <a:rPr lang="en-IN" sz="2400" dirty="0"/>
              <a:t>The User is able to access all the details about his family, ration card quota left, etc.</a:t>
            </a:r>
          </a:p>
          <a:p>
            <a:pPr marL="0" indent="0">
              <a:buNone/>
            </a:pPr>
            <a:r>
              <a:rPr lang="en-IN" sz="2400" b="1" dirty="0"/>
              <a:t>Alternate Scenario:</a:t>
            </a:r>
          </a:p>
          <a:p>
            <a:pPr lvl="0"/>
            <a:r>
              <a:rPr lang="en-IN" sz="2400" dirty="0"/>
              <a:t>Scenario 1: Network failure due to no internet access. The User won’t be able to see his ration card details</a:t>
            </a:r>
          </a:p>
          <a:p>
            <a:endParaRPr lang="en-IN" sz="2400" dirty="0"/>
          </a:p>
        </p:txBody>
      </p:sp>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20</a:t>
            </a:fld>
            <a:endParaRPr lang="en-US" altLang="ja-JP">
              <a:solidFill>
                <a:srgbClr val="000000"/>
              </a:solidFill>
            </a:endParaRPr>
          </a:p>
        </p:txBody>
      </p:sp>
    </p:spTree>
    <p:extLst>
      <p:ext uri="{BB962C8B-B14F-4D97-AF65-F5344CB8AC3E}">
        <p14:creationId xmlns:p14="http://schemas.microsoft.com/office/powerpoint/2010/main" val="40868475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5179" y="1028163"/>
            <a:ext cx="10361642" cy="4114800"/>
          </a:xfrm>
        </p:spPr>
        <p:txBody>
          <a:bodyPr/>
          <a:lstStyle/>
          <a:p>
            <a:pPr marL="0" indent="0">
              <a:buNone/>
            </a:pPr>
            <a:r>
              <a:rPr lang="en-IN" sz="2400" b="1" u="sng" dirty="0"/>
              <a:t>4</a:t>
            </a:r>
            <a:r>
              <a:rPr lang="en-IN" sz="2400" b="1" u="sng" dirty="0" smtClean="0"/>
              <a:t>) </a:t>
            </a:r>
            <a:r>
              <a:rPr lang="en-IN" sz="2400" b="1" u="sng" dirty="0"/>
              <a:t>Use Case </a:t>
            </a:r>
            <a:r>
              <a:rPr lang="en-IN" sz="2400" b="1" u="sng" dirty="0" smtClean="0"/>
              <a:t>4: </a:t>
            </a:r>
            <a:r>
              <a:rPr lang="en-IN" sz="2400" b="1" u="sng" dirty="0"/>
              <a:t>Modify Stock</a:t>
            </a:r>
            <a:endParaRPr lang="en-IN" sz="2400" b="1" dirty="0"/>
          </a:p>
          <a:p>
            <a:pPr marL="0" indent="0">
              <a:buNone/>
            </a:pPr>
            <a:r>
              <a:rPr lang="en-IN" sz="2400" b="1" dirty="0"/>
              <a:t>Primary Actor: </a:t>
            </a:r>
            <a:r>
              <a:rPr lang="en-IN" sz="2400" dirty="0"/>
              <a:t>FPS owner</a:t>
            </a:r>
          </a:p>
          <a:p>
            <a:pPr marL="0" indent="0">
              <a:buNone/>
            </a:pPr>
            <a:r>
              <a:rPr lang="en-IN" sz="2400" b="1" dirty="0"/>
              <a:t>Main Scenario:</a:t>
            </a:r>
          </a:p>
          <a:p>
            <a:pPr lvl="0"/>
            <a:r>
              <a:rPr lang="en-IN" sz="2400" dirty="0"/>
              <a:t>The FPS owner after logging in chooses modify stock option.</a:t>
            </a:r>
          </a:p>
          <a:p>
            <a:pPr lvl="0"/>
            <a:r>
              <a:rPr lang="en-IN" sz="2400" dirty="0"/>
              <a:t>The FPS owner can add stock as per the requirement/scenario.</a:t>
            </a:r>
          </a:p>
          <a:p>
            <a:pPr lvl="0"/>
            <a:r>
              <a:rPr lang="en-IN" sz="2400" dirty="0"/>
              <a:t>The FPS can choose the save option and the database gets updated.</a:t>
            </a:r>
          </a:p>
          <a:p>
            <a:pPr marL="0" indent="0">
              <a:buNone/>
            </a:pPr>
            <a:r>
              <a:rPr lang="en-IN" sz="2400" b="1" dirty="0"/>
              <a:t>Alternate Scenario:</a:t>
            </a:r>
          </a:p>
          <a:p>
            <a:pPr lvl="0"/>
            <a:r>
              <a:rPr lang="en-IN" sz="2400" dirty="0"/>
              <a:t>Scenario 1: Network failure due to no internet access. The FPS won’t be able to modify his stock details.</a:t>
            </a:r>
          </a:p>
          <a:p>
            <a:pPr marL="0" indent="0">
              <a:buNone/>
            </a:pPr>
            <a:endParaRPr lang="en-IN" sz="2400" dirty="0"/>
          </a:p>
        </p:txBody>
      </p:sp>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21</a:t>
            </a:fld>
            <a:endParaRPr lang="en-US" altLang="ja-JP">
              <a:solidFill>
                <a:srgbClr val="000000"/>
              </a:solidFill>
            </a:endParaRPr>
          </a:p>
        </p:txBody>
      </p:sp>
    </p:spTree>
    <p:extLst>
      <p:ext uri="{BB962C8B-B14F-4D97-AF65-F5344CB8AC3E}">
        <p14:creationId xmlns:p14="http://schemas.microsoft.com/office/powerpoint/2010/main" val="39502263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5179" y="1079679"/>
            <a:ext cx="10361642" cy="4114800"/>
          </a:xfrm>
        </p:spPr>
        <p:txBody>
          <a:bodyPr/>
          <a:lstStyle/>
          <a:p>
            <a:pPr marL="0" indent="0">
              <a:buNone/>
            </a:pPr>
            <a:r>
              <a:rPr lang="en-IN" sz="2400" b="1" u="sng" dirty="0"/>
              <a:t>5</a:t>
            </a:r>
            <a:r>
              <a:rPr lang="en-IN" sz="2400" b="1" u="sng" dirty="0" smtClean="0"/>
              <a:t>) </a:t>
            </a:r>
            <a:r>
              <a:rPr lang="en-IN" sz="2400" b="1" u="sng" dirty="0"/>
              <a:t>Use Case </a:t>
            </a:r>
            <a:r>
              <a:rPr lang="en-IN" sz="2400" b="1" u="sng" dirty="0" smtClean="0"/>
              <a:t>5:  </a:t>
            </a:r>
            <a:r>
              <a:rPr lang="en-IN" sz="2400" b="1" u="sng" dirty="0"/>
              <a:t>View Transaction Details</a:t>
            </a:r>
            <a:endParaRPr lang="en-IN" sz="2400" b="1" dirty="0"/>
          </a:p>
          <a:p>
            <a:pPr marL="0" indent="0">
              <a:buNone/>
            </a:pPr>
            <a:r>
              <a:rPr lang="en-IN" sz="2400" b="1" dirty="0"/>
              <a:t>Primary Actor: </a:t>
            </a:r>
            <a:r>
              <a:rPr lang="en-IN" sz="2400" dirty="0"/>
              <a:t>FPS owner</a:t>
            </a:r>
          </a:p>
          <a:p>
            <a:pPr marL="0" indent="0">
              <a:buNone/>
            </a:pPr>
            <a:r>
              <a:rPr lang="en-IN" sz="2400" b="1" dirty="0"/>
              <a:t>Main Scenario:</a:t>
            </a:r>
          </a:p>
          <a:p>
            <a:pPr lvl="0"/>
            <a:r>
              <a:rPr lang="en-IN" sz="2400" dirty="0"/>
              <a:t>The FPS owner after logging in choose view transaction details option.</a:t>
            </a:r>
          </a:p>
          <a:p>
            <a:pPr lvl="0"/>
            <a:r>
              <a:rPr lang="en-IN" sz="2400" dirty="0"/>
              <a:t>The FPS owner can get the transaction details of the stock he has in his shop.</a:t>
            </a:r>
          </a:p>
          <a:p>
            <a:pPr marL="0" indent="0">
              <a:buNone/>
            </a:pPr>
            <a:r>
              <a:rPr lang="en-IN" sz="2400" dirty="0"/>
              <a:t> </a:t>
            </a:r>
          </a:p>
          <a:p>
            <a:pPr marL="0" indent="0">
              <a:buNone/>
            </a:pPr>
            <a:r>
              <a:rPr lang="en-IN" sz="2400" b="1" dirty="0"/>
              <a:t>Alternate Scenario:</a:t>
            </a:r>
          </a:p>
          <a:p>
            <a:pPr lvl="0"/>
            <a:r>
              <a:rPr lang="en-IN" sz="2400" dirty="0"/>
              <a:t>Scenario 1: Network failure due to no internet access. The FPS won’t be able to see the transaction details.</a:t>
            </a:r>
          </a:p>
          <a:p>
            <a:endParaRPr lang="en-IN" sz="2400" dirty="0"/>
          </a:p>
        </p:txBody>
      </p:sp>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22</a:t>
            </a:fld>
            <a:endParaRPr lang="en-US" altLang="ja-JP">
              <a:solidFill>
                <a:srgbClr val="000000"/>
              </a:solidFill>
            </a:endParaRPr>
          </a:p>
        </p:txBody>
      </p:sp>
    </p:spTree>
    <p:extLst>
      <p:ext uri="{BB962C8B-B14F-4D97-AF65-F5344CB8AC3E}">
        <p14:creationId xmlns:p14="http://schemas.microsoft.com/office/powerpoint/2010/main" val="161846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5179" y="1066800"/>
            <a:ext cx="10361642" cy="4114800"/>
          </a:xfrm>
        </p:spPr>
        <p:txBody>
          <a:bodyPr/>
          <a:lstStyle/>
          <a:p>
            <a:pPr marL="0" indent="0">
              <a:buNone/>
            </a:pPr>
            <a:r>
              <a:rPr lang="en-IN" sz="2400" b="1" u="sng" dirty="0"/>
              <a:t>6</a:t>
            </a:r>
            <a:r>
              <a:rPr lang="en-IN" sz="2400" b="1" u="sng" dirty="0" smtClean="0"/>
              <a:t>) </a:t>
            </a:r>
            <a:r>
              <a:rPr lang="en-IN" sz="2400" b="1" u="sng" dirty="0"/>
              <a:t>Use Case </a:t>
            </a:r>
            <a:r>
              <a:rPr lang="en-IN" sz="2400" b="1" u="sng" dirty="0" smtClean="0"/>
              <a:t>6: Add/Modify </a:t>
            </a:r>
            <a:r>
              <a:rPr lang="en-IN" sz="2400" b="1" u="sng" dirty="0"/>
              <a:t>FPS details</a:t>
            </a:r>
            <a:endParaRPr lang="en-IN" sz="2400" b="1" dirty="0"/>
          </a:p>
          <a:p>
            <a:pPr marL="0" indent="0">
              <a:buNone/>
            </a:pPr>
            <a:r>
              <a:rPr lang="en-IN" sz="2400" b="1" dirty="0"/>
              <a:t>Primary Actor: </a:t>
            </a:r>
            <a:r>
              <a:rPr lang="en-IN" sz="2400" dirty="0"/>
              <a:t>Admin</a:t>
            </a:r>
          </a:p>
          <a:p>
            <a:pPr marL="0" indent="0">
              <a:buNone/>
            </a:pPr>
            <a:r>
              <a:rPr lang="en-IN" sz="2400" b="1" dirty="0"/>
              <a:t>Main Scenario:</a:t>
            </a:r>
          </a:p>
          <a:p>
            <a:pPr lvl="0"/>
            <a:r>
              <a:rPr lang="en-IN" sz="2400" dirty="0"/>
              <a:t>The Admin after logging in can choose to </a:t>
            </a:r>
            <a:r>
              <a:rPr lang="en-IN" sz="2400" dirty="0" smtClean="0"/>
              <a:t>add/modify </a:t>
            </a:r>
            <a:r>
              <a:rPr lang="en-IN" sz="2400" dirty="0"/>
              <a:t>the FPS details.</a:t>
            </a:r>
          </a:p>
          <a:p>
            <a:pPr lvl="0"/>
            <a:r>
              <a:rPr lang="en-IN" sz="2400" dirty="0"/>
              <a:t>The Admin can choose to add/update/delete a FPS.</a:t>
            </a:r>
          </a:p>
          <a:p>
            <a:pPr lvl="0"/>
            <a:r>
              <a:rPr lang="en-IN" sz="2400" dirty="0"/>
              <a:t>The admin can choose to save the alteration.</a:t>
            </a:r>
          </a:p>
          <a:p>
            <a:pPr lvl="0"/>
            <a:r>
              <a:rPr lang="en-IN" sz="2400" dirty="0"/>
              <a:t>The admin can monitor the </a:t>
            </a:r>
            <a:r>
              <a:rPr lang="en-IN" sz="2400" dirty="0" smtClean="0"/>
              <a:t>FPS and issue inspection reports</a:t>
            </a:r>
            <a:endParaRPr lang="en-IN" sz="2400" dirty="0"/>
          </a:p>
          <a:p>
            <a:pPr lvl="0"/>
            <a:r>
              <a:rPr lang="en-IN" sz="2400" dirty="0"/>
              <a:t>The admin can also send circulars to the FPS.</a:t>
            </a:r>
          </a:p>
          <a:p>
            <a:pPr marL="0" indent="0">
              <a:buNone/>
            </a:pPr>
            <a:r>
              <a:rPr lang="en-IN" sz="2400" dirty="0"/>
              <a:t> </a:t>
            </a:r>
          </a:p>
          <a:p>
            <a:pPr marL="0" indent="0">
              <a:buNone/>
            </a:pPr>
            <a:r>
              <a:rPr lang="en-IN" sz="2400" b="1" dirty="0"/>
              <a:t>Alternate Scenario:</a:t>
            </a:r>
          </a:p>
          <a:p>
            <a:pPr lvl="0"/>
            <a:r>
              <a:rPr lang="en-IN" sz="2400" dirty="0"/>
              <a:t>Scenario 1: Network failure due to no internet access. The Admin won’t be able to modify FPS details.</a:t>
            </a:r>
          </a:p>
          <a:p>
            <a:endParaRPr lang="en-IN" sz="2400" dirty="0"/>
          </a:p>
        </p:txBody>
      </p:sp>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23</a:t>
            </a:fld>
            <a:endParaRPr lang="en-US" altLang="ja-JP">
              <a:solidFill>
                <a:srgbClr val="000000"/>
              </a:solidFill>
            </a:endParaRPr>
          </a:p>
        </p:txBody>
      </p:sp>
    </p:spTree>
    <p:extLst>
      <p:ext uri="{BB962C8B-B14F-4D97-AF65-F5344CB8AC3E}">
        <p14:creationId xmlns:p14="http://schemas.microsoft.com/office/powerpoint/2010/main" val="15748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5179" y="1195588"/>
            <a:ext cx="10361642" cy="4114800"/>
          </a:xfrm>
        </p:spPr>
        <p:txBody>
          <a:bodyPr/>
          <a:lstStyle/>
          <a:p>
            <a:pPr marL="0" indent="0">
              <a:buNone/>
            </a:pPr>
            <a:r>
              <a:rPr lang="en-IN" sz="2400" b="1" u="sng" dirty="0"/>
              <a:t>7</a:t>
            </a:r>
            <a:r>
              <a:rPr lang="en-IN" sz="2400" b="1" u="sng" dirty="0" smtClean="0"/>
              <a:t>) </a:t>
            </a:r>
            <a:r>
              <a:rPr lang="en-IN" sz="2400" b="1" u="sng" dirty="0"/>
              <a:t>Use Case </a:t>
            </a:r>
            <a:r>
              <a:rPr lang="en-IN" sz="2400" b="1" u="sng" dirty="0" smtClean="0"/>
              <a:t>7: </a:t>
            </a:r>
            <a:r>
              <a:rPr lang="en-IN" sz="2400" b="1" u="sng" dirty="0"/>
              <a:t>Add/Modify Ration Card Holder </a:t>
            </a:r>
            <a:endParaRPr lang="en-IN" sz="2400" b="1" dirty="0"/>
          </a:p>
          <a:p>
            <a:pPr marL="0" indent="0">
              <a:buNone/>
            </a:pPr>
            <a:r>
              <a:rPr lang="en-IN" sz="2400" b="1" dirty="0"/>
              <a:t>Primary Actor: </a:t>
            </a:r>
            <a:r>
              <a:rPr lang="en-IN" sz="2400" dirty="0"/>
              <a:t>Admin</a:t>
            </a:r>
          </a:p>
          <a:p>
            <a:pPr marL="0" indent="0">
              <a:buNone/>
            </a:pPr>
            <a:r>
              <a:rPr lang="en-IN" sz="2400" b="1" dirty="0"/>
              <a:t>Main Scenario:</a:t>
            </a:r>
          </a:p>
          <a:p>
            <a:pPr lvl="0"/>
            <a:r>
              <a:rPr lang="en-IN" sz="2400" dirty="0"/>
              <a:t>The Admin after logging in can choose to </a:t>
            </a:r>
            <a:r>
              <a:rPr lang="en-IN" sz="2400" dirty="0" smtClean="0"/>
              <a:t>Add/modify ration </a:t>
            </a:r>
            <a:r>
              <a:rPr lang="en-IN" sz="2400" dirty="0"/>
              <a:t>card </a:t>
            </a:r>
            <a:r>
              <a:rPr lang="en-IN" sz="2400" dirty="0" smtClean="0"/>
              <a:t>holders.</a:t>
            </a:r>
            <a:endParaRPr lang="en-IN" sz="2400" dirty="0"/>
          </a:p>
          <a:p>
            <a:pPr lvl="0"/>
            <a:r>
              <a:rPr lang="en-IN" sz="2400" dirty="0"/>
              <a:t>The Admin can select the ration card holder by his id number </a:t>
            </a:r>
            <a:r>
              <a:rPr lang="en-IN" sz="2400" dirty="0" smtClean="0"/>
              <a:t>and modify his details or add/remove ration card holders.</a:t>
            </a:r>
            <a:endParaRPr lang="en-IN" sz="2400" dirty="0"/>
          </a:p>
          <a:p>
            <a:pPr marL="0" indent="0">
              <a:buNone/>
            </a:pPr>
            <a:r>
              <a:rPr lang="en-IN" sz="2400" dirty="0"/>
              <a:t> </a:t>
            </a:r>
          </a:p>
          <a:p>
            <a:pPr marL="0" indent="0">
              <a:buNone/>
            </a:pPr>
            <a:r>
              <a:rPr lang="en-IN" sz="2400" b="1" dirty="0"/>
              <a:t>Alternate Scenario:</a:t>
            </a:r>
          </a:p>
          <a:p>
            <a:pPr lvl="0"/>
            <a:r>
              <a:rPr lang="en-IN" sz="2400" dirty="0"/>
              <a:t>Scenario 1: Network failure due to no internet access. The Admin won’t be able to </a:t>
            </a:r>
            <a:r>
              <a:rPr lang="en-IN" sz="2400" dirty="0" smtClean="0"/>
              <a:t>add/modify </a:t>
            </a:r>
            <a:r>
              <a:rPr lang="en-IN" sz="2400" dirty="0"/>
              <a:t>the ration card holder.</a:t>
            </a:r>
          </a:p>
          <a:p>
            <a:endParaRPr lang="en-IN" sz="2400" dirty="0"/>
          </a:p>
        </p:txBody>
      </p:sp>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24</a:t>
            </a:fld>
            <a:endParaRPr lang="en-US" altLang="ja-JP">
              <a:solidFill>
                <a:srgbClr val="000000"/>
              </a:solidFill>
            </a:endParaRPr>
          </a:p>
        </p:txBody>
      </p:sp>
    </p:spTree>
    <p:extLst>
      <p:ext uri="{BB962C8B-B14F-4D97-AF65-F5344CB8AC3E}">
        <p14:creationId xmlns:p14="http://schemas.microsoft.com/office/powerpoint/2010/main" val="28762448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4941" y="631065"/>
            <a:ext cx="9941880" cy="5617335"/>
          </a:xfrm>
        </p:spPr>
      </p:pic>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25</a:t>
            </a:fld>
            <a:endParaRPr lang="en-US" altLang="ja-JP">
              <a:solidFill>
                <a:srgbClr val="000000"/>
              </a:solidFill>
            </a:endParaRPr>
          </a:p>
        </p:txBody>
      </p:sp>
      <p:sp>
        <p:nvSpPr>
          <p:cNvPr id="7" name="Rectangle 6"/>
          <p:cNvSpPr/>
          <p:nvPr/>
        </p:nvSpPr>
        <p:spPr bwMode="auto">
          <a:xfrm>
            <a:off x="7060407" y="2220516"/>
            <a:ext cx="935831" cy="247650"/>
          </a:xfrm>
          <a:prstGeom prst="rect">
            <a:avLst/>
          </a:prstGeom>
          <a:solidFill>
            <a:srgbClr val="51C0AA"/>
          </a:solidFill>
          <a:ln w="12700" cap="flat" cmpd="sng" algn="ctr">
            <a:solidFill>
              <a:srgbClr val="51C0AA"/>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IN" sz="1400" i="0" u="none" strike="noStrike" cap="none" normalizeH="0" baseline="-25000" dirty="0" smtClean="0">
                <a:ln>
                  <a:noFill/>
                </a:ln>
                <a:solidFill>
                  <a:schemeClr val="bg1"/>
                </a:solidFill>
                <a:effectLst/>
              </a:rPr>
              <a:t>Add stock</a:t>
            </a:r>
          </a:p>
        </p:txBody>
      </p:sp>
      <p:sp>
        <p:nvSpPr>
          <p:cNvPr id="8" name="Rectangle 7"/>
          <p:cNvSpPr/>
          <p:nvPr/>
        </p:nvSpPr>
        <p:spPr bwMode="auto">
          <a:xfrm>
            <a:off x="7024688" y="2246710"/>
            <a:ext cx="100012" cy="97631"/>
          </a:xfrm>
          <a:prstGeom prst="rect">
            <a:avLst/>
          </a:prstGeom>
          <a:solidFill>
            <a:srgbClr val="51C0AA"/>
          </a:solidFill>
          <a:ln w="12700" cap="flat" cmpd="sng" algn="ctr">
            <a:solidFill>
              <a:srgbClr val="51C0AA"/>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1" i="0" u="none" strike="noStrike" cap="none" normalizeH="0" baseline="-25000" smtClean="0">
              <a:ln>
                <a:noFill/>
              </a:ln>
              <a:solidFill>
                <a:schemeClr val="tx1"/>
              </a:solidFill>
              <a:effectLst/>
              <a:latin typeface="Symbol" pitchFamily="18" charset="2"/>
            </a:endParaRPr>
          </a:p>
        </p:txBody>
      </p:sp>
      <p:sp>
        <p:nvSpPr>
          <p:cNvPr id="10" name="Rectangle 9"/>
          <p:cNvSpPr/>
          <p:nvPr/>
        </p:nvSpPr>
        <p:spPr bwMode="auto">
          <a:xfrm>
            <a:off x="7960519" y="2250282"/>
            <a:ext cx="100012" cy="97631"/>
          </a:xfrm>
          <a:prstGeom prst="rect">
            <a:avLst/>
          </a:prstGeom>
          <a:solidFill>
            <a:srgbClr val="51C0AA"/>
          </a:solidFill>
          <a:ln w="12700" cap="flat" cmpd="sng" algn="ctr">
            <a:solidFill>
              <a:srgbClr val="51C0AA"/>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1" i="0" u="none" strike="noStrike" cap="none" normalizeH="0" baseline="-25000" smtClean="0">
              <a:ln>
                <a:noFill/>
              </a:ln>
              <a:solidFill>
                <a:schemeClr val="tx1"/>
              </a:solidFill>
              <a:effectLst/>
              <a:latin typeface="Symbol" pitchFamily="18" charset="2"/>
            </a:endParaRPr>
          </a:p>
        </p:txBody>
      </p:sp>
      <p:sp>
        <p:nvSpPr>
          <p:cNvPr id="11" name="Rectangle 10"/>
          <p:cNvSpPr/>
          <p:nvPr/>
        </p:nvSpPr>
        <p:spPr bwMode="auto">
          <a:xfrm>
            <a:off x="6972300" y="4360664"/>
            <a:ext cx="410765" cy="97631"/>
          </a:xfrm>
          <a:prstGeom prst="rect">
            <a:avLst/>
          </a:prstGeom>
          <a:solidFill>
            <a:srgbClr val="51C0AA"/>
          </a:solidFill>
          <a:ln w="12700" cap="flat" cmpd="sng" algn="ctr">
            <a:solidFill>
              <a:srgbClr val="51C0AA"/>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200" i="0" u="none" strike="noStrike" cap="none" normalizeH="0" baseline="-25000" dirty="0" smtClean="0">
              <a:ln>
                <a:noFill/>
              </a:ln>
              <a:solidFill>
                <a:schemeClr val="bg1"/>
              </a:solidFill>
              <a:effectLst/>
            </a:endParaRPr>
          </a:p>
        </p:txBody>
      </p:sp>
      <p:sp>
        <p:nvSpPr>
          <p:cNvPr id="12" name="TextBox 11"/>
          <p:cNvSpPr txBox="1"/>
          <p:nvPr/>
        </p:nvSpPr>
        <p:spPr>
          <a:xfrm>
            <a:off x="7024688" y="4286368"/>
            <a:ext cx="728264" cy="246221"/>
          </a:xfrm>
          <a:prstGeom prst="rect">
            <a:avLst/>
          </a:prstGeom>
          <a:noFill/>
        </p:spPr>
        <p:txBody>
          <a:bodyPr wrap="square" rtlCol="0">
            <a:spAutoFit/>
          </a:bodyPr>
          <a:lstStyle/>
          <a:p>
            <a:r>
              <a:rPr lang="en-IN" sz="1000" dirty="0" smtClean="0">
                <a:solidFill>
                  <a:schemeClr val="bg1"/>
                </a:solidFill>
              </a:rPr>
              <a:t>Add</a:t>
            </a:r>
            <a:endParaRPr lang="en-IN" sz="1000" dirty="0">
              <a:solidFill>
                <a:schemeClr val="bg1"/>
              </a:solidFill>
            </a:endParaRPr>
          </a:p>
        </p:txBody>
      </p:sp>
    </p:spTree>
    <p:extLst>
      <p:ext uri="{BB962C8B-B14F-4D97-AF65-F5344CB8AC3E}">
        <p14:creationId xmlns:p14="http://schemas.microsoft.com/office/powerpoint/2010/main" val="34144535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180" y="455053"/>
            <a:ext cx="10361642" cy="1143000"/>
          </a:xfrm>
        </p:spPr>
        <p:txBody>
          <a:bodyPr/>
          <a:lstStyle/>
          <a:p>
            <a:r>
              <a:rPr lang="en-IN" sz="3200" dirty="0" smtClean="0"/>
              <a:t>Data Flow Diagram</a:t>
            </a:r>
            <a:endParaRPr lang="en-IN" sz="3200" dirty="0"/>
          </a:p>
        </p:txBody>
      </p:sp>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26</a:t>
            </a:fld>
            <a:endParaRPr lang="en-US" altLang="ja-JP">
              <a:solidFill>
                <a:srgbClr val="000000"/>
              </a:solidFill>
            </a:endParaRPr>
          </a:p>
        </p:txBody>
      </p:sp>
      <p:pic>
        <p:nvPicPr>
          <p:cNvPr id="3" name="Picture 2"/>
          <p:cNvPicPr>
            <a:picLocks noChangeAspect="1"/>
          </p:cNvPicPr>
          <p:nvPr/>
        </p:nvPicPr>
        <p:blipFill>
          <a:blip r:embed="rId2"/>
          <a:stretch>
            <a:fillRect/>
          </a:stretch>
        </p:blipFill>
        <p:spPr>
          <a:xfrm>
            <a:off x="2207595" y="1790890"/>
            <a:ext cx="7297013" cy="4566466"/>
          </a:xfrm>
          <a:prstGeom prst="rect">
            <a:avLst/>
          </a:prstGeom>
        </p:spPr>
      </p:pic>
    </p:spTree>
    <p:extLst>
      <p:ext uri="{BB962C8B-B14F-4D97-AF65-F5344CB8AC3E}">
        <p14:creationId xmlns:p14="http://schemas.microsoft.com/office/powerpoint/2010/main" val="25209870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27</a:t>
            </a:fld>
            <a:endParaRPr lang="en-US" altLang="ja-JP">
              <a:solidFill>
                <a:srgbClr val="000000"/>
              </a:solidFill>
            </a:endParaRPr>
          </a:p>
        </p:txBody>
      </p:sp>
      <p:pic>
        <p:nvPicPr>
          <p:cNvPr id="2" name="Picture 1"/>
          <p:cNvPicPr>
            <a:picLocks noChangeAspect="1"/>
          </p:cNvPicPr>
          <p:nvPr/>
        </p:nvPicPr>
        <p:blipFill>
          <a:blip r:embed="rId2"/>
          <a:stretch>
            <a:fillRect/>
          </a:stretch>
        </p:blipFill>
        <p:spPr>
          <a:xfrm>
            <a:off x="1567072" y="206062"/>
            <a:ext cx="8839058" cy="6290171"/>
          </a:xfrm>
          <a:prstGeom prst="rect">
            <a:avLst/>
          </a:prstGeom>
        </p:spPr>
      </p:pic>
    </p:spTree>
    <p:extLst>
      <p:ext uri="{BB962C8B-B14F-4D97-AF65-F5344CB8AC3E}">
        <p14:creationId xmlns:p14="http://schemas.microsoft.com/office/powerpoint/2010/main" val="10805674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179" y="88900"/>
            <a:ext cx="10361642" cy="1143000"/>
          </a:xfrm>
        </p:spPr>
        <p:txBody>
          <a:bodyPr/>
          <a:lstStyle/>
          <a:p>
            <a:r>
              <a:rPr lang="en-IN" dirty="0" smtClean="0"/>
              <a:t>Class Diagram</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7800" y="1231900"/>
            <a:ext cx="7115274" cy="4817709"/>
          </a:xfrm>
        </p:spPr>
      </p:pic>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28</a:t>
            </a:fld>
            <a:endParaRPr lang="en-US" altLang="ja-JP">
              <a:solidFill>
                <a:srgbClr val="000000"/>
              </a:solidFill>
            </a:endParaRPr>
          </a:p>
        </p:txBody>
      </p:sp>
    </p:spTree>
    <p:extLst>
      <p:ext uri="{BB962C8B-B14F-4D97-AF65-F5344CB8AC3E}">
        <p14:creationId xmlns:p14="http://schemas.microsoft.com/office/powerpoint/2010/main" val="28593761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179" y="0"/>
            <a:ext cx="10361642" cy="1143000"/>
          </a:xfrm>
        </p:spPr>
        <p:txBody>
          <a:bodyPr/>
          <a:lstStyle/>
          <a:p>
            <a:r>
              <a:rPr lang="en-IN" sz="3200" dirty="0" smtClean="0"/>
              <a:t>Sequence diagram</a:t>
            </a:r>
            <a:endParaRPr lang="en-IN" sz="3200" dirty="0"/>
          </a:p>
        </p:txBody>
      </p:sp>
      <p:pic>
        <p:nvPicPr>
          <p:cNvPr id="5" name="Content Placeholder 4"/>
          <p:cNvPicPr>
            <a:picLocks noGrp="1" noChangeAspect="1"/>
          </p:cNvPicPr>
          <p:nvPr>
            <p:ph idx="1"/>
          </p:nvPr>
        </p:nvPicPr>
        <p:blipFill>
          <a:blip r:embed="rId2"/>
          <a:stretch>
            <a:fillRect/>
          </a:stretch>
        </p:blipFill>
        <p:spPr>
          <a:xfrm>
            <a:off x="3226232" y="840802"/>
            <a:ext cx="5739535" cy="5709796"/>
          </a:xfrm>
          <a:prstGeom prst="rect">
            <a:avLst/>
          </a:prstGeom>
        </p:spPr>
      </p:pic>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29</a:t>
            </a:fld>
            <a:endParaRPr lang="en-US" altLang="ja-JP">
              <a:solidFill>
                <a:srgbClr val="000000"/>
              </a:solidFill>
            </a:endParaRPr>
          </a:p>
        </p:txBody>
      </p:sp>
    </p:spTree>
    <p:extLst>
      <p:ext uri="{BB962C8B-B14F-4D97-AF65-F5344CB8AC3E}">
        <p14:creationId xmlns:p14="http://schemas.microsoft.com/office/powerpoint/2010/main" val="2695622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Purpose</a:t>
            </a:r>
            <a:endParaRPr lang="en-IN" dirty="0"/>
          </a:p>
        </p:txBody>
      </p:sp>
      <p:sp>
        <p:nvSpPr>
          <p:cNvPr id="3" name="Content Placeholder 2"/>
          <p:cNvSpPr>
            <a:spLocks noGrp="1"/>
          </p:cNvSpPr>
          <p:nvPr>
            <p:ph idx="1"/>
          </p:nvPr>
        </p:nvSpPr>
        <p:spPr/>
        <p:txBody>
          <a:bodyPr/>
          <a:lstStyle/>
          <a:p>
            <a:pPr marL="0" indent="0" algn="just">
              <a:buNone/>
            </a:pPr>
            <a:r>
              <a:rPr lang="en-US" sz="2400" dirty="0"/>
              <a:t>India’s social commitment for providing food security for the poor and needy is answered through the strong network of more than 4.5 Lac Fair Price Shops (FPS) across the country. More than 150 million families purchase ration shop commodities every year. The Public Distribution system in India is however plagued with several malpractices which prevent the benefits from reaching the intended beneficiaries and also result in revenue loss for the Government. There is leakage and pilferage of food grains at each point of the supply chain - from procurement until distribution. It has also been seen that issuance of multiple ration cards to a single person prohibits the proper allocation of food grains to deserved beneficiary. </a:t>
            </a:r>
            <a:endParaRPr lang="en-IN" sz="2400" dirty="0"/>
          </a:p>
          <a:p>
            <a:endParaRPr lang="en-IN" sz="2400" dirty="0"/>
          </a:p>
        </p:txBody>
      </p:sp>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3</a:t>
            </a:fld>
            <a:endParaRPr lang="en-US" altLang="ja-JP">
              <a:solidFill>
                <a:srgbClr val="000000"/>
              </a:solidFill>
            </a:endParaRPr>
          </a:p>
        </p:txBody>
      </p:sp>
    </p:spTree>
    <p:extLst>
      <p:ext uri="{BB962C8B-B14F-4D97-AF65-F5344CB8AC3E}">
        <p14:creationId xmlns:p14="http://schemas.microsoft.com/office/powerpoint/2010/main" val="29762465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768600" y="524265"/>
            <a:ext cx="6680200" cy="5724135"/>
          </a:xfrm>
          <a:prstGeom prst="rect">
            <a:avLst/>
          </a:prstGeom>
        </p:spPr>
      </p:pic>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30</a:t>
            </a:fld>
            <a:endParaRPr lang="en-US" altLang="ja-JP">
              <a:solidFill>
                <a:srgbClr val="000000"/>
              </a:solidFill>
            </a:endParaRPr>
          </a:p>
        </p:txBody>
      </p:sp>
    </p:spTree>
    <p:extLst>
      <p:ext uri="{BB962C8B-B14F-4D97-AF65-F5344CB8AC3E}">
        <p14:creationId xmlns:p14="http://schemas.microsoft.com/office/powerpoint/2010/main" val="17790500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180" y="190500"/>
            <a:ext cx="10361642" cy="774700"/>
          </a:xfrm>
        </p:spPr>
        <p:txBody>
          <a:bodyPr/>
          <a:lstStyle/>
          <a:p>
            <a:r>
              <a:rPr lang="en-IN" sz="3200" dirty="0" smtClean="0"/>
              <a:t>Activity/Gantt Chart</a:t>
            </a:r>
            <a:endParaRPr lang="en-IN" sz="3200" dirty="0"/>
          </a:p>
        </p:txBody>
      </p:sp>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31</a:t>
            </a:fld>
            <a:endParaRPr lang="en-US" altLang="ja-JP">
              <a:solidFill>
                <a:srgbClr val="00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976" y="1358900"/>
            <a:ext cx="11245736" cy="4419599"/>
          </a:xfrm>
          <a:prstGeom prst="rect">
            <a:avLst/>
          </a:prstGeom>
        </p:spPr>
      </p:pic>
    </p:spTree>
    <p:extLst>
      <p:ext uri="{BB962C8B-B14F-4D97-AF65-F5344CB8AC3E}">
        <p14:creationId xmlns:p14="http://schemas.microsoft.com/office/powerpoint/2010/main" val="8175860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18807" y="331789"/>
            <a:ext cx="6096000" cy="542925"/>
          </a:xfrm>
          <a:prstGeom prst="rect">
            <a:avLst/>
          </a:prstGeom>
          <a:noFill/>
        </p:spPr>
        <p:txBody>
          <a:bodyPr>
            <a:spAutoFit/>
          </a:bodyPr>
          <a:lstStyle/>
          <a:p>
            <a:pPr eaLnBrk="0" fontAlgn="base" hangingPunct="0">
              <a:spcBef>
                <a:spcPct val="0"/>
              </a:spcBef>
              <a:spcAft>
                <a:spcPct val="0"/>
              </a:spcAft>
              <a:defRPr/>
            </a:pPr>
            <a:r>
              <a:rPr lang="en-IN" sz="4400" b="1" baseline="-25000" dirty="0">
                <a:solidFill>
                  <a:srgbClr val="000000"/>
                </a:solidFill>
              </a:rPr>
              <a:t>IMPLEMENTATION</a:t>
            </a:r>
          </a:p>
        </p:txBody>
      </p:sp>
      <p:sp>
        <p:nvSpPr>
          <p:cNvPr id="3" name="TextBox 2"/>
          <p:cNvSpPr txBox="1"/>
          <p:nvPr/>
        </p:nvSpPr>
        <p:spPr>
          <a:xfrm>
            <a:off x="2437607" y="3332163"/>
            <a:ext cx="6553200" cy="400050"/>
          </a:xfrm>
          <a:prstGeom prst="rect">
            <a:avLst/>
          </a:prstGeom>
          <a:noFill/>
        </p:spPr>
        <p:txBody>
          <a:bodyPr>
            <a:spAutoFit/>
          </a:bodyPr>
          <a:lstStyle/>
          <a:p>
            <a:pPr eaLnBrk="0" fontAlgn="base" hangingPunct="0">
              <a:spcBef>
                <a:spcPct val="0"/>
              </a:spcBef>
              <a:spcAft>
                <a:spcPct val="0"/>
              </a:spcAft>
              <a:defRPr/>
            </a:pPr>
            <a:r>
              <a:rPr lang="en-IN" sz="3000" b="1" baseline="-25000" dirty="0">
                <a:solidFill>
                  <a:srgbClr val="000000"/>
                </a:solidFill>
              </a:rPr>
              <a:t>TOOLS USED FOR DOCUMENTATION:</a:t>
            </a:r>
          </a:p>
        </p:txBody>
      </p:sp>
      <p:sp>
        <p:nvSpPr>
          <p:cNvPr id="4" name="Rectangle 3"/>
          <p:cNvSpPr/>
          <p:nvPr/>
        </p:nvSpPr>
        <p:spPr>
          <a:xfrm>
            <a:off x="2361407" y="1192214"/>
            <a:ext cx="4876800" cy="1323975"/>
          </a:xfrm>
          <a:prstGeom prst="rect">
            <a:avLst/>
          </a:prstGeom>
        </p:spPr>
        <p:txBody>
          <a:bodyPr>
            <a:spAutoFit/>
          </a:bodyPr>
          <a:lstStyle/>
          <a:p>
            <a:pPr eaLnBrk="0" fontAlgn="base" hangingPunct="0">
              <a:spcBef>
                <a:spcPct val="0"/>
              </a:spcBef>
              <a:spcAft>
                <a:spcPct val="0"/>
              </a:spcAft>
              <a:defRPr/>
            </a:pPr>
            <a:r>
              <a:rPr lang="en-IN" sz="3000" b="1" baseline="-25000" dirty="0">
                <a:solidFill>
                  <a:srgbClr val="000000"/>
                </a:solidFill>
              </a:rPr>
              <a:t>TOOLS USED FOR DEVELOPMENT:</a:t>
            </a:r>
            <a:endParaRPr lang="en-IN" sz="3000" baseline="-25000" dirty="0">
              <a:solidFill>
                <a:srgbClr val="000000"/>
              </a:solidFill>
            </a:endParaRPr>
          </a:p>
          <a:p>
            <a:pPr eaLnBrk="0" fontAlgn="base" hangingPunct="0">
              <a:spcBef>
                <a:spcPct val="0"/>
              </a:spcBef>
              <a:spcAft>
                <a:spcPct val="0"/>
              </a:spcAft>
              <a:defRPr/>
            </a:pPr>
            <a:endParaRPr lang="en-IN" sz="3000" baseline="-25000" dirty="0">
              <a:solidFill>
                <a:srgbClr val="000000"/>
              </a:solidFill>
            </a:endParaRPr>
          </a:p>
          <a:p>
            <a:pPr marL="342900" indent="-342900" eaLnBrk="0" fontAlgn="base" hangingPunct="0">
              <a:spcBef>
                <a:spcPct val="0"/>
              </a:spcBef>
              <a:spcAft>
                <a:spcPct val="0"/>
              </a:spcAft>
              <a:buFont typeface="Wingdings" panose="05000000000000000000" pitchFamily="2" charset="2"/>
              <a:buChar char="Ø"/>
              <a:defRPr/>
            </a:pPr>
            <a:endParaRPr lang="en-IN" sz="3000" b="1" baseline="-25000" dirty="0">
              <a:solidFill>
                <a:srgbClr val="000000"/>
              </a:solidFill>
            </a:endParaRPr>
          </a:p>
          <a:p>
            <a:pPr eaLnBrk="0" fontAlgn="base" hangingPunct="0">
              <a:spcBef>
                <a:spcPct val="0"/>
              </a:spcBef>
              <a:spcAft>
                <a:spcPct val="0"/>
              </a:spcAft>
              <a:defRPr/>
            </a:pPr>
            <a:endParaRPr lang="en-IN" sz="3000" b="1" baseline="-25000" dirty="0">
              <a:solidFill>
                <a:srgbClr val="000000"/>
              </a:solidFill>
            </a:endParaRPr>
          </a:p>
        </p:txBody>
      </p:sp>
      <p:sp>
        <p:nvSpPr>
          <p:cNvPr id="5" name="TextBox 4"/>
          <p:cNvSpPr txBox="1"/>
          <p:nvPr/>
        </p:nvSpPr>
        <p:spPr>
          <a:xfrm>
            <a:off x="2443957" y="1590676"/>
            <a:ext cx="7810500" cy="1600438"/>
          </a:xfrm>
          <a:prstGeom prst="rect">
            <a:avLst/>
          </a:prstGeom>
          <a:noFill/>
        </p:spPr>
        <p:txBody>
          <a:bodyPr>
            <a:spAutoFit/>
          </a:bodyPr>
          <a:lstStyle/>
          <a:p>
            <a:pPr eaLnBrk="0" fontAlgn="base" hangingPunct="0">
              <a:lnSpc>
                <a:spcPct val="150000"/>
              </a:lnSpc>
              <a:spcBef>
                <a:spcPct val="0"/>
              </a:spcBef>
              <a:spcAft>
                <a:spcPct val="0"/>
              </a:spcAft>
              <a:defRPr/>
            </a:pPr>
            <a:r>
              <a:rPr lang="en-IN" sz="2800" baseline="-25000" dirty="0">
                <a:solidFill>
                  <a:srgbClr val="000000"/>
                </a:solidFill>
              </a:rPr>
              <a:t>*  </a:t>
            </a:r>
            <a:r>
              <a:rPr lang="en-IN" sz="2800" b="1" baseline="-25000" dirty="0">
                <a:solidFill>
                  <a:srgbClr val="000000"/>
                </a:solidFill>
              </a:rPr>
              <a:t>Database management</a:t>
            </a:r>
            <a:r>
              <a:rPr lang="en-IN" sz="2800" baseline="-25000" dirty="0">
                <a:solidFill>
                  <a:srgbClr val="000000"/>
                </a:solidFill>
              </a:rPr>
              <a:t>: MySQL Shell and </a:t>
            </a:r>
            <a:r>
              <a:rPr lang="en-IN" sz="2800" baseline="-25000" dirty="0" err="1">
                <a:solidFill>
                  <a:srgbClr val="000000"/>
                </a:solidFill>
              </a:rPr>
              <a:t>MonogoDb</a:t>
            </a:r>
            <a:r>
              <a:rPr lang="en-IN" sz="2800" baseline="-25000" dirty="0">
                <a:solidFill>
                  <a:srgbClr val="000000"/>
                </a:solidFill>
              </a:rPr>
              <a:t> compass</a:t>
            </a:r>
          </a:p>
          <a:p>
            <a:pPr eaLnBrk="0" fontAlgn="base" hangingPunct="0">
              <a:lnSpc>
                <a:spcPct val="150000"/>
              </a:lnSpc>
              <a:spcBef>
                <a:spcPct val="0"/>
              </a:spcBef>
              <a:spcAft>
                <a:spcPct val="0"/>
              </a:spcAft>
              <a:defRPr/>
            </a:pPr>
            <a:r>
              <a:rPr lang="en-IN" sz="2800" baseline="-25000" dirty="0" smtClean="0">
                <a:solidFill>
                  <a:srgbClr val="000000"/>
                </a:solidFill>
              </a:rPr>
              <a:t>*  </a:t>
            </a:r>
            <a:r>
              <a:rPr lang="en-IN" sz="2800" b="1" baseline="-25000" dirty="0" smtClean="0">
                <a:solidFill>
                  <a:srgbClr val="000000"/>
                </a:solidFill>
              </a:rPr>
              <a:t>Interface </a:t>
            </a:r>
            <a:r>
              <a:rPr lang="en-IN" sz="2800" b="1" baseline="-25000" dirty="0">
                <a:solidFill>
                  <a:srgbClr val="000000"/>
                </a:solidFill>
              </a:rPr>
              <a:t>and script development: </a:t>
            </a:r>
            <a:r>
              <a:rPr lang="en-IN" sz="2800" baseline="-25000" dirty="0">
                <a:solidFill>
                  <a:srgbClr val="000000"/>
                </a:solidFill>
              </a:rPr>
              <a:t>Microsoft Visual </a:t>
            </a:r>
            <a:r>
              <a:rPr lang="en-IN" sz="2800" baseline="-25000" dirty="0" smtClean="0">
                <a:solidFill>
                  <a:srgbClr val="000000"/>
                </a:solidFill>
              </a:rPr>
              <a:t>Code</a:t>
            </a:r>
          </a:p>
          <a:p>
            <a:pPr eaLnBrk="0" fontAlgn="base" hangingPunct="0">
              <a:lnSpc>
                <a:spcPct val="150000"/>
              </a:lnSpc>
              <a:spcBef>
                <a:spcPct val="0"/>
              </a:spcBef>
              <a:spcAft>
                <a:spcPct val="0"/>
              </a:spcAft>
              <a:defRPr/>
            </a:pPr>
            <a:r>
              <a:rPr lang="en-IN" sz="2800" baseline="-25000" dirty="0" smtClean="0">
                <a:solidFill>
                  <a:srgbClr val="000000"/>
                </a:solidFill>
              </a:rPr>
              <a:t>*  </a:t>
            </a:r>
            <a:r>
              <a:rPr lang="en-IN" sz="2800" b="1" baseline="-25000" dirty="0" smtClean="0">
                <a:solidFill>
                  <a:srgbClr val="000000"/>
                </a:solidFill>
              </a:rPr>
              <a:t>RFID prototype development: </a:t>
            </a:r>
            <a:r>
              <a:rPr lang="en-IN" sz="2800" baseline="-25000" dirty="0" err="1" smtClean="0">
                <a:solidFill>
                  <a:srgbClr val="000000"/>
                </a:solidFill>
              </a:rPr>
              <a:t>NodeMCU</a:t>
            </a:r>
            <a:r>
              <a:rPr lang="en-IN" sz="2800" baseline="-25000" dirty="0" smtClean="0">
                <a:solidFill>
                  <a:srgbClr val="000000"/>
                </a:solidFill>
              </a:rPr>
              <a:t>, </a:t>
            </a:r>
            <a:r>
              <a:rPr lang="en-IN" sz="2800" baseline="-25000" dirty="0" err="1" smtClean="0">
                <a:solidFill>
                  <a:srgbClr val="000000"/>
                </a:solidFill>
              </a:rPr>
              <a:t>ArduinoIDE</a:t>
            </a:r>
            <a:r>
              <a:rPr lang="en-IN" sz="2800" dirty="0" smtClean="0">
                <a:solidFill>
                  <a:srgbClr val="000000"/>
                </a:solidFill>
              </a:rPr>
              <a:t> </a:t>
            </a:r>
            <a:endParaRPr lang="en-IN" sz="2800" baseline="-25000" dirty="0">
              <a:solidFill>
                <a:srgbClr val="000000"/>
              </a:solidFill>
            </a:endParaRPr>
          </a:p>
        </p:txBody>
      </p:sp>
      <p:sp>
        <p:nvSpPr>
          <p:cNvPr id="6" name="TextBox 5"/>
          <p:cNvSpPr txBox="1"/>
          <p:nvPr/>
        </p:nvSpPr>
        <p:spPr>
          <a:xfrm>
            <a:off x="2537619" y="3749457"/>
            <a:ext cx="7239000" cy="2677656"/>
          </a:xfrm>
          <a:prstGeom prst="rect">
            <a:avLst/>
          </a:prstGeom>
          <a:noFill/>
        </p:spPr>
        <p:txBody>
          <a:bodyPr>
            <a:spAutoFit/>
          </a:bodyPr>
          <a:lstStyle/>
          <a:p>
            <a:pPr eaLnBrk="0" fontAlgn="base" hangingPunct="0">
              <a:lnSpc>
                <a:spcPct val="150000"/>
              </a:lnSpc>
              <a:spcBef>
                <a:spcPct val="0"/>
              </a:spcBef>
              <a:spcAft>
                <a:spcPct val="0"/>
              </a:spcAft>
              <a:defRPr/>
            </a:pPr>
            <a:r>
              <a:rPr lang="en-IN" sz="2800" b="1" baseline="-25000" dirty="0">
                <a:solidFill>
                  <a:srgbClr val="000000"/>
                </a:solidFill>
              </a:rPr>
              <a:t>*  Software Requirement Specifications: </a:t>
            </a:r>
            <a:r>
              <a:rPr lang="en-IN" sz="2800" baseline="-25000" dirty="0">
                <a:solidFill>
                  <a:srgbClr val="000000"/>
                </a:solidFill>
              </a:rPr>
              <a:t>Microsoft Word</a:t>
            </a:r>
          </a:p>
          <a:p>
            <a:pPr eaLnBrk="0" fontAlgn="base" hangingPunct="0">
              <a:lnSpc>
                <a:spcPct val="150000"/>
              </a:lnSpc>
              <a:spcBef>
                <a:spcPct val="0"/>
              </a:spcBef>
              <a:spcAft>
                <a:spcPct val="0"/>
              </a:spcAft>
              <a:defRPr/>
            </a:pPr>
            <a:r>
              <a:rPr lang="en-IN" sz="2800" b="1" baseline="-25000" dirty="0">
                <a:solidFill>
                  <a:srgbClr val="000000"/>
                </a:solidFill>
              </a:rPr>
              <a:t>*  </a:t>
            </a:r>
            <a:r>
              <a:rPr lang="en-IN" sz="2800" b="1" baseline="-25000" dirty="0" smtClean="0">
                <a:solidFill>
                  <a:srgbClr val="000000"/>
                </a:solidFill>
              </a:rPr>
              <a:t>Use cases </a:t>
            </a:r>
            <a:r>
              <a:rPr lang="en-IN" sz="2800" b="1" baseline="-25000" dirty="0">
                <a:solidFill>
                  <a:srgbClr val="000000"/>
                </a:solidFill>
              </a:rPr>
              <a:t>Diagram:</a:t>
            </a:r>
            <a:r>
              <a:rPr lang="en-IN" sz="2800" baseline="-25000" dirty="0">
                <a:solidFill>
                  <a:srgbClr val="000000"/>
                </a:solidFill>
              </a:rPr>
              <a:t> </a:t>
            </a:r>
            <a:r>
              <a:rPr lang="en-IN" sz="2800" baseline="-25000" dirty="0" smtClean="0">
                <a:solidFill>
                  <a:srgbClr val="000000"/>
                </a:solidFill>
              </a:rPr>
              <a:t>Lucid chart</a:t>
            </a:r>
            <a:r>
              <a:rPr lang="en-IN" sz="2800" baseline="-25000" dirty="0" smtClean="0">
                <a:solidFill>
                  <a:srgbClr val="000000"/>
                </a:solidFill>
              </a:rPr>
              <a:t> </a:t>
            </a:r>
            <a:endParaRPr lang="en-IN" sz="2800" baseline="-25000" dirty="0">
              <a:solidFill>
                <a:srgbClr val="000000"/>
              </a:solidFill>
            </a:endParaRPr>
          </a:p>
          <a:p>
            <a:pPr eaLnBrk="0" fontAlgn="base" hangingPunct="0">
              <a:lnSpc>
                <a:spcPct val="150000"/>
              </a:lnSpc>
              <a:spcBef>
                <a:spcPct val="0"/>
              </a:spcBef>
              <a:spcAft>
                <a:spcPct val="0"/>
              </a:spcAft>
              <a:defRPr/>
            </a:pPr>
            <a:r>
              <a:rPr lang="en-IN" sz="2800" b="1" baseline="-25000" dirty="0">
                <a:solidFill>
                  <a:srgbClr val="000000"/>
                </a:solidFill>
              </a:rPr>
              <a:t>*  Gantt chart, Activity chart:</a:t>
            </a:r>
            <a:r>
              <a:rPr lang="en-IN" sz="2800" baseline="-25000" dirty="0">
                <a:solidFill>
                  <a:srgbClr val="000000"/>
                </a:solidFill>
              </a:rPr>
              <a:t> </a:t>
            </a:r>
            <a:r>
              <a:rPr lang="en-IN" sz="2800" baseline="-25000" dirty="0" smtClean="0">
                <a:solidFill>
                  <a:srgbClr val="000000"/>
                </a:solidFill>
              </a:rPr>
              <a:t>Draw.io</a:t>
            </a:r>
            <a:endParaRPr lang="en-IN" sz="2800" baseline="-25000" dirty="0">
              <a:solidFill>
                <a:srgbClr val="000000"/>
              </a:solidFill>
            </a:endParaRPr>
          </a:p>
          <a:p>
            <a:pPr eaLnBrk="0" fontAlgn="base" hangingPunct="0">
              <a:lnSpc>
                <a:spcPct val="150000"/>
              </a:lnSpc>
              <a:spcBef>
                <a:spcPct val="0"/>
              </a:spcBef>
              <a:spcAft>
                <a:spcPct val="0"/>
              </a:spcAft>
              <a:defRPr/>
            </a:pPr>
            <a:r>
              <a:rPr lang="en-IN" sz="2800" b="1" baseline="-25000" dirty="0">
                <a:solidFill>
                  <a:srgbClr val="000000"/>
                </a:solidFill>
              </a:rPr>
              <a:t>*  Sequence Diagrams, DFD: </a:t>
            </a:r>
            <a:r>
              <a:rPr lang="en-IN" sz="2800" baseline="-25000" dirty="0" smtClean="0">
                <a:solidFill>
                  <a:srgbClr val="000000"/>
                </a:solidFill>
              </a:rPr>
              <a:t>Lucid chart</a:t>
            </a:r>
          </a:p>
          <a:p>
            <a:pPr eaLnBrk="0" fontAlgn="base" hangingPunct="0">
              <a:lnSpc>
                <a:spcPct val="150000"/>
              </a:lnSpc>
              <a:spcBef>
                <a:spcPct val="0"/>
              </a:spcBef>
              <a:spcAft>
                <a:spcPct val="0"/>
              </a:spcAft>
              <a:defRPr/>
            </a:pPr>
            <a:r>
              <a:rPr lang="en-IN" sz="2800" baseline="-25000" dirty="0" smtClean="0">
                <a:solidFill>
                  <a:srgbClr val="000000"/>
                </a:solidFill>
              </a:rPr>
              <a:t>*  </a:t>
            </a:r>
            <a:r>
              <a:rPr lang="en-IN" sz="2800" b="1" baseline="-25000" dirty="0">
                <a:solidFill>
                  <a:srgbClr val="000000"/>
                </a:solidFill>
              </a:rPr>
              <a:t>Class Diagram:</a:t>
            </a:r>
            <a:r>
              <a:rPr lang="en-IN" sz="2800" baseline="-25000" dirty="0">
                <a:solidFill>
                  <a:srgbClr val="000000"/>
                </a:solidFill>
              </a:rPr>
              <a:t> </a:t>
            </a:r>
            <a:r>
              <a:rPr lang="en-IN" sz="2800" baseline="-25000" dirty="0" smtClean="0">
                <a:solidFill>
                  <a:srgbClr val="000000"/>
                </a:solidFill>
              </a:rPr>
              <a:t>Draw.io</a:t>
            </a:r>
            <a:endParaRPr lang="en-IN" sz="2800" baseline="-25000" dirty="0">
              <a:solidFill>
                <a:srgbClr val="000000"/>
              </a:solidFill>
            </a:endParaRPr>
          </a:p>
          <a:p>
            <a:pPr eaLnBrk="0" fontAlgn="base" hangingPunct="0">
              <a:lnSpc>
                <a:spcPct val="150000"/>
              </a:lnSpc>
              <a:spcBef>
                <a:spcPct val="0"/>
              </a:spcBef>
              <a:spcAft>
                <a:spcPct val="0"/>
              </a:spcAft>
              <a:defRPr/>
            </a:pPr>
            <a:endParaRPr lang="en-IN" sz="2800" baseline="-25000" dirty="0">
              <a:solidFill>
                <a:srgbClr val="000000"/>
              </a:solidFill>
            </a:endParaRPr>
          </a:p>
        </p:txBody>
      </p:sp>
    </p:spTree>
    <p:extLst>
      <p:ext uri="{BB962C8B-B14F-4D97-AF65-F5344CB8AC3E}">
        <p14:creationId xmlns:p14="http://schemas.microsoft.com/office/powerpoint/2010/main" val="41677927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Unit Testing</a:t>
            </a:r>
            <a:endParaRPr lang="en-IN" dirty="0"/>
          </a:p>
        </p:txBody>
      </p:sp>
      <p:sp>
        <p:nvSpPr>
          <p:cNvPr id="3" name="Content Placeholder 2"/>
          <p:cNvSpPr>
            <a:spLocks noGrp="1"/>
          </p:cNvSpPr>
          <p:nvPr>
            <p:ph idx="1"/>
          </p:nvPr>
        </p:nvSpPr>
        <p:spPr>
          <a:xfrm>
            <a:off x="1193800" y="1981200"/>
            <a:ext cx="10083022" cy="4178300"/>
          </a:xfrm>
        </p:spPr>
        <p:txBody>
          <a:bodyPr/>
          <a:lstStyle/>
          <a:p>
            <a:pPr algn="just"/>
            <a:r>
              <a:rPr lang="en-US" sz="2000" dirty="0" smtClean="0"/>
              <a:t>Unit testing is a software development process in which the smallest testable parts of an application, called units, are individually and independently scrutinized for proper operation. Unit testing is often automated but it can also be done manually.</a:t>
            </a:r>
          </a:p>
          <a:p>
            <a:pPr algn="just"/>
            <a:r>
              <a:rPr lang="en-US" sz="2000" dirty="0" smtClean="0"/>
              <a:t>Firstly unit test is carried for user and distributor login to check if he/she is valid or not using the id and a password assigned to them to login into the software package. The next unit testing is carried out for RFID tag and the reader, to check if the RFID reader is able to read </a:t>
            </a:r>
            <a:r>
              <a:rPr lang="en-US" sz="2000" dirty="0" smtClean="0"/>
              <a:t>32</a:t>
            </a:r>
            <a:r>
              <a:rPr lang="en-US" sz="2000" dirty="0" smtClean="0"/>
              <a:t>bit </a:t>
            </a:r>
            <a:r>
              <a:rPr lang="en-US" sz="2000" dirty="0" smtClean="0"/>
              <a:t>id of the RFID tag. Then the unit testing is carried out for the stock update and withdraw ration transaction.</a:t>
            </a:r>
            <a:endParaRPr lang="en-IN" sz="2000" dirty="0"/>
          </a:p>
        </p:txBody>
      </p:sp>
    </p:spTree>
    <p:extLst>
      <p:ext uri="{BB962C8B-B14F-4D97-AF65-F5344CB8AC3E}">
        <p14:creationId xmlns:p14="http://schemas.microsoft.com/office/powerpoint/2010/main" val="10261138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08957" cy="6858000"/>
          </a:xfrm>
        </p:spPr>
      </p:pic>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34</a:t>
            </a:fld>
            <a:endParaRPr lang="en-US" altLang="ja-JP">
              <a:solidFill>
                <a:srgbClr val="000000"/>
              </a:solidFill>
            </a:endParaRPr>
          </a:p>
        </p:txBody>
      </p:sp>
    </p:spTree>
    <p:extLst>
      <p:ext uri="{BB962C8B-B14F-4D97-AF65-F5344CB8AC3E}">
        <p14:creationId xmlns:p14="http://schemas.microsoft.com/office/powerpoint/2010/main" val="12687832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48475"/>
          </a:xfrm>
        </p:spPr>
      </p:pic>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35</a:t>
            </a:fld>
            <a:endParaRPr lang="en-US" altLang="ja-JP">
              <a:solidFill>
                <a:srgbClr val="000000"/>
              </a:solidFill>
            </a:endParaRPr>
          </a:p>
        </p:txBody>
      </p:sp>
    </p:spTree>
    <p:extLst>
      <p:ext uri="{BB962C8B-B14F-4D97-AF65-F5344CB8AC3E}">
        <p14:creationId xmlns:p14="http://schemas.microsoft.com/office/powerpoint/2010/main" val="29057209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701"/>
            <a:ext cx="12192000" cy="6848475"/>
          </a:xfrm>
        </p:spPr>
      </p:pic>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36</a:t>
            </a:fld>
            <a:endParaRPr lang="en-US" altLang="ja-JP">
              <a:solidFill>
                <a:srgbClr val="000000"/>
              </a:solidFill>
            </a:endParaRPr>
          </a:p>
        </p:txBody>
      </p:sp>
    </p:spTree>
    <p:extLst>
      <p:ext uri="{BB962C8B-B14F-4D97-AF65-F5344CB8AC3E}">
        <p14:creationId xmlns:p14="http://schemas.microsoft.com/office/powerpoint/2010/main" val="30650842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31566" cy="6870700"/>
          </a:xfrm>
        </p:spPr>
      </p:pic>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37</a:t>
            </a:fld>
            <a:endParaRPr lang="en-US" altLang="ja-JP">
              <a:solidFill>
                <a:srgbClr val="000000"/>
              </a:solidFill>
            </a:endParaRPr>
          </a:p>
        </p:txBody>
      </p:sp>
    </p:spTree>
    <p:extLst>
      <p:ext uri="{BB962C8B-B14F-4D97-AF65-F5344CB8AC3E}">
        <p14:creationId xmlns:p14="http://schemas.microsoft.com/office/powerpoint/2010/main" val="7989039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Pair wise testing</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39680018"/>
              </p:ext>
            </p:extLst>
          </p:nvPr>
        </p:nvGraphicFramePr>
        <p:xfrm>
          <a:off x="2730322" y="2125014"/>
          <a:ext cx="6812925" cy="3747752"/>
        </p:xfrm>
        <a:graphic>
          <a:graphicData uri="http://schemas.openxmlformats.org/drawingml/2006/table">
            <a:tbl>
              <a:tblPr>
                <a:tableStyleId>{775DCB02-9BB8-47FD-8907-85C794F793BA}</a:tableStyleId>
              </a:tblPr>
              <a:tblGrid>
                <a:gridCol w="1184856"/>
                <a:gridCol w="991673"/>
                <a:gridCol w="1200839"/>
                <a:gridCol w="1027852"/>
                <a:gridCol w="957450"/>
                <a:gridCol w="1401659"/>
                <a:gridCol w="48596"/>
              </a:tblGrid>
              <a:tr h="355588">
                <a:tc>
                  <a:txBody>
                    <a:bodyPr/>
                    <a:lstStyle/>
                    <a:p>
                      <a:pPr algn="ctr" fontAlgn="b"/>
                      <a:r>
                        <a:rPr lang="en-IN" sz="1200" b="1" u="none" strike="noStrike" dirty="0">
                          <a:effectLst/>
                        </a:rPr>
                        <a:t>USERNAME</a:t>
                      </a:r>
                      <a:endParaRPr lang="en-IN"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200" b="1" u="none" strike="noStrike">
                          <a:effectLst/>
                        </a:rPr>
                        <a:t>PASSWORD</a:t>
                      </a:r>
                      <a:endParaRPr lang="en-IN"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200" b="1" u="none" strike="noStrike">
                          <a:effectLst/>
                        </a:rPr>
                        <a:t>RNO</a:t>
                      </a:r>
                      <a:endParaRPr lang="en-IN"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200" b="1" u="none" strike="noStrike" dirty="0">
                          <a:effectLst/>
                        </a:rPr>
                        <a:t>CATEGORY</a:t>
                      </a:r>
                      <a:endParaRPr lang="en-IN"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200" b="1" u="none" strike="noStrike">
                          <a:effectLst/>
                        </a:rPr>
                        <a:t>EMAIL</a:t>
                      </a:r>
                      <a:endParaRPr lang="en-IN"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200" b="1" u="none" strike="noStrike" dirty="0">
                          <a:effectLst/>
                        </a:rPr>
                        <a:t>PIN</a:t>
                      </a:r>
                      <a:endParaRPr lang="en-IN" sz="1200" b="1" i="0" u="none" strike="noStrike" dirty="0">
                        <a:solidFill>
                          <a:srgbClr val="000000"/>
                        </a:solidFill>
                        <a:effectLst/>
                        <a:latin typeface="Calibri" panose="020F0502020204030204" pitchFamily="34" charset="0"/>
                      </a:endParaRPr>
                    </a:p>
                  </a:txBody>
                  <a:tcPr marL="9525" marR="9525" marT="9525" marB="0" anchor="b"/>
                </a:tc>
                <a:tc>
                  <a:txBody>
                    <a:bodyPr/>
                    <a:lstStyle/>
                    <a:p>
                      <a:endParaRPr lang="en-IN" sz="2000" dirty="0"/>
                    </a:p>
                  </a:txBody>
                  <a:tcPr marL="9525" marR="9525" marT="9525" marB="0" anchor="b"/>
                </a:tc>
              </a:tr>
              <a:tr h="610927">
                <a:tc>
                  <a:txBody>
                    <a:bodyPr/>
                    <a:lstStyle/>
                    <a:p>
                      <a:pPr algn="l" fontAlgn="b"/>
                      <a:r>
                        <a:rPr lang="en-IN" sz="1100" u="none" strike="noStrike">
                          <a:effectLst/>
                        </a:rPr>
                        <a:t>VALID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CORRECT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NOTEQUAL_4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APL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VALID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INTEGER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endParaRPr lang="en-IN"/>
                    </a:p>
                  </a:txBody>
                  <a:tcPr marL="9525" marR="9525" marT="9525" marB="0" anchor="b"/>
                </a:tc>
              </a:tr>
              <a:tr h="610927">
                <a:tc>
                  <a:txBody>
                    <a:bodyPr/>
                    <a:lstStyle/>
                    <a:p>
                      <a:pPr algn="l" fontAlgn="b"/>
                      <a:r>
                        <a:rPr lang="en-IN" sz="1100" u="none" strike="noStrike">
                          <a:effectLst/>
                        </a:rPr>
                        <a:t>INVALID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INCORRECT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EQUAL_4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BPL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INVALID</a:t>
                      </a:r>
                      <a:endParaRPr lang="en-IN" sz="11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l" fontAlgn="b"/>
                      <a:r>
                        <a:rPr lang="en-IN" sz="1100" u="none" strike="noStrike">
                          <a:effectLst/>
                        </a:rPr>
                        <a:t>NOT_INTEGER</a:t>
                      </a:r>
                      <a:endParaRPr lang="en-IN"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r>
              <a:tr h="610927">
                <a:tc>
                  <a:txBody>
                    <a:bodyPr/>
                    <a:lstStyle/>
                    <a:p>
                      <a:pPr algn="l" fontAlgn="b"/>
                      <a:r>
                        <a:rPr lang="en-IN" sz="1100" u="none" strike="noStrike">
                          <a:effectLst/>
                        </a:rPr>
                        <a:t>VALID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INCORRECT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EQUAL_4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BPL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VALID</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INTEGER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endParaRPr lang="en-IN"/>
                    </a:p>
                  </a:txBody>
                  <a:tcPr marL="9525" marR="9525" marT="9525" marB="0" anchor="b"/>
                </a:tc>
              </a:tr>
              <a:tr h="337529">
                <a:tc>
                  <a:txBody>
                    <a:bodyPr/>
                    <a:lstStyle/>
                    <a:p>
                      <a:pPr algn="l" fontAlgn="b"/>
                      <a:r>
                        <a:rPr lang="en-IN" sz="1100" u="none" strike="noStrike">
                          <a:effectLst/>
                        </a:rPr>
                        <a:t>VALID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CORRECT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EQUAL_4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APL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INVALID</a:t>
                      </a:r>
                      <a:endParaRPr lang="en-IN" sz="11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l" fontAlgn="b"/>
                      <a:r>
                        <a:rPr lang="en-IN" sz="1100" u="none" strike="noStrike">
                          <a:effectLst/>
                        </a:rPr>
                        <a:t>NOT_INTEGER</a:t>
                      </a:r>
                      <a:endParaRPr lang="en-IN"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r>
              <a:tr h="610927">
                <a:tc>
                  <a:txBody>
                    <a:bodyPr/>
                    <a:lstStyle/>
                    <a:p>
                      <a:pPr algn="l" fontAlgn="b"/>
                      <a:r>
                        <a:rPr lang="en-IN" sz="1100" u="none" strike="noStrike">
                          <a:effectLst/>
                        </a:rPr>
                        <a:t>INVALID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INCORRECT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NOTEQUAL_4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APL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VALID</a:t>
                      </a:r>
                      <a:endParaRPr lang="en-IN" sz="11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l" fontAlgn="b"/>
                      <a:r>
                        <a:rPr lang="en-IN" sz="1100" u="none" strike="noStrike">
                          <a:effectLst/>
                        </a:rPr>
                        <a:t>NOT_INTEGER</a:t>
                      </a:r>
                      <a:endParaRPr lang="en-IN"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r>
              <a:tr h="610927">
                <a:tc>
                  <a:txBody>
                    <a:bodyPr/>
                    <a:lstStyle/>
                    <a:p>
                      <a:pPr algn="l" fontAlgn="b"/>
                      <a:r>
                        <a:rPr lang="en-IN" sz="1100" u="none" strike="noStrike">
                          <a:effectLst/>
                        </a:rPr>
                        <a:t>INVALID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CORRECT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NOTEQUAL_4</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BPL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INVALID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INTEGER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endParaRPr lang="en-IN" dirty="0"/>
                    </a:p>
                  </a:txBody>
                  <a:tcPr marL="9525" marR="9525" marT="9525" marB="0" anchor="b"/>
                </a:tc>
              </a:tr>
            </a:tbl>
          </a:graphicData>
        </a:graphic>
      </p:graphicFrame>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38</a:t>
            </a:fld>
            <a:endParaRPr lang="en-US" altLang="ja-JP">
              <a:solidFill>
                <a:srgbClr val="000000"/>
              </a:solidFill>
            </a:endParaRPr>
          </a:p>
        </p:txBody>
      </p:sp>
    </p:spTree>
    <p:extLst>
      <p:ext uri="{BB962C8B-B14F-4D97-AF65-F5344CB8AC3E}">
        <p14:creationId xmlns:p14="http://schemas.microsoft.com/office/powerpoint/2010/main" val="34380041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39</a:t>
            </a:fld>
            <a:endParaRPr lang="en-US" altLang="ja-JP">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523910631"/>
              </p:ext>
            </p:extLst>
          </p:nvPr>
        </p:nvGraphicFramePr>
        <p:xfrm>
          <a:off x="3374263" y="1481070"/>
          <a:ext cx="4520485" cy="4237150"/>
        </p:xfrm>
        <a:graphic>
          <a:graphicData uri="http://schemas.openxmlformats.org/drawingml/2006/table">
            <a:tbl>
              <a:tblPr>
                <a:tableStyleId>{775DCB02-9BB8-47FD-8907-85C794F793BA}</a:tableStyleId>
              </a:tblPr>
              <a:tblGrid>
                <a:gridCol w="1185701"/>
                <a:gridCol w="2149083"/>
                <a:gridCol w="1185701"/>
              </a:tblGrid>
              <a:tr h="423715">
                <a:tc>
                  <a:txBody>
                    <a:bodyPr/>
                    <a:lstStyle/>
                    <a:p>
                      <a:pPr algn="ctr" fontAlgn="b"/>
                      <a:r>
                        <a:rPr lang="en-IN" sz="1600" b="1" u="none" strike="noStrike" dirty="0">
                          <a:effectLst/>
                        </a:rPr>
                        <a:t>GENDER</a:t>
                      </a:r>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600" b="1" u="none" strike="noStrike">
                          <a:effectLst/>
                        </a:rPr>
                        <a:t>DOB</a:t>
                      </a:r>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600" b="1" u="none" strike="noStrike" dirty="0">
                          <a:effectLst/>
                        </a:rPr>
                        <a:t>PHOTO</a:t>
                      </a:r>
                      <a:endParaRPr lang="en-IN" sz="1600" b="1" i="0" u="none" strike="noStrike" dirty="0">
                        <a:solidFill>
                          <a:srgbClr val="000000"/>
                        </a:solidFill>
                        <a:effectLst/>
                        <a:latin typeface="Calibri" panose="020F0502020204030204" pitchFamily="34" charset="0"/>
                      </a:endParaRPr>
                    </a:p>
                  </a:txBody>
                  <a:tcPr marL="9525" marR="9525" marT="9525" marB="0" anchor="b"/>
                </a:tc>
              </a:tr>
              <a:tr h="423715">
                <a:tc>
                  <a:txBody>
                    <a:bodyPr/>
                    <a:lstStyle/>
                    <a:p>
                      <a:pPr algn="l" fontAlgn="b"/>
                      <a:r>
                        <a:rPr lang="en-IN" sz="1100" u="none" strike="noStrike">
                          <a:effectLst/>
                        </a:rPr>
                        <a:t>OTHER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TIMESTAMP</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JPEG</a:t>
                      </a:r>
                      <a:endParaRPr lang="en-IN" sz="1100" b="0" i="0" u="none" strike="noStrike">
                        <a:solidFill>
                          <a:srgbClr val="000000"/>
                        </a:solidFill>
                        <a:effectLst/>
                        <a:latin typeface="Calibri" panose="020F0502020204030204" pitchFamily="34" charset="0"/>
                      </a:endParaRPr>
                    </a:p>
                  </a:txBody>
                  <a:tcPr marL="9525" marR="9525" marT="9525" marB="0" anchor="b"/>
                </a:tc>
              </a:tr>
              <a:tr h="423715">
                <a:tc>
                  <a:txBody>
                    <a:bodyPr/>
                    <a:lstStyle/>
                    <a:p>
                      <a:pPr algn="l" fontAlgn="b"/>
                      <a:r>
                        <a:rPr lang="en-IN" sz="1100" u="none" strike="noStrike">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TIMESTAMP</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JPG</a:t>
                      </a:r>
                      <a:endParaRPr lang="en-IN" sz="1100" b="0" i="0" u="none" strike="noStrike">
                        <a:solidFill>
                          <a:srgbClr val="000000"/>
                        </a:solidFill>
                        <a:effectLst/>
                        <a:latin typeface="Calibri" panose="020F0502020204030204" pitchFamily="34" charset="0"/>
                      </a:endParaRPr>
                    </a:p>
                  </a:txBody>
                  <a:tcPr marL="9525" marR="9525" marT="9525" marB="0" anchor="b"/>
                </a:tc>
              </a:tr>
              <a:tr h="423715">
                <a:tc>
                  <a:txBody>
                    <a:bodyPr/>
                    <a:lstStyle/>
                    <a:p>
                      <a:pPr algn="l" fontAlgn="b"/>
                      <a:r>
                        <a:rPr lang="en-IN" sz="1100" u="none" strike="noStrike">
                          <a:effectLst/>
                        </a:rPr>
                        <a:t>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NOT_TIMESTAMP</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JPEG</a:t>
                      </a:r>
                      <a:endParaRPr lang="en-IN" sz="1100" b="0" i="0" u="none" strike="noStrike">
                        <a:solidFill>
                          <a:srgbClr val="000000"/>
                        </a:solidFill>
                        <a:effectLst/>
                        <a:latin typeface="Calibri" panose="020F0502020204030204" pitchFamily="34" charset="0"/>
                      </a:endParaRPr>
                    </a:p>
                  </a:txBody>
                  <a:tcPr marL="9525" marR="9525" marT="9525" marB="0" anchor="b"/>
                </a:tc>
              </a:tr>
              <a:tr h="423715">
                <a:tc>
                  <a:txBody>
                    <a:bodyPr/>
                    <a:lstStyle/>
                    <a:p>
                      <a:pPr algn="l" fontAlgn="b"/>
                      <a:r>
                        <a:rPr lang="en-IN" sz="1100" u="none" strike="noStrike">
                          <a:effectLst/>
                        </a:rPr>
                        <a:t>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TIMESTAMP</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PNG</a:t>
                      </a:r>
                      <a:endParaRPr lang="en-IN" sz="1100" b="0" i="0" u="none" strike="noStrike">
                        <a:solidFill>
                          <a:srgbClr val="000000"/>
                        </a:solidFill>
                        <a:effectLst/>
                        <a:latin typeface="Calibri" panose="020F0502020204030204" pitchFamily="34" charset="0"/>
                      </a:endParaRPr>
                    </a:p>
                  </a:txBody>
                  <a:tcPr marL="9525" marR="9525" marT="9525" marB="0" anchor="b"/>
                </a:tc>
              </a:tr>
              <a:tr h="423715">
                <a:tc>
                  <a:txBody>
                    <a:bodyPr/>
                    <a:lstStyle/>
                    <a:p>
                      <a:pPr algn="l" fontAlgn="b"/>
                      <a:r>
                        <a:rPr lang="en-IN" sz="1100" u="none" strike="noStrike">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NOT_TIMESTAMP</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JPEG</a:t>
                      </a:r>
                      <a:endParaRPr lang="en-IN" sz="1100" b="0" i="0" u="none" strike="noStrike">
                        <a:solidFill>
                          <a:srgbClr val="000000"/>
                        </a:solidFill>
                        <a:effectLst/>
                        <a:latin typeface="Calibri" panose="020F0502020204030204" pitchFamily="34" charset="0"/>
                      </a:endParaRPr>
                    </a:p>
                  </a:txBody>
                  <a:tcPr marL="9525" marR="9525" marT="9525" marB="0" anchor="b"/>
                </a:tc>
              </a:tr>
              <a:tr h="423715">
                <a:tc>
                  <a:txBody>
                    <a:bodyPr/>
                    <a:lstStyle/>
                    <a:p>
                      <a:pPr algn="l" fontAlgn="b"/>
                      <a:r>
                        <a:rPr lang="en-IN" sz="1100" u="none" strike="noStrike">
                          <a:effectLst/>
                        </a:rPr>
                        <a:t>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NOT_TIMESTAMP</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JPG</a:t>
                      </a:r>
                      <a:endParaRPr lang="en-IN" sz="1100" b="0" i="0" u="none" strike="noStrike">
                        <a:solidFill>
                          <a:srgbClr val="000000"/>
                        </a:solidFill>
                        <a:effectLst/>
                        <a:latin typeface="Calibri" panose="020F0502020204030204" pitchFamily="34" charset="0"/>
                      </a:endParaRPr>
                    </a:p>
                  </a:txBody>
                  <a:tcPr marL="9525" marR="9525" marT="9525" marB="0" anchor="b"/>
                </a:tc>
              </a:tr>
              <a:tr h="423715">
                <a:tc>
                  <a:txBody>
                    <a:bodyPr/>
                    <a:lstStyle/>
                    <a:p>
                      <a:pPr algn="l" fontAlgn="b"/>
                      <a:r>
                        <a:rPr lang="en-IN" sz="1100" u="none" strike="noStrike">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NOT_TIMESTAMP</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PNG</a:t>
                      </a:r>
                      <a:endParaRPr lang="en-IN" sz="1100" b="0" i="0" u="none" strike="noStrike">
                        <a:solidFill>
                          <a:srgbClr val="000000"/>
                        </a:solidFill>
                        <a:effectLst/>
                        <a:latin typeface="Calibri" panose="020F0502020204030204" pitchFamily="34" charset="0"/>
                      </a:endParaRPr>
                    </a:p>
                  </a:txBody>
                  <a:tcPr marL="9525" marR="9525" marT="9525" marB="0" anchor="b"/>
                </a:tc>
              </a:tr>
              <a:tr h="423715">
                <a:tc>
                  <a:txBody>
                    <a:bodyPr/>
                    <a:lstStyle/>
                    <a:p>
                      <a:pPr algn="l" fontAlgn="b"/>
                      <a:r>
                        <a:rPr lang="en-IN" sz="1100" u="none" strike="noStrike">
                          <a:effectLst/>
                        </a:rPr>
                        <a:t>OTHER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NOT_TIMESTAMP</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PNG</a:t>
                      </a:r>
                      <a:endParaRPr lang="en-IN" sz="1100" b="0" i="0" u="none" strike="noStrike">
                        <a:solidFill>
                          <a:srgbClr val="000000"/>
                        </a:solidFill>
                        <a:effectLst/>
                        <a:latin typeface="Calibri" panose="020F0502020204030204" pitchFamily="34" charset="0"/>
                      </a:endParaRPr>
                    </a:p>
                  </a:txBody>
                  <a:tcPr marL="9525" marR="9525" marT="9525" marB="0" anchor="b"/>
                </a:tc>
              </a:tr>
              <a:tr h="423715">
                <a:tc>
                  <a:txBody>
                    <a:bodyPr/>
                    <a:lstStyle/>
                    <a:p>
                      <a:pPr algn="l" fontAlgn="b"/>
                      <a:r>
                        <a:rPr lang="en-IN" sz="1100" u="none" strike="noStrike">
                          <a:effectLst/>
                        </a:rPr>
                        <a:t>OTHER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TIMESTAMP</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JPG</a:t>
                      </a:r>
                      <a:endParaRPr lang="en-IN"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3160947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5180" y="824248"/>
            <a:ext cx="10361642" cy="5271752"/>
          </a:xfrm>
        </p:spPr>
        <p:txBody>
          <a:bodyPr/>
          <a:lstStyle/>
          <a:p>
            <a:pPr marL="0" indent="0" algn="just">
              <a:buNone/>
            </a:pPr>
            <a:r>
              <a:rPr lang="en-US" sz="2400" dirty="0"/>
              <a:t>The manual maintenance of records for issuance of food grains at the Fair Price Shops helps in creating a supportive environment for the FPS owners to indulge in malpractice. Keeping in mind the above areas, it is crucial to strengthen the PDS to ensure adequate supplies, reasonable subsidies and efficient delivery of subsidized food.</a:t>
            </a:r>
            <a:endParaRPr lang="en-IN" sz="2400" dirty="0"/>
          </a:p>
          <a:p>
            <a:pPr marL="0" indent="0">
              <a:buNone/>
            </a:pPr>
            <a:endParaRPr lang="en-IN" sz="2400" dirty="0"/>
          </a:p>
        </p:txBody>
      </p:sp>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4</a:t>
            </a:fld>
            <a:endParaRPr lang="en-US" altLang="ja-JP">
              <a:solidFill>
                <a:srgbClr val="000000"/>
              </a:solidFill>
            </a:endParaRPr>
          </a:p>
        </p:txBody>
      </p:sp>
    </p:spTree>
    <p:extLst>
      <p:ext uri="{BB962C8B-B14F-4D97-AF65-F5344CB8AC3E}">
        <p14:creationId xmlns:p14="http://schemas.microsoft.com/office/powerpoint/2010/main" val="9283561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40</a:t>
            </a:fld>
            <a:endParaRPr lang="en-US" altLang="ja-JP">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71969495"/>
              </p:ext>
            </p:extLst>
          </p:nvPr>
        </p:nvGraphicFramePr>
        <p:xfrm>
          <a:off x="2356834" y="471452"/>
          <a:ext cx="8062174" cy="5785794"/>
        </p:xfrm>
        <a:graphic>
          <a:graphicData uri="http://schemas.openxmlformats.org/drawingml/2006/table">
            <a:tbl>
              <a:tblPr>
                <a:tableStyleId>{775DCB02-9BB8-47FD-8907-85C794F793BA}</a:tableStyleId>
              </a:tblPr>
              <a:tblGrid>
                <a:gridCol w="1094704"/>
                <a:gridCol w="1893196"/>
                <a:gridCol w="1841679"/>
                <a:gridCol w="1751525"/>
                <a:gridCol w="1445702"/>
                <a:gridCol w="35368"/>
              </a:tblGrid>
              <a:tr h="270458">
                <a:tc>
                  <a:txBody>
                    <a:bodyPr/>
                    <a:lstStyle/>
                    <a:p>
                      <a:pPr algn="ctr" fontAlgn="b"/>
                      <a:r>
                        <a:rPr lang="en-IN" sz="1200" b="1" u="none" strike="noStrike" dirty="0">
                          <a:effectLst/>
                        </a:rPr>
                        <a:t>CATEGORY</a:t>
                      </a:r>
                      <a:endParaRPr lang="en-IN" sz="1200" b="1" i="0" u="none" strike="noStrike" dirty="0">
                        <a:solidFill>
                          <a:srgbClr val="000000"/>
                        </a:solidFill>
                        <a:effectLst/>
                        <a:latin typeface="Calibri" panose="020F0502020204030204" pitchFamily="34" charset="0"/>
                      </a:endParaRPr>
                    </a:p>
                  </a:txBody>
                  <a:tcPr marL="4984" marR="4984" marT="4984" marB="0" anchor="b"/>
                </a:tc>
                <a:tc>
                  <a:txBody>
                    <a:bodyPr/>
                    <a:lstStyle/>
                    <a:p>
                      <a:pPr algn="ctr" fontAlgn="b"/>
                      <a:r>
                        <a:rPr lang="en-IN" sz="1200" b="1" u="none" strike="noStrike">
                          <a:effectLst/>
                        </a:rPr>
                        <a:t>RICE</a:t>
                      </a:r>
                      <a:endParaRPr lang="en-IN" sz="1200" b="1" i="0" u="none" strike="noStrike">
                        <a:solidFill>
                          <a:srgbClr val="000000"/>
                        </a:solidFill>
                        <a:effectLst/>
                        <a:latin typeface="Calibri" panose="020F0502020204030204" pitchFamily="34" charset="0"/>
                      </a:endParaRPr>
                    </a:p>
                  </a:txBody>
                  <a:tcPr marL="4984" marR="4984" marT="4984" marB="0" anchor="b"/>
                </a:tc>
                <a:tc>
                  <a:txBody>
                    <a:bodyPr/>
                    <a:lstStyle/>
                    <a:p>
                      <a:pPr algn="ctr" fontAlgn="b"/>
                      <a:r>
                        <a:rPr lang="en-IN" sz="1200" b="1" u="none" strike="noStrike">
                          <a:effectLst/>
                        </a:rPr>
                        <a:t>WHEAT</a:t>
                      </a:r>
                      <a:endParaRPr lang="en-IN" sz="1200" b="1" i="0" u="none" strike="noStrike">
                        <a:solidFill>
                          <a:srgbClr val="000000"/>
                        </a:solidFill>
                        <a:effectLst/>
                        <a:latin typeface="Calibri" panose="020F0502020204030204" pitchFamily="34" charset="0"/>
                      </a:endParaRPr>
                    </a:p>
                  </a:txBody>
                  <a:tcPr marL="4984" marR="4984" marT="4984" marB="0" anchor="b"/>
                </a:tc>
                <a:tc>
                  <a:txBody>
                    <a:bodyPr/>
                    <a:lstStyle/>
                    <a:p>
                      <a:pPr algn="ctr" fontAlgn="b"/>
                      <a:r>
                        <a:rPr lang="en-IN" sz="1200" b="1" u="none" strike="noStrike" dirty="0">
                          <a:effectLst/>
                        </a:rPr>
                        <a:t>KEROSENE</a:t>
                      </a:r>
                      <a:endParaRPr lang="en-IN" sz="1200" b="1" i="0" u="none" strike="noStrike" dirty="0">
                        <a:solidFill>
                          <a:srgbClr val="000000"/>
                        </a:solidFill>
                        <a:effectLst/>
                        <a:latin typeface="Calibri" panose="020F0502020204030204" pitchFamily="34" charset="0"/>
                      </a:endParaRPr>
                    </a:p>
                  </a:txBody>
                  <a:tcPr marL="4984" marR="4984" marT="4984" marB="0" anchor="b"/>
                </a:tc>
                <a:tc>
                  <a:txBody>
                    <a:bodyPr/>
                    <a:lstStyle/>
                    <a:p>
                      <a:pPr algn="ctr" fontAlgn="b"/>
                      <a:r>
                        <a:rPr lang="en-IN" sz="1200" b="1" u="none" strike="noStrike">
                          <a:effectLst/>
                        </a:rPr>
                        <a:t>BALANCE</a:t>
                      </a:r>
                      <a:endParaRPr lang="en-IN" sz="1200" b="1" i="0" u="none" strike="noStrike">
                        <a:solidFill>
                          <a:srgbClr val="000000"/>
                        </a:solidFill>
                        <a:effectLst/>
                        <a:latin typeface="Calibri" panose="020F0502020204030204" pitchFamily="34" charset="0"/>
                      </a:endParaRPr>
                    </a:p>
                  </a:txBody>
                  <a:tcPr marL="4984" marR="4984" marT="4984" marB="0" anchor="b"/>
                </a:tc>
                <a:tc>
                  <a:txBody>
                    <a:bodyPr/>
                    <a:lstStyle/>
                    <a:p>
                      <a:endParaRPr lang="en-IN" dirty="0"/>
                    </a:p>
                  </a:txBody>
                  <a:tcPr marL="4984" marR="4984" marT="4984" marB="0" anchor="b"/>
                </a:tc>
              </a:tr>
              <a:tr h="375284">
                <a:tc>
                  <a:txBody>
                    <a:bodyPr/>
                    <a:lstStyle/>
                    <a:p>
                      <a:pPr algn="l" fontAlgn="b"/>
                      <a:r>
                        <a:rPr lang="en-IN" sz="1100" u="none" strike="noStrike">
                          <a:effectLst/>
                        </a:rPr>
                        <a:t>BPL</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LESS_THAN_MAX_LIMIT</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LESS_THAN_MAX_LIMIT</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LESS_THAN_MAX_LIMIT</a:t>
                      </a:r>
                      <a:endParaRPr lang="en-IN" sz="1100" b="0" i="0" u="none" strike="noStrike">
                        <a:solidFill>
                          <a:srgbClr val="000000"/>
                        </a:solidFill>
                        <a:effectLst/>
                        <a:latin typeface="Calibri" panose="020F0502020204030204" pitchFamily="34" charset="0"/>
                      </a:endParaRPr>
                    </a:p>
                  </a:txBody>
                  <a:tcPr marL="4984" marR="4984" marT="4984" marB="0" anchor="b"/>
                </a:tc>
                <a:tc gridSpan="2">
                  <a:txBody>
                    <a:bodyPr/>
                    <a:lstStyle/>
                    <a:p>
                      <a:pPr algn="l" fontAlgn="b"/>
                      <a:r>
                        <a:rPr lang="en-IN" sz="1100" u="none" strike="noStrike">
                          <a:effectLst/>
                        </a:rPr>
                        <a:t>INSUFFICIENT</a:t>
                      </a:r>
                      <a:endParaRPr lang="en-IN" sz="1100" b="0" i="0" u="none" strike="noStrike">
                        <a:solidFill>
                          <a:srgbClr val="000000"/>
                        </a:solidFill>
                        <a:effectLst/>
                        <a:latin typeface="Calibri" panose="020F0502020204030204" pitchFamily="34" charset="0"/>
                      </a:endParaRPr>
                    </a:p>
                  </a:txBody>
                  <a:tcPr marL="4984" marR="4984" marT="4984" marB="0" anchor="b"/>
                </a:tc>
                <a:tc hMerge="1">
                  <a:txBody>
                    <a:bodyPr/>
                    <a:lstStyle/>
                    <a:p>
                      <a:endParaRPr lang="en-IN"/>
                    </a:p>
                  </a:txBody>
                  <a:tcPr/>
                </a:tc>
              </a:tr>
              <a:tr h="375284">
                <a:tc>
                  <a:txBody>
                    <a:bodyPr/>
                    <a:lstStyle/>
                    <a:p>
                      <a:pPr algn="l" fontAlgn="b"/>
                      <a:r>
                        <a:rPr lang="en-IN" sz="1100" u="none" strike="noStrike">
                          <a:effectLst/>
                        </a:rPr>
                        <a:t>BPL</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MORE_THAN_MAX_LIMIT</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LESS_THAN_MAX_LIMIT</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MORE_THAN_MAX_LIMIT</a:t>
                      </a:r>
                      <a:endParaRPr lang="en-IN" sz="1100" b="0" i="0" u="none" strike="noStrike">
                        <a:solidFill>
                          <a:srgbClr val="000000"/>
                        </a:solidFill>
                        <a:effectLst/>
                        <a:latin typeface="Calibri" panose="020F0502020204030204" pitchFamily="34" charset="0"/>
                      </a:endParaRPr>
                    </a:p>
                  </a:txBody>
                  <a:tcPr marL="4984" marR="4984" marT="4984" marB="0" anchor="b"/>
                </a:tc>
                <a:tc gridSpan="2">
                  <a:txBody>
                    <a:bodyPr/>
                    <a:lstStyle/>
                    <a:p>
                      <a:pPr algn="l" fontAlgn="b"/>
                      <a:r>
                        <a:rPr lang="en-IN" sz="1100" u="none" strike="noStrike">
                          <a:effectLst/>
                        </a:rPr>
                        <a:t>SUFFICIENT</a:t>
                      </a:r>
                      <a:endParaRPr lang="en-IN" sz="1100" b="0" i="0" u="none" strike="noStrike">
                        <a:solidFill>
                          <a:srgbClr val="000000"/>
                        </a:solidFill>
                        <a:effectLst/>
                        <a:latin typeface="Calibri" panose="020F0502020204030204" pitchFamily="34" charset="0"/>
                      </a:endParaRPr>
                    </a:p>
                  </a:txBody>
                  <a:tcPr marL="4984" marR="4984" marT="4984" marB="0" anchor="b"/>
                </a:tc>
                <a:tc hMerge="1">
                  <a:txBody>
                    <a:bodyPr/>
                    <a:lstStyle/>
                    <a:p>
                      <a:endParaRPr lang="en-IN"/>
                    </a:p>
                  </a:txBody>
                  <a:tcPr/>
                </a:tc>
              </a:tr>
              <a:tr h="252514">
                <a:tc>
                  <a:txBody>
                    <a:bodyPr/>
                    <a:lstStyle/>
                    <a:p>
                      <a:pPr algn="l" fontAlgn="b"/>
                      <a:r>
                        <a:rPr lang="en-IN" sz="1100" u="none" strike="noStrike">
                          <a:effectLst/>
                        </a:rPr>
                        <a:t>APL</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EQUAL_MAX_LIMIT</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EQUAL_MAX_LIMIT</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NOT_VALID</a:t>
                      </a:r>
                      <a:endParaRPr lang="en-IN" sz="1100" b="0" i="0" u="none" strike="noStrike">
                        <a:solidFill>
                          <a:srgbClr val="000000"/>
                        </a:solidFill>
                        <a:effectLst/>
                        <a:latin typeface="Calibri" panose="020F0502020204030204" pitchFamily="34" charset="0"/>
                      </a:endParaRPr>
                    </a:p>
                  </a:txBody>
                  <a:tcPr marL="4984" marR="4984" marT="4984" marB="0" anchor="b"/>
                </a:tc>
                <a:tc gridSpan="2">
                  <a:txBody>
                    <a:bodyPr/>
                    <a:lstStyle/>
                    <a:p>
                      <a:pPr algn="l" fontAlgn="b"/>
                      <a:r>
                        <a:rPr lang="en-IN" sz="1100" u="none" strike="noStrike">
                          <a:effectLst/>
                        </a:rPr>
                        <a:t>SUFFICIENT</a:t>
                      </a:r>
                      <a:endParaRPr lang="en-IN" sz="1100" b="0" i="0" u="none" strike="noStrike">
                        <a:solidFill>
                          <a:srgbClr val="000000"/>
                        </a:solidFill>
                        <a:effectLst/>
                        <a:latin typeface="Calibri" panose="020F0502020204030204" pitchFamily="34" charset="0"/>
                      </a:endParaRPr>
                    </a:p>
                  </a:txBody>
                  <a:tcPr marL="4984" marR="4984" marT="4984" marB="0" anchor="b"/>
                </a:tc>
                <a:tc hMerge="1">
                  <a:txBody>
                    <a:bodyPr/>
                    <a:lstStyle/>
                    <a:p>
                      <a:endParaRPr lang="en-IN"/>
                    </a:p>
                  </a:txBody>
                  <a:tcPr/>
                </a:tc>
              </a:tr>
              <a:tr h="375284">
                <a:tc>
                  <a:txBody>
                    <a:bodyPr/>
                    <a:lstStyle/>
                    <a:p>
                      <a:pPr algn="l" fontAlgn="b"/>
                      <a:r>
                        <a:rPr lang="en-IN" sz="1100" u="none" strike="noStrike">
                          <a:effectLst/>
                        </a:rPr>
                        <a:t>BPL</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MORE_THAN_MAX_LIMIT</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MORE_THAN_MAX_LIMIT</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LESS_THAN_MAX_LIMIT</a:t>
                      </a:r>
                      <a:endParaRPr lang="en-IN" sz="1100" b="0" i="0" u="none" strike="noStrike">
                        <a:solidFill>
                          <a:srgbClr val="000000"/>
                        </a:solidFill>
                        <a:effectLst/>
                        <a:latin typeface="Calibri" panose="020F0502020204030204" pitchFamily="34" charset="0"/>
                      </a:endParaRPr>
                    </a:p>
                  </a:txBody>
                  <a:tcPr marL="4984" marR="4984" marT="4984" marB="0" anchor="b"/>
                </a:tc>
                <a:tc gridSpan="2">
                  <a:txBody>
                    <a:bodyPr/>
                    <a:lstStyle/>
                    <a:p>
                      <a:pPr algn="l" fontAlgn="b"/>
                      <a:r>
                        <a:rPr lang="en-IN" sz="1100" u="none" strike="noStrike">
                          <a:effectLst/>
                        </a:rPr>
                        <a:t>INSUFFICIENT</a:t>
                      </a:r>
                      <a:endParaRPr lang="en-IN" sz="1100" b="0" i="0" u="none" strike="noStrike">
                        <a:solidFill>
                          <a:srgbClr val="000000"/>
                        </a:solidFill>
                        <a:effectLst/>
                        <a:latin typeface="Calibri" panose="020F0502020204030204" pitchFamily="34" charset="0"/>
                      </a:endParaRPr>
                    </a:p>
                  </a:txBody>
                  <a:tcPr marL="4984" marR="4984" marT="4984" marB="0" anchor="b"/>
                </a:tc>
                <a:tc hMerge="1">
                  <a:txBody>
                    <a:bodyPr/>
                    <a:lstStyle/>
                    <a:p>
                      <a:endParaRPr lang="en-IN"/>
                    </a:p>
                  </a:txBody>
                  <a:tcPr/>
                </a:tc>
              </a:tr>
              <a:tr h="375284">
                <a:tc>
                  <a:txBody>
                    <a:bodyPr/>
                    <a:lstStyle/>
                    <a:p>
                      <a:pPr algn="l" fontAlgn="b"/>
                      <a:r>
                        <a:rPr lang="en-IN" sz="1100" u="none" strike="noStrike">
                          <a:effectLst/>
                        </a:rPr>
                        <a:t>APL</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LESS_THAN_MAX_LIMIT</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MORE_THAN_MAX_LIMIT</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NOT_VALID</a:t>
                      </a:r>
                      <a:endParaRPr lang="en-IN" sz="1100" b="0" i="0" u="none" strike="noStrike">
                        <a:solidFill>
                          <a:srgbClr val="000000"/>
                        </a:solidFill>
                        <a:effectLst/>
                        <a:latin typeface="Calibri" panose="020F0502020204030204" pitchFamily="34" charset="0"/>
                      </a:endParaRPr>
                    </a:p>
                  </a:txBody>
                  <a:tcPr marL="4984" marR="4984" marT="4984" marB="0" anchor="b"/>
                </a:tc>
                <a:tc gridSpan="2">
                  <a:txBody>
                    <a:bodyPr/>
                    <a:lstStyle/>
                    <a:p>
                      <a:pPr algn="l" fontAlgn="b"/>
                      <a:r>
                        <a:rPr lang="en-IN" sz="1100" u="none" strike="noStrike">
                          <a:effectLst/>
                        </a:rPr>
                        <a:t>INSUFFICIENT</a:t>
                      </a:r>
                      <a:endParaRPr lang="en-IN" sz="1100" b="0" i="0" u="none" strike="noStrike">
                        <a:solidFill>
                          <a:srgbClr val="000000"/>
                        </a:solidFill>
                        <a:effectLst/>
                        <a:latin typeface="Calibri" panose="020F0502020204030204" pitchFamily="34" charset="0"/>
                      </a:endParaRPr>
                    </a:p>
                  </a:txBody>
                  <a:tcPr marL="4984" marR="4984" marT="4984" marB="0" anchor="b"/>
                </a:tc>
                <a:tc hMerge="1">
                  <a:txBody>
                    <a:bodyPr/>
                    <a:lstStyle/>
                    <a:p>
                      <a:endParaRPr lang="en-IN"/>
                    </a:p>
                  </a:txBody>
                  <a:tcPr/>
                </a:tc>
              </a:tr>
              <a:tr h="375284">
                <a:tc>
                  <a:txBody>
                    <a:bodyPr/>
                    <a:lstStyle/>
                    <a:p>
                      <a:pPr algn="l" fontAlgn="b"/>
                      <a:r>
                        <a:rPr lang="en-IN" sz="1100" u="none" strike="noStrike">
                          <a:effectLst/>
                        </a:rPr>
                        <a:t>BPL</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EQUAL_MAX_LIMIT</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EQUAL_MAX_LIMIT</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LESS_THAN_MAX_LIMIT</a:t>
                      </a:r>
                      <a:endParaRPr lang="en-IN" sz="1100" b="0" i="0" u="none" strike="noStrike">
                        <a:solidFill>
                          <a:srgbClr val="000000"/>
                        </a:solidFill>
                        <a:effectLst/>
                        <a:latin typeface="Calibri" panose="020F0502020204030204" pitchFamily="34" charset="0"/>
                      </a:endParaRPr>
                    </a:p>
                  </a:txBody>
                  <a:tcPr marL="4984" marR="4984" marT="4984" marB="0" anchor="b"/>
                </a:tc>
                <a:tc gridSpan="2">
                  <a:txBody>
                    <a:bodyPr/>
                    <a:lstStyle/>
                    <a:p>
                      <a:pPr algn="l" fontAlgn="b"/>
                      <a:r>
                        <a:rPr lang="en-IN" sz="1100" u="none" strike="noStrike">
                          <a:effectLst/>
                        </a:rPr>
                        <a:t>INSUFFICIENT</a:t>
                      </a:r>
                      <a:endParaRPr lang="en-IN" sz="1100" b="0" i="0" u="none" strike="noStrike">
                        <a:solidFill>
                          <a:srgbClr val="000000"/>
                        </a:solidFill>
                        <a:effectLst/>
                        <a:latin typeface="Calibri" panose="020F0502020204030204" pitchFamily="34" charset="0"/>
                      </a:endParaRPr>
                    </a:p>
                  </a:txBody>
                  <a:tcPr marL="4984" marR="4984" marT="4984" marB="0" anchor="b"/>
                </a:tc>
                <a:tc hMerge="1">
                  <a:txBody>
                    <a:bodyPr/>
                    <a:lstStyle/>
                    <a:p>
                      <a:endParaRPr lang="en-IN"/>
                    </a:p>
                  </a:txBody>
                  <a:tcPr/>
                </a:tc>
              </a:tr>
              <a:tr h="375284">
                <a:tc>
                  <a:txBody>
                    <a:bodyPr/>
                    <a:lstStyle/>
                    <a:p>
                      <a:pPr algn="l" fontAlgn="b"/>
                      <a:r>
                        <a:rPr lang="en-IN" sz="1100" u="none" strike="noStrike">
                          <a:effectLst/>
                        </a:rPr>
                        <a:t>BPL</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LESS_THAN_MAX_LIMIT</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MORE_THAN_MAX_LIMIT</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MORE_THAN_MAX_LIMIT</a:t>
                      </a:r>
                      <a:endParaRPr lang="en-IN" sz="1100" b="0" i="0" u="none" strike="noStrike">
                        <a:solidFill>
                          <a:srgbClr val="000000"/>
                        </a:solidFill>
                        <a:effectLst/>
                        <a:latin typeface="Calibri" panose="020F0502020204030204" pitchFamily="34" charset="0"/>
                      </a:endParaRPr>
                    </a:p>
                  </a:txBody>
                  <a:tcPr marL="4984" marR="4984" marT="4984" marB="0" anchor="b"/>
                </a:tc>
                <a:tc gridSpan="2">
                  <a:txBody>
                    <a:bodyPr/>
                    <a:lstStyle/>
                    <a:p>
                      <a:pPr algn="l" fontAlgn="b"/>
                      <a:r>
                        <a:rPr lang="en-IN" sz="1100" u="none" strike="noStrike">
                          <a:effectLst/>
                        </a:rPr>
                        <a:t>SUFFICIENT</a:t>
                      </a:r>
                      <a:endParaRPr lang="en-IN" sz="1100" b="0" i="0" u="none" strike="noStrike">
                        <a:solidFill>
                          <a:srgbClr val="000000"/>
                        </a:solidFill>
                        <a:effectLst/>
                        <a:latin typeface="Calibri" panose="020F0502020204030204" pitchFamily="34" charset="0"/>
                      </a:endParaRPr>
                    </a:p>
                  </a:txBody>
                  <a:tcPr marL="4984" marR="4984" marT="4984" marB="0" anchor="b"/>
                </a:tc>
                <a:tc hMerge="1">
                  <a:txBody>
                    <a:bodyPr/>
                    <a:lstStyle/>
                    <a:p>
                      <a:endParaRPr lang="en-IN"/>
                    </a:p>
                  </a:txBody>
                  <a:tcPr/>
                </a:tc>
              </a:tr>
              <a:tr h="375284">
                <a:tc>
                  <a:txBody>
                    <a:bodyPr/>
                    <a:lstStyle/>
                    <a:p>
                      <a:pPr algn="l" fontAlgn="b"/>
                      <a:r>
                        <a:rPr lang="en-IN" sz="1100" u="none" strike="noStrike">
                          <a:effectLst/>
                        </a:rPr>
                        <a:t>BPL</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EQUAL_MAX_LIMIT</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MORE_THAN_MAX_LIMIT</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EQUAL_MAX_LIMIT</a:t>
                      </a:r>
                      <a:endParaRPr lang="en-IN" sz="1100" b="0" i="0" u="none" strike="noStrike">
                        <a:solidFill>
                          <a:srgbClr val="000000"/>
                        </a:solidFill>
                        <a:effectLst/>
                        <a:latin typeface="Calibri" panose="020F0502020204030204" pitchFamily="34" charset="0"/>
                      </a:endParaRPr>
                    </a:p>
                  </a:txBody>
                  <a:tcPr marL="4984" marR="4984" marT="4984" marB="0" anchor="b"/>
                </a:tc>
                <a:tc gridSpan="2">
                  <a:txBody>
                    <a:bodyPr/>
                    <a:lstStyle/>
                    <a:p>
                      <a:pPr algn="l" fontAlgn="b"/>
                      <a:r>
                        <a:rPr lang="en-IN" sz="1100" u="none" strike="noStrike">
                          <a:effectLst/>
                        </a:rPr>
                        <a:t>SUFFICIENT</a:t>
                      </a:r>
                      <a:endParaRPr lang="en-IN" sz="1100" b="0" i="0" u="none" strike="noStrike">
                        <a:solidFill>
                          <a:srgbClr val="000000"/>
                        </a:solidFill>
                        <a:effectLst/>
                        <a:latin typeface="Calibri" panose="020F0502020204030204" pitchFamily="34" charset="0"/>
                      </a:endParaRPr>
                    </a:p>
                  </a:txBody>
                  <a:tcPr marL="4984" marR="4984" marT="4984" marB="0" anchor="b"/>
                </a:tc>
                <a:tc hMerge="1">
                  <a:txBody>
                    <a:bodyPr/>
                    <a:lstStyle/>
                    <a:p>
                      <a:endParaRPr lang="en-IN"/>
                    </a:p>
                  </a:txBody>
                  <a:tcPr/>
                </a:tc>
              </a:tr>
              <a:tr h="375284">
                <a:tc>
                  <a:txBody>
                    <a:bodyPr/>
                    <a:lstStyle/>
                    <a:p>
                      <a:pPr algn="l" fontAlgn="b"/>
                      <a:r>
                        <a:rPr lang="en-IN" sz="1100" u="none" strike="noStrike">
                          <a:effectLst/>
                        </a:rPr>
                        <a:t>BPL</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EQUAL_MAX_LIMIT</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LESS_THAN_MAX_LIMIT</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MORE_THAN_MAX_LIMIT</a:t>
                      </a:r>
                      <a:endParaRPr lang="en-IN" sz="1100" b="0" i="0" u="none" strike="noStrike">
                        <a:solidFill>
                          <a:srgbClr val="000000"/>
                        </a:solidFill>
                        <a:effectLst/>
                        <a:latin typeface="Calibri" panose="020F0502020204030204" pitchFamily="34" charset="0"/>
                      </a:endParaRPr>
                    </a:p>
                  </a:txBody>
                  <a:tcPr marL="4984" marR="4984" marT="4984" marB="0" anchor="b"/>
                </a:tc>
                <a:tc gridSpan="2">
                  <a:txBody>
                    <a:bodyPr/>
                    <a:lstStyle/>
                    <a:p>
                      <a:pPr algn="l" fontAlgn="b"/>
                      <a:r>
                        <a:rPr lang="en-IN" sz="1100" u="none" strike="noStrike">
                          <a:effectLst/>
                        </a:rPr>
                        <a:t>INSUFFICIENT</a:t>
                      </a:r>
                      <a:endParaRPr lang="en-IN" sz="1100" b="0" i="0" u="none" strike="noStrike">
                        <a:solidFill>
                          <a:srgbClr val="000000"/>
                        </a:solidFill>
                        <a:effectLst/>
                        <a:latin typeface="Calibri" panose="020F0502020204030204" pitchFamily="34" charset="0"/>
                      </a:endParaRPr>
                    </a:p>
                  </a:txBody>
                  <a:tcPr marL="4984" marR="4984" marT="4984" marB="0" anchor="b"/>
                </a:tc>
                <a:tc hMerge="1">
                  <a:txBody>
                    <a:bodyPr/>
                    <a:lstStyle/>
                    <a:p>
                      <a:endParaRPr lang="en-IN"/>
                    </a:p>
                  </a:txBody>
                  <a:tcPr/>
                </a:tc>
              </a:tr>
              <a:tr h="375284">
                <a:tc>
                  <a:txBody>
                    <a:bodyPr/>
                    <a:lstStyle/>
                    <a:p>
                      <a:pPr algn="l" fontAlgn="b"/>
                      <a:r>
                        <a:rPr lang="en-IN" sz="1100" u="none" strike="noStrike">
                          <a:effectLst/>
                        </a:rPr>
                        <a:t>BPL</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MORE_THAN_MAX_LIMIT</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LESS_THAN_MAX_LIMIT</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EQUAL_MAX_LIMIT</a:t>
                      </a:r>
                      <a:endParaRPr lang="en-IN" sz="1100" b="0" i="0" u="none" strike="noStrike">
                        <a:solidFill>
                          <a:srgbClr val="000000"/>
                        </a:solidFill>
                        <a:effectLst/>
                        <a:latin typeface="Calibri" panose="020F0502020204030204" pitchFamily="34" charset="0"/>
                      </a:endParaRPr>
                    </a:p>
                  </a:txBody>
                  <a:tcPr marL="4984" marR="4984" marT="4984" marB="0" anchor="b"/>
                </a:tc>
                <a:tc gridSpan="2">
                  <a:txBody>
                    <a:bodyPr/>
                    <a:lstStyle/>
                    <a:p>
                      <a:pPr algn="l" fontAlgn="b"/>
                      <a:r>
                        <a:rPr lang="en-IN" sz="1100" u="none" strike="noStrike">
                          <a:effectLst/>
                        </a:rPr>
                        <a:t>INSUFFICIENT</a:t>
                      </a:r>
                      <a:endParaRPr lang="en-IN" sz="1100" b="0" i="0" u="none" strike="noStrike">
                        <a:solidFill>
                          <a:srgbClr val="000000"/>
                        </a:solidFill>
                        <a:effectLst/>
                        <a:latin typeface="Calibri" panose="020F0502020204030204" pitchFamily="34" charset="0"/>
                      </a:endParaRPr>
                    </a:p>
                  </a:txBody>
                  <a:tcPr marL="4984" marR="4984" marT="4984" marB="0" anchor="b"/>
                </a:tc>
                <a:tc hMerge="1">
                  <a:txBody>
                    <a:bodyPr/>
                    <a:lstStyle/>
                    <a:p>
                      <a:endParaRPr lang="en-IN"/>
                    </a:p>
                  </a:txBody>
                  <a:tcPr/>
                </a:tc>
              </a:tr>
              <a:tr h="375284">
                <a:tc>
                  <a:txBody>
                    <a:bodyPr/>
                    <a:lstStyle/>
                    <a:p>
                      <a:pPr algn="l" fontAlgn="b"/>
                      <a:r>
                        <a:rPr lang="en-IN" sz="1100" u="none" strike="noStrike">
                          <a:effectLst/>
                        </a:rPr>
                        <a:t>BPL</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LESS_THAN_MAX_LIMIT</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EQUAL_MAX_LIMIT</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EQUAL_MAX_LIMIT</a:t>
                      </a:r>
                      <a:endParaRPr lang="en-IN" sz="1100" b="0" i="0" u="none" strike="noStrike">
                        <a:solidFill>
                          <a:srgbClr val="000000"/>
                        </a:solidFill>
                        <a:effectLst/>
                        <a:latin typeface="Calibri" panose="020F0502020204030204" pitchFamily="34" charset="0"/>
                      </a:endParaRPr>
                    </a:p>
                  </a:txBody>
                  <a:tcPr marL="4984" marR="4984" marT="4984" marB="0" anchor="b"/>
                </a:tc>
                <a:tc gridSpan="2">
                  <a:txBody>
                    <a:bodyPr/>
                    <a:lstStyle/>
                    <a:p>
                      <a:pPr algn="l" fontAlgn="b"/>
                      <a:r>
                        <a:rPr lang="en-IN" sz="1100" u="none" strike="noStrike">
                          <a:effectLst/>
                        </a:rPr>
                        <a:t>SUFFICIENT</a:t>
                      </a:r>
                      <a:endParaRPr lang="en-IN" sz="1100" b="0" i="0" u="none" strike="noStrike">
                        <a:solidFill>
                          <a:srgbClr val="000000"/>
                        </a:solidFill>
                        <a:effectLst/>
                        <a:latin typeface="Calibri" panose="020F0502020204030204" pitchFamily="34" charset="0"/>
                      </a:endParaRPr>
                    </a:p>
                  </a:txBody>
                  <a:tcPr marL="4984" marR="4984" marT="4984" marB="0" anchor="b"/>
                </a:tc>
                <a:tc hMerge="1">
                  <a:txBody>
                    <a:bodyPr/>
                    <a:lstStyle/>
                    <a:p>
                      <a:endParaRPr lang="en-IN"/>
                    </a:p>
                  </a:txBody>
                  <a:tcPr/>
                </a:tc>
              </a:tr>
              <a:tr h="375284">
                <a:tc>
                  <a:txBody>
                    <a:bodyPr/>
                    <a:lstStyle/>
                    <a:p>
                      <a:pPr algn="l" fontAlgn="b"/>
                      <a:r>
                        <a:rPr lang="en-IN" sz="1100" u="none" strike="noStrike">
                          <a:effectLst/>
                        </a:rPr>
                        <a:t>APL</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MORE_THAN_MAX_LIMIT</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LESS_THAN_MAX_LIMIT</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NOT_VALID</a:t>
                      </a:r>
                      <a:endParaRPr lang="en-IN" sz="1100" b="0" i="0" u="none" strike="noStrike">
                        <a:solidFill>
                          <a:srgbClr val="000000"/>
                        </a:solidFill>
                        <a:effectLst/>
                        <a:latin typeface="Calibri" panose="020F0502020204030204" pitchFamily="34" charset="0"/>
                      </a:endParaRPr>
                    </a:p>
                  </a:txBody>
                  <a:tcPr marL="4984" marR="4984" marT="4984" marB="0" anchor="b"/>
                </a:tc>
                <a:tc gridSpan="2">
                  <a:txBody>
                    <a:bodyPr/>
                    <a:lstStyle/>
                    <a:p>
                      <a:pPr algn="l" fontAlgn="b"/>
                      <a:r>
                        <a:rPr lang="en-IN" sz="1100" u="none" strike="noStrike">
                          <a:effectLst/>
                        </a:rPr>
                        <a:t>SUFFICIENT</a:t>
                      </a:r>
                      <a:endParaRPr lang="en-IN" sz="1100" b="0" i="0" u="none" strike="noStrike">
                        <a:solidFill>
                          <a:srgbClr val="000000"/>
                        </a:solidFill>
                        <a:effectLst/>
                        <a:latin typeface="Calibri" panose="020F0502020204030204" pitchFamily="34" charset="0"/>
                      </a:endParaRPr>
                    </a:p>
                  </a:txBody>
                  <a:tcPr marL="4984" marR="4984" marT="4984" marB="0" anchor="b"/>
                </a:tc>
                <a:tc hMerge="1">
                  <a:txBody>
                    <a:bodyPr/>
                    <a:lstStyle/>
                    <a:p>
                      <a:endParaRPr lang="en-IN"/>
                    </a:p>
                  </a:txBody>
                  <a:tcPr/>
                </a:tc>
              </a:tr>
              <a:tr h="375284">
                <a:tc>
                  <a:txBody>
                    <a:bodyPr/>
                    <a:lstStyle/>
                    <a:p>
                      <a:pPr algn="l" fontAlgn="b"/>
                      <a:r>
                        <a:rPr lang="en-IN" sz="1100" u="none" strike="noStrike">
                          <a:effectLst/>
                        </a:rPr>
                        <a:t>BPL</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MORE_THAN_MAX_LIMIT</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EQUAL_MAX_LIMIT</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LESS_THAN_MAX_LIMIT</a:t>
                      </a:r>
                      <a:endParaRPr lang="en-IN" sz="1100" b="0" i="0" u="none" strike="noStrike">
                        <a:solidFill>
                          <a:srgbClr val="000000"/>
                        </a:solidFill>
                        <a:effectLst/>
                        <a:latin typeface="Calibri" panose="020F0502020204030204" pitchFamily="34" charset="0"/>
                      </a:endParaRPr>
                    </a:p>
                  </a:txBody>
                  <a:tcPr marL="4984" marR="4984" marT="4984" marB="0" anchor="b"/>
                </a:tc>
                <a:tc gridSpan="2">
                  <a:txBody>
                    <a:bodyPr/>
                    <a:lstStyle/>
                    <a:p>
                      <a:pPr algn="l" fontAlgn="b"/>
                      <a:r>
                        <a:rPr lang="en-IN" sz="1100" u="none" strike="noStrike">
                          <a:effectLst/>
                        </a:rPr>
                        <a:t>SUFFICIENT</a:t>
                      </a:r>
                      <a:endParaRPr lang="en-IN" sz="1100" b="0" i="0" u="none" strike="noStrike">
                        <a:solidFill>
                          <a:srgbClr val="000000"/>
                        </a:solidFill>
                        <a:effectLst/>
                        <a:latin typeface="Calibri" panose="020F0502020204030204" pitchFamily="34" charset="0"/>
                      </a:endParaRPr>
                    </a:p>
                  </a:txBody>
                  <a:tcPr marL="4984" marR="4984" marT="4984" marB="0" anchor="b"/>
                </a:tc>
                <a:tc hMerge="1">
                  <a:txBody>
                    <a:bodyPr/>
                    <a:lstStyle/>
                    <a:p>
                      <a:endParaRPr lang="en-IN"/>
                    </a:p>
                  </a:txBody>
                  <a:tcPr/>
                </a:tc>
              </a:tr>
              <a:tr h="375284">
                <a:tc>
                  <a:txBody>
                    <a:bodyPr/>
                    <a:lstStyle/>
                    <a:p>
                      <a:pPr algn="l" fontAlgn="b"/>
                      <a:r>
                        <a:rPr lang="en-IN" sz="1100" u="none" strike="noStrike">
                          <a:effectLst/>
                        </a:rPr>
                        <a:t>BPL</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LESS_THAN_MAX_LIMIT</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EQUAL_MAX_LIMIT</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MORE_THAN_MAX_LIMIT</a:t>
                      </a:r>
                      <a:endParaRPr lang="en-IN" sz="1100" b="0" i="0" u="none" strike="noStrike">
                        <a:solidFill>
                          <a:srgbClr val="000000"/>
                        </a:solidFill>
                        <a:effectLst/>
                        <a:latin typeface="Calibri" panose="020F0502020204030204" pitchFamily="34" charset="0"/>
                      </a:endParaRPr>
                    </a:p>
                  </a:txBody>
                  <a:tcPr marL="4984" marR="4984" marT="4984" marB="0" anchor="b"/>
                </a:tc>
                <a:tc gridSpan="2">
                  <a:txBody>
                    <a:bodyPr/>
                    <a:lstStyle/>
                    <a:p>
                      <a:pPr algn="l" fontAlgn="b"/>
                      <a:r>
                        <a:rPr lang="en-IN" sz="1100" u="none" strike="noStrike">
                          <a:effectLst/>
                        </a:rPr>
                        <a:t>SUFFICIENT</a:t>
                      </a:r>
                      <a:endParaRPr lang="en-IN" sz="1100" b="0" i="0" u="none" strike="noStrike">
                        <a:solidFill>
                          <a:srgbClr val="000000"/>
                        </a:solidFill>
                        <a:effectLst/>
                        <a:latin typeface="Calibri" panose="020F0502020204030204" pitchFamily="34" charset="0"/>
                      </a:endParaRPr>
                    </a:p>
                  </a:txBody>
                  <a:tcPr marL="4984" marR="4984" marT="4984" marB="0" anchor="b"/>
                </a:tc>
                <a:tc hMerge="1">
                  <a:txBody>
                    <a:bodyPr/>
                    <a:lstStyle/>
                    <a:p>
                      <a:endParaRPr lang="en-IN"/>
                    </a:p>
                  </a:txBody>
                  <a:tcPr/>
                </a:tc>
              </a:tr>
              <a:tr h="375284">
                <a:tc>
                  <a:txBody>
                    <a:bodyPr/>
                    <a:lstStyle/>
                    <a:p>
                      <a:pPr algn="l" fontAlgn="b"/>
                      <a:r>
                        <a:rPr lang="en-IN" sz="1100" u="none" strike="noStrike">
                          <a:effectLst/>
                        </a:rPr>
                        <a:t>BPL</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LESS_THAN_MAX_LIMIT</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MORE_THAN_MAX_LIMIT</a:t>
                      </a:r>
                      <a:endParaRPr lang="en-IN" sz="1100" b="0" i="0" u="none" strike="noStrike">
                        <a:solidFill>
                          <a:srgbClr val="000000"/>
                        </a:solidFill>
                        <a:effectLst/>
                        <a:latin typeface="Calibri" panose="020F0502020204030204" pitchFamily="34" charset="0"/>
                      </a:endParaRPr>
                    </a:p>
                  </a:txBody>
                  <a:tcPr marL="4984" marR="4984" marT="4984" marB="0" anchor="b"/>
                </a:tc>
                <a:tc>
                  <a:txBody>
                    <a:bodyPr/>
                    <a:lstStyle/>
                    <a:p>
                      <a:pPr algn="l" fontAlgn="b"/>
                      <a:r>
                        <a:rPr lang="en-IN" sz="1100" u="none" strike="noStrike">
                          <a:effectLst/>
                        </a:rPr>
                        <a:t>NOT_VALID</a:t>
                      </a:r>
                      <a:endParaRPr lang="en-IN" sz="1100" b="0" i="0" u="none" strike="noStrike">
                        <a:solidFill>
                          <a:srgbClr val="000000"/>
                        </a:solidFill>
                        <a:effectLst/>
                        <a:latin typeface="Calibri" panose="020F0502020204030204" pitchFamily="34" charset="0"/>
                      </a:endParaRPr>
                    </a:p>
                  </a:txBody>
                  <a:tcPr marL="4984" marR="4984" marT="4984" marB="0" anchor="b"/>
                </a:tc>
                <a:tc gridSpan="2">
                  <a:txBody>
                    <a:bodyPr/>
                    <a:lstStyle/>
                    <a:p>
                      <a:pPr algn="l" fontAlgn="b"/>
                      <a:r>
                        <a:rPr lang="en-IN" sz="1100" u="none" strike="noStrike" dirty="0">
                          <a:effectLst/>
                        </a:rPr>
                        <a:t>INSUFFICIENT</a:t>
                      </a:r>
                      <a:endParaRPr lang="en-IN" sz="1100" b="0" i="0" u="none" strike="noStrike" dirty="0">
                        <a:solidFill>
                          <a:srgbClr val="000000"/>
                        </a:solidFill>
                        <a:effectLst/>
                        <a:latin typeface="Calibri" panose="020F0502020204030204" pitchFamily="34" charset="0"/>
                      </a:endParaRPr>
                    </a:p>
                  </a:txBody>
                  <a:tcPr marL="4984" marR="4984" marT="4984" marB="0" anchor="b"/>
                </a:tc>
                <a:tc hMerge="1">
                  <a:txBody>
                    <a:bodyPr/>
                    <a:lstStyle/>
                    <a:p>
                      <a:endParaRPr lang="en-IN"/>
                    </a:p>
                  </a:txBody>
                  <a:tcPr/>
                </a:tc>
              </a:tr>
            </a:tbl>
          </a:graphicData>
        </a:graphic>
      </p:graphicFrame>
    </p:spTree>
    <p:extLst>
      <p:ext uri="{BB962C8B-B14F-4D97-AF65-F5344CB8AC3E}">
        <p14:creationId xmlns:p14="http://schemas.microsoft.com/office/powerpoint/2010/main" val="39252812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41</a:t>
            </a:fld>
            <a:endParaRPr lang="en-US" altLang="ja-JP">
              <a:solidFill>
                <a:srgbClr val="000000"/>
              </a:solidFill>
            </a:endParaRP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442032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42</a:t>
            </a:fld>
            <a:endParaRPr lang="en-US" altLang="ja-JP">
              <a:solidFill>
                <a:srgbClr val="000000"/>
              </a:solidFil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ln>
            <a:noFill/>
          </a:ln>
        </p:spPr>
      </p:pic>
    </p:spTree>
    <p:extLst>
      <p:ext uri="{BB962C8B-B14F-4D97-AF65-F5344CB8AC3E}">
        <p14:creationId xmlns:p14="http://schemas.microsoft.com/office/powerpoint/2010/main" val="3277196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43</a:t>
            </a:fld>
            <a:endParaRPr lang="en-US" altLang="ja-JP">
              <a:solidFill>
                <a:srgbClr val="000000"/>
              </a:solidFill>
            </a:endParaRPr>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067503" cy="6857999"/>
          </a:xfrm>
          <a:prstGeom prst="rect">
            <a:avLst/>
          </a:prstGeom>
          <a:noFill/>
          <a:ln>
            <a:noFill/>
          </a:ln>
        </p:spPr>
      </p:pic>
    </p:spTree>
    <p:extLst>
      <p:ext uri="{BB962C8B-B14F-4D97-AF65-F5344CB8AC3E}">
        <p14:creationId xmlns:p14="http://schemas.microsoft.com/office/powerpoint/2010/main" val="25840471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44</a:t>
            </a:fld>
            <a:endParaRPr lang="en-US" altLang="ja-JP">
              <a:solidFill>
                <a:srgbClr val="000000"/>
              </a:solidFill>
            </a:endParaRP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18152858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45</a:t>
            </a:fld>
            <a:endParaRPr lang="en-US" altLang="ja-JP">
              <a:solidFill>
                <a:srgbClr val="000000"/>
              </a:solidFil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ln>
            <a:noFill/>
          </a:ln>
        </p:spPr>
      </p:pic>
    </p:spTree>
    <p:extLst>
      <p:ext uri="{BB962C8B-B14F-4D97-AF65-F5344CB8AC3E}">
        <p14:creationId xmlns:p14="http://schemas.microsoft.com/office/powerpoint/2010/main" val="15658208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46</a:t>
            </a:fld>
            <a:endParaRPr lang="en-US" altLang="ja-JP">
              <a:solidFill>
                <a:srgbClr val="000000"/>
              </a:solidFil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ln>
            <a:noFill/>
          </a:ln>
        </p:spPr>
      </p:pic>
    </p:spTree>
    <p:extLst>
      <p:ext uri="{BB962C8B-B14F-4D97-AF65-F5344CB8AC3E}">
        <p14:creationId xmlns:p14="http://schemas.microsoft.com/office/powerpoint/2010/main" val="17604743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47</a:t>
            </a:fld>
            <a:endParaRPr lang="en-US" altLang="ja-JP">
              <a:solidFill>
                <a:srgbClr val="000000"/>
              </a:solidFil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ln>
            <a:noFill/>
          </a:ln>
        </p:spPr>
      </p:pic>
    </p:spTree>
    <p:extLst>
      <p:ext uri="{BB962C8B-B14F-4D97-AF65-F5344CB8AC3E}">
        <p14:creationId xmlns:p14="http://schemas.microsoft.com/office/powerpoint/2010/main" val="18084659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48</a:t>
            </a:fld>
            <a:endParaRPr lang="en-US" altLang="ja-JP">
              <a:solidFill>
                <a:srgbClr val="000000"/>
              </a:solidFil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ln>
            <a:noFill/>
          </a:ln>
        </p:spPr>
      </p:pic>
    </p:spTree>
    <p:extLst>
      <p:ext uri="{BB962C8B-B14F-4D97-AF65-F5344CB8AC3E}">
        <p14:creationId xmlns:p14="http://schemas.microsoft.com/office/powerpoint/2010/main" val="21270135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49</a:t>
            </a:fld>
            <a:endParaRPr lang="en-US" altLang="ja-JP">
              <a:solidFill>
                <a:srgbClr val="000000"/>
              </a:solidFil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ln>
            <a:noFill/>
          </a:ln>
        </p:spPr>
      </p:pic>
    </p:spTree>
    <p:extLst>
      <p:ext uri="{BB962C8B-B14F-4D97-AF65-F5344CB8AC3E}">
        <p14:creationId xmlns:p14="http://schemas.microsoft.com/office/powerpoint/2010/main" val="1170733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Intended Users</a:t>
            </a:r>
            <a:endParaRPr lang="en-IN" dirty="0"/>
          </a:p>
        </p:txBody>
      </p:sp>
      <p:sp>
        <p:nvSpPr>
          <p:cNvPr id="3" name="Content Placeholder 2"/>
          <p:cNvSpPr>
            <a:spLocks noGrp="1"/>
          </p:cNvSpPr>
          <p:nvPr>
            <p:ph idx="1"/>
          </p:nvPr>
        </p:nvSpPr>
        <p:spPr/>
        <p:txBody>
          <a:bodyPr/>
          <a:lstStyle/>
          <a:p>
            <a:pPr marL="0" indent="0" algn="just">
              <a:buNone/>
            </a:pPr>
            <a:r>
              <a:rPr lang="en-IN" sz="2400" dirty="0" smtClean="0"/>
              <a:t>The software is meant to be used by ration card holders (BPL and APL families), distributors </a:t>
            </a:r>
            <a:r>
              <a:rPr lang="en-IN" sz="2400" dirty="0" smtClean="0"/>
              <a:t>(owners </a:t>
            </a:r>
            <a:r>
              <a:rPr lang="en-IN" sz="2400" dirty="0" smtClean="0"/>
              <a:t>of Fair Price Shops (FPS</a:t>
            </a:r>
            <a:r>
              <a:rPr lang="en-IN" sz="2400" dirty="0" smtClean="0"/>
              <a:t>)) </a:t>
            </a:r>
            <a:r>
              <a:rPr lang="en-IN" sz="2400" dirty="0" smtClean="0"/>
              <a:t>and the government (admin). Since most of the beneficiaries of the public distribution system are from rural families it is necessary that the software is easy to use and understandable to people who have little knowledge about technology.</a:t>
            </a:r>
            <a:endParaRPr lang="en-IN" sz="2400" dirty="0"/>
          </a:p>
        </p:txBody>
      </p:sp>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5</a:t>
            </a:fld>
            <a:endParaRPr lang="en-US" altLang="ja-JP">
              <a:solidFill>
                <a:srgbClr val="000000"/>
              </a:solidFill>
            </a:endParaRPr>
          </a:p>
        </p:txBody>
      </p:sp>
    </p:spTree>
    <p:extLst>
      <p:ext uri="{BB962C8B-B14F-4D97-AF65-F5344CB8AC3E}">
        <p14:creationId xmlns:p14="http://schemas.microsoft.com/office/powerpoint/2010/main" val="7208688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50</a:t>
            </a:fld>
            <a:endParaRPr lang="en-US" altLang="ja-JP">
              <a:solidFill>
                <a:srgbClr val="000000"/>
              </a:solidFil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ln>
            <a:noFill/>
          </a:ln>
        </p:spPr>
      </p:pic>
    </p:spTree>
    <p:extLst>
      <p:ext uri="{BB962C8B-B14F-4D97-AF65-F5344CB8AC3E}">
        <p14:creationId xmlns:p14="http://schemas.microsoft.com/office/powerpoint/2010/main" val="25831142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51</a:t>
            </a:fld>
            <a:endParaRPr lang="en-US" altLang="ja-JP">
              <a:solidFill>
                <a:srgbClr val="000000"/>
              </a:solidFil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ln>
            <a:noFill/>
          </a:ln>
        </p:spPr>
      </p:pic>
    </p:spTree>
    <p:extLst>
      <p:ext uri="{BB962C8B-B14F-4D97-AF65-F5344CB8AC3E}">
        <p14:creationId xmlns:p14="http://schemas.microsoft.com/office/powerpoint/2010/main" val="21135561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179" y="317500"/>
            <a:ext cx="10361642" cy="1143000"/>
          </a:xfrm>
        </p:spPr>
        <p:txBody>
          <a:bodyPr/>
          <a:lstStyle/>
          <a:p>
            <a:r>
              <a:rPr lang="en-IN" dirty="0" smtClean="0"/>
              <a:t>CONCLUSION</a:t>
            </a:r>
            <a:endParaRPr lang="en-IN" dirty="0"/>
          </a:p>
        </p:txBody>
      </p:sp>
      <p:sp>
        <p:nvSpPr>
          <p:cNvPr id="3" name="Content Placeholder 2"/>
          <p:cNvSpPr>
            <a:spLocks noGrp="1"/>
          </p:cNvSpPr>
          <p:nvPr>
            <p:ph idx="1"/>
          </p:nvPr>
        </p:nvSpPr>
        <p:spPr>
          <a:xfrm>
            <a:off x="915179" y="1346200"/>
            <a:ext cx="10361642" cy="4114800"/>
          </a:xfrm>
        </p:spPr>
        <p:txBody>
          <a:bodyPr/>
          <a:lstStyle/>
          <a:p>
            <a:pPr marL="0" indent="0">
              <a:buNone/>
            </a:pPr>
            <a:r>
              <a:rPr lang="en-US" sz="2400" dirty="0" smtClean="0"/>
              <a:t>Ration card </a:t>
            </a:r>
            <a:r>
              <a:rPr lang="en-US" sz="2400" dirty="0"/>
              <a:t>forgery is one of the most difficult challenges faced by the food </a:t>
            </a:r>
            <a:r>
              <a:rPr lang="en-US" sz="2400" dirty="0" smtClean="0"/>
              <a:t>distribution department</a:t>
            </a:r>
            <a:r>
              <a:rPr lang="en-US" sz="2400" dirty="0"/>
              <a:t>. There may be chances where ration is </a:t>
            </a:r>
            <a:r>
              <a:rPr lang="en-US" sz="2400" dirty="0" smtClean="0"/>
              <a:t>not delivered </a:t>
            </a:r>
            <a:r>
              <a:rPr lang="en-US" sz="2400" dirty="0"/>
              <a:t>to the beneficiaries and false </a:t>
            </a:r>
            <a:r>
              <a:rPr lang="en-US" sz="2400" dirty="0" smtClean="0"/>
              <a:t>records are </a:t>
            </a:r>
            <a:r>
              <a:rPr lang="en-US" sz="2400" dirty="0"/>
              <a:t>noted down, regarding the delivery by </a:t>
            </a:r>
            <a:r>
              <a:rPr lang="en-US" sz="2400" dirty="0" smtClean="0"/>
              <a:t>distributor. </a:t>
            </a:r>
            <a:r>
              <a:rPr lang="en-US" sz="2400" dirty="0"/>
              <a:t>And there is probability of </a:t>
            </a:r>
            <a:r>
              <a:rPr lang="en-US" sz="2400" dirty="0" smtClean="0"/>
              <a:t>him selling </a:t>
            </a:r>
            <a:r>
              <a:rPr lang="en-US" sz="2400" dirty="0"/>
              <a:t>the commodities in open market with extra profit etc. Therefore, </a:t>
            </a:r>
            <a:r>
              <a:rPr lang="en-US" sz="2400" dirty="0" smtClean="0"/>
              <a:t>the proposed </a:t>
            </a:r>
            <a:r>
              <a:rPr lang="en-US" sz="2400" dirty="0"/>
              <a:t>system is more secure and transparent then the normal existing system. Entry </a:t>
            </a:r>
            <a:r>
              <a:rPr lang="en-US" sz="2400" dirty="0" smtClean="0"/>
              <a:t>of fallacious </a:t>
            </a:r>
            <a:r>
              <a:rPr lang="en-US" sz="2400" dirty="0"/>
              <a:t>data in the ration database can be avoided with the use of smart cards and </a:t>
            </a:r>
            <a:r>
              <a:rPr lang="en-US" sz="2400" dirty="0" smtClean="0"/>
              <a:t>additional security </a:t>
            </a:r>
            <a:r>
              <a:rPr lang="en-US" sz="2400" dirty="0"/>
              <a:t>is provided by </a:t>
            </a:r>
            <a:r>
              <a:rPr lang="en-US" sz="2400" dirty="0" smtClean="0"/>
              <a:t>computerized system and centralized database. </a:t>
            </a:r>
            <a:r>
              <a:rPr lang="en-US" sz="2400" dirty="0"/>
              <a:t>The </a:t>
            </a:r>
            <a:r>
              <a:rPr lang="en-US" sz="2400" dirty="0" smtClean="0"/>
              <a:t>distributor is </a:t>
            </a:r>
            <a:r>
              <a:rPr lang="en-US" sz="2400" dirty="0"/>
              <a:t>only </a:t>
            </a:r>
            <a:r>
              <a:rPr lang="en-US" sz="2400" dirty="0" smtClean="0"/>
              <a:t>responsible for </a:t>
            </a:r>
            <a:r>
              <a:rPr lang="en-US" sz="2400" dirty="0"/>
              <a:t>entering the quantity of the </a:t>
            </a:r>
            <a:r>
              <a:rPr lang="en-US" sz="2400" dirty="0" smtClean="0"/>
              <a:t>commodities. Maintaining </a:t>
            </a:r>
            <a:r>
              <a:rPr lang="en-US" sz="2400" dirty="0"/>
              <a:t>the database is also helpful for sending messages </a:t>
            </a:r>
            <a:r>
              <a:rPr lang="en-US" sz="2400" dirty="0" smtClean="0"/>
              <a:t>to the </a:t>
            </a:r>
            <a:r>
              <a:rPr lang="en-US" sz="2400" dirty="0"/>
              <a:t>beneficiaries about the ration delivery. It is anticipated that the proposed project will </a:t>
            </a:r>
            <a:r>
              <a:rPr lang="en-US" sz="2400" dirty="0" smtClean="0"/>
              <a:t>create transparency </a:t>
            </a:r>
            <a:r>
              <a:rPr lang="en-US" sz="2400" dirty="0"/>
              <a:t>in public distribution system as the work becomes automatic and also it makes </a:t>
            </a:r>
            <a:r>
              <a:rPr lang="en-US" sz="2400" dirty="0" smtClean="0"/>
              <a:t>the </a:t>
            </a:r>
            <a:r>
              <a:rPr lang="en-IN" sz="2400" dirty="0" smtClean="0"/>
              <a:t>system </a:t>
            </a:r>
            <a:r>
              <a:rPr lang="en-IN" sz="2400" dirty="0"/>
              <a:t>free from irregularities.</a:t>
            </a:r>
          </a:p>
        </p:txBody>
      </p:sp>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52</a:t>
            </a:fld>
            <a:endParaRPr lang="en-US" altLang="ja-JP">
              <a:solidFill>
                <a:srgbClr val="000000"/>
              </a:solidFill>
            </a:endParaRPr>
          </a:p>
        </p:txBody>
      </p:sp>
    </p:spTree>
    <p:extLst>
      <p:ext uri="{BB962C8B-B14F-4D97-AF65-F5344CB8AC3E}">
        <p14:creationId xmlns:p14="http://schemas.microsoft.com/office/powerpoint/2010/main" val="28159372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180" y="1041400"/>
            <a:ext cx="10361642" cy="558800"/>
          </a:xfrm>
        </p:spPr>
        <p:txBody>
          <a:bodyPr/>
          <a:lstStyle/>
          <a:p>
            <a:r>
              <a:rPr lang="en-IN" dirty="0" smtClean="0"/>
              <a:t>FUTURE WORK</a:t>
            </a:r>
            <a:br>
              <a:rPr lang="en-IN" dirty="0" smtClean="0"/>
            </a:b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US" sz="2400" dirty="0" smtClean="0"/>
              <a:t> </a:t>
            </a:r>
            <a:r>
              <a:rPr lang="en-US" sz="2400" dirty="0"/>
              <a:t>For better understanding, an interface and website can be made available in </a:t>
            </a:r>
            <a:r>
              <a:rPr lang="en-US" sz="2400" dirty="0" smtClean="0"/>
              <a:t>different </a:t>
            </a:r>
            <a:r>
              <a:rPr lang="en-IN" sz="2400" dirty="0" smtClean="0"/>
              <a:t>languages </a:t>
            </a:r>
            <a:r>
              <a:rPr lang="en-IN" sz="2400" dirty="0"/>
              <a:t>(regional languages).</a:t>
            </a:r>
          </a:p>
          <a:p>
            <a:pPr marL="457200" indent="-457200">
              <a:buFont typeface="+mj-lt"/>
              <a:buAutoNum type="arabicPeriod"/>
            </a:pPr>
            <a:r>
              <a:rPr lang="en-US" sz="2400" dirty="0" smtClean="0"/>
              <a:t>For </a:t>
            </a:r>
            <a:r>
              <a:rPr lang="en-US" sz="2400" dirty="0"/>
              <a:t>the ease of use, an application can be built for the same.</a:t>
            </a:r>
          </a:p>
          <a:p>
            <a:pPr marL="457200" indent="-457200">
              <a:buFont typeface="+mj-lt"/>
              <a:buAutoNum type="arabicPeriod"/>
            </a:pPr>
            <a:r>
              <a:rPr lang="en-US" sz="2400" dirty="0" smtClean="0"/>
              <a:t>Automatic </a:t>
            </a:r>
            <a:r>
              <a:rPr lang="en-US" sz="2400" dirty="0"/>
              <a:t>weighing system can be implemented at the </a:t>
            </a:r>
            <a:r>
              <a:rPr lang="en-US" sz="2400" dirty="0" smtClean="0"/>
              <a:t>FPS</a:t>
            </a:r>
            <a:r>
              <a:rPr lang="en-US" sz="2400" dirty="0"/>
              <a:t> </a:t>
            </a:r>
            <a:r>
              <a:rPr lang="en-US" sz="2400" dirty="0" smtClean="0"/>
              <a:t>or godown.</a:t>
            </a:r>
          </a:p>
          <a:p>
            <a:pPr marL="457200" indent="-457200">
              <a:buFont typeface="+mj-lt"/>
              <a:buAutoNum type="arabicPeriod"/>
            </a:pPr>
            <a:r>
              <a:rPr lang="en-US" sz="2400" dirty="0" smtClean="0"/>
              <a:t>The ration card users can be alerted if the commodities are available in the FPS or not.</a:t>
            </a:r>
          </a:p>
          <a:p>
            <a:pPr marL="457200" indent="-457200">
              <a:buFont typeface="+mj-lt"/>
              <a:buAutoNum type="arabicPeriod"/>
            </a:pPr>
            <a:endParaRPr lang="en-US" sz="2400" dirty="0" smtClean="0"/>
          </a:p>
          <a:p>
            <a:pPr marL="457200" indent="-457200">
              <a:buFont typeface="+mj-lt"/>
              <a:buAutoNum type="arabicPeriod"/>
            </a:pPr>
            <a:endParaRPr lang="en-IN" sz="2400" dirty="0"/>
          </a:p>
        </p:txBody>
      </p:sp>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53</a:t>
            </a:fld>
            <a:endParaRPr lang="en-US" altLang="ja-JP">
              <a:solidFill>
                <a:srgbClr val="000000"/>
              </a:solidFill>
            </a:endParaRPr>
          </a:p>
        </p:txBody>
      </p:sp>
    </p:spTree>
    <p:extLst>
      <p:ext uri="{BB962C8B-B14F-4D97-AF65-F5344CB8AC3E}">
        <p14:creationId xmlns:p14="http://schemas.microsoft.com/office/powerpoint/2010/main" val="22275435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179" y="165100"/>
            <a:ext cx="10361642" cy="1143000"/>
          </a:xfrm>
        </p:spPr>
        <p:txBody>
          <a:bodyPr/>
          <a:lstStyle/>
          <a:p>
            <a:r>
              <a:rPr lang="en-IN" dirty="0" smtClean="0"/>
              <a:t>REFERENCES</a:t>
            </a:r>
            <a:endParaRPr lang="en-IN" dirty="0"/>
          </a:p>
        </p:txBody>
      </p:sp>
      <p:sp>
        <p:nvSpPr>
          <p:cNvPr id="3" name="Content Placeholder 2"/>
          <p:cNvSpPr>
            <a:spLocks noGrp="1"/>
          </p:cNvSpPr>
          <p:nvPr>
            <p:ph idx="1"/>
          </p:nvPr>
        </p:nvSpPr>
        <p:spPr>
          <a:xfrm>
            <a:off x="915179" y="1308100"/>
            <a:ext cx="10361642" cy="4114800"/>
          </a:xfrm>
        </p:spPr>
        <p:txBody>
          <a:bodyPr/>
          <a:lstStyle/>
          <a:p>
            <a:pPr marL="0" indent="0">
              <a:buNone/>
            </a:pPr>
            <a:r>
              <a:rPr lang="en-IN" sz="2000" dirty="0" smtClean="0"/>
              <a:t>[1] </a:t>
            </a:r>
            <a:r>
              <a:rPr lang="en-IN" sz="2000" dirty="0" err="1" smtClean="0"/>
              <a:t>Dhanashri</a:t>
            </a:r>
            <a:r>
              <a:rPr lang="en-IN" sz="2000" dirty="0" smtClean="0"/>
              <a:t> </a:t>
            </a:r>
            <a:r>
              <a:rPr lang="en-IN" sz="2000" dirty="0" err="1" smtClean="0"/>
              <a:t>Pingale</a:t>
            </a:r>
            <a:r>
              <a:rPr lang="en-IN" sz="2000" dirty="0" smtClean="0"/>
              <a:t>, </a:t>
            </a:r>
            <a:r>
              <a:rPr lang="en-IN" sz="2000" dirty="0" err="1" smtClean="0"/>
              <a:t>Sonali</a:t>
            </a:r>
            <a:r>
              <a:rPr lang="en-IN" sz="2000" dirty="0" smtClean="0"/>
              <a:t> </a:t>
            </a:r>
            <a:r>
              <a:rPr lang="en-IN" sz="2000" dirty="0" err="1" smtClean="0"/>
              <a:t>Patil</a:t>
            </a:r>
            <a:r>
              <a:rPr lang="en-IN" sz="2000" dirty="0" smtClean="0"/>
              <a:t>, </a:t>
            </a:r>
            <a:r>
              <a:rPr lang="en-IN" sz="2000" dirty="0" err="1" smtClean="0"/>
              <a:t>Nishigandha</a:t>
            </a:r>
            <a:r>
              <a:rPr lang="en-IN" sz="2000" dirty="0" smtClean="0"/>
              <a:t> </a:t>
            </a:r>
            <a:r>
              <a:rPr lang="en-IN" sz="2000" dirty="0" err="1" smtClean="0"/>
              <a:t>Gadakh</a:t>
            </a:r>
            <a:r>
              <a:rPr lang="en-IN" sz="2000" dirty="0" smtClean="0"/>
              <a:t>, </a:t>
            </a:r>
            <a:r>
              <a:rPr lang="en-IN" sz="2000" dirty="0" err="1" smtClean="0"/>
              <a:t>Reena</a:t>
            </a:r>
            <a:r>
              <a:rPr lang="en-IN" sz="2000" dirty="0" smtClean="0"/>
              <a:t> </a:t>
            </a:r>
            <a:r>
              <a:rPr lang="en-IN" sz="2000" dirty="0" err="1" smtClean="0"/>
              <a:t>Avhad</a:t>
            </a:r>
            <a:r>
              <a:rPr lang="en-IN" sz="2000" dirty="0" smtClean="0"/>
              <a:t>, </a:t>
            </a:r>
            <a:r>
              <a:rPr lang="en-IN" sz="2000" dirty="0" err="1" smtClean="0"/>
              <a:t>Gundal</a:t>
            </a:r>
            <a:r>
              <a:rPr lang="en-IN" sz="2000" dirty="0" smtClean="0"/>
              <a:t> S.S “Web</a:t>
            </a:r>
          </a:p>
          <a:p>
            <a:pPr marL="0" indent="0">
              <a:buNone/>
            </a:pPr>
            <a:r>
              <a:rPr lang="en-IN" sz="2000" dirty="0" smtClean="0"/>
              <a:t>Enabled Ration Distribution and Corruption Controlling System”, International Journal of</a:t>
            </a:r>
          </a:p>
          <a:p>
            <a:pPr marL="0" indent="0">
              <a:buNone/>
            </a:pPr>
            <a:r>
              <a:rPr lang="en-IN" sz="2000" dirty="0" smtClean="0"/>
              <a:t>Engineering and Innovative Technology (IJEIT), Volume Issue 8, February 2016.</a:t>
            </a:r>
          </a:p>
          <a:p>
            <a:pPr marL="0" indent="0">
              <a:buNone/>
            </a:pPr>
            <a:r>
              <a:rPr lang="en-IN" sz="2000" dirty="0" smtClean="0"/>
              <a:t>[2] </a:t>
            </a:r>
            <a:r>
              <a:rPr lang="en-IN" sz="2000" dirty="0" err="1" smtClean="0"/>
              <a:t>Shivbhakt</a:t>
            </a:r>
            <a:r>
              <a:rPr lang="en-IN" sz="2000" dirty="0" smtClean="0"/>
              <a:t> </a:t>
            </a:r>
            <a:r>
              <a:rPr lang="en-IN" sz="2000" dirty="0" err="1" smtClean="0"/>
              <a:t>mhalsakant</a:t>
            </a:r>
            <a:r>
              <a:rPr lang="en-IN" sz="2000" dirty="0" smtClean="0"/>
              <a:t> </a:t>
            </a:r>
            <a:r>
              <a:rPr lang="en-IN" sz="2000" dirty="0" err="1" smtClean="0"/>
              <a:t>Hanmant</a:t>
            </a:r>
            <a:r>
              <a:rPr lang="en-IN" sz="2000" dirty="0" smtClean="0"/>
              <a:t>, </a:t>
            </a:r>
            <a:r>
              <a:rPr lang="en-IN" sz="2000" dirty="0" err="1" smtClean="0"/>
              <a:t>Suraj</a:t>
            </a:r>
            <a:r>
              <a:rPr lang="en-IN" sz="2000" dirty="0" smtClean="0"/>
              <a:t> V.S, </a:t>
            </a:r>
            <a:r>
              <a:rPr lang="en-IN" sz="2000" dirty="0" err="1" smtClean="0"/>
              <a:t>Moresh</a:t>
            </a:r>
            <a:r>
              <a:rPr lang="en-IN" sz="2000" dirty="0" smtClean="0"/>
              <a:t> </a:t>
            </a:r>
            <a:r>
              <a:rPr lang="en-IN" sz="2000" dirty="0" err="1" smtClean="0"/>
              <a:t>Mukhedkar</a:t>
            </a:r>
            <a:r>
              <a:rPr lang="en-IN" sz="2000" dirty="0" smtClean="0"/>
              <a:t>, “</a:t>
            </a:r>
            <a:r>
              <a:rPr lang="en-IN" sz="2000" dirty="0" err="1" smtClean="0"/>
              <a:t>Automization</a:t>
            </a:r>
            <a:r>
              <a:rPr lang="en-IN" sz="2000" dirty="0" smtClean="0"/>
              <a:t> of</a:t>
            </a:r>
          </a:p>
          <a:p>
            <a:pPr marL="0" indent="0">
              <a:buNone/>
            </a:pPr>
            <a:r>
              <a:rPr lang="en-IN" sz="2000" dirty="0" smtClean="0"/>
              <a:t>Rationing System”, International Journal of Computational Engineering &amp; Management</a:t>
            </a:r>
          </a:p>
          <a:p>
            <a:pPr marL="0" indent="0">
              <a:buNone/>
            </a:pPr>
            <a:r>
              <a:rPr lang="en-IN" sz="2000" dirty="0" smtClean="0"/>
              <a:t>(IJCEM), Volume 7, Issue 6, November 2014.</a:t>
            </a:r>
          </a:p>
          <a:p>
            <a:pPr marL="0" indent="0">
              <a:buNone/>
            </a:pPr>
            <a:r>
              <a:rPr lang="en-IN" sz="2000" dirty="0" smtClean="0"/>
              <a:t>[3] </a:t>
            </a:r>
            <a:r>
              <a:rPr lang="en-IN" sz="2000" dirty="0" err="1" smtClean="0"/>
              <a:t>S.Sukhumar</a:t>
            </a:r>
            <a:r>
              <a:rPr lang="en-IN" sz="2000" dirty="0" smtClean="0"/>
              <a:t>, </a:t>
            </a:r>
            <a:r>
              <a:rPr lang="en-IN" sz="2000" dirty="0" err="1" smtClean="0"/>
              <a:t>K.Gopinathan</a:t>
            </a:r>
            <a:r>
              <a:rPr lang="en-IN" sz="2000" dirty="0" smtClean="0"/>
              <a:t>, </a:t>
            </a:r>
            <a:r>
              <a:rPr lang="en-IN" sz="2000" dirty="0" err="1" smtClean="0"/>
              <a:t>S.Kalpanadevi</a:t>
            </a:r>
            <a:r>
              <a:rPr lang="en-IN" sz="2000" dirty="0" smtClean="0"/>
              <a:t>,, </a:t>
            </a:r>
            <a:r>
              <a:rPr lang="en-IN" sz="2000" dirty="0" err="1" smtClean="0"/>
              <a:t>P.Naveenkumar</a:t>
            </a:r>
            <a:r>
              <a:rPr lang="en-IN" sz="2000" dirty="0" smtClean="0"/>
              <a:t>, </a:t>
            </a:r>
            <a:r>
              <a:rPr lang="en-IN" sz="2000" dirty="0" err="1" smtClean="0"/>
              <a:t>N.Suthanthira</a:t>
            </a:r>
            <a:r>
              <a:rPr lang="en-IN" sz="2000" dirty="0" smtClean="0"/>
              <a:t> </a:t>
            </a:r>
            <a:r>
              <a:rPr lang="en-IN" sz="2000" dirty="0" err="1" smtClean="0"/>
              <a:t>Vanitha</a:t>
            </a:r>
            <a:r>
              <a:rPr lang="en-IN" sz="2000" dirty="0" smtClean="0"/>
              <a:t>,,</a:t>
            </a:r>
          </a:p>
          <a:p>
            <a:pPr marL="0" indent="0">
              <a:buNone/>
            </a:pPr>
            <a:r>
              <a:rPr lang="en-IN" sz="2000" dirty="0" smtClean="0"/>
              <a:t>“Automatic Rationing System Using Embedded System Technology”, International Journal of</a:t>
            </a:r>
          </a:p>
          <a:p>
            <a:pPr marL="0" indent="0">
              <a:buNone/>
            </a:pPr>
            <a:r>
              <a:rPr lang="en-IN" sz="2000" dirty="0" smtClean="0"/>
              <a:t>Innovative Research in Electrical, Electronics, Instrumentation and Control Engineering, Vol. 1,</a:t>
            </a:r>
          </a:p>
          <a:p>
            <a:pPr marL="0" indent="0">
              <a:buNone/>
            </a:pPr>
            <a:r>
              <a:rPr lang="en-IN" sz="2000" dirty="0" smtClean="0"/>
              <a:t>Issue 8, November 2017.</a:t>
            </a:r>
          </a:p>
          <a:p>
            <a:pPr marL="0" indent="0">
              <a:buNone/>
            </a:pPr>
            <a:r>
              <a:rPr lang="en-IN" sz="2000" dirty="0" smtClean="0"/>
              <a:t>[4] Rajesh C. </a:t>
            </a:r>
            <a:r>
              <a:rPr lang="en-IN" sz="2000" dirty="0" err="1" smtClean="0"/>
              <a:t>Pingle</a:t>
            </a:r>
            <a:r>
              <a:rPr lang="en-IN" sz="2000" dirty="0" smtClean="0"/>
              <a:t> and P.B. </a:t>
            </a:r>
            <a:r>
              <a:rPr lang="en-IN" sz="2000" dirty="0" err="1" smtClean="0"/>
              <a:t>Borole</a:t>
            </a:r>
            <a:r>
              <a:rPr lang="en-IN" sz="2000" dirty="0" smtClean="0"/>
              <a:t>, Automatic Rationing for Public Distribution System</a:t>
            </a:r>
          </a:p>
          <a:p>
            <a:pPr marL="0" indent="0">
              <a:buNone/>
            </a:pPr>
            <a:r>
              <a:rPr lang="en-IN" sz="2000" dirty="0" smtClean="0"/>
              <a:t>(PDS) using RFID and GSM Module to prevent Irregularities, HCTL Open Int. of Technology</a:t>
            </a:r>
          </a:p>
          <a:p>
            <a:pPr marL="0" indent="0">
              <a:buNone/>
            </a:pPr>
            <a:r>
              <a:rPr lang="en-IN" sz="2000" dirty="0" smtClean="0"/>
              <a:t>Innovations and Research Volume 2, March 2018.</a:t>
            </a:r>
          </a:p>
          <a:p>
            <a:pPr marL="0" indent="0">
              <a:buNone/>
            </a:pPr>
            <a:endParaRPr lang="en-IN" sz="2000" dirty="0"/>
          </a:p>
        </p:txBody>
      </p:sp>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54</a:t>
            </a:fld>
            <a:endParaRPr lang="en-US" altLang="ja-JP">
              <a:solidFill>
                <a:srgbClr val="000000"/>
              </a:solidFill>
            </a:endParaRPr>
          </a:p>
        </p:txBody>
      </p:sp>
    </p:spTree>
    <p:extLst>
      <p:ext uri="{BB962C8B-B14F-4D97-AF65-F5344CB8AC3E}">
        <p14:creationId xmlns:p14="http://schemas.microsoft.com/office/powerpoint/2010/main" val="4065196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p:txBody>
          <a:bodyPr/>
          <a:lstStyle/>
          <a:p>
            <a:pPr marL="0" indent="0">
              <a:buNone/>
            </a:pPr>
            <a:r>
              <a:rPr lang="en-US" sz="2400" dirty="0"/>
              <a:t>The Planning commission had stated in its report that:</a:t>
            </a:r>
            <a:endParaRPr lang="en-IN" sz="2400" dirty="0"/>
          </a:p>
          <a:p>
            <a:pPr lvl="0"/>
            <a:r>
              <a:rPr lang="en-US" sz="2400" dirty="0"/>
              <a:t>‘For every Rs 4 spent on PDS only Rs 1 reaches the poor’</a:t>
            </a:r>
            <a:endParaRPr lang="en-IN" sz="2400" dirty="0"/>
          </a:p>
          <a:p>
            <a:pPr lvl="0"/>
            <a:r>
              <a:rPr lang="en-US" sz="2400" dirty="0" smtClean="0"/>
              <a:t>‘57 </a:t>
            </a:r>
            <a:r>
              <a:rPr lang="en-US" sz="2400" dirty="0"/>
              <a:t>% of PDS food grain does not reach the intended people’</a:t>
            </a:r>
            <a:endParaRPr lang="en-IN" sz="2400" dirty="0"/>
          </a:p>
          <a:p>
            <a:pPr marL="0" indent="0" algn="just">
              <a:buNone/>
            </a:pPr>
            <a:r>
              <a:rPr lang="en-US" sz="2400" dirty="0"/>
              <a:t>The main focus of this project is to bring order to the current system by eliminating all these problems and providing a secure environment for transactions to take place. It is also a prospect for Digital India. The automation of the current ration system will also speed up the process and thus help cope </a:t>
            </a:r>
            <a:r>
              <a:rPr lang="en-US" sz="2400" dirty="0" smtClean="0"/>
              <a:t>up with </a:t>
            </a:r>
            <a:r>
              <a:rPr lang="en-US" sz="2400" dirty="0"/>
              <a:t>increasing population.</a:t>
            </a:r>
            <a:endParaRPr lang="en-IN" sz="2400" dirty="0"/>
          </a:p>
          <a:p>
            <a:pPr marL="0" indent="0">
              <a:buNone/>
            </a:pPr>
            <a:endParaRPr lang="en-IN" sz="2400" dirty="0"/>
          </a:p>
        </p:txBody>
      </p:sp>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6</a:t>
            </a:fld>
            <a:endParaRPr lang="en-US" altLang="ja-JP">
              <a:solidFill>
                <a:srgbClr val="000000"/>
              </a:solidFill>
            </a:endParaRPr>
          </a:p>
        </p:txBody>
      </p:sp>
    </p:spTree>
    <p:extLst>
      <p:ext uri="{BB962C8B-B14F-4D97-AF65-F5344CB8AC3E}">
        <p14:creationId xmlns:p14="http://schemas.microsoft.com/office/powerpoint/2010/main" val="20331114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Scope</a:t>
            </a:r>
            <a:endParaRPr lang="en-IN" dirty="0"/>
          </a:p>
        </p:txBody>
      </p:sp>
      <p:sp>
        <p:nvSpPr>
          <p:cNvPr id="3" name="Content Placeholder 2"/>
          <p:cNvSpPr>
            <a:spLocks noGrp="1"/>
          </p:cNvSpPr>
          <p:nvPr>
            <p:ph idx="1"/>
          </p:nvPr>
        </p:nvSpPr>
        <p:spPr/>
        <p:txBody>
          <a:bodyPr/>
          <a:lstStyle/>
          <a:p>
            <a:pPr marL="0" indent="0" algn="just">
              <a:buNone/>
            </a:pPr>
            <a:r>
              <a:rPr lang="en-IN" dirty="0" smtClean="0"/>
              <a:t>The proposed project is meant to be implemented at the bottom level of the public distribution system (i.e at the FPS level). The transaction records can be atomized at this level, the system can be further expanded to other levels of the PDS to increase transparency and make sure that the ration reaches the needful.</a:t>
            </a:r>
            <a:endParaRPr lang="en-IN" dirty="0"/>
          </a:p>
        </p:txBody>
      </p:sp>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7</a:t>
            </a:fld>
            <a:endParaRPr lang="en-US" altLang="ja-JP">
              <a:solidFill>
                <a:srgbClr val="000000"/>
              </a:solidFill>
            </a:endParaRPr>
          </a:p>
        </p:txBody>
      </p:sp>
    </p:spTree>
    <p:extLst>
      <p:ext uri="{BB962C8B-B14F-4D97-AF65-F5344CB8AC3E}">
        <p14:creationId xmlns:p14="http://schemas.microsoft.com/office/powerpoint/2010/main" val="1431362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179" y="190500"/>
            <a:ext cx="10361642" cy="1143000"/>
          </a:xfrm>
        </p:spPr>
        <p:txBody>
          <a:bodyPr/>
          <a:lstStyle/>
          <a:p>
            <a:r>
              <a:rPr lang="en-IN" dirty="0" smtClean="0"/>
              <a:t>Current System Overview </a:t>
            </a:r>
            <a:endParaRPr lang="en-IN" dirty="0"/>
          </a:p>
        </p:txBody>
      </p:sp>
      <p:pic>
        <p:nvPicPr>
          <p:cNvPr id="5" name="Content Placeholder 4"/>
          <p:cNvPicPr>
            <a:picLocks noGrp="1" noChangeAspect="1"/>
          </p:cNvPicPr>
          <p:nvPr>
            <p:ph sz="half" idx="1"/>
          </p:nvPr>
        </p:nvPicPr>
        <p:blipFill>
          <a:blip r:embed="rId2"/>
          <a:stretch>
            <a:fillRect/>
          </a:stretch>
        </p:blipFill>
        <p:spPr>
          <a:xfrm>
            <a:off x="1803042" y="1400089"/>
            <a:ext cx="2928680" cy="4677146"/>
          </a:xfrm>
          <a:prstGeom prst="rect">
            <a:avLst/>
          </a:prstGeom>
        </p:spPr>
      </p:pic>
      <p:sp>
        <p:nvSpPr>
          <p:cNvPr id="8" name="Content Placeholder 7"/>
          <p:cNvSpPr>
            <a:spLocks noGrp="1"/>
          </p:cNvSpPr>
          <p:nvPr>
            <p:ph sz="half" idx="2"/>
          </p:nvPr>
        </p:nvSpPr>
        <p:spPr>
          <a:xfrm>
            <a:off x="6194575" y="1571223"/>
            <a:ext cx="5082247" cy="4524777"/>
          </a:xfrm>
        </p:spPr>
        <p:txBody>
          <a:bodyPr/>
          <a:lstStyle/>
          <a:p>
            <a:pPr marL="0" indent="0" algn="just">
              <a:buNone/>
            </a:pPr>
            <a:r>
              <a:rPr lang="en-US" sz="2000" dirty="0"/>
              <a:t>In the present Public Distribution System, paper ration card are issued to eligible families. Commodities like wheat, sugar, rice and kerosene oil etc. are being offered at subsidized prices as per the eligibility recorded in the ration card. The record of eligibility and transactions is maintained manually both in the ration cards and the register maintained in the Fair Price Shop (FPS</a:t>
            </a:r>
            <a:r>
              <a:rPr lang="en-US" sz="2000" dirty="0" smtClean="0"/>
              <a:t>).</a:t>
            </a:r>
          </a:p>
          <a:p>
            <a:pPr marL="0" indent="0" algn="just">
              <a:buNone/>
            </a:pPr>
            <a:r>
              <a:rPr lang="en-US" sz="2000" dirty="0" smtClean="0"/>
              <a:t>The food grains are procured from the farmer and is later distributed at different levels of the system based on the need. </a:t>
            </a:r>
            <a:endParaRPr lang="en-IN" sz="2000" dirty="0"/>
          </a:p>
        </p:txBody>
      </p:sp>
      <p:sp>
        <p:nvSpPr>
          <p:cNvPr id="4" name="Slide Number Placeholder 3"/>
          <p:cNvSpPr>
            <a:spLocks noGrp="1"/>
          </p:cNvSpPr>
          <p:nvPr>
            <p:ph type="sldNum" sz="quarter" idx="10"/>
          </p:nvPr>
        </p:nvSpPr>
        <p:spPr/>
        <p:txBody>
          <a:bodyPr/>
          <a:lstStyle/>
          <a:p>
            <a:pPr>
              <a:defRPr/>
            </a:pPr>
            <a:fld id="{496A7F4E-A361-431B-BA36-2E93EDC3F776}" type="slidenum">
              <a:rPr lang="ja-JP" altLang="en-US" smtClean="0">
                <a:solidFill>
                  <a:srgbClr val="000000"/>
                </a:solidFill>
              </a:rPr>
              <a:pPr>
                <a:defRPr/>
              </a:pPr>
              <a:t>8</a:t>
            </a:fld>
            <a:endParaRPr lang="en-US" altLang="ja-JP">
              <a:solidFill>
                <a:srgbClr val="000000"/>
              </a:solidFill>
            </a:endParaRPr>
          </a:p>
        </p:txBody>
      </p:sp>
    </p:spTree>
    <p:extLst>
      <p:ext uri="{BB962C8B-B14F-4D97-AF65-F5344CB8AC3E}">
        <p14:creationId xmlns:p14="http://schemas.microsoft.com/office/powerpoint/2010/main" val="9513953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Current system challenges</a:t>
            </a:r>
            <a:endParaRPr lang="en-IN" dirty="0"/>
          </a:p>
        </p:txBody>
      </p:sp>
      <p:sp>
        <p:nvSpPr>
          <p:cNvPr id="7" name="Content Placeholder 6"/>
          <p:cNvSpPr>
            <a:spLocks noGrp="1"/>
          </p:cNvSpPr>
          <p:nvPr>
            <p:ph idx="1"/>
          </p:nvPr>
        </p:nvSpPr>
        <p:spPr/>
        <p:txBody>
          <a:bodyPr/>
          <a:lstStyle/>
          <a:p>
            <a:pPr algn="just"/>
            <a:r>
              <a:rPr lang="en-US" sz="2400" dirty="0" smtClean="0"/>
              <a:t>The most serious flaw regarding the system at present is the lack of transparency and accountability in their functioning.</a:t>
            </a:r>
            <a:endParaRPr lang="en-IN" sz="2400" dirty="0"/>
          </a:p>
          <a:p>
            <a:pPr algn="just"/>
            <a:r>
              <a:rPr lang="en-US" sz="2400" dirty="0"/>
              <a:t>There is a huge diversion of commodities from the PDS due to misuse and duplication of ration cards. According to some estimates around 30% of the food grains and other commodities allocated for poor families do not reach them. </a:t>
            </a:r>
            <a:endParaRPr lang="en-IN" sz="2400" dirty="0"/>
          </a:p>
          <a:p>
            <a:pPr algn="just"/>
            <a:r>
              <a:rPr lang="en-US" sz="2400" dirty="0"/>
              <a:t>According to 2010 report by a Supreme Court Committee headed by former Justice D.P. Wadhwa, India has 23 million ―ghost ration </a:t>
            </a:r>
            <a:r>
              <a:rPr lang="en-US" sz="2400" dirty="0" smtClean="0"/>
              <a:t>cards </a:t>
            </a:r>
            <a:r>
              <a:rPr lang="en-US" sz="2400" dirty="0"/>
              <a:t>in fictitious names and around 121 million deserving </a:t>
            </a:r>
            <a:r>
              <a:rPr lang="en-US" sz="2400" dirty="0" smtClean="0"/>
              <a:t>poor are </a:t>
            </a:r>
            <a:r>
              <a:rPr lang="en-US" sz="2400" dirty="0"/>
              <a:t>deprived of subsidized food. Each fake card </a:t>
            </a:r>
            <a:r>
              <a:rPr lang="en-US" sz="2400" dirty="0" smtClean="0"/>
              <a:t>causes </a:t>
            </a:r>
            <a:r>
              <a:rPr lang="en-US" sz="2400" dirty="0"/>
              <a:t>Rs. 8200 </a:t>
            </a:r>
            <a:r>
              <a:rPr lang="en-US" sz="2400" dirty="0" smtClean="0"/>
              <a:t>loss of </a:t>
            </a:r>
            <a:r>
              <a:rPr lang="en-US" sz="2400" dirty="0"/>
              <a:t>the annual subsidy. </a:t>
            </a:r>
          </a:p>
          <a:p>
            <a:endParaRPr lang="en-IN" sz="2400" dirty="0"/>
          </a:p>
        </p:txBody>
      </p:sp>
      <p:sp>
        <p:nvSpPr>
          <p:cNvPr id="5" name="Slide Number Placeholder 4"/>
          <p:cNvSpPr>
            <a:spLocks noGrp="1"/>
          </p:cNvSpPr>
          <p:nvPr>
            <p:ph type="sldNum" sz="quarter" idx="10"/>
          </p:nvPr>
        </p:nvSpPr>
        <p:spPr/>
        <p:txBody>
          <a:bodyPr/>
          <a:lstStyle/>
          <a:p>
            <a:pPr>
              <a:defRPr/>
            </a:pPr>
            <a:fld id="{DB55610F-0316-41A8-9C5C-107A3DEB542A}" type="slidenum">
              <a:rPr lang="ja-JP" altLang="en-US" smtClean="0">
                <a:solidFill>
                  <a:srgbClr val="000000"/>
                </a:solidFill>
              </a:rPr>
              <a:pPr>
                <a:defRPr/>
              </a:pPr>
              <a:t>9</a:t>
            </a:fld>
            <a:endParaRPr lang="en-US" altLang="ja-JP">
              <a:solidFill>
                <a:srgbClr val="000000"/>
              </a:solidFill>
            </a:endParaRPr>
          </a:p>
        </p:txBody>
      </p:sp>
    </p:spTree>
    <p:extLst>
      <p:ext uri="{BB962C8B-B14F-4D97-AF65-F5344CB8AC3E}">
        <p14:creationId xmlns:p14="http://schemas.microsoft.com/office/powerpoint/2010/main" val="272214935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25000" smtClean="0">
            <a:ln>
              <a:noFill/>
            </a:ln>
            <a:solidFill>
              <a:schemeClr val="tx1"/>
            </a:solidFill>
            <a:effectLst/>
            <a:latin typeface="Symbol" pitchFamily="18" charset="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25000" smtClean="0">
            <a:ln>
              <a:noFill/>
            </a:ln>
            <a:solidFill>
              <a:schemeClr val="tx1"/>
            </a:solidFill>
            <a:effectLst/>
            <a:latin typeface="Symbol" pitchFamily="18" charset="2"/>
          </a:defRPr>
        </a:defPPr>
      </a:lstStyle>
    </a:lnDef>
  </a:objectDefaults>
  <a:extraClrSchemeLst>
    <a:extraClrScheme>
      <a:clrScheme name="Default Desig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25000" smtClean="0">
            <a:ln>
              <a:noFill/>
            </a:ln>
            <a:solidFill>
              <a:schemeClr val="tx1"/>
            </a:solidFill>
            <a:effectLst/>
            <a:latin typeface="Symbol" pitchFamily="18" charset="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25000" smtClean="0">
            <a:ln>
              <a:noFill/>
            </a:ln>
            <a:solidFill>
              <a:schemeClr val="tx1"/>
            </a:solidFill>
            <a:effectLst/>
            <a:latin typeface="Symbol" pitchFamily="18" charset="2"/>
          </a:defRPr>
        </a:defPPr>
      </a:lstStyle>
    </a:lnDef>
  </a:objectDefaults>
  <a:extraClrSchemeLst>
    <a:extraClrScheme>
      <a:clrScheme name="Default Desig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1498</TotalTime>
  <Words>2802</Words>
  <Application>Microsoft Office PowerPoint</Application>
  <PresentationFormat>Widescreen</PresentationFormat>
  <Paragraphs>386</Paragraphs>
  <Slides>54</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54</vt:i4>
      </vt:variant>
    </vt:vector>
  </HeadingPairs>
  <TitlesOfParts>
    <vt:vector size="64" baseType="lpstr">
      <vt:lpstr>ＭＳ Ｐゴシック</vt:lpstr>
      <vt:lpstr>Arial</vt:lpstr>
      <vt:lpstr>Calibri</vt:lpstr>
      <vt:lpstr>Cambria</vt:lpstr>
      <vt:lpstr>ＭＳ Ｐ明朝</vt:lpstr>
      <vt:lpstr>Symbol</vt:lpstr>
      <vt:lpstr>Times New Roman</vt:lpstr>
      <vt:lpstr>Wingdings</vt:lpstr>
      <vt:lpstr>Default Design</vt:lpstr>
      <vt:lpstr>1_Default Design</vt:lpstr>
      <vt:lpstr>PowerPoint Presentation</vt:lpstr>
      <vt:lpstr>Problem Statement</vt:lpstr>
      <vt:lpstr>Purpose</vt:lpstr>
      <vt:lpstr>PowerPoint Presentation</vt:lpstr>
      <vt:lpstr>Intended Users</vt:lpstr>
      <vt:lpstr>Objective</vt:lpstr>
      <vt:lpstr>Scope</vt:lpstr>
      <vt:lpstr>Current System Overview </vt:lpstr>
      <vt:lpstr>Current system challenges</vt:lpstr>
      <vt:lpstr>PowerPoint Presentation</vt:lpstr>
      <vt:lpstr>PowerPoint Presentation</vt:lpstr>
      <vt:lpstr>PowerPoint Presentation</vt:lpstr>
      <vt:lpstr>Proposed System</vt:lpstr>
      <vt:lpstr>Functional Requirements</vt:lpstr>
      <vt:lpstr>PowerPoint Presentation</vt:lpstr>
      <vt:lpstr>Non Functional requirements</vt:lpstr>
      <vt:lpstr>PowerPoint Presentation</vt:lpstr>
      <vt:lpstr>Use Cases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Flow Diagram</vt:lpstr>
      <vt:lpstr>PowerPoint Presentation</vt:lpstr>
      <vt:lpstr>Class Diagram</vt:lpstr>
      <vt:lpstr>Sequence diagram</vt:lpstr>
      <vt:lpstr>PowerPoint Presentation</vt:lpstr>
      <vt:lpstr>Activity/Gantt Chart</vt:lpstr>
      <vt:lpstr>PowerPoint Presentation</vt:lpstr>
      <vt:lpstr>Unit Testing</vt:lpstr>
      <vt:lpstr>PowerPoint Presentation</vt:lpstr>
      <vt:lpstr>PowerPoint Presentation</vt:lpstr>
      <vt:lpstr>PowerPoint Presentation</vt:lpstr>
      <vt:lpstr>PowerPoint Presentation</vt:lpstr>
      <vt:lpstr>Pair wise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WORK </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Rishab V Arun</dc:creator>
  <cp:lastModifiedBy>Rishab V Arun</cp:lastModifiedBy>
  <cp:revision>38</cp:revision>
  <dcterms:created xsi:type="dcterms:W3CDTF">2019-12-03T07:33:42Z</dcterms:created>
  <dcterms:modified xsi:type="dcterms:W3CDTF">2019-12-04T09:29:39Z</dcterms:modified>
</cp:coreProperties>
</file>