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26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55B0B4-11E7-4DCE-8868-A418476DC8BF}">
  <a:tblStyle styleId="{4655B0B4-11E7-4DCE-8868-A418476DC8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26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5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171f9c131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171f9c131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171f9c131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171f9c131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171f9c131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171f9c131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171f9c131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171f9c131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171f9c131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171f9c131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171f9c131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171f9c131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171f9c131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171f9c131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171f9c131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171f9c131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221546b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221546b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221546bb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221546bb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171f9c131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171f9c131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221546bb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221546bb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221546bb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221546bb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221546bb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221546bb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171f9c131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171f9c131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171f9c131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171f9c131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171f9c131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171f9c131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171f9c131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171f9c131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171f9c131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171f9c131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171f9c131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171f9c131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171f9c131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171f9c131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171f9c131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171f9c131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Collab.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2301150"/>
            <a:ext cx="76881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az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platform that helps to create collaborations between professors and students</a:t>
            </a:r>
            <a:r>
              <a:rPr lang="az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7650" y="589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 sz="2300"/>
              <a:t>Newsfeed Subsystem(Cont...)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013" y="1216800"/>
            <a:ext cx="4315963" cy="3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 sz="2400"/>
              <a:t>Newsfeed Subsystem(Cont...)</a:t>
            </a:r>
            <a:endParaRPr sz="2400"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az" sz="2000"/>
              <a:t>Use-case narrative of “Newsfeed”  subsystem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az" sz="1400"/>
              <a:t>Name: Newsfeed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az" sz="1400"/>
              <a:t>Priority: High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az" sz="1400"/>
              <a:t>Primary Actor: User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az" sz="1400"/>
              <a:t>Precondition: User must login before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az" sz="1400"/>
              <a:t>Description: User can browse posts of other user based on their own interest. They can also post status and images.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7650" y="1258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Typical Course of Event</a:t>
            </a:r>
            <a:endParaRPr/>
          </a:p>
        </p:txBody>
      </p:sp>
      <p:graphicFrame>
        <p:nvGraphicFramePr>
          <p:cNvPr id="154" name="Google Shape;154;p24"/>
          <p:cNvGraphicFramePr/>
          <p:nvPr/>
        </p:nvGraphicFramePr>
        <p:xfrm>
          <a:off x="837125" y="204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{4655B0B4-11E7-4DCE-8868-A418476DC8BF}</a:tableStyleId>
              </a:tblPr>
              <a:tblGrid>
                <a:gridCol w="3619500"/>
                <a:gridCol w="3619500"/>
              </a:tblGrid>
              <a:tr h="43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z" sz="1200"/>
                        <a:t>User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z" sz="1200"/>
                        <a:t>System Response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27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200"/>
                        <a:t>User can post status and images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200"/>
                        <a:t>System will store status on database and show it on news feed.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1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200"/>
                        <a:t>User can browse other user’s post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200"/>
                        <a:t>Fetch and show posts on the basis of interest.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1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200"/>
                        <a:t>User can comment on various post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200"/>
                        <a:t>System will update the post on database and show it on news feed.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 sz="2400"/>
              <a:t>Profile Subsystem(Cont...)</a:t>
            </a:r>
            <a:endParaRPr sz="2400"/>
          </a:p>
        </p:txBody>
      </p:sp>
      <p:graphicFrame>
        <p:nvGraphicFramePr>
          <p:cNvPr id="160" name="Google Shape;160;p25"/>
          <p:cNvGraphicFramePr/>
          <p:nvPr/>
        </p:nvGraphicFramePr>
        <p:xfrm>
          <a:off x="855250" y="204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{4655B0B4-11E7-4DCE-8868-A418476DC8BF}</a:tableStyleId>
              </a:tblPr>
              <a:tblGrid>
                <a:gridCol w="4009100"/>
                <a:gridCol w="3380575"/>
              </a:tblGrid>
              <a:tr h="57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z"/>
                        <a:t>Use-case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z"/>
                        <a:t>Actors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/>
                        <a:t>View Profile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/>
                        <a:t>User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/>
                        <a:t>Manage Profile </a:t>
                      </a:r>
                      <a:r>
                        <a:rPr lang="az"/>
                        <a:t>(Research, About, Info etc.)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/>
                        <a:t>User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7650" y="61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 sz="2400"/>
              <a:t>Profile Subsystem(Cont...)</a:t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600" y="1276575"/>
            <a:ext cx="4346805" cy="3690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Profile Subsystem(Cont...)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az" sz="2000"/>
              <a:t>Use-case narrative of “Profile”  subsystem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az" sz="1400"/>
              <a:t>Name: Profile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az" sz="1400"/>
              <a:t>Priority: High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az" sz="1400"/>
              <a:t>Primary Actor: User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az" sz="1400"/>
              <a:t>Precondition: User must login before.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az" sz="1400"/>
              <a:t>Description: User can showcase their own profile by managing and updating his research, projects, basic informations etc.  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Typical Course of Event</a:t>
            </a:r>
            <a:endParaRPr/>
          </a:p>
        </p:txBody>
      </p:sp>
      <p:graphicFrame>
        <p:nvGraphicFramePr>
          <p:cNvPr id="178" name="Google Shape;178;p28"/>
          <p:cNvGraphicFramePr/>
          <p:nvPr/>
        </p:nvGraphicFramePr>
        <p:xfrm>
          <a:off x="837125" y="204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{4655B0B4-11E7-4DCE-8868-A418476DC8BF}</a:tableStyleId>
              </a:tblPr>
              <a:tblGrid>
                <a:gridCol w="3598525"/>
                <a:gridCol w="3670600"/>
              </a:tblGrid>
              <a:tr h="40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z" sz="1200"/>
                        <a:t>User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z" sz="1200"/>
                        <a:t>System Response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50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200"/>
                        <a:t>User can view profile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200"/>
                        <a:t>Fetch existing data from database and display it on profile page.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200"/>
                        <a:t>User can update his own profile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200"/>
                        <a:t>Update and store new data on database.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0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200"/>
                        <a:t>User can browse other’s profile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200"/>
                        <a:t>Fetch other’s profile data from database and display it to user.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727650" y="1510150"/>
            <a:ext cx="76887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Alternate Course of Event: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az" sz="1300"/>
              <a:t>System will display a blank profile if user doesn’t provide information about themselves</a:t>
            </a:r>
            <a:endParaRPr b="0"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 sz="2300"/>
              <a:t>Messaging </a:t>
            </a:r>
            <a:r>
              <a:rPr lang="az" sz="2300"/>
              <a:t>Subsystem</a:t>
            </a:r>
            <a:endParaRPr/>
          </a:p>
        </p:txBody>
      </p:sp>
      <p:graphicFrame>
        <p:nvGraphicFramePr>
          <p:cNvPr id="189" name="Google Shape;189;p30"/>
          <p:cNvGraphicFramePr/>
          <p:nvPr/>
        </p:nvGraphicFramePr>
        <p:xfrm>
          <a:off x="849075" y="204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{4655B0B4-11E7-4DCE-8868-A418476DC8BF}</a:tableStyleId>
              </a:tblPr>
              <a:tblGrid>
                <a:gridCol w="3595575"/>
                <a:gridCol w="3643425"/>
              </a:tblGrid>
              <a:tr h="56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z"/>
                        <a:t>Use-case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z"/>
                        <a:t>Actors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/>
                        <a:t>View inbox/spam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/>
                        <a:t>User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/>
                        <a:t>Message content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/>
                        <a:t>User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727650" y="61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 sz="2300"/>
              <a:t>Messaging </a:t>
            </a:r>
            <a:r>
              <a:rPr lang="az" sz="2400"/>
              <a:t>Subsystem(Cont...)</a:t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538" y="1311200"/>
            <a:ext cx="4792933" cy="36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Use-case Diagram &amp; </a:t>
            </a:r>
            <a:r>
              <a:rPr lang="az"/>
              <a:t>Narrative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2840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z" sz="1600" u="sng"/>
              <a:t>Name: </a:t>
            </a:r>
            <a:endParaRPr b="1" sz="1600"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az" sz="1600"/>
              <a:t>Shafayet - Ul -Islam </a:t>
            </a:r>
            <a:br>
              <a:rPr b="1" lang="az" sz="1600"/>
            </a:br>
            <a:r>
              <a:rPr b="1" lang="az" sz="1600"/>
              <a:t>Shahriar Hasan Chowdhury</a:t>
            </a:r>
            <a:br>
              <a:rPr b="1" lang="az" sz="1600"/>
            </a:br>
            <a:r>
              <a:rPr b="1" lang="az" sz="1600"/>
              <a:t>Rishadul Islam Khan</a:t>
            </a:r>
            <a:endParaRPr b="1" sz="160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670475" y="2078875"/>
            <a:ext cx="2840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z" sz="1600" u="sng"/>
              <a:t>ID</a:t>
            </a:r>
            <a:r>
              <a:rPr b="1" lang="az" sz="1600" u="sng"/>
              <a:t>: </a:t>
            </a:r>
            <a:endParaRPr b="1" sz="1600"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az" sz="1600"/>
              <a:t>170104029</a:t>
            </a:r>
            <a:br>
              <a:rPr b="1" lang="az" sz="1600"/>
            </a:br>
            <a:r>
              <a:rPr b="1" lang="az" sz="1600"/>
              <a:t>170104030</a:t>
            </a:r>
            <a:br>
              <a:rPr b="1" lang="az" sz="1600"/>
            </a:br>
            <a:r>
              <a:rPr b="1" lang="az" sz="1600"/>
              <a:t>170104047</a:t>
            </a:r>
            <a:endParaRPr b="1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Messaging </a:t>
            </a:r>
            <a:r>
              <a:rPr lang="az"/>
              <a:t>Subsystem(Cont...)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az" sz="2000"/>
              <a:t>Use-case narrative of “Messaging”  subsystem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az" sz="1400"/>
              <a:t>Name: Messaging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az" sz="1400"/>
              <a:t>Priority: High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az" sz="1400"/>
              <a:t>Primary Actor: User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az" sz="1400"/>
              <a:t>Precondition: User must login before.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az" sz="1400"/>
              <a:t>Description: One user can communicate with another user through messaging  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Typical Course of Event</a:t>
            </a:r>
            <a:endParaRPr/>
          </a:p>
        </p:txBody>
      </p:sp>
      <p:graphicFrame>
        <p:nvGraphicFramePr>
          <p:cNvPr id="207" name="Google Shape;207;p33"/>
          <p:cNvGraphicFramePr/>
          <p:nvPr/>
        </p:nvGraphicFramePr>
        <p:xfrm>
          <a:off x="837125" y="204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{4655B0B4-11E7-4DCE-8868-A418476DC8BF}</a:tableStyleId>
              </a:tblPr>
              <a:tblGrid>
                <a:gridCol w="3598525"/>
                <a:gridCol w="3670600"/>
              </a:tblGrid>
              <a:tr h="40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z" sz="1200"/>
                        <a:t>User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z" sz="1200"/>
                        <a:t>System Response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50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200"/>
                        <a:t>User can set message subject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200"/>
                        <a:t>Received message will be filtered according to this subject.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200"/>
                        <a:t>User can send message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200"/>
                        <a:t>Store in database, broadcast the message and update UI in both user end.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0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200"/>
                        <a:t>User can pick message from inbox or spam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200"/>
                        <a:t>System will display previous messages.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727650" y="1377000"/>
            <a:ext cx="7688700" cy="23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5725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Alternate Course of Event: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az" sz="1300"/>
              <a:t>While sending a message an alert will be provided to user if subject placeholder is empty.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/>
        </p:nvSpPr>
        <p:spPr>
          <a:xfrm>
            <a:off x="698350" y="1553775"/>
            <a:ext cx="54756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z" sz="3400">
                <a:latin typeface="Lato"/>
                <a:ea typeface="Lato"/>
                <a:cs typeface="Lato"/>
                <a:sym typeface="Lato"/>
              </a:rPr>
              <a:t>Thank you</a:t>
            </a:r>
            <a:endParaRPr b="1" sz="3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Subsystems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az" sz="2300"/>
              <a:t>Login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az" sz="2300"/>
              <a:t>Profile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az" sz="2300"/>
              <a:t>Newsfeed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az" sz="2300"/>
              <a:t>Message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10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Let us look into </a:t>
            </a:r>
            <a:r>
              <a:rPr lang="az"/>
              <a:t>use-case diagram and </a:t>
            </a:r>
            <a:r>
              <a:rPr lang="az"/>
              <a:t>brief d</a:t>
            </a:r>
            <a:r>
              <a:rPr lang="az"/>
              <a:t>escription</a:t>
            </a:r>
            <a:r>
              <a:rPr lang="az"/>
              <a:t> on each subsystem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Login Subsystem</a:t>
            </a:r>
            <a:endParaRPr/>
          </a:p>
        </p:txBody>
      </p:sp>
      <p:graphicFrame>
        <p:nvGraphicFramePr>
          <p:cNvPr id="111" name="Google Shape;111;p17"/>
          <p:cNvGraphicFramePr/>
          <p:nvPr/>
        </p:nvGraphicFramePr>
        <p:xfrm>
          <a:off x="868525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{4655B0B4-11E7-4DCE-8868-A418476DC8BF}</a:tableStyleId>
              </a:tblPr>
              <a:tblGrid>
                <a:gridCol w="3619500"/>
                <a:gridCol w="3619500"/>
              </a:tblGrid>
              <a:tr h="56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z"/>
                        <a:t>Use-case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z"/>
                        <a:t>Actors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/>
                        <a:t>User (Student/Teacher)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/>
                        <a:t>Login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/>
                        <a:t>User (Student/Teacher)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7650" y="622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Login Subsystem(Cont...)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863" y="1352175"/>
            <a:ext cx="5314274" cy="3591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Login </a:t>
            </a:r>
            <a:r>
              <a:rPr lang="az"/>
              <a:t>Subsystem(Cont...)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az" sz="2000"/>
              <a:t>Use-case narrative of “Login”  subsystem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az" sz="1400"/>
              <a:t>Name: Registration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az" sz="1400"/>
              <a:t>Priority: High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az" sz="1400"/>
              <a:t>Primary Actor: User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az" sz="1400"/>
              <a:t>Precondition: User must register before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az" sz="1400"/>
              <a:t>Description: User can access all the feature after login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 sz="2300"/>
              <a:t>Typical Course of Event</a:t>
            </a:r>
            <a:endParaRPr sz="2300"/>
          </a:p>
        </p:txBody>
      </p:sp>
      <p:graphicFrame>
        <p:nvGraphicFramePr>
          <p:cNvPr id="129" name="Google Shape;129;p20"/>
          <p:cNvGraphicFramePr/>
          <p:nvPr/>
        </p:nvGraphicFramePr>
        <p:xfrm>
          <a:off x="789275" y="204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{4655B0B4-11E7-4DCE-8868-A418476DC8BF}</a:tableStyleId>
              </a:tblPr>
              <a:tblGrid>
                <a:gridCol w="3619500"/>
                <a:gridCol w="3619500"/>
              </a:tblGrid>
              <a:tr h="43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z" sz="1200"/>
                        <a:t>User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z" sz="1200"/>
                        <a:t>System Response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27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200"/>
                        <a:t>User provide user email and </a:t>
                      </a:r>
                      <a:r>
                        <a:rPr lang="az" sz="1200"/>
                        <a:t>password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200"/>
                        <a:t>System verifies information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1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200"/>
                        <a:t>Permits user to browse </a:t>
                      </a:r>
                      <a:r>
                        <a:rPr lang="az" sz="1200"/>
                        <a:t>news feed</a:t>
                      </a:r>
                      <a:r>
                        <a:rPr lang="az" sz="1200"/>
                        <a:t>, message and profile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Google Shape;130;p20"/>
          <p:cNvSpPr txBox="1"/>
          <p:nvPr>
            <p:ph type="title"/>
          </p:nvPr>
        </p:nvSpPr>
        <p:spPr>
          <a:xfrm>
            <a:off x="727650" y="3579500"/>
            <a:ext cx="76887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 sz="1500"/>
              <a:t>Alternate Course of Event: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az" sz="1300"/>
              <a:t>System detects wrong user input and password</a:t>
            </a:r>
            <a:endParaRPr b="0"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 sz="2300"/>
              <a:t>Newsfeed Subsystem</a:t>
            </a:r>
            <a:endParaRPr/>
          </a:p>
        </p:txBody>
      </p:sp>
      <p:graphicFrame>
        <p:nvGraphicFramePr>
          <p:cNvPr id="136" name="Google Shape;136;p21"/>
          <p:cNvGraphicFramePr/>
          <p:nvPr/>
        </p:nvGraphicFramePr>
        <p:xfrm>
          <a:off x="849075" y="204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{4655B0B4-11E7-4DCE-8868-A418476DC8BF}</a:tableStyleId>
              </a:tblPr>
              <a:tblGrid>
                <a:gridCol w="3595575"/>
                <a:gridCol w="3643425"/>
              </a:tblGrid>
              <a:tr h="56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z"/>
                        <a:t>Use-case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z"/>
                        <a:t>Actors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/>
                        <a:t>Browse news feed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/>
                        <a:t>User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/>
                        <a:t>Post status or Image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/>
                        <a:t>User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