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7" r:id="rId2"/>
    <p:sldId id="259" r:id="rId3"/>
    <p:sldId id="272" r:id="rId4"/>
    <p:sldId id="263" r:id="rId5"/>
    <p:sldId id="261" r:id="rId6"/>
    <p:sldId id="273" r:id="rId7"/>
    <p:sldId id="275" r:id="rId8"/>
    <p:sldId id="276" r:id="rId9"/>
    <p:sldId id="274"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ACCD3-C169-4ED7-B214-27782ACEA263}" type="datetimeFigureOut">
              <a:rPr lang="en-US" smtClean="0"/>
              <a:pPr/>
              <a:t>12/14/2019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C4F15-E4D5-483A-AE0B-5C5251AB36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12/14/2019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3276600" cy="6858000"/>
          </a:xfrm>
        </p:spPr>
        <p:txBody>
          <a:bodyPr/>
          <a:lstStyle/>
          <a:p>
            <a:r>
              <a:rPr lang="en-US" sz="3200" dirty="0" smtClean="0">
                <a:solidFill>
                  <a:srgbClr val="00B0F0"/>
                </a:solidFill>
              </a:rPr>
              <a:t>Book Store</a:t>
            </a:r>
            <a:r>
              <a:rPr lang="en-US" dirty="0" smtClean="0"/>
              <a:t/>
            </a:r>
            <a:br>
              <a:rPr lang="en-US" dirty="0" smtClean="0"/>
            </a:br>
            <a:r>
              <a:rPr lang="en-US" sz="3200" dirty="0" smtClean="0">
                <a:solidFill>
                  <a:schemeClr val="accent3">
                    <a:lumMod val="50000"/>
                  </a:schemeClr>
                </a:solidFill>
              </a:rPr>
              <a:t>a library management      system</a:t>
            </a:r>
            <a:r>
              <a:rPr lang="en-US" sz="2800" dirty="0" smtClean="0"/>
              <a:t/>
            </a:r>
            <a:br>
              <a:rPr lang="en-US" sz="2800" dirty="0" smtClean="0"/>
            </a:br>
            <a:r>
              <a:rPr lang="en-US" sz="2800" dirty="0" smtClean="0">
                <a:latin typeface="Cambria" panose="02040503050406030204" pitchFamily="18" charset="0"/>
              </a:rPr>
              <a:t> </a:t>
            </a:r>
            <a:r>
              <a:rPr lang="en-US" sz="3200" dirty="0" smtClean="0">
                <a:latin typeface="Cambria" panose="02040503050406030204" pitchFamily="18" charset="0"/>
              </a:rPr>
              <a:t>Presented by: </a:t>
            </a:r>
            <a:br>
              <a:rPr lang="en-US" sz="3200" dirty="0" smtClean="0">
                <a:latin typeface="Cambria" panose="02040503050406030204" pitchFamily="18" charset="0"/>
              </a:rPr>
            </a:br>
            <a:r>
              <a:rPr lang="en-US" sz="3200" dirty="0" smtClean="0">
                <a:latin typeface="Cambria" panose="02040503050406030204" pitchFamily="18" charset="0"/>
              </a:rPr>
              <a:t>Abu </a:t>
            </a:r>
            <a:r>
              <a:rPr lang="en-US" sz="3200" dirty="0" err="1" smtClean="0">
                <a:latin typeface="Cambria" panose="02040503050406030204" pitchFamily="18" charset="0"/>
              </a:rPr>
              <a:t>rishad</a:t>
            </a:r>
            <a:r>
              <a:rPr lang="en-US" sz="3200" dirty="0" smtClean="0">
                <a:latin typeface="Cambria" panose="02040503050406030204" pitchFamily="18" charset="0"/>
              </a:rPr>
              <a:t/>
            </a:r>
            <a:br>
              <a:rPr lang="en-US" sz="3200" dirty="0" smtClean="0">
                <a:latin typeface="Cambria" panose="02040503050406030204" pitchFamily="18" charset="0"/>
              </a:rPr>
            </a:br>
            <a:r>
              <a:rPr lang="en-US" sz="3200" dirty="0" err="1" smtClean="0">
                <a:solidFill>
                  <a:schemeClr val="accent4">
                    <a:lumMod val="50000"/>
                  </a:schemeClr>
                </a:solidFill>
                <a:latin typeface="Cambria" panose="02040503050406030204" pitchFamily="18" charset="0"/>
              </a:rPr>
              <a:t>Id:Cse</a:t>
            </a:r>
            <a:r>
              <a:rPr lang="en-US" sz="3200" dirty="0" smtClean="0">
                <a:solidFill>
                  <a:schemeClr val="accent4">
                    <a:lumMod val="50000"/>
                  </a:schemeClr>
                </a:solidFill>
                <a:latin typeface="Cambria" panose="02040503050406030204" pitchFamily="18" charset="0"/>
              </a:rPr>
              <a:t> 06307437</a:t>
            </a:r>
            <a:r>
              <a:rPr lang="en-US" sz="3200" dirty="0" smtClean="0">
                <a:latin typeface="Cambria" panose="02040503050406030204" pitchFamily="18" charset="0"/>
              </a:rPr>
              <a:t/>
            </a:r>
            <a:br>
              <a:rPr lang="en-US" sz="3200" dirty="0" smtClean="0">
                <a:latin typeface="Cambria" panose="02040503050406030204" pitchFamily="18" charset="0"/>
              </a:rPr>
            </a:br>
            <a:r>
              <a:rPr lang="en-US" sz="3200" dirty="0" err="1" smtClean="0">
                <a:latin typeface="Cambria" panose="02040503050406030204" pitchFamily="18" charset="0"/>
              </a:rPr>
              <a:t>jony</a:t>
            </a:r>
            <a:r>
              <a:rPr lang="en-US" sz="3200" dirty="0" smtClean="0">
                <a:latin typeface="Cambria" panose="02040503050406030204" pitchFamily="18" charset="0"/>
              </a:rPr>
              <a:t/>
            </a:r>
            <a:br>
              <a:rPr lang="en-US" sz="3200" dirty="0" smtClean="0">
                <a:latin typeface="Cambria" panose="02040503050406030204" pitchFamily="18" charset="0"/>
              </a:rPr>
            </a:br>
            <a:r>
              <a:rPr lang="en-US" sz="3200" dirty="0" smtClean="0">
                <a:latin typeface="Cambria" panose="02040503050406030204" pitchFamily="18" charset="0"/>
              </a:rPr>
              <a:t>id:Cse063074</a:t>
            </a:r>
            <a:br>
              <a:rPr lang="en-US" sz="3200" dirty="0" smtClean="0">
                <a:latin typeface="Cambria" panose="02040503050406030204" pitchFamily="18" charset="0"/>
              </a:rPr>
            </a:br>
            <a:r>
              <a:rPr lang="en-US" sz="3200" dirty="0" err="1" smtClean="0">
                <a:latin typeface="Cambria" panose="02040503050406030204" pitchFamily="18" charset="0"/>
              </a:rPr>
              <a:t>Abir</a:t>
            </a:r>
            <a:r>
              <a:rPr lang="en-US" sz="3200" dirty="0" smtClean="0">
                <a:latin typeface="Cambria" panose="02040503050406030204" pitchFamily="18" charset="0"/>
              </a:rPr>
              <a:t/>
            </a:r>
            <a:br>
              <a:rPr lang="en-US" sz="3200" dirty="0" smtClean="0">
                <a:latin typeface="Cambria" panose="02040503050406030204" pitchFamily="18" charset="0"/>
              </a:rPr>
            </a:br>
            <a:r>
              <a:rPr lang="en-US" sz="3200" dirty="0" smtClean="0">
                <a:latin typeface="Cambria" panose="02040503050406030204" pitchFamily="18" charset="0"/>
              </a:rPr>
              <a:t>id: </a:t>
            </a:r>
            <a:r>
              <a:rPr lang="en-US" sz="3200" dirty="0" err="1" smtClean="0">
                <a:latin typeface="Cambria" panose="02040503050406030204" pitchFamily="18" charset="0"/>
              </a:rPr>
              <a:t>Cse</a:t>
            </a:r>
            <a:r>
              <a:rPr lang="en-US" sz="3200" dirty="0" smtClean="0">
                <a:latin typeface="Cambria" panose="02040503050406030204" pitchFamily="18" charset="0"/>
              </a:rPr>
              <a:t> 063 07439</a:t>
            </a:r>
            <a:endParaRPr lang="en-US" sz="3200" dirty="0"/>
          </a:p>
        </p:txBody>
      </p:sp>
      <p:pic>
        <p:nvPicPr>
          <p:cNvPr id="4" name="Picture 3" descr="background-perpustakaan-hd-11.jpg"/>
          <p:cNvPicPr>
            <a:picLocks noChangeAspect="1"/>
          </p:cNvPicPr>
          <p:nvPr/>
        </p:nvPicPr>
        <p:blipFill>
          <a:blip r:embed="rId2" cstate="print"/>
          <a:stretch>
            <a:fillRect/>
          </a:stretch>
        </p:blipFill>
        <p:spPr>
          <a:xfrm>
            <a:off x="3276600" y="2133600"/>
            <a:ext cx="5689600" cy="3200400"/>
          </a:xfrm>
          <a:prstGeom prst="rect">
            <a:avLst/>
          </a:prstGeom>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Project Scheduling </a:t>
            </a:r>
            <a:endParaRPr lang="en-US" dirty="0"/>
          </a:p>
        </p:txBody>
      </p:sp>
      <p:grpSp>
        <p:nvGrpSpPr>
          <p:cNvPr id="21" name="Group 20"/>
          <p:cNvGrpSpPr/>
          <p:nvPr/>
        </p:nvGrpSpPr>
        <p:grpSpPr>
          <a:xfrm>
            <a:off x="685800" y="3733800"/>
            <a:ext cx="7584895" cy="1276015"/>
            <a:chOff x="1043614" y="1786140"/>
            <a:chExt cx="7584895" cy="1276015"/>
          </a:xfrm>
          <a:scene3d>
            <a:camera prst="orthographicFront"/>
            <a:lightRig rig="threePt" dir="t">
              <a:rot lat="0" lon="0" rev="7500000"/>
            </a:lightRig>
          </a:scene3d>
        </p:grpSpPr>
        <p:sp>
          <p:nvSpPr>
            <p:cNvPr id="22" name="Rounded Rectangle 21"/>
            <p:cNvSpPr/>
            <p:nvPr/>
          </p:nvSpPr>
          <p:spPr>
            <a:xfrm>
              <a:off x="1043614" y="1786140"/>
              <a:ext cx="7584895" cy="92202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2">
                <a:hueOff val="-5014260"/>
                <a:satOff val="1128"/>
                <a:lumOff val="-6535"/>
                <a:alphaOff val="0"/>
              </a:schemeClr>
            </a:fillRef>
            <a:effectRef idx="2">
              <a:schemeClr val="accent2">
                <a:hueOff val="-5014260"/>
                <a:satOff val="1128"/>
                <a:lumOff val="-6535"/>
                <a:alphaOff val="0"/>
              </a:schemeClr>
            </a:effectRef>
            <a:fontRef idx="minor">
              <a:schemeClr val="lt1"/>
            </a:fontRef>
          </p:style>
          <p:txBody>
            <a:bodyPr/>
            <a:lstStyle/>
            <a:p>
              <a:pPr lvl="0"/>
              <a:r>
                <a:rPr lang="en-US" sz="4800" dirty="0" smtClean="0"/>
                <a:t>Construction</a:t>
              </a:r>
            </a:p>
            <a:p>
              <a:endParaRPr lang="en-US" dirty="0"/>
            </a:p>
          </p:txBody>
        </p:sp>
        <p:sp>
          <p:nvSpPr>
            <p:cNvPr id="23" name="Rounded Rectangle 4"/>
            <p:cNvSpPr/>
            <p:nvPr/>
          </p:nvSpPr>
          <p:spPr>
            <a:xfrm>
              <a:off x="1299219" y="2194145"/>
              <a:ext cx="6305818" cy="86801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endParaRPr lang="en-US" sz="4000" kern="1200" dirty="0"/>
            </a:p>
          </p:txBody>
        </p:sp>
      </p:grpSp>
      <p:grpSp>
        <p:nvGrpSpPr>
          <p:cNvPr id="24" name="Group 23"/>
          <p:cNvGrpSpPr/>
          <p:nvPr/>
        </p:nvGrpSpPr>
        <p:grpSpPr>
          <a:xfrm>
            <a:off x="762000" y="5029200"/>
            <a:ext cx="7584895" cy="922020"/>
            <a:chOff x="1896223" y="3257122"/>
            <a:chExt cx="7584895" cy="922020"/>
          </a:xfrm>
          <a:scene3d>
            <a:camera prst="orthographicFront"/>
            <a:lightRig rig="threePt" dir="t">
              <a:rot lat="0" lon="0" rev="7500000"/>
            </a:lightRig>
          </a:scene3d>
        </p:grpSpPr>
        <p:sp>
          <p:nvSpPr>
            <p:cNvPr id="25" name="Rounded Rectangle 24"/>
            <p:cNvSpPr/>
            <p:nvPr/>
          </p:nvSpPr>
          <p:spPr>
            <a:xfrm>
              <a:off x="1896223" y="3257122"/>
              <a:ext cx="7584895" cy="92202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2">
                <a:hueOff val="-7521390"/>
                <a:satOff val="1692"/>
                <a:lumOff val="-9803"/>
                <a:alphaOff val="0"/>
              </a:schemeClr>
            </a:fillRef>
            <a:effectRef idx="2">
              <a:schemeClr val="accent2">
                <a:hueOff val="-7521390"/>
                <a:satOff val="1692"/>
                <a:lumOff val="-9803"/>
                <a:alphaOff val="0"/>
              </a:schemeClr>
            </a:effectRef>
            <a:fontRef idx="minor">
              <a:schemeClr val="lt1"/>
            </a:fontRef>
          </p:style>
        </p:sp>
        <p:sp>
          <p:nvSpPr>
            <p:cNvPr id="26" name="Rounded Rectangle 4"/>
            <p:cNvSpPr/>
            <p:nvPr/>
          </p:nvSpPr>
          <p:spPr>
            <a:xfrm>
              <a:off x="1923228" y="3284127"/>
              <a:ext cx="6296337" cy="86801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a:t>Deployment</a:t>
              </a:r>
            </a:p>
          </p:txBody>
        </p:sp>
      </p:grpSp>
      <p:grpSp>
        <p:nvGrpSpPr>
          <p:cNvPr id="15" name="Group 14"/>
          <p:cNvGrpSpPr/>
          <p:nvPr/>
        </p:nvGrpSpPr>
        <p:grpSpPr>
          <a:xfrm>
            <a:off x="685800" y="2438400"/>
            <a:ext cx="7710290" cy="971215"/>
            <a:chOff x="651166" y="1010813"/>
            <a:chExt cx="7710290" cy="971215"/>
          </a:xfrm>
          <a:scene3d>
            <a:camera prst="orthographicFront"/>
            <a:lightRig rig="threePt" dir="t">
              <a:rot lat="0" lon="0" rev="7500000"/>
            </a:lightRig>
          </a:scene3d>
        </p:grpSpPr>
        <p:sp>
          <p:nvSpPr>
            <p:cNvPr id="16" name="Rounded Rectangle 15"/>
            <p:cNvSpPr/>
            <p:nvPr/>
          </p:nvSpPr>
          <p:spPr>
            <a:xfrm>
              <a:off x="776561" y="1010813"/>
              <a:ext cx="7584895" cy="92202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2">
                <a:hueOff val="-2507130"/>
                <a:satOff val="564"/>
                <a:lumOff val="-3268"/>
                <a:alphaOff val="0"/>
              </a:schemeClr>
            </a:fillRef>
            <a:effectRef idx="2">
              <a:schemeClr val="accent2">
                <a:hueOff val="-2507130"/>
                <a:satOff val="564"/>
                <a:lumOff val="-3268"/>
                <a:alphaOff val="0"/>
              </a:schemeClr>
            </a:effectRef>
            <a:fontRef idx="minor">
              <a:schemeClr val="lt1"/>
            </a:fontRef>
          </p:style>
        </p:sp>
        <p:sp>
          <p:nvSpPr>
            <p:cNvPr id="17" name="Rounded Rectangle 4"/>
            <p:cNvSpPr/>
            <p:nvPr/>
          </p:nvSpPr>
          <p:spPr>
            <a:xfrm>
              <a:off x="651166" y="1114018"/>
              <a:ext cx="6296337" cy="86801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a:t>Planning</a:t>
              </a:r>
            </a:p>
          </p:txBody>
        </p:sp>
      </p:gr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00"/>
            <a:ext cx="8229600" cy="1143000"/>
          </a:xfrm>
        </p:spPr>
        <p:txBody>
          <a:bodyPr/>
          <a:lstStyle/>
          <a:p>
            <a:r>
              <a:rPr lang="en-SG" sz="4400" dirty="0" smtClean="0">
                <a:latin typeface="Times New Roman" panose="02020603050405020304" pitchFamily="18" charset="0"/>
                <a:cs typeface="Times New Roman" panose="02020603050405020304" pitchFamily="18" charset="0"/>
              </a:rPr>
              <a:t>Planning</a:t>
            </a:r>
            <a:endParaRPr lang="en-US" dirty="0"/>
          </a:p>
        </p:txBody>
      </p:sp>
      <p:graphicFrame>
        <p:nvGraphicFramePr>
          <p:cNvPr id="3" name="Table 2"/>
          <p:cNvGraphicFramePr>
            <a:graphicFrameLocks noGrp="1"/>
          </p:cNvGraphicFramePr>
          <p:nvPr/>
        </p:nvGraphicFramePr>
        <p:xfrm>
          <a:off x="1524000" y="1397000"/>
          <a:ext cx="6096000" cy="370840"/>
        </p:xfrm>
        <a:graphic>
          <a:graphicData uri="http://schemas.openxmlformats.org/drawingml/2006/table">
            <a:tbl>
              <a:tblPr firstRow="1" bandRow="1">
                <a:tableStyleId>{5C22544A-7EE6-4342-B048-85BDC9FD1C3A}</a:tableStyleId>
              </a:tblPr>
              <a:tblGrid>
                <a:gridCol w="6096000"/>
              </a:tblGrid>
              <a:tr h="370840">
                <a:tc>
                  <a:txBody>
                    <a:bodyPr/>
                    <a:lstStyle/>
                    <a:p>
                      <a:endParaRPr lang="en-US" dirty="0"/>
                    </a:p>
                  </a:txBody>
                  <a:tcPr/>
                </a:tc>
              </a:tr>
            </a:tbl>
          </a:graphicData>
        </a:graphic>
      </p:graphicFrame>
      <p:graphicFrame>
        <p:nvGraphicFramePr>
          <p:cNvPr id="4" name="Table 3"/>
          <p:cNvGraphicFramePr>
            <a:graphicFrameLocks noGrp="1"/>
          </p:cNvGraphicFramePr>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a:p>
                  </a:txBody>
                  <a:tcPr/>
                </a:tc>
              </a:tr>
            </a:tbl>
          </a:graphicData>
        </a:graphic>
      </p:graphicFrame>
      <p:graphicFrame>
        <p:nvGraphicFramePr>
          <p:cNvPr id="6" name="Table 5"/>
          <p:cNvGraphicFramePr>
            <a:graphicFrameLocks noGrp="1"/>
          </p:cNvGraphicFramePr>
          <p:nvPr/>
        </p:nvGraphicFramePr>
        <p:xfrm>
          <a:off x="457199" y="609600"/>
          <a:ext cx="8077203" cy="4206240"/>
        </p:xfrm>
        <a:graphic>
          <a:graphicData uri="http://schemas.openxmlformats.org/drawingml/2006/table">
            <a:tbl>
              <a:tblPr firstRow="1" bandRow="1">
                <a:tableStyleId>{5C22544A-7EE6-4342-B048-85BDC9FD1C3A}</a:tableStyleId>
              </a:tblPr>
              <a:tblGrid>
                <a:gridCol w="1538515"/>
                <a:gridCol w="1538515"/>
                <a:gridCol w="1538515"/>
                <a:gridCol w="1538515"/>
                <a:gridCol w="1923143"/>
              </a:tblGrid>
              <a:tr h="485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Activity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Description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Precedence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Time (in</a:t>
                      </a:r>
                      <a:r>
                        <a:rPr lang="en-SG" baseline="0" dirty="0" smtClean="0"/>
                        <a:t> week/s)</a:t>
                      </a:r>
                      <a:endParaRPr lang="en-SG" dirty="0" smtClean="0"/>
                    </a:p>
                    <a:p>
                      <a:endParaRPr lang="en-US" dirty="0"/>
                    </a:p>
                  </a:txBody>
                  <a:tcPr/>
                </a:tc>
                <a:tc>
                  <a:txBody>
                    <a:bodyPr/>
                    <a:lstStyle/>
                    <a:p>
                      <a:endParaRPr lang="en-US" dirty="0"/>
                    </a:p>
                  </a:txBody>
                  <a:tcPr/>
                </a:tc>
              </a:tr>
              <a:tr h="485929">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System Design</a:t>
                      </a:r>
                    </a:p>
                    <a:p>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endParaRPr lang="en-US"/>
                    </a:p>
                  </a:txBody>
                  <a:tcPr/>
                </a:tc>
              </a:tr>
              <a:tr h="48592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Database Design</a:t>
                      </a:r>
                    </a:p>
                    <a:p>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endParaRPr lang="en-US"/>
                    </a:p>
                  </a:txBody>
                  <a:tcPr/>
                </a:tc>
              </a:tr>
              <a:tr h="1437814">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Mock-up Database Implementation</a:t>
                      </a:r>
                    </a:p>
                    <a:p>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endParaRPr lang="en-US" dirty="0"/>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638800"/>
            <a:ext cx="8382000" cy="960438"/>
          </a:xfrm>
        </p:spPr>
        <p:txBody>
          <a:bodyPr/>
          <a:lstStyle/>
          <a:p>
            <a:r>
              <a:rPr lang="en-SG" sz="4400" dirty="0" smtClean="0">
                <a:latin typeface="Times New Roman" panose="02020603050405020304" pitchFamily="18" charset="0"/>
                <a:cs typeface="Times New Roman" panose="02020603050405020304" pitchFamily="18" charset="0"/>
              </a:rPr>
              <a:t>Construction</a:t>
            </a:r>
            <a:endParaRPr lang="en-US" dirty="0"/>
          </a:p>
        </p:txBody>
      </p:sp>
      <p:graphicFrame>
        <p:nvGraphicFramePr>
          <p:cNvPr id="4" name="Table 3"/>
          <p:cNvGraphicFramePr>
            <a:graphicFrameLocks noGrp="1"/>
          </p:cNvGraphicFramePr>
          <p:nvPr/>
        </p:nvGraphicFramePr>
        <p:xfrm>
          <a:off x="1524000" y="1397000"/>
          <a:ext cx="6096000" cy="36576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Activity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Description</a:t>
                      </a:r>
                    </a:p>
                    <a:p>
                      <a:endParaRPr lang="en-US" dirty="0"/>
                    </a:p>
                  </a:txBody>
                  <a:tcPr/>
                </a:tc>
                <a:tc>
                  <a:txBody>
                    <a:bodyPr/>
                    <a:lstStyle/>
                    <a:p>
                      <a:r>
                        <a:rPr lang="en-SG" dirty="0" smtClean="0"/>
                        <a:t>Precedence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Time (in</a:t>
                      </a:r>
                      <a:r>
                        <a:rPr lang="en-SG" baseline="0" dirty="0" smtClean="0"/>
                        <a:t> week/s)</a:t>
                      </a:r>
                      <a:endParaRPr lang="en-SG" dirty="0" smtClean="0"/>
                    </a:p>
                    <a:p>
                      <a:endParaRPr lang="en-US" dirty="0"/>
                    </a:p>
                  </a:txBody>
                  <a:tcPr/>
                </a:tc>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User Interface Designing</a:t>
                      </a:r>
                    </a:p>
                    <a:p>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Admin Panel Designing</a:t>
                      </a:r>
                    </a:p>
                    <a:p>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Coding</a:t>
                      </a:r>
                      <a:r>
                        <a:rPr lang="en-SG" baseline="0" dirty="0" smtClean="0"/>
                        <a:t> </a:t>
                      </a:r>
                      <a:endParaRPr lang="en-SG" dirty="0" smtClean="0"/>
                    </a:p>
                    <a:p>
                      <a:endParaRPr lang="en-US" dirty="0"/>
                    </a:p>
                  </a:txBody>
                  <a:tcPr/>
                </a:tc>
                <a:tc>
                  <a:txBody>
                    <a:bodyPr/>
                    <a:lstStyle/>
                    <a:p>
                      <a:r>
                        <a:rPr lang="en-US" dirty="0" smtClean="0"/>
                        <a:t>5,6</a:t>
                      </a:r>
                      <a:endParaRPr lang="en-US" dirty="0"/>
                    </a:p>
                  </a:txBody>
                  <a:tcPr/>
                </a:tc>
                <a:tc>
                  <a:txBody>
                    <a:bodyPr/>
                    <a:lstStyle/>
                    <a:p>
                      <a:r>
                        <a:rPr lang="en-US" dirty="0" smtClean="0"/>
                        <a:t>4</a:t>
                      </a:r>
                      <a:endParaRPr lang="en-US" dirty="0"/>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0"/>
            <a:ext cx="8229600" cy="1143000"/>
          </a:xfrm>
        </p:spPr>
        <p:txBody>
          <a:bodyPr/>
          <a:lstStyle/>
          <a:p>
            <a:r>
              <a:rPr lang="en-SG" sz="4400" dirty="0" smtClean="0">
                <a:latin typeface="Times New Roman" panose="02020603050405020304" pitchFamily="18" charset="0"/>
                <a:cs typeface="Times New Roman" panose="02020603050405020304" pitchFamily="18" charset="0"/>
              </a:rPr>
              <a:t>Deployment</a:t>
            </a:r>
            <a:endParaRPr lang="en-US" dirty="0"/>
          </a:p>
        </p:txBody>
      </p:sp>
      <p:graphicFrame>
        <p:nvGraphicFramePr>
          <p:cNvPr id="4" name="Table 3"/>
          <p:cNvGraphicFramePr>
            <a:graphicFrameLocks noGrp="1"/>
          </p:cNvGraphicFramePr>
          <p:nvPr/>
        </p:nvGraphicFramePr>
        <p:xfrm>
          <a:off x="1524000" y="1397000"/>
          <a:ext cx="6096000" cy="2468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Activity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Description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Precedence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Time (in</a:t>
                      </a:r>
                      <a:r>
                        <a:rPr lang="en-SG" baseline="0" dirty="0" smtClean="0"/>
                        <a:t> week/s)</a:t>
                      </a:r>
                      <a:endParaRPr lang="en-SG" dirty="0" smtClean="0"/>
                    </a:p>
                    <a:p>
                      <a:endParaRPr lang="en-US" dirty="0"/>
                    </a:p>
                  </a:txBody>
                  <a:tcPr/>
                </a:tc>
              </a:tr>
              <a:tr h="370840">
                <a:tc>
                  <a:txBody>
                    <a:bodyPr/>
                    <a:lstStyle/>
                    <a:p>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Testing</a:t>
                      </a:r>
                      <a:endParaRPr lang="en-SG" dirty="0" smtClean="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smtClean="0"/>
                        <a:t>8,9,10</a:t>
                      </a:r>
                      <a:endParaRPr lang="en-US" dirty="0"/>
                    </a:p>
                  </a:txBody>
                  <a:tcPr/>
                </a:tc>
                <a:tc>
                  <a:txBody>
                    <a:bodyPr/>
                    <a:lstStyle/>
                    <a:p>
                      <a:r>
                        <a:rPr lang="en-US" dirty="0" smtClean="0"/>
                        <a:t>2</a:t>
                      </a:r>
                      <a:endParaRPr lang="en-US" dirty="0"/>
                    </a:p>
                  </a:txBody>
                  <a:tcPr/>
                </a:tc>
              </a:tr>
              <a:tr h="370840">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Feedback &amp; Releasing</a:t>
                      </a:r>
                      <a:r>
                        <a:rPr lang="en-SG" baseline="0" dirty="0" smtClean="0"/>
                        <a:t>  </a:t>
                      </a:r>
                      <a:endParaRPr lang="en-SG" dirty="0" smtClean="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smtClean="0"/>
                        <a:t>11</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Gantt Chart</a:t>
            </a:r>
            <a:endParaRPr lang="en-US" dirty="0"/>
          </a:p>
        </p:txBody>
      </p:sp>
      <p:pic>
        <p:nvPicPr>
          <p:cNvPr id="3" name="Picture 2" descr="Screenshot_30.png"/>
          <p:cNvPicPr>
            <a:picLocks noChangeAspect="1"/>
          </p:cNvPicPr>
          <p:nvPr/>
        </p:nvPicPr>
        <p:blipFill>
          <a:blip r:embed="rId2" cstate="print"/>
          <a:stretch>
            <a:fillRect/>
          </a:stretch>
        </p:blipFill>
        <p:spPr>
          <a:xfrm>
            <a:off x="685800" y="1447800"/>
            <a:ext cx="7315200" cy="5174166"/>
          </a:xfrm>
          <a:prstGeom prst="rect">
            <a:avLst/>
          </a:prstGeom>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4400" dirty="0" smtClean="0">
                <a:latin typeface="Times New Roman" panose="02020603050405020304" pitchFamily="18" charset="0"/>
                <a:cs typeface="Times New Roman" panose="02020603050405020304" pitchFamily="18" charset="0"/>
              </a:rPr>
              <a:t>Risk Analysis</a:t>
            </a:r>
            <a:endParaRPr lang="en-US" dirty="0"/>
          </a:p>
        </p:txBody>
      </p:sp>
      <p:sp>
        <p:nvSpPr>
          <p:cNvPr id="3" name="Rectangle 2"/>
          <p:cNvSpPr/>
          <p:nvPr/>
        </p:nvSpPr>
        <p:spPr>
          <a:xfrm>
            <a:off x="2286000" y="2828836"/>
            <a:ext cx="4572000" cy="2862322"/>
          </a:xfrm>
          <a:prstGeom prst="rect">
            <a:avLst/>
          </a:prstGeom>
        </p:spPr>
        <p:txBody>
          <a:bodyPr>
            <a:spAutoFit/>
          </a:bodyPr>
          <a:lstStyle/>
          <a:p>
            <a:r>
              <a:rPr lang="en-SG" sz="3600" dirty="0" smtClean="0">
                <a:latin typeface="Times New Roman" panose="02020603050405020304" pitchFamily="18" charset="0"/>
                <a:cs typeface="Times New Roman" panose="02020603050405020304" pitchFamily="18" charset="0"/>
              </a:rPr>
              <a:t>Backup for Database </a:t>
            </a:r>
          </a:p>
          <a:p>
            <a:r>
              <a:rPr lang="en-SG" sz="3600" dirty="0" smtClean="0">
                <a:latin typeface="Times New Roman" panose="02020603050405020304" pitchFamily="18" charset="0"/>
                <a:cs typeface="Times New Roman" panose="02020603050405020304" pitchFamily="18" charset="0"/>
              </a:rPr>
              <a:t>Secured Database &amp; Registration Form</a:t>
            </a:r>
          </a:p>
          <a:p>
            <a:r>
              <a:rPr lang="en-SG" sz="3600" dirty="0" smtClean="0">
                <a:latin typeface="Times New Roman" panose="02020603050405020304" pitchFamily="18" charset="0"/>
                <a:cs typeface="Times New Roman" panose="02020603050405020304" pitchFamily="18" charset="0"/>
              </a:rPr>
              <a:t>Timing Commitment</a:t>
            </a:r>
          </a:p>
          <a:p>
            <a:r>
              <a:rPr lang="en-SG" sz="3600" dirty="0" smtClean="0">
                <a:latin typeface="Times New Roman" panose="02020603050405020304" pitchFamily="18" charset="0"/>
                <a:cs typeface="Times New Roman" panose="02020603050405020304" pitchFamily="18" charset="0"/>
              </a:rPr>
              <a:t>Hardware Backup</a:t>
            </a:r>
            <a:endParaRPr lang="en-SG" sz="3600" dirty="0">
              <a:latin typeface="Times New Roman" panose="02020603050405020304" pitchFamily="18" charset="0"/>
              <a:cs typeface="Times New Roman" panose="02020603050405020304" pitchFamily="18" charset="0"/>
            </a:endParaRPr>
          </a:p>
        </p:txBody>
      </p:sp>
      <p:sp>
        <p:nvSpPr>
          <p:cNvPr id="4" name="Flowchart: Connector 3"/>
          <p:cNvSpPr/>
          <p:nvPr/>
        </p:nvSpPr>
        <p:spPr>
          <a:xfrm>
            <a:off x="1981200" y="30480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981200" y="53340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1905000" y="36576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905000" y="41148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1981200" y="4724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endParaRPr lang="en-US" dirty="0"/>
          </a:p>
        </p:txBody>
      </p:sp>
      <p:sp>
        <p:nvSpPr>
          <p:cNvPr id="3" name="Cloud Callout 2"/>
          <p:cNvSpPr/>
          <p:nvPr/>
        </p:nvSpPr>
        <p:spPr>
          <a:xfrm>
            <a:off x="609600" y="990600"/>
            <a:ext cx="7696200" cy="4038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7200" dirty="0" smtClean="0">
                <a:latin typeface="Times New Roman" panose="02020603050405020304" pitchFamily="18" charset="0"/>
                <a:cs typeface="Times New Roman" panose="02020603050405020304" pitchFamily="18" charset="0"/>
              </a:rPr>
              <a:t>How about a Question !!!</a:t>
            </a:r>
            <a:endParaRPr lang="en-SG" sz="7200" dirty="0">
              <a:latin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endParaRPr lang="en-US" dirty="0"/>
          </a:p>
        </p:txBody>
      </p:sp>
      <p:pic>
        <p:nvPicPr>
          <p:cNvPr id="3" name="Picture 2" descr="thank-you-760x400.jpg"/>
          <p:cNvPicPr>
            <a:picLocks noChangeAspect="1"/>
          </p:cNvPicPr>
          <p:nvPr/>
        </p:nvPicPr>
        <p:blipFill>
          <a:blip r:embed="rId2" cstate="print"/>
          <a:stretch>
            <a:fillRect/>
          </a:stretch>
        </p:blipFill>
        <p:spPr>
          <a:xfrm>
            <a:off x="685800" y="1219200"/>
            <a:ext cx="8252460" cy="43434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133600"/>
          </a:xfrm>
        </p:spPr>
        <p:txBody>
          <a:bodyPr>
            <a:normAutofit fontScale="90000"/>
          </a:bodyPr>
          <a:lstStyle/>
          <a:p>
            <a:pPr fontAlgn="t"/>
            <a:r>
              <a:rPr lang="en-US" dirty="0" smtClean="0">
                <a:solidFill>
                  <a:schemeClr val="accent4">
                    <a:lumMod val="75000"/>
                  </a:schemeClr>
                </a:solidFill>
              </a:rPr>
              <a:t/>
            </a:r>
            <a:br>
              <a:rPr lang="en-US" dirty="0" smtClean="0">
                <a:solidFill>
                  <a:schemeClr val="accent4">
                    <a:lumMod val="75000"/>
                  </a:schemeClr>
                </a:solidFill>
              </a:rPr>
            </a:br>
            <a:r>
              <a:rPr lang="en-US" dirty="0" smtClean="0">
                <a:solidFill>
                  <a:schemeClr val="accent4">
                    <a:lumMod val="75000"/>
                  </a:schemeClr>
                </a:solidFill>
              </a:rPr>
              <a:t/>
            </a:r>
            <a:br>
              <a:rPr lang="en-US" dirty="0" smtClean="0">
                <a:solidFill>
                  <a:schemeClr val="accent4">
                    <a:lumMod val="75000"/>
                  </a:schemeClr>
                </a:solidFill>
              </a:rPr>
            </a:br>
            <a:r>
              <a:rPr lang="en-US" sz="1300" b="0" dirty="0" smtClean="0"/>
              <a:t/>
            </a:r>
            <a:br>
              <a:rPr lang="en-US" sz="1300" b="0" dirty="0" smtClean="0"/>
            </a:br>
            <a:r>
              <a:rPr lang="en-US" sz="1300" b="0" dirty="0" smtClean="0"/>
              <a:t>.</a:t>
            </a:r>
            <a:r>
              <a:rPr lang="en-US" b="0" dirty="0" smtClean="0"/>
              <a:t/>
            </a:r>
            <a:br>
              <a:rPr lang="en-US" b="0" dirty="0" smtClean="0"/>
            </a:br>
            <a:endParaRPr lang="en-US" dirty="0">
              <a:solidFill>
                <a:schemeClr val="accent4">
                  <a:lumMod val="75000"/>
                </a:schemeClr>
              </a:solidFill>
            </a:endParaRPr>
          </a:p>
        </p:txBody>
      </p:sp>
      <p:sp>
        <p:nvSpPr>
          <p:cNvPr id="3" name="Rectangle 2"/>
          <p:cNvSpPr/>
          <p:nvPr/>
        </p:nvSpPr>
        <p:spPr>
          <a:xfrm>
            <a:off x="3686982" y="3244334"/>
            <a:ext cx="362600" cy="369332"/>
          </a:xfrm>
          <a:prstGeom prst="rect">
            <a:avLst/>
          </a:prstGeom>
        </p:spPr>
        <p:txBody>
          <a:bodyPr wrap="none">
            <a:spAutoFit/>
          </a:bodyPr>
          <a:lstStyle/>
          <a:p>
            <a:r>
              <a:rPr lang="en-US" dirty="0" smtClean="0"/>
              <a:t>D</a:t>
            </a:r>
            <a:endParaRPr lang="en-US" dirty="0"/>
          </a:p>
        </p:txBody>
      </p:sp>
      <p:graphicFrame>
        <p:nvGraphicFramePr>
          <p:cNvPr id="4" name="Table 3"/>
          <p:cNvGraphicFramePr>
            <a:graphicFrameLocks noGrp="1"/>
          </p:cNvGraphicFramePr>
          <p:nvPr/>
        </p:nvGraphicFramePr>
        <p:xfrm>
          <a:off x="0" y="990600"/>
          <a:ext cx="9144000" cy="5867400"/>
        </p:xfrm>
        <a:graphic>
          <a:graphicData uri="http://schemas.openxmlformats.org/drawingml/2006/table">
            <a:tbl>
              <a:tblPr firstRow="1" bandRow="1">
                <a:tableStyleId>{5C22544A-7EE6-4342-B048-85BDC9FD1C3A}</a:tableStyleId>
              </a:tblPr>
              <a:tblGrid>
                <a:gridCol w="9144000"/>
              </a:tblGrid>
              <a:tr h="5867400">
                <a:tc>
                  <a:txBody>
                    <a:bodyPr/>
                    <a:lstStyle/>
                    <a:p>
                      <a:r>
                        <a:rPr lang="en-US" sz="4400" b="0" dirty="0" smtClean="0"/>
                        <a:t>A </a:t>
                      </a:r>
                      <a:r>
                        <a:rPr lang="en-US" sz="4400" dirty="0" smtClean="0"/>
                        <a:t>Library Management System</a:t>
                      </a:r>
                      <a:r>
                        <a:rPr lang="en-US" sz="4400" b="0" dirty="0" smtClean="0"/>
                        <a:t> is a software built to handle the primary housekeeping functions of a </a:t>
                      </a:r>
                      <a:r>
                        <a:rPr lang="en-US" sz="4400" dirty="0" smtClean="0"/>
                        <a:t>library</a:t>
                      </a:r>
                      <a:r>
                        <a:rPr lang="en-US" sz="4400" b="0" dirty="0" smtClean="0"/>
                        <a:t>. Libraries rely on </a:t>
                      </a:r>
                      <a:r>
                        <a:rPr lang="en-US" sz="4400" dirty="0" smtClean="0"/>
                        <a:t>library management systems</a:t>
                      </a:r>
                      <a:r>
                        <a:rPr lang="en-US" sz="4400" b="0" dirty="0" smtClean="0"/>
                        <a:t> to manage asset collections as well as relationships with their members</a:t>
                      </a:r>
                      <a:endParaRPr lang="en-US" sz="4400" dirty="0"/>
                    </a:p>
                  </a:txBody>
                  <a:tcPr/>
                </a:tc>
              </a:tr>
            </a:tbl>
          </a:graphicData>
        </a:graphic>
      </p:graphicFrame>
      <p:sp>
        <p:nvSpPr>
          <p:cNvPr id="5" name="Rectangle 4"/>
          <p:cNvSpPr/>
          <p:nvPr/>
        </p:nvSpPr>
        <p:spPr>
          <a:xfrm>
            <a:off x="914400" y="152400"/>
            <a:ext cx="8000999" cy="707886"/>
          </a:xfrm>
          <a:prstGeom prst="rect">
            <a:avLst/>
          </a:prstGeom>
        </p:spPr>
        <p:txBody>
          <a:bodyPr wrap="square">
            <a:spAutoFit/>
          </a:bodyPr>
          <a:lstStyle/>
          <a:p>
            <a:r>
              <a:rPr lang="en-US" sz="4000" dirty="0" smtClean="0">
                <a:solidFill>
                  <a:schemeClr val="accent4">
                    <a:lumMod val="75000"/>
                  </a:schemeClr>
                </a:solidFill>
              </a:rPr>
              <a:t>         INTRODUCTION </a:t>
            </a:r>
            <a:endParaRPr lang="en-US" sz="40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00"/>
            <a:ext cx="9144000" cy="1143000"/>
          </a:xfrm>
          <a:solidFill>
            <a:schemeClr val="accent2"/>
          </a:solidFill>
        </p:spPr>
        <p:txBody>
          <a:bodyPr>
            <a:normAutofit/>
          </a:bodyPr>
          <a:lstStyle/>
          <a:p>
            <a:r>
              <a:rPr lang="en-US" sz="4000" dirty="0" smtClean="0">
                <a:solidFill>
                  <a:srgbClr val="00B0F0"/>
                </a:solidFill>
              </a:rPr>
              <a:t>Motivation for this Project</a:t>
            </a:r>
            <a:endParaRPr lang="en-US" sz="4000" dirty="0">
              <a:solidFill>
                <a:srgbClr val="00B0F0"/>
              </a:solidFill>
            </a:endParaRPr>
          </a:p>
        </p:txBody>
      </p:sp>
      <p:pic>
        <p:nvPicPr>
          <p:cNvPr id="5" name="Picture 4" descr="Screenshot_40.png"/>
          <p:cNvPicPr/>
          <p:nvPr/>
        </p:nvPicPr>
        <p:blipFill>
          <a:blip r:embed="rId2" cstate="print"/>
          <a:stretch>
            <a:fillRect/>
          </a:stretch>
        </p:blipFill>
        <p:spPr>
          <a:xfrm>
            <a:off x="914400" y="762000"/>
            <a:ext cx="7543800" cy="4572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6000" dirty="0" smtClean="0">
                <a:solidFill>
                  <a:srgbClr val="0070C0"/>
                </a:solidFill>
              </a:rPr>
              <a:t>Features</a:t>
            </a:r>
            <a:endParaRPr lang="en-US" sz="6000" dirty="0">
              <a:solidFill>
                <a:srgbClr val="0070C0"/>
              </a:solidFill>
            </a:endParaRPr>
          </a:p>
        </p:txBody>
      </p:sp>
      <p:pic>
        <p:nvPicPr>
          <p:cNvPr id="6" name="Picture 5" descr="Screenshot_41.png"/>
          <p:cNvPicPr>
            <a:picLocks noChangeAspect="1"/>
          </p:cNvPicPr>
          <p:nvPr/>
        </p:nvPicPr>
        <p:blipFill>
          <a:blip r:embed="rId2" cstate="print"/>
          <a:stretch>
            <a:fillRect/>
          </a:stretch>
        </p:blipFill>
        <p:spPr>
          <a:xfrm>
            <a:off x="0" y="1295400"/>
            <a:ext cx="9144000" cy="3218481"/>
          </a:xfrm>
          <a:prstGeom prst="rect">
            <a:avLst/>
          </a:prstGeom>
        </p:spPr>
      </p:pic>
      <p:pic>
        <p:nvPicPr>
          <p:cNvPr id="7" name="Picture 6" descr="Screenshot_42.png"/>
          <p:cNvPicPr>
            <a:picLocks noChangeAspect="1"/>
          </p:cNvPicPr>
          <p:nvPr/>
        </p:nvPicPr>
        <p:blipFill>
          <a:blip r:embed="rId3" cstate="print"/>
          <a:stretch>
            <a:fillRect/>
          </a:stretch>
        </p:blipFill>
        <p:spPr>
          <a:xfrm>
            <a:off x="0" y="4286291"/>
            <a:ext cx="9144000" cy="2571709"/>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lstStyle/>
          <a:p>
            <a:endParaRPr lang="en-US" dirty="0"/>
          </a:p>
        </p:txBody>
      </p:sp>
      <p:pic>
        <p:nvPicPr>
          <p:cNvPr id="4" name="Picture 3" descr="Screenshot_43.png"/>
          <p:cNvPicPr>
            <a:picLocks noChangeAspect="1"/>
          </p:cNvPicPr>
          <p:nvPr/>
        </p:nvPicPr>
        <p:blipFill>
          <a:blip r:embed="rId2" cstate="print"/>
          <a:stretch>
            <a:fillRect/>
          </a:stretch>
        </p:blipFill>
        <p:spPr>
          <a:xfrm>
            <a:off x="-16584" y="0"/>
            <a:ext cx="9160583" cy="6858000"/>
          </a:xfrm>
          <a:prstGeom prst="rect">
            <a:avLst/>
          </a:prstGeom>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211762"/>
          </a:xfrm>
        </p:spPr>
        <p:txBody>
          <a:bodyPr/>
          <a:lstStyle/>
          <a:p>
            <a:r>
              <a:rPr lang="en-US" sz="5400" dirty="0" smtClean="0">
                <a:solidFill>
                  <a:srgbClr val="00B0F0"/>
                </a:solidFill>
              </a:rPr>
              <a:t>Feasibilities</a:t>
            </a:r>
            <a:br>
              <a:rPr lang="en-US" sz="5400" dirty="0" smtClean="0">
                <a:solidFill>
                  <a:srgbClr val="00B0F0"/>
                </a:solidFill>
              </a:rPr>
            </a:br>
            <a:r>
              <a:rPr lang="en-US" sz="5400" dirty="0" smtClean="0">
                <a:solidFill>
                  <a:srgbClr val="00B0F0"/>
                </a:solidFill>
              </a:rPr>
              <a:t/>
            </a:r>
            <a:br>
              <a:rPr lang="en-US" sz="5400" dirty="0" smtClean="0">
                <a:solidFill>
                  <a:srgbClr val="00B0F0"/>
                </a:solidFill>
              </a:rPr>
            </a:br>
            <a:r>
              <a:rPr lang="en-US" dirty="0" smtClean="0"/>
              <a:t> </a:t>
            </a:r>
            <a:br>
              <a:rPr lang="en-US" dirty="0" smtClean="0"/>
            </a:br>
            <a:r>
              <a:rPr lang="en-US" dirty="0" smtClean="0"/>
              <a:t/>
            </a:r>
            <a:br>
              <a:rPr lang="en-US" dirty="0" smtClean="0"/>
            </a:br>
            <a:endParaRPr lang="en-US" dirty="0"/>
          </a:p>
        </p:txBody>
      </p:sp>
      <p:graphicFrame>
        <p:nvGraphicFramePr>
          <p:cNvPr id="3" name="Table 2"/>
          <p:cNvGraphicFramePr>
            <a:graphicFrameLocks noGrp="1"/>
          </p:cNvGraphicFramePr>
          <p:nvPr/>
        </p:nvGraphicFramePr>
        <p:xfrm>
          <a:off x="1676400" y="2362200"/>
          <a:ext cx="5791200" cy="3159760"/>
        </p:xfrm>
        <a:graphic>
          <a:graphicData uri="http://schemas.openxmlformats.org/drawingml/2006/table">
            <a:tbl>
              <a:tblPr firstRow="1" bandRow="1">
                <a:tableStyleId>{5C22544A-7EE6-4342-B048-85BDC9FD1C3A}</a:tableStyleId>
              </a:tblPr>
              <a:tblGrid>
                <a:gridCol w="5791200"/>
              </a:tblGrid>
              <a:tr h="965200">
                <a:tc>
                  <a:txBody>
                    <a:bodyPr/>
                    <a:lstStyle/>
                    <a:p>
                      <a:r>
                        <a:rPr lang="en-US" sz="4000" dirty="0" smtClean="0"/>
                        <a:t>          </a:t>
                      </a:r>
                      <a:r>
                        <a:rPr lang="en-US" sz="4800" dirty="0" smtClean="0"/>
                        <a:t>Technical</a:t>
                      </a:r>
                      <a:endParaRPr lang="en-US" sz="4800" dirty="0"/>
                    </a:p>
                  </a:txBody>
                  <a:tcPr/>
                </a:tc>
              </a:tr>
              <a:tr h="96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smtClean="0"/>
                        <a:t>       Economical</a:t>
                      </a:r>
                    </a:p>
                    <a:p>
                      <a:endParaRPr lang="en-US" dirty="0"/>
                    </a:p>
                  </a:txBody>
                  <a:tcPr/>
                </a:tc>
              </a:tr>
              <a:tr h="96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smtClean="0"/>
                        <a:t>       Operational</a:t>
                      </a:r>
                    </a:p>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62600"/>
            <a:ext cx="8229600" cy="1143000"/>
          </a:xfrm>
        </p:spPr>
        <p:txBody>
          <a:bodyPr/>
          <a:lstStyle/>
          <a:p>
            <a:r>
              <a:rPr lang="en-US" sz="4400" dirty="0" smtClean="0">
                <a:latin typeface="Times New Roman" charset="0"/>
                <a:ea typeface="Times New Roman" charset="0"/>
                <a:cs typeface="Times New Roman" charset="0"/>
              </a:rPr>
              <a:t>Technical Feasibility</a:t>
            </a:r>
            <a:endParaRPr lang="en-US" dirty="0"/>
          </a:p>
        </p:txBody>
      </p:sp>
      <p:graphicFrame>
        <p:nvGraphicFramePr>
          <p:cNvPr id="3" name="Table 2"/>
          <p:cNvGraphicFramePr>
            <a:graphicFrameLocks noGrp="1"/>
          </p:cNvGraphicFramePr>
          <p:nvPr/>
        </p:nvGraphicFramePr>
        <p:xfrm>
          <a:off x="0" y="0"/>
          <a:ext cx="9144000" cy="5562600"/>
        </p:xfrm>
        <a:graphic>
          <a:graphicData uri="http://schemas.openxmlformats.org/drawingml/2006/table">
            <a:tbl>
              <a:tblPr firstRow="1" bandRow="1">
                <a:tableStyleId>{5C22544A-7EE6-4342-B048-85BDC9FD1C3A}</a:tableStyleId>
              </a:tblPr>
              <a:tblGrid>
                <a:gridCol w="9144000"/>
              </a:tblGrid>
              <a:tr h="5562600">
                <a:tc>
                  <a:txBody>
                    <a:bodyPr/>
                    <a:lstStyle/>
                    <a:p>
                      <a:r>
                        <a:rPr lang="en-US" sz="3600" dirty="0" smtClean="0"/>
                        <a:t>We can  strongly  says that</a:t>
                      </a:r>
                      <a:r>
                        <a:rPr lang="en-US" sz="3600" baseline="0" dirty="0" smtClean="0"/>
                        <a:t>   it is  technically feasible since there will not be much difficulty in getting required resources for the  development and maintaining the system as well. All the resources needed for the  development  of the system as well as the maintenance of the same is available in the organization here are utilization.</a:t>
                      </a:r>
                      <a:endParaRPr lang="en-US" sz="36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257800"/>
            <a:ext cx="8305800" cy="1600200"/>
          </a:xfrm>
        </p:spPr>
        <p:txBody>
          <a:bodyPr>
            <a:normAutofit/>
          </a:bodyPr>
          <a:lstStyle/>
          <a:p>
            <a:r>
              <a:rPr lang="en-US" sz="4400" dirty="0" smtClean="0"/>
              <a:t>Economical Feasibility</a:t>
            </a:r>
            <a:endParaRPr lang="en-US" dirty="0"/>
          </a:p>
        </p:txBody>
      </p:sp>
      <p:graphicFrame>
        <p:nvGraphicFramePr>
          <p:cNvPr id="3" name="Table 2"/>
          <p:cNvGraphicFramePr>
            <a:graphicFrameLocks noGrp="1"/>
          </p:cNvGraphicFramePr>
          <p:nvPr/>
        </p:nvGraphicFramePr>
        <p:xfrm>
          <a:off x="0" y="0"/>
          <a:ext cx="9144000" cy="5410200"/>
        </p:xfrm>
        <a:graphic>
          <a:graphicData uri="http://schemas.openxmlformats.org/drawingml/2006/table">
            <a:tbl>
              <a:tblPr firstRow="1" bandRow="1">
                <a:tableStyleId>{5C22544A-7EE6-4342-B048-85BDC9FD1C3A}</a:tableStyleId>
              </a:tblPr>
              <a:tblGrid>
                <a:gridCol w="9144000"/>
              </a:tblGrid>
              <a:tr h="5410200">
                <a:tc>
                  <a:txBody>
                    <a:bodyPr/>
                    <a:lstStyle/>
                    <a:p>
                      <a:r>
                        <a:rPr lang="en-US" sz="3600" dirty="0" smtClean="0"/>
                        <a:t>Development  of this application  is highly  economical </a:t>
                      </a:r>
                      <a:r>
                        <a:rPr lang="en-US" sz="3600" dirty="0" err="1" smtClean="0"/>
                        <a:t>feasible.The</a:t>
                      </a:r>
                      <a:r>
                        <a:rPr lang="en-US" sz="3600" dirty="0" smtClean="0"/>
                        <a:t> organization  needed not spend</a:t>
                      </a:r>
                      <a:r>
                        <a:rPr lang="en-US" sz="3600" baseline="0" dirty="0" smtClean="0"/>
                        <a:t> much more  for the development  of the system already  available. The  only thing is to be done is making environment  for the development with an effective supervision.</a:t>
                      </a:r>
                      <a:endParaRPr lang="en-US" sz="36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62600"/>
            <a:ext cx="8229600" cy="1143000"/>
          </a:xfrm>
        </p:spPr>
        <p:txBody>
          <a:bodyPr/>
          <a:lstStyle/>
          <a:p>
            <a:r>
              <a:rPr lang="en-US" sz="4400" dirty="0" smtClean="0">
                <a:latin typeface="Times New Roman" charset="0"/>
                <a:ea typeface="Times New Roman" charset="0"/>
                <a:cs typeface="Times New Roman" charset="0"/>
              </a:rPr>
              <a:t>Operational Feasibility</a:t>
            </a:r>
            <a:endParaRPr lang="en-US" dirty="0"/>
          </a:p>
        </p:txBody>
      </p:sp>
      <p:graphicFrame>
        <p:nvGraphicFramePr>
          <p:cNvPr id="3" name="Table 2"/>
          <p:cNvGraphicFramePr>
            <a:graphicFrameLocks noGrp="1"/>
          </p:cNvGraphicFramePr>
          <p:nvPr/>
        </p:nvGraphicFramePr>
        <p:xfrm>
          <a:off x="0" y="304800"/>
          <a:ext cx="9144000" cy="5120640"/>
        </p:xfrm>
        <a:graphic>
          <a:graphicData uri="http://schemas.openxmlformats.org/drawingml/2006/table">
            <a:tbl>
              <a:tblPr firstRow="1" bandRow="1">
                <a:tableStyleId>{5C22544A-7EE6-4342-B048-85BDC9FD1C3A}</a:tableStyleId>
              </a:tblPr>
              <a:tblGrid>
                <a:gridCol w="9144000"/>
              </a:tblGrid>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smtClean="0"/>
                        <a:t>          User Level</a:t>
                      </a:r>
                    </a:p>
                    <a:p>
                      <a:endParaRPr lang="en-US" dirty="0"/>
                    </a:p>
                  </a:txBody>
                  <a:tcPr/>
                </a:tc>
              </a:tr>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smtClean="0"/>
                        <a:t>        User Interface</a:t>
                      </a:r>
                    </a:p>
                    <a:p>
                      <a:endParaRPr lang="en-US" dirty="0"/>
                    </a:p>
                  </a:txBody>
                  <a:tcPr/>
                </a:tc>
              </a:tr>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smtClean="0"/>
                        <a:t>         Maintenance </a:t>
                      </a:r>
                    </a:p>
                    <a:p>
                      <a:endParaRPr lang="en-US" dirty="0"/>
                    </a:p>
                  </a:txBody>
                  <a:tcPr/>
                </a:tc>
              </a:tr>
              <a:tr h="121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smtClean="0"/>
                        <a:t>     Error Handling (User) </a:t>
                      </a:r>
                    </a:p>
                    <a:p>
                      <a:endParaRPr 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272</TotalTime>
  <Words>232</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Book Store a library management      system  Presented by:  Abu rishad Id:Cse 06307437 jony id:Cse063074 Abir id: Cse 063 07439</vt:lpstr>
      <vt:lpstr>   . </vt:lpstr>
      <vt:lpstr>Motivation for this Project</vt:lpstr>
      <vt:lpstr>Features</vt:lpstr>
      <vt:lpstr>Slide 5</vt:lpstr>
      <vt:lpstr>Feasibilities     </vt:lpstr>
      <vt:lpstr>Technical Feasibility</vt:lpstr>
      <vt:lpstr>Economical Feasibility</vt:lpstr>
      <vt:lpstr>Operational Feasibility</vt:lpstr>
      <vt:lpstr>Project Scheduling </vt:lpstr>
      <vt:lpstr>Planning</vt:lpstr>
      <vt:lpstr>Construction</vt:lpstr>
      <vt:lpstr>Deployment</vt:lpstr>
      <vt:lpstr>Basic Gantt Chart</vt:lpstr>
      <vt:lpstr>Risk Analysis</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Store a library management      system  Presented by: </dc:title>
  <dc:creator/>
  <cp:lastModifiedBy>md.Naoshad</cp:lastModifiedBy>
  <cp:revision>32</cp:revision>
  <dcterms:created xsi:type="dcterms:W3CDTF">2006-08-16T00:00:00Z</dcterms:created>
  <dcterms:modified xsi:type="dcterms:W3CDTF">2019-12-14T16:21:37Z</dcterms:modified>
</cp:coreProperties>
</file>