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
      <p:font typeface="Roboto Black" panose="020B0604020202020204"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1C7EA1-9A0C-450C-8156-217B92544289}">
  <a:tblStyle styleId="{391C7EA1-9A0C-450C-8156-217B925442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4" autoAdjust="0"/>
    <p:restoredTop sz="95640" autoAdjust="0"/>
  </p:normalViewPr>
  <p:slideViewPr>
    <p:cSldViewPr snapToGrid="0">
      <p:cViewPr varScale="1">
        <p:scale>
          <a:sx n="126" d="100"/>
          <a:sy n="126" d="100"/>
        </p:scale>
        <p:origin x="31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135674502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135674502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135674502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135674502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141b4ded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141b4ded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128dbb665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128dbb66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1356745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1356745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13567450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1356745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13567450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13567450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13567450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13567450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135674502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135674502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135674502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135674502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135674502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13567450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cs.cmu.edu/~norii/pub/aes.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arxiv.org/pdf/1901.0774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subTitle" idx="1"/>
          </p:nvPr>
        </p:nvSpPr>
        <p:spPr>
          <a:xfrm>
            <a:off x="155863" y="2192483"/>
            <a:ext cx="4935682" cy="2951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lang="en-US" dirty="0"/>
          </a:p>
          <a:p>
            <a:pPr marL="0" lvl="0" indent="0" algn="ctr" rtl="0">
              <a:spcBef>
                <a:spcPts val="0"/>
              </a:spcBef>
              <a:spcAft>
                <a:spcPts val="0"/>
              </a:spcAft>
              <a:buNone/>
            </a:pPr>
            <a:r>
              <a:rPr lang="en-US" dirty="0"/>
              <a:t>Submitted by:</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Batch: B26</a:t>
            </a:r>
          </a:p>
          <a:p>
            <a:pPr marL="0" lvl="0" indent="0" algn="ctr" rtl="0">
              <a:spcBef>
                <a:spcPts val="0"/>
              </a:spcBef>
              <a:spcAft>
                <a:spcPts val="0"/>
              </a:spcAft>
              <a:buNone/>
            </a:pPr>
            <a:r>
              <a:rPr lang="en" dirty="0"/>
              <a:t>Praglva Jung Budhathoki (1SI17CS075) </a:t>
            </a:r>
          </a:p>
          <a:p>
            <a:pPr marL="0" lvl="0" indent="0" algn="ctr" rtl="0">
              <a:spcBef>
                <a:spcPts val="0"/>
              </a:spcBef>
              <a:spcAft>
                <a:spcPts val="0"/>
              </a:spcAft>
              <a:buNone/>
            </a:pPr>
            <a:r>
              <a:rPr lang="en" dirty="0"/>
              <a:t>Rabindra Basnet (1SI17CS080) </a:t>
            </a:r>
          </a:p>
          <a:p>
            <a:pPr marL="0" lvl="0" indent="0" algn="ctr" rtl="0">
              <a:spcBef>
                <a:spcPts val="0"/>
              </a:spcBef>
              <a:spcAft>
                <a:spcPts val="0"/>
              </a:spcAft>
              <a:buNone/>
            </a:pPr>
            <a:r>
              <a:rPr lang="en" dirty="0"/>
              <a:t>Rishav Karanjit (1SI17CS089) </a:t>
            </a:r>
          </a:p>
          <a:p>
            <a:pPr marL="0" lvl="0" indent="0" algn="ctr" rtl="0">
              <a:spcBef>
                <a:spcPts val="0"/>
              </a:spcBef>
              <a:spcAft>
                <a:spcPts val="0"/>
              </a:spcAft>
              <a:buNone/>
            </a:pPr>
            <a:r>
              <a:rPr lang="en" dirty="0"/>
              <a:t>Ritesh Prasad Yadav (1SI17CS090)</a:t>
            </a:r>
          </a:p>
          <a:p>
            <a:pPr marL="0" lvl="0" indent="0" algn="l" rtl="0">
              <a:spcBef>
                <a:spcPts val="0"/>
              </a:spcBef>
              <a:spcAft>
                <a:spcPts val="0"/>
              </a:spcAft>
              <a:buNone/>
            </a:pPr>
            <a:endParaRPr lang="en" dirty="0"/>
          </a:p>
        </p:txBody>
      </p:sp>
      <p:sp>
        <p:nvSpPr>
          <p:cNvPr id="86" name="Google Shape;86;p13"/>
          <p:cNvSpPr txBox="1">
            <a:spLocks noGrp="1"/>
          </p:cNvSpPr>
          <p:nvPr>
            <p:ph type="ctrTitle"/>
          </p:nvPr>
        </p:nvSpPr>
        <p:spPr>
          <a:xfrm>
            <a:off x="71500" y="223405"/>
            <a:ext cx="9001000" cy="1049482"/>
          </a:xfrm>
          <a:prstGeom prst="rect">
            <a:avLst/>
          </a:prstGeom>
        </p:spPr>
        <p:txBody>
          <a:bodyPr spcFirstLastPara="1" wrap="square" lIns="91425" tIns="91425" rIns="91425" bIns="91425" anchor="b" anchorCtr="0">
            <a:noAutofit/>
          </a:bodyPr>
          <a:lstStyle/>
          <a:p>
            <a:pPr marL="0" lvl="0" indent="457200" algn="ctr" rtl="0">
              <a:spcBef>
                <a:spcPts val="0"/>
              </a:spcBef>
              <a:spcAft>
                <a:spcPts val="0"/>
              </a:spcAft>
              <a:buNone/>
            </a:pPr>
            <a:br>
              <a:rPr lang="en" sz="4800" baseline="-25000" dirty="0"/>
            </a:br>
            <a:r>
              <a:rPr lang="en" sz="4800" b="1" baseline="-25000" dirty="0"/>
              <a:t>SIDDAGANGA INSTITUTE OF TECHNOLOGY</a:t>
            </a:r>
            <a:br>
              <a:rPr lang="en" sz="4800" b="1" baseline="-25000" dirty="0"/>
            </a:br>
            <a:r>
              <a:rPr lang="en" sz="3600" b="1" baseline="-25000" dirty="0"/>
              <a:t>Department of Computer Science and Engineering</a:t>
            </a:r>
            <a:endParaRPr sz="3600" b="1" baseline="-25000" dirty="0"/>
          </a:p>
        </p:txBody>
      </p:sp>
      <p:sp>
        <p:nvSpPr>
          <p:cNvPr id="2" name="TextBox 1">
            <a:extLst>
              <a:ext uri="{FF2B5EF4-FFF2-40B4-BE49-F238E27FC236}">
                <a16:creationId xmlns:a16="http://schemas.microsoft.com/office/drawing/2014/main" id="{D2332137-B1BD-49B0-8F2D-A333B422E3C7}"/>
              </a:ext>
            </a:extLst>
          </p:cNvPr>
          <p:cNvSpPr txBox="1"/>
          <p:nvPr/>
        </p:nvSpPr>
        <p:spPr>
          <a:xfrm>
            <a:off x="1039091" y="1402773"/>
            <a:ext cx="7263245" cy="1384995"/>
          </a:xfrm>
          <a:prstGeom prst="rect">
            <a:avLst/>
          </a:prstGeom>
          <a:noFill/>
        </p:spPr>
        <p:txBody>
          <a:bodyPr wrap="square" rtlCol="0" anchor="b">
            <a:spAutoFit/>
          </a:bodyPr>
          <a:lstStyle/>
          <a:p>
            <a:pPr marL="0" lvl="0" indent="457200" algn="ctr" rtl="0">
              <a:spcBef>
                <a:spcPts val="0"/>
              </a:spcBef>
              <a:spcAft>
                <a:spcPts val="0"/>
              </a:spcAft>
              <a:buNone/>
            </a:pPr>
            <a:r>
              <a:rPr lang="en" sz="2800" dirty="0">
                <a:solidFill>
                  <a:schemeClr val="bg1"/>
                </a:solidFill>
                <a:latin typeface="Roboto" panose="020B0604020202020204" charset="0"/>
                <a:ea typeface="Roboto" panose="020B0604020202020204" charset="0"/>
              </a:rPr>
              <a:t>Essay Grader and Recommendation </a:t>
            </a:r>
          </a:p>
          <a:p>
            <a:pPr marL="0" lvl="0" indent="457200" algn="ctr" rtl="0">
              <a:spcBef>
                <a:spcPts val="0"/>
              </a:spcBef>
              <a:spcAft>
                <a:spcPts val="0"/>
              </a:spcAft>
              <a:buNone/>
            </a:pPr>
            <a:r>
              <a:rPr lang="en" sz="2800" dirty="0">
                <a:solidFill>
                  <a:schemeClr val="bg1"/>
                </a:solidFill>
                <a:latin typeface="Roboto" panose="020B0604020202020204" charset="0"/>
                <a:ea typeface="Roboto" panose="020B0604020202020204" charset="0"/>
              </a:rPr>
              <a:t>using Machine Learning Techniques</a:t>
            </a:r>
            <a:endParaRPr lang="en-US" sz="2800" dirty="0">
              <a:solidFill>
                <a:schemeClr val="bg1"/>
              </a:solidFill>
              <a:latin typeface="Roboto" panose="020B0604020202020204" charset="0"/>
              <a:ea typeface="Roboto" panose="020B0604020202020204" charset="0"/>
            </a:endParaRPr>
          </a:p>
          <a:p>
            <a:endParaRPr lang="en-US" sz="2800" dirty="0">
              <a:solidFill>
                <a:schemeClr val="bg1"/>
              </a:solidFill>
              <a:latin typeface="Roboto" panose="020B0604020202020204" charset="0"/>
              <a:ea typeface="Roboto" panose="020B0604020202020204" charset="0"/>
            </a:endParaRPr>
          </a:p>
        </p:txBody>
      </p:sp>
      <p:sp>
        <p:nvSpPr>
          <p:cNvPr id="3" name="TextBox 2">
            <a:extLst>
              <a:ext uri="{FF2B5EF4-FFF2-40B4-BE49-F238E27FC236}">
                <a16:creationId xmlns:a16="http://schemas.microsoft.com/office/drawing/2014/main" id="{CDB30F57-F698-4411-B359-876AF15FC111}"/>
              </a:ext>
            </a:extLst>
          </p:cNvPr>
          <p:cNvSpPr txBox="1"/>
          <p:nvPr/>
        </p:nvSpPr>
        <p:spPr>
          <a:xfrm>
            <a:off x="4416136" y="2558120"/>
            <a:ext cx="4656364" cy="1061829"/>
          </a:xfrm>
          <a:prstGeom prst="rect">
            <a:avLst/>
          </a:prstGeom>
          <a:noFill/>
        </p:spPr>
        <p:txBody>
          <a:bodyPr wrap="square" rtlCol="0">
            <a:spAutoFit/>
          </a:bodyPr>
          <a:lstStyle/>
          <a:p>
            <a:pPr algn="ctr"/>
            <a:r>
              <a:rPr lang="en-US" sz="2100" dirty="0">
                <a:solidFill>
                  <a:schemeClr val="bg1"/>
                </a:solidFill>
                <a:latin typeface="Roboto" panose="020B0604020202020204" charset="0"/>
                <a:ea typeface="Roboto" panose="020B0604020202020204" charset="0"/>
              </a:rPr>
              <a:t>Panel convener </a:t>
            </a:r>
            <a:r>
              <a:rPr lang="en-US" sz="2100">
                <a:solidFill>
                  <a:schemeClr val="bg1"/>
                </a:solidFill>
                <a:latin typeface="Roboto" panose="020B0604020202020204" charset="0"/>
                <a:ea typeface="Roboto" panose="020B0604020202020204" charset="0"/>
              </a:rPr>
              <a:t>and guide </a:t>
            </a:r>
            <a:r>
              <a:rPr lang="en-US" sz="2100" dirty="0">
                <a:solidFill>
                  <a:schemeClr val="bg1"/>
                </a:solidFill>
                <a:latin typeface="Roboto" panose="020B0604020202020204" charset="0"/>
                <a:ea typeface="Roboto" panose="020B0604020202020204" charset="0"/>
              </a:rPr>
              <a:t>name:-</a:t>
            </a:r>
          </a:p>
          <a:p>
            <a:pPr algn="ctr"/>
            <a:r>
              <a:rPr lang="en-US" sz="2100" dirty="0">
                <a:solidFill>
                  <a:schemeClr val="bg1"/>
                </a:solidFill>
                <a:latin typeface="Roboto" panose="020B0604020202020204" charset="0"/>
                <a:ea typeface="Roboto" panose="020B0604020202020204" charset="0"/>
              </a:rPr>
              <a:t>Dr. KG Manjunath Sir</a:t>
            </a:r>
          </a:p>
          <a:p>
            <a:pPr algn="ctr"/>
            <a:endParaRPr lang="en-US" sz="2100" dirty="0">
              <a:solidFill>
                <a:schemeClr val="bg1"/>
              </a:solidFill>
              <a:latin typeface="Roboto" panose="020B0604020202020204" charset="0"/>
              <a:ea typeface="Roboto"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EXPECTED OUTCOMES</a:t>
            </a:r>
            <a:endParaRPr/>
          </a:p>
        </p:txBody>
      </p:sp>
      <p:sp>
        <p:nvSpPr>
          <p:cNvPr id="145" name="Google Shape;145;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project is expected to score essay with very high accuracy.  </a:t>
            </a:r>
            <a:endParaRPr/>
          </a:p>
          <a:p>
            <a:pPr marL="457200" lvl="0" indent="-342900" algn="l" rtl="0">
              <a:spcBef>
                <a:spcPts val="0"/>
              </a:spcBef>
              <a:spcAft>
                <a:spcPts val="0"/>
              </a:spcAft>
              <a:buSzPts val="1800"/>
              <a:buChar char="●"/>
            </a:pPr>
            <a:r>
              <a:rPr lang="en"/>
              <a:t>Our plagiarism test will be very helpful if someone has copied essay from internet.  </a:t>
            </a:r>
            <a:endParaRPr/>
          </a:p>
          <a:p>
            <a:pPr marL="457200" lvl="0" indent="-342900" algn="l" rtl="0">
              <a:spcBef>
                <a:spcPts val="0"/>
              </a:spcBef>
              <a:spcAft>
                <a:spcPts val="0"/>
              </a:spcAft>
              <a:buSzPts val="1800"/>
              <a:buChar char="●"/>
            </a:pPr>
            <a:r>
              <a:rPr lang="en"/>
              <a:t>The word detail, unique word detail and other other details will help student in determining which part they should improve.  </a:t>
            </a:r>
            <a:endParaRPr/>
          </a:p>
          <a:p>
            <a:pPr marL="457200" lvl="0" indent="-342900" algn="l" rtl="0">
              <a:spcBef>
                <a:spcPts val="0"/>
              </a:spcBef>
              <a:spcAft>
                <a:spcPts val="0"/>
              </a:spcAft>
              <a:buSzPts val="1800"/>
              <a:buChar char="●"/>
            </a:pPr>
            <a:r>
              <a:rPr lang="en"/>
              <a:t>Our project will be capable to tell user what to change and where to change in the essay so that students can improve future essay writing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1548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Modules for prototype demonstration in phase 2</a:t>
            </a:r>
            <a:endParaRPr/>
          </a:p>
        </p:txBody>
      </p:sp>
      <p:sp>
        <p:nvSpPr>
          <p:cNvPr id="151" name="Google Shape;151;p23"/>
          <p:cNvSpPr txBox="1">
            <a:spLocks noGrp="1"/>
          </p:cNvSpPr>
          <p:nvPr>
            <p:ph type="body" idx="1"/>
          </p:nvPr>
        </p:nvSpPr>
        <p:spPr>
          <a:xfrm>
            <a:off x="215550" y="762625"/>
            <a:ext cx="8712900" cy="39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330200" algn="l" rtl="0">
              <a:lnSpc>
                <a:spcPct val="100000"/>
              </a:lnSpc>
              <a:spcBef>
                <a:spcPts val="1600"/>
              </a:spcBef>
              <a:spcAft>
                <a:spcPts val="0"/>
              </a:spcAft>
              <a:buSzPts val="1600"/>
              <a:buChar char="●"/>
            </a:pPr>
            <a:r>
              <a:rPr lang="en" sz="1600" b="1">
                <a:solidFill>
                  <a:srgbClr val="000000"/>
                </a:solidFill>
              </a:rPr>
              <a:t>Natural Language Processing Toolkit:</a:t>
            </a:r>
            <a:endParaRPr sz="1600" b="1"/>
          </a:p>
          <a:p>
            <a:pPr marL="914400" lvl="1" indent="-330200" algn="l" rtl="0">
              <a:lnSpc>
                <a:spcPct val="100000"/>
              </a:lnSpc>
              <a:spcBef>
                <a:spcPts val="0"/>
              </a:spcBef>
              <a:spcAft>
                <a:spcPts val="0"/>
              </a:spcAft>
              <a:buSzPts val="1600"/>
              <a:buChar char="○"/>
            </a:pPr>
            <a:r>
              <a:rPr lang="en" sz="1500">
                <a:solidFill>
                  <a:srgbClr val="000000"/>
                </a:solidFill>
              </a:rPr>
              <a:t>To process the essay details</a:t>
            </a:r>
            <a:endParaRPr sz="1500">
              <a:solidFill>
                <a:srgbClr val="000000"/>
              </a:solidFill>
            </a:endParaRPr>
          </a:p>
          <a:p>
            <a:pPr marL="457200" lvl="0" indent="-330200" algn="l" rtl="0">
              <a:lnSpc>
                <a:spcPct val="100000"/>
              </a:lnSpc>
              <a:spcBef>
                <a:spcPts val="1000"/>
              </a:spcBef>
              <a:spcAft>
                <a:spcPts val="0"/>
              </a:spcAft>
              <a:buSzPts val="1600"/>
              <a:buChar char="●"/>
            </a:pPr>
            <a:r>
              <a:rPr lang="en" sz="1600" b="1">
                <a:solidFill>
                  <a:srgbClr val="000000"/>
                </a:solidFill>
              </a:rPr>
              <a:t>Language-check module:</a:t>
            </a:r>
            <a:endParaRPr sz="1600" b="1">
              <a:solidFill>
                <a:srgbClr val="000000"/>
              </a:solidFill>
            </a:endParaRPr>
          </a:p>
          <a:p>
            <a:pPr marL="914400" lvl="1" indent="-330200" algn="l" rtl="0">
              <a:lnSpc>
                <a:spcPct val="100000"/>
              </a:lnSpc>
              <a:spcBef>
                <a:spcPts val="0"/>
              </a:spcBef>
              <a:spcAft>
                <a:spcPts val="0"/>
              </a:spcAft>
              <a:buSzPts val="1600"/>
              <a:buChar char="○"/>
            </a:pPr>
            <a:r>
              <a:rPr lang="en" sz="1500">
                <a:solidFill>
                  <a:srgbClr val="000000"/>
                </a:solidFill>
              </a:rPr>
              <a:t>To check the grammar of the essay</a:t>
            </a:r>
            <a:endParaRPr sz="1500">
              <a:solidFill>
                <a:srgbClr val="000000"/>
              </a:solidFill>
            </a:endParaRPr>
          </a:p>
          <a:p>
            <a:pPr marL="457200" lvl="0" indent="-330200" algn="l" rtl="0">
              <a:lnSpc>
                <a:spcPct val="115000"/>
              </a:lnSpc>
              <a:spcBef>
                <a:spcPts val="1000"/>
              </a:spcBef>
              <a:spcAft>
                <a:spcPts val="0"/>
              </a:spcAft>
              <a:buClr>
                <a:srgbClr val="000000"/>
              </a:buClr>
              <a:buSzPts val="1600"/>
              <a:buChar char="●"/>
            </a:pPr>
            <a:r>
              <a:rPr lang="en" sz="1600" b="1">
                <a:solidFill>
                  <a:srgbClr val="000000"/>
                </a:solidFill>
              </a:rPr>
              <a:t>Pyqt5:</a:t>
            </a:r>
            <a:endParaRPr sz="1600" b="1">
              <a:solidFill>
                <a:srgbClr val="000000"/>
              </a:solidFill>
            </a:endParaRPr>
          </a:p>
          <a:p>
            <a:pPr marL="914400" lvl="1" indent="-323850" algn="l" rtl="0">
              <a:lnSpc>
                <a:spcPct val="115000"/>
              </a:lnSpc>
              <a:spcBef>
                <a:spcPts val="0"/>
              </a:spcBef>
              <a:spcAft>
                <a:spcPts val="0"/>
              </a:spcAft>
              <a:buClr>
                <a:srgbClr val="000000"/>
              </a:buClr>
              <a:buSzPts val="1500"/>
              <a:buChar char="○"/>
            </a:pPr>
            <a:r>
              <a:rPr lang="en" sz="1500">
                <a:solidFill>
                  <a:srgbClr val="000000"/>
                </a:solidFill>
              </a:rPr>
              <a:t>To design the UI of the prototype</a:t>
            </a:r>
            <a:endParaRPr sz="1500">
              <a:solidFill>
                <a:srgbClr val="000000"/>
              </a:solidFill>
            </a:endParaRPr>
          </a:p>
          <a:p>
            <a:pPr marL="0" lvl="0" indent="0" algn="l" rtl="0">
              <a:spcBef>
                <a:spcPts val="1600"/>
              </a:spcBef>
              <a:spcAft>
                <a:spcPts val="0"/>
              </a:spcAft>
              <a:buNone/>
            </a:pPr>
            <a:endParaRPr sz="1500"/>
          </a:p>
          <a:p>
            <a:pPr marL="0" lvl="0" indent="0" algn="l" rtl="0">
              <a:spcBef>
                <a:spcPts val="1600"/>
              </a:spcBef>
              <a:spcAft>
                <a:spcPts val="1200"/>
              </a:spcAft>
              <a:buNone/>
            </a:pP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50" y="0"/>
            <a:ext cx="91440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a:t>Thank You</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51175" y="207125"/>
            <a:ext cx="8520600" cy="7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2" name="Google Shape;92;p14"/>
          <p:cNvSpPr txBox="1">
            <a:spLocks noGrp="1"/>
          </p:cNvSpPr>
          <p:nvPr>
            <p:ph type="body" idx="1"/>
          </p:nvPr>
        </p:nvSpPr>
        <p:spPr>
          <a:xfrm>
            <a:off x="251175" y="601200"/>
            <a:ext cx="8520600" cy="39411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Essays are crucial testing tools for assessing academic achievement, integration of ideas and ability to recall, but are expensive and time consuming to grade manually.</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Manual grading of essays takes up a significant amount of instructors' valuable time, and hence is an expensive process. </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Automated grading, if proven to match or exceed the reliability of human graders, will significantly reduce costs. </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purpose of this project is to implement and train machine learning algorithms to automatically assess and grade essay responses.</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These grades from the automatic grading system should match the human grades consistently.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To score the essay based on:  Coherence,  Clarity,  Vocabulary,  Style,  Organization  </a:t>
            </a:r>
            <a:endParaRPr dirty="0"/>
          </a:p>
          <a:p>
            <a:pPr marL="457200" lvl="0" indent="-342900" algn="l" rtl="0">
              <a:spcBef>
                <a:spcPts val="0"/>
              </a:spcBef>
              <a:spcAft>
                <a:spcPts val="0"/>
              </a:spcAft>
              <a:buSzPts val="1800"/>
              <a:buChar char="●"/>
            </a:pPr>
            <a:r>
              <a:rPr lang="en" dirty="0"/>
              <a:t>To test for plagiarism in the essay. </a:t>
            </a:r>
            <a:endParaRPr dirty="0"/>
          </a:p>
          <a:p>
            <a:pPr marL="457200" lvl="0" indent="-342900" algn="l" rtl="0">
              <a:spcBef>
                <a:spcPts val="0"/>
              </a:spcBef>
              <a:spcAft>
                <a:spcPts val="0"/>
              </a:spcAft>
              <a:buSzPts val="1800"/>
              <a:buChar char="●"/>
            </a:pPr>
            <a:r>
              <a:rPr lang="en" dirty="0"/>
              <a:t> To give following details of essay:  number of words,  unique words,  average word length per sentence,  number of grammatical mistake and number of spelling mistakes. </a:t>
            </a:r>
            <a:endParaRPr dirty="0"/>
          </a:p>
          <a:p>
            <a:pPr marL="457200" lvl="0" indent="-342900" algn="l" rtl="0">
              <a:spcBef>
                <a:spcPts val="0"/>
              </a:spcBef>
              <a:spcAft>
                <a:spcPts val="0"/>
              </a:spcAft>
              <a:buSzPts val="1800"/>
              <a:buChar char="●"/>
            </a:pPr>
            <a:r>
              <a:rPr lang="en" dirty="0"/>
              <a:t>To recommend how an essay could be better.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39075" y="3923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RELEVANCE to STATE-OF-THE-ART</a:t>
            </a:r>
            <a:endParaRPr/>
          </a:p>
        </p:txBody>
      </p:sp>
      <p:sp>
        <p:nvSpPr>
          <p:cNvPr id="104" name="Google Shape;104;p16"/>
          <p:cNvSpPr txBox="1">
            <a:spLocks noGrp="1"/>
          </p:cNvSpPr>
          <p:nvPr>
            <p:ph type="body" idx="1"/>
          </p:nvPr>
        </p:nvSpPr>
        <p:spPr>
          <a:xfrm>
            <a:off x="311700" y="1000125"/>
            <a:ext cx="8520600" cy="42402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1200"/>
              </a:spcBef>
              <a:spcAft>
                <a:spcPts val="0"/>
              </a:spcAft>
              <a:buSzPts val="1900"/>
              <a:buChar char="●"/>
            </a:pPr>
            <a:r>
              <a:rPr lang="en" sz="1900" u="sng">
                <a:solidFill>
                  <a:srgbClr val="000000"/>
                </a:solidFill>
              </a:rPr>
              <a:t>Our project can be applicable in future for following purposes:</a:t>
            </a:r>
            <a:endParaRPr sz="1900" u="sng">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Students could be helped in the writing section of different aptitude exams</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Students could be suggested how the writing of student could improve</a:t>
            </a:r>
            <a:endParaRPr sz="1600">
              <a:solidFill>
                <a:srgbClr val="000000"/>
              </a:solidFill>
            </a:endParaRPr>
          </a:p>
          <a:p>
            <a:pPr marL="914400" lvl="1" indent="-330200" algn="l" rtl="0">
              <a:spcBef>
                <a:spcPts val="0"/>
              </a:spcBef>
              <a:spcAft>
                <a:spcPts val="0"/>
              </a:spcAft>
              <a:buClr>
                <a:srgbClr val="000000"/>
              </a:buClr>
              <a:buSzPts val="1600"/>
              <a:buChar char="○"/>
            </a:pPr>
            <a:r>
              <a:rPr lang="en" sz="1600">
                <a:solidFill>
                  <a:srgbClr val="000000"/>
                </a:solidFill>
              </a:rPr>
              <a:t>Plagiarism test could be done in essay</a:t>
            </a:r>
            <a:endParaRPr sz="1600">
              <a:solidFill>
                <a:srgbClr val="000000"/>
              </a:solidFill>
            </a:endParaRPr>
          </a:p>
          <a:p>
            <a:pPr marL="0" lvl="0" indent="0" algn="l" rtl="0">
              <a:spcBef>
                <a:spcPts val="1600"/>
              </a:spcBef>
              <a:spcAft>
                <a:spcPts val="0"/>
              </a:spcAft>
              <a:buNone/>
            </a:pPr>
            <a:r>
              <a:rPr lang="en" sz="1600">
                <a:solidFill>
                  <a:srgbClr val="000000"/>
                </a:solidFill>
              </a:rPr>
              <a:t>Mostly our application will be helpful in future for students.</a:t>
            </a:r>
            <a:endParaRPr sz="1600">
              <a:solidFill>
                <a:srgbClr val="000000"/>
              </a:solidFill>
            </a:endParaRPr>
          </a:p>
          <a:p>
            <a:pPr marL="914400" lvl="0" indent="0" algn="just" rtl="0">
              <a:spcBef>
                <a:spcPts val="1600"/>
              </a:spcBef>
              <a:spcAft>
                <a:spcPts val="1600"/>
              </a:spcAft>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311700" y="604200"/>
            <a:ext cx="8520600" cy="42708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SzPts val="1600"/>
              <a:buChar char="●"/>
            </a:pPr>
            <a:r>
              <a:rPr lang="en" sz="1600" b="1" u="sng">
                <a:solidFill>
                  <a:srgbClr val="000000"/>
                </a:solidFill>
                <a:latin typeface="Times New Roman"/>
                <a:ea typeface="Times New Roman"/>
                <a:cs typeface="Times New Roman"/>
                <a:sym typeface="Times New Roman"/>
              </a:rPr>
              <a:t>Automatic Essay Scoring</a:t>
            </a:r>
            <a:endParaRPr sz="1600" b="1" u="sng"/>
          </a:p>
          <a:p>
            <a:pPr marL="914400" lvl="1" indent="-323850" algn="l" rtl="0">
              <a:spcBef>
                <a:spcPts val="0"/>
              </a:spcBef>
              <a:spcAft>
                <a:spcPts val="0"/>
              </a:spcAft>
              <a:buSzPts val="1500"/>
              <a:buChar char="○"/>
            </a:pPr>
            <a:r>
              <a:rPr lang="en" sz="1500" b="1"/>
              <a:t>Link</a:t>
            </a:r>
            <a:r>
              <a:rPr lang="en" sz="1500"/>
              <a:t>: </a:t>
            </a:r>
            <a:r>
              <a:rPr lang="en" sz="1500" u="sng">
                <a:solidFill>
                  <a:srgbClr val="0563C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http://www.cs.cmu.edu/~norii/pub/aes.pdf</a:t>
            </a:r>
            <a:endParaRPr sz="1500"/>
          </a:p>
          <a:p>
            <a:pPr marL="914400" lvl="1" indent="-317500" algn="just" rtl="0">
              <a:spcBef>
                <a:spcPts val="0"/>
              </a:spcBef>
              <a:spcAft>
                <a:spcPts val="0"/>
              </a:spcAft>
              <a:buSzPts val="1400"/>
              <a:buChar char="○"/>
            </a:pPr>
            <a:r>
              <a:rPr lang="en" sz="1500" b="1"/>
              <a:t>Description</a:t>
            </a:r>
            <a:r>
              <a:rPr lang="en"/>
              <a:t> : </a:t>
            </a:r>
            <a:r>
              <a:rPr lang="en" sz="1500">
                <a:solidFill>
                  <a:srgbClr val="000000"/>
                </a:solidFill>
              </a:rPr>
              <a:t>In this paper, it is shown how linear regression can be used to automatically grade essays on standardized tests. This paper combines simple, shallow features of the essays, such as character length and word length, with part-of-speech patterns. </a:t>
            </a:r>
            <a:endParaRPr sz="1500">
              <a:solidFill>
                <a:srgbClr val="000000"/>
              </a:solidFill>
            </a:endParaRPr>
          </a:p>
          <a:p>
            <a:pPr marL="457200" lvl="0" indent="-330200" algn="l" rtl="0">
              <a:spcBef>
                <a:spcPts val="0"/>
              </a:spcBef>
              <a:spcAft>
                <a:spcPts val="0"/>
              </a:spcAft>
              <a:buSzPts val="1600"/>
              <a:buChar char="●"/>
            </a:pPr>
            <a:r>
              <a:rPr lang="en" sz="1600" b="1" u="sng">
                <a:solidFill>
                  <a:srgbClr val="000000"/>
                </a:solidFill>
                <a:latin typeface="Times New Roman"/>
                <a:ea typeface="Times New Roman"/>
                <a:cs typeface="Times New Roman"/>
                <a:sym typeface="Times New Roman"/>
              </a:rPr>
              <a:t>Automated Essay Scoring based on Two-Stage Learning</a:t>
            </a:r>
            <a:endParaRPr sz="1600" b="1" u="sng">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SzPts val="1500"/>
              <a:buChar char="○"/>
            </a:pPr>
            <a:r>
              <a:rPr lang="en" sz="1500" b="1"/>
              <a:t>Link</a:t>
            </a:r>
            <a:r>
              <a:rPr lang="en" sz="1500"/>
              <a:t>: </a:t>
            </a:r>
            <a:r>
              <a:rPr lang="en" sz="1500" u="sng">
                <a:solidFill>
                  <a:srgbClr val="0563C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https://arxiv.org/pdf/1901.07744</a:t>
            </a:r>
            <a:endParaRPr sz="1500">
              <a:latin typeface="Times New Roman"/>
              <a:ea typeface="Times New Roman"/>
              <a:cs typeface="Times New Roman"/>
              <a:sym typeface="Times New Roman"/>
            </a:endParaRPr>
          </a:p>
          <a:p>
            <a:pPr marL="914400" lvl="1" indent="-317500" algn="just" rtl="0">
              <a:spcBef>
                <a:spcPts val="0"/>
              </a:spcBef>
              <a:spcAft>
                <a:spcPts val="0"/>
              </a:spcAft>
              <a:buSzPts val="1400"/>
              <a:buChar char="○"/>
            </a:pPr>
            <a:r>
              <a:rPr lang="en" sz="1500" b="1"/>
              <a:t>Description</a:t>
            </a:r>
            <a:r>
              <a:rPr lang="en"/>
              <a:t> :</a:t>
            </a:r>
            <a:r>
              <a:rPr lang="en" sz="1500">
                <a:solidFill>
                  <a:srgbClr val="000000"/>
                </a:solidFill>
              </a:rPr>
              <a:t> This paper focuses on the problem to develop a Two-Stage Learning Framework (TSLF) which integrates the advantages of both feature-engineered and end-to-end AES methods. In experiments, this paper compare TSLF against a number of strong  baselines, and the results demonstrate the effectiveness and robustness of our models.</a:t>
            </a:r>
            <a:endParaRPr b="1" u="sng">
              <a:solidFill>
                <a:srgbClr val="000000"/>
              </a:solidFill>
              <a:latin typeface="Times New Roman"/>
              <a:ea typeface="Times New Roman"/>
              <a:cs typeface="Times New Roman"/>
              <a:sym typeface="Times New Roman"/>
            </a:endParaRPr>
          </a:p>
          <a:p>
            <a:pPr marL="457200" lvl="0" indent="0" algn="l" rtl="0">
              <a:spcBef>
                <a:spcPts val="1600"/>
              </a:spcBef>
              <a:spcAft>
                <a:spcPts val="1200"/>
              </a:spcAft>
              <a:buNone/>
            </a:pPr>
            <a:endParaRPr b="1" u="sng">
              <a:solidFill>
                <a:srgbClr val="000000"/>
              </a:solidFill>
              <a:latin typeface="Times New Roman"/>
              <a:ea typeface="Times New Roman"/>
              <a:cs typeface="Times New Roman"/>
              <a:sym typeface="Times New Roman"/>
            </a:endParaRPr>
          </a:p>
        </p:txBody>
      </p:sp>
      <p:sp>
        <p:nvSpPr>
          <p:cNvPr id="110" name="Google Shape;110;p17"/>
          <p:cNvSpPr txBox="1"/>
          <p:nvPr/>
        </p:nvSpPr>
        <p:spPr>
          <a:xfrm>
            <a:off x="744600" y="0"/>
            <a:ext cx="7654800" cy="60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Roboto"/>
                <a:ea typeface="Roboto"/>
                <a:cs typeface="Roboto"/>
                <a:sym typeface="Roboto"/>
              </a:rPr>
              <a:t>Literary Survey</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Planning Of The Project</a:t>
            </a:r>
            <a:endParaRPr/>
          </a:p>
        </p:txBody>
      </p:sp>
      <p:graphicFrame>
        <p:nvGraphicFramePr>
          <p:cNvPr id="116" name="Google Shape;116;p18"/>
          <p:cNvGraphicFramePr/>
          <p:nvPr>
            <p:extLst>
              <p:ext uri="{D42A27DB-BD31-4B8C-83A1-F6EECF244321}">
                <p14:modId xmlns:p14="http://schemas.microsoft.com/office/powerpoint/2010/main" val="1916999912"/>
              </p:ext>
            </p:extLst>
          </p:nvPr>
        </p:nvGraphicFramePr>
        <p:xfrm>
          <a:off x="241488" y="535200"/>
          <a:ext cx="8661025" cy="2000470"/>
        </p:xfrm>
        <a:graphic>
          <a:graphicData uri="http://schemas.openxmlformats.org/drawingml/2006/table">
            <a:tbl>
              <a:tblPr>
                <a:noFill/>
                <a:tableStyleId>{391C7EA1-9A0C-450C-8156-217B92544289}</a:tableStyleId>
              </a:tblPr>
              <a:tblGrid>
                <a:gridCol w="4382900">
                  <a:extLst>
                    <a:ext uri="{9D8B030D-6E8A-4147-A177-3AD203B41FA5}">
                      <a16:colId xmlns:a16="http://schemas.microsoft.com/office/drawing/2014/main" val="20000"/>
                    </a:ext>
                  </a:extLst>
                </a:gridCol>
                <a:gridCol w="4278125">
                  <a:extLst>
                    <a:ext uri="{9D8B030D-6E8A-4147-A177-3AD203B41FA5}">
                      <a16:colId xmlns:a16="http://schemas.microsoft.com/office/drawing/2014/main" val="20001"/>
                    </a:ext>
                  </a:extLst>
                </a:gridCol>
              </a:tblGrid>
              <a:tr h="379125">
                <a:tc>
                  <a:txBody>
                    <a:bodyPr/>
                    <a:lstStyle/>
                    <a:p>
                      <a:pPr marL="0" lvl="0" indent="0" algn="ctr" rtl="0">
                        <a:spcBef>
                          <a:spcPts val="0"/>
                        </a:spcBef>
                        <a:spcAft>
                          <a:spcPts val="0"/>
                        </a:spcAft>
                        <a:buNone/>
                      </a:pPr>
                      <a:r>
                        <a:rPr lang="en" sz="1800" dirty="0">
                          <a:latin typeface="Roboto Black"/>
                          <a:ea typeface="Roboto Black"/>
                          <a:cs typeface="Roboto Black"/>
                          <a:sym typeface="Roboto Black"/>
                        </a:rPr>
                        <a:t>7</a:t>
                      </a:r>
                      <a:r>
                        <a:rPr lang="en" sz="1800" baseline="30000" dirty="0">
                          <a:latin typeface="Roboto Black"/>
                          <a:ea typeface="Roboto Black"/>
                          <a:cs typeface="Roboto Black"/>
                          <a:sym typeface="Roboto Black"/>
                        </a:rPr>
                        <a:t>th</a:t>
                      </a:r>
                      <a:r>
                        <a:rPr lang="en" sz="1800" dirty="0">
                          <a:latin typeface="Roboto Black"/>
                          <a:ea typeface="Roboto Black"/>
                          <a:cs typeface="Roboto Black"/>
                          <a:sym typeface="Roboto Black"/>
                        </a:rPr>
                        <a:t> Semester</a:t>
                      </a:r>
                      <a:endParaRPr sz="1800" dirty="0">
                        <a:latin typeface="Roboto Black"/>
                        <a:ea typeface="Roboto Black"/>
                        <a:cs typeface="Roboto Black"/>
                        <a:sym typeface="Roboto Black"/>
                      </a:endParaRPr>
                    </a:p>
                  </a:txBody>
                  <a:tcPr marL="91425" marR="91425" marT="91425" marB="91425"/>
                </a:tc>
                <a:tc>
                  <a:txBody>
                    <a:bodyPr/>
                    <a:lstStyle/>
                    <a:p>
                      <a:pPr marL="0" lvl="0" indent="0" algn="ctr" rtl="0">
                        <a:spcBef>
                          <a:spcPts val="0"/>
                        </a:spcBef>
                        <a:spcAft>
                          <a:spcPts val="0"/>
                        </a:spcAft>
                        <a:buNone/>
                      </a:pPr>
                      <a:r>
                        <a:rPr lang="en" sz="1800">
                          <a:latin typeface="Roboto Black"/>
                          <a:ea typeface="Roboto Black"/>
                          <a:cs typeface="Roboto Black"/>
                          <a:sym typeface="Roboto Black"/>
                        </a:rPr>
                        <a:t>8</a:t>
                      </a:r>
                      <a:r>
                        <a:rPr lang="en" sz="1800" baseline="30000">
                          <a:latin typeface="Roboto Black"/>
                          <a:ea typeface="Roboto Black"/>
                          <a:cs typeface="Roboto Black"/>
                          <a:sym typeface="Roboto Black"/>
                        </a:rPr>
                        <a:t>th</a:t>
                      </a:r>
                      <a:r>
                        <a:rPr lang="en" sz="1800">
                          <a:latin typeface="Roboto Black"/>
                          <a:ea typeface="Roboto Black"/>
                          <a:cs typeface="Roboto Black"/>
                          <a:sym typeface="Roboto Black"/>
                        </a:rPr>
                        <a:t> Semester</a:t>
                      </a:r>
                      <a:endParaRPr sz="1800" dirty="0">
                        <a:latin typeface="Roboto Black"/>
                        <a:ea typeface="Roboto Black"/>
                        <a:cs typeface="Roboto Black"/>
                        <a:sym typeface="Roboto Black"/>
                      </a:endParaRPr>
                    </a:p>
                  </a:txBody>
                  <a:tcPr marL="91425" marR="91425" marT="91425" marB="91425"/>
                </a:tc>
                <a:extLst>
                  <a:ext uri="{0D108BD9-81ED-4DB2-BD59-A6C34878D82A}">
                    <a16:rowId xmlns:a16="http://schemas.microsoft.com/office/drawing/2014/main" val="10000"/>
                  </a:ext>
                </a:extLst>
              </a:tr>
              <a:tr h="1543300">
                <a:tc>
                  <a:txBody>
                    <a:bodyPr/>
                    <a:lstStyle/>
                    <a:p>
                      <a:pPr marL="457200" lvl="0" indent="-336550" algn="l" rtl="0">
                        <a:lnSpc>
                          <a:spcPct val="100000"/>
                        </a:lnSpc>
                        <a:spcBef>
                          <a:spcPts val="0"/>
                        </a:spcBef>
                        <a:spcAft>
                          <a:spcPts val="0"/>
                        </a:spcAft>
                        <a:buSzPts val="1700"/>
                        <a:buFont typeface="Roboto"/>
                        <a:buChar char="●"/>
                      </a:pPr>
                      <a:r>
                        <a:rPr lang="en" sz="1700" dirty="0">
                          <a:latin typeface="Roboto"/>
                          <a:ea typeface="Roboto"/>
                          <a:cs typeface="Roboto"/>
                          <a:sym typeface="Roboto"/>
                        </a:rPr>
                        <a:t>Requirement gathering</a:t>
                      </a:r>
                      <a:endParaRPr sz="1700" dirty="0">
                        <a:latin typeface="Roboto"/>
                        <a:ea typeface="Roboto"/>
                        <a:cs typeface="Roboto"/>
                        <a:sym typeface="Roboto"/>
                      </a:endParaRPr>
                    </a:p>
                    <a:p>
                      <a:pPr marL="457200" lvl="0" indent="-336550" algn="l" rtl="0">
                        <a:lnSpc>
                          <a:spcPct val="100000"/>
                        </a:lnSpc>
                        <a:spcBef>
                          <a:spcPts val="0"/>
                        </a:spcBef>
                        <a:spcAft>
                          <a:spcPts val="0"/>
                        </a:spcAft>
                        <a:buSzPts val="1700"/>
                        <a:buFont typeface="Roboto"/>
                        <a:buChar char="●"/>
                      </a:pPr>
                      <a:r>
                        <a:rPr lang="en" sz="1700" dirty="0">
                          <a:latin typeface="Roboto"/>
                          <a:ea typeface="Roboto"/>
                          <a:cs typeface="Roboto"/>
                          <a:sym typeface="Roboto"/>
                        </a:rPr>
                        <a:t>Design of UI</a:t>
                      </a:r>
                      <a:endParaRPr sz="1700" dirty="0">
                        <a:latin typeface="Roboto"/>
                        <a:ea typeface="Roboto"/>
                        <a:cs typeface="Roboto"/>
                        <a:sym typeface="Roboto"/>
                      </a:endParaRPr>
                    </a:p>
                    <a:p>
                      <a:pPr marL="457200" lvl="0" indent="-336550" algn="l" rtl="0">
                        <a:lnSpc>
                          <a:spcPct val="100000"/>
                        </a:lnSpc>
                        <a:spcBef>
                          <a:spcPts val="0"/>
                        </a:spcBef>
                        <a:spcAft>
                          <a:spcPts val="0"/>
                        </a:spcAft>
                        <a:buSzPts val="1700"/>
                        <a:buFont typeface="Roboto"/>
                        <a:buChar char="●"/>
                      </a:pPr>
                      <a:r>
                        <a:rPr lang="en" sz="1700" dirty="0">
                          <a:latin typeface="Roboto"/>
                          <a:ea typeface="Roboto"/>
                          <a:cs typeface="Roboto"/>
                          <a:sym typeface="Roboto"/>
                        </a:rPr>
                        <a:t>Collection of details in the essay using NLP that will be used in Machine learning model in 8</a:t>
                      </a:r>
                      <a:r>
                        <a:rPr lang="en" sz="1700" baseline="30000" dirty="0">
                          <a:latin typeface="Roboto"/>
                          <a:ea typeface="Roboto"/>
                          <a:cs typeface="Roboto"/>
                          <a:sym typeface="Roboto"/>
                        </a:rPr>
                        <a:t>th</a:t>
                      </a:r>
                      <a:r>
                        <a:rPr lang="en" sz="1700" dirty="0">
                          <a:latin typeface="Roboto"/>
                          <a:ea typeface="Roboto"/>
                          <a:cs typeface="Roboto"/>
                          <a:sym typeface="Roboto"/>
                        </a:rPr>
                        <a:t> semester</a:t>
                      </a:r>
                      <a:endParaRPr sz="1700" dirty="0">
                        <a:latin typeface="Roboto"/>
                        <a:ea typeface="Roboto"/>
                        <a:cs typeface="Roboto"/>
                        <a:sym typeface="Roboto"/>
                      </a:endParaRPr>
                    </a:p>
                  </a:txBody>
                  <a:tcPr marL="91425" marR="91425" marT="91425" marB="91425"/>
                </a:tc>
                <a:tc>
                  <a:txBody>
                    <a:bodyPr/>
                    <a:lstStyle/>
                    <a:p>
                      <a:pPr marL="457200" lvl="0" indent="-336550" algn="l" rtl="0">
                        <a:lnSpc>
                          <a:spcPct val="115000"/>
                        </a:lnSpc>
                        <a:spcBef>
                          <a:spcPts val="0"/>
                        </a:spcBef>
                        <a:spcAft>
                          <a:spcPts val="0"/>
                        </a:spcAft>
                        <a:buSzPts val="1700"/>
                        <a:buFont typeface="Roboto"/>
                        <a:buChar char="●"/>
                      </a:pPr>
                      <a:r>
                        <a:rPr lang="en" sz="1700" dirty="0">
                          <a:latin typeface="Roboto"/>
                          <a:ea typeface="Roboto"/>
                          <a:cs typeface="Roboto"/>
                          <a:sym typeface="Roboto"/>
                        </a:rPr>
                        <a:t>Completion of UI design</a:t>
                      </a:r>
                      <a:endParaRPr sz="1700" dirty="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dirty="0">
                          <a:latin typeface="Roboto"/>
                          <a:ea typeface="Roboto"/>
                          <a:cs typeface="Roboto"/>
                          <a:sym typeface="Roboto"/>
                        </a:rPr>
                        <a:t>Design of Machine learning model</a:t>
                      </a:r>
                      <a:endParaRPr sz="1700" dirty="0">
                        <a:latin typeface="Roboto"/>
                        <a:ea typeface="Roboto"/>
                        <a:cs typeface="Roboto"/>
                        <a:sym typeface="Roboto"/>
                      </a:endParaRPr>
                    </a:p>
                    <a:p>
                      <a:pPr marL="457200" lvl="0" indent="-336550" algn="l" rtl="0">
                        <a:lnSpc>
                          <a:spcPct val="115000"/>
                        </a:lnSpc>
                        <a:spcBef>
                          <a:spcPts val="0"/>
                        </a:spcBef>
                        <a:spcAft>
                          <a:spcPts val="0"/>
                        </a:spcAft>
                        <a:buSzPts val="1700"/>
                        <a:buFont typeface="Roboto"/>
                        <a:buChar char="●"/>
                      </a:pPr>
                      <a:r>
                        <a:rPr lang="en" sz="1700" dirty="0">
                          <a:latin typeface="Roboto"/>
                          <a:ea typeface="Roboto"/>
                          <a:cs typeface="Roboto"/>
                          <a:sym typeface="Roboto"/>
                        </a:rPr>
                        <a:t>Implementation of ML model using data collected in 7th semester</a:t>
                      </a:r>
                      <a:endParaRPr sz="17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bl>
          </a:graphicData>
        </a:graphic>
      </p:graphicFrame>
      <p:sp>
        <p:nvSpPr>
          <p:cNvPr id="117" name="Google Shape;117;p18"/>
          <p:cNvSpPr txBox="1"/>
          <p:nvPr/>
        </p:nvSpPr>
        <p:spPr>
          <a:xfrm>
            <a:off x="249738" y="2756750"/>
            <a:ext cx="8644500" cy="6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Roboto"/>
                <a:ea typeface="Roboto"/>
                <a:cs typeface="Roboto"/>
                <a:sym typeface="Roboto"/>
              </a:rPr>
              <a:t>Budget Estimation Of The Project</a:t>
            </a:r>
            <a:endParaRPr sz="3000">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aphicFrame>
        <p:nvGraphicFramePr>
          <p:cNvPr id="118" name="Google Shape;118;p18"/>
          <p:cNvGraphicFramePr/>
          <p:nvPr/>
        </p:nvGraphicFramePr>
        <p:xfrm>
          <a:off x="1669588" y="3470350"/>
          <a:ext cx="5804850" cy="1005780"/>
        </p:xfrm>
        <a:graphic>
          <a:graphicData uri="http://schemas.openxmlformats.org/drawingml/2006/table">
            <a:tbl>
              <a:tblPr>
                <a:noFill/>
                <a:tableStyleId>{391C7EA1-9A0C-450C-8156-217B92544289}</a:tableStyleId>
              </a:tblPr>
              <a:tblGrid>
                <a:gridCol w="1092075">
                  <a:extLst>
                    <a:ext uri="{9D8B030D-6E8A-4147-A177-3AD203B41FA5}">
                      <a16:colId xmlns:a16="http://schemas.microsoft.com/office/drawing/2014/main" val="20000"/>
                    </a:ext>
                  </a:extLst>
                </a:gridCol>
                <a:gridCol w="1921675">
                  <a:extLst>
                    <a:ext uri="{9D8B030D-6E8A-4147-A177-3AD203B41FA5}">
                      <a16:colId xmlns:a16="http://schemas.microsoft.com/office/drawing/2014/main" val="20001"/>
                    </a:ext>
                  </a:extLst>
                </a:gridCol>
                <a:gridCol w="27911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Items</a:t>
                      </a:r>
                      <a:endParaRPr b="1"/>
                    </a:p>
                  </a:txBody>
                  <a:tcPr marL="91425" marR="91425" marT="91425" marB="91425"/>
                </a:tc>
                <a:tc>
                  <a:txBody>
                    <a:bodyPr/>
                    <a:lstStyle/>
                    <a:p>
                      <a:pPr marL="0" lvl="0" indent="0" algn="l" rtl="0">
                        <a:spcBef>
                          <a:spcPts val="0"/>
                        </a:spcBef>
                        <a:spcAft>
                          <a:spcPts val="0"/>
                        </a:spcAft>
                        <a:buNone/>
                      </a:pPr>
                      <a:r>
                        <a:rPr lang="en" b="1"/>
                        <a:t>Cost</a:t>
                      </a:r>
                      <a:endParaRPr b="1"/>
                    </a:p>
                  </a:txBody>
                  <a:tcPr marL="91425" marR="91425" marT="91425" marB="91425"/>
                </a:tc>
                <a:tc>
                  <a:txBody>
                    <a:bodyPr/>
                    <a:lstStyle/>
                    <a:p>
                      <a:pPr marL="0" lvl="0" indent="0" algn="l" rtl="0">
                        <a:spcBef>
                          <a:spcPts val="0"/>
                        </a:spcBef>
                        <a:spcAft>
                          <a:spcPts val="0"/>
                        </a:spcAft>
                        <a:buNone/>
                      </a:pPr>
                      <a:r>
                        <a:rPr lang="en" b="1"/>
                        <a:t>Usage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Grammarly premium </a:t>
                      </a:r>
                      <a:endParaRPr/>
                    </a:p>
                  </a:txBody>
                  <a:tcPr marL="91425" marR="91425" marT="91425" marB="91425"/>
                </a:tc>
                <a:tc>
                  <a:txBody>
                    <a:bodyPr/>
                    <a:lstStyle/>
                    <a:p>
                      <a:pPr marL="0" lvl="0" indent="0" algn="l" rtl="0">
                        <a:spcBef>
                          <a:spcPts val="0"/>
                        </a:spcBef>
                        <a:spcAft>
                          <a:spcPts val="0"/>
                        </a:spcAft>
                        <a:buNone/>
                      </a:pPr>
                      <a:r>
                        <a:rPr lang="en"/>
                        <a:t>Rs. 1500</a:t>
                      </a:r>
                      <a:endParaRPr/>
                    </a:p>
                  </a:txBody>
                  <a:tcPr marL="91425" marR="91425" marT="91425" marB="91425"/>
                </a:tc>
                <a:tc>
                  <a:txBody>
                    <a:bodyPr/>
                    <a:lstStyle/>
                    <a:p>
                      <a:pPr marL="0" lvl="0" indent="0" algn="l" rtl="0">
                        <a:spcBef>
                          <a:spcPts val="0"/>
                        </a:spcBef>
                        <a:spcAft>
                          <a:spcPts val="0"/>
                        </a:spcAft>
                        <a:buNone/>
                      </a:pPr>
                      <a:r>
                        <a:rPr lang="en"/>
                        <a:t>To check the correctness of machine learning model</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107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Architecture, Design and Methodology</a:t>
            </a:r>
            <a:endParaRPr/>
          </a:p>
        </p:txBody>
      </p:sp>
      <p:pic>
        <p:nvPicPr>
          <p:cNvPr id="124" name="Google Shape;124;p19"/>
          <p:cNvPicPr preferRelativeResize="0"/>
          <p:nvPr/>
        </p:nvPicPr>
        <p:blipFill>
          <a:blip r:embed="rId3">
            <a:alphaModFix/>
          </a:blip>
          <a:stretch>
            <a:fillRect/>
          </a:stretch>
        </p:blipFill>
        <p:spPr>
          <a:xfrm>
            <a:off x="3688825" y="715250"/>
            <a:ext cx="4707801" cy="4123448"/>
          </a:xfrm>
          <a:prstGeom prst="rect">
            <a:avLst/>
          </a:prstGeom>
          <a:noFill/>
          <a:ln>
            <a:noFill/>
          </a:ln>
        </p:spPr>
      </p:pic>
      <p:sp>
        <p:nvSpPr>
          <p:cNvPr id="125" name="Google Shape;125;p19"/>
          <p:cNvSpPr txBox="1"/>
          <p:nvPr/>
        </p:nvSpPr>
        <p:spPr>
          <a:xfrm>
            <a:off x="-84725" y="1948475"/>
            <a:ext cx="4235700" cy="10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a:latin typeface="Roboto"/>
                <a:ea typeface="Roboto"/>
                <a:cs typeface="Roboto"/>
                <a:sym typeface="Roboto"/>
              </a:rPr>
              <a:t>Flow Chart of the project</a:t>
            </a:r>
            <a:endParaRPr sz="29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711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Architecture, Design and Methodology</a:t>
            </a:r>
            <a:endParaRPr/>
          </a:p>
          <a:p>
            <a:pPr marL="0" lvl="0" indent="0" algn="l" rtl="0">
              <a:spcBef>
                <a:spcPts val="0"/>
              </a:spcBef>
              <a:spcAft>
                <a:spcPts val="0"/>
              </a:spcAft>
              <a:buNone/>
            </a:pPr>
            <a:endParaRPr/>
          </a:p>
        </p:txBody>
      </p:sp>
      <p:sp>
        <p:nvSpPr>
          <p:cNvPr id="131" name="Google Shape;131;p20"/>
          <p:cNvSpPr txBox="1">
            <a:spLocks noGrp="1"/>
          </p:cNvSpPr>
          <p:nvPr>
            <p:ph type="body" idx="1"/>
          </p:nvPr>
        </p:nvSpPr>
        <p:spPr>
          <a:xfrm>
            <a:off x="72600" y="2036950"/>
            <a:ext cx="39816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700"/>
              <a:t>Use case diagram:</a:t>
            </a:r>
            <a:endParaRPr sz="2700"/>
          </a:p>
        </p:txBody>
      </p:sp>
      <p:pic>
        <p:nvPicPr>
          <p:cNvPr id="132" name="Google Shape;132;p20"/>
          <p:cNvPicPr preferRelativeResize="0"/>
          <p:nvPr/>
        </p:nvPicPr>
        <p:blipFill>
          <a:blip r:embed="rId3">
            <a:alphaModFix/>
          </a:blip>
          <a:stretch>
            <a:fillRect/>
          </a:stretch>
        </p:blipFill>
        <p:spPr>
          <a:xfrm>
            <a:off x="3030950" y="854125"/>
            <a:ext cx="594360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1509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AND TECHNOLOGY</a:t>
            </a:r>
            <a:endParaRPr/>
          </a:p>
        </p:txBody>
      </p:sp>
      <p:sp>
        <p:nvSpPr>
          <p:cNvPr id="138" name="Google Shape;138;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solidFill>
                <a:srgbClr val="000000"/>
              </a:solidFill>
              <a:latin typeface="Arial"/>
              <a:ea typeface="Arial"/>
              <a:cs typeface="Arial"/>
              <a:sym typeface="Arial"/>
            </a:endParaRPr>
          </a:p>
          <a:p>
            <a:pPr marL="0" lvl="0" indent="0" algn="l" rtl="0">
              <a:spcBef>
                <a:spcPts val="1200"/>
              </a:spcBef>
              <a:spcAft>
                <a:spcPts val="1600"/>
              </a:spcAft>
              <a:buNone/>
            </a:pPr>
            <a:endParaRPr/>
          </a:p>
        </p:txBody>
      </p:sp>
      <p:graphicFrame>
        <p:nvGraphicFramePr>
          <p:cNvPr id="139" name="Google Shape;139;p21"/>
          <p:cNvGraphicFramePr/>
          <p:nvPr/>
        </p:nvGraphicFramePr>
        <p:xfrm>
          <a:off x="681400" y="607788"/>
          <a:ext cx="7239000" cy="4226205"/>
        </p:xfrm>
        <a:graphic>
          <a:graphicData uri="http://schemas.openxmlformats.org/drawingml/2006/table">
            <a:tbl>
              <a:tblPr>
                <a:noFill/>
                <a:tableStyleId>{391C7EA1-9A0C-450C-8156-217B92544289}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49675">
                <a:tc>
                  <a:txBody>
                    <a:bodyPr/>
                    <a:lstStyle/>
                    <a:p>
                      <a:pPr marL="0" lvl="0" indent="0" algn="l" rtl="0">
                        <a:spcBef>
                          <a:spcPts val="0"/>
                        </a:spcBef>
                        <a:spcAft>
                          <a:spcPts val="0"/>
                        </a:spcAft>
                        <a:buNone/>
                      </a:pPr>
                      <a:r>
                        <a:rPr lang="en" sz="1800"/>
                        <a:t>Frontend :</a:t>
                      </a:r>
                      <a:endParaRPr sz="1800"/>
                    </a:p>
                  </a:txBody>
                  <a:tcPr marL="91425" marR="91425" marT="91425" marB="91425"/>
                </a:tc>
                <a:tc>
                  <a:txBody>
                    <a:bodyPr/>
                    <a:lstStyle/>
                    <a:p>
                      <a:pPr marL="457200" lvl="0" indent="-342900" algn="l" rtl="0">
                        <a:spcBef>
                          <a:spcPts val="0"/>
                        </a:spcBef>
                        <a:spcAft>
                          <a:spcPts val="0"/>
                        </a:spcAft>
                        <a:buSzPts val="1800"/>
                        <a:buChar char="●"/>
                      </a:pPr>
                      <a:r>
                        <a:rPr lang="en" sz="1800"/>
                        <a:t>Pyqt5(python framework)</a:t>
                      </a:r>
                      <a:endParaRPr sz="1800"/>
                    </a:p>
                    <a:p>
                      <a:pPr marL="457200" lvl="0" indent="-342900" algn="l" rtl="0">
                        <a:spcBef>
                          <a:spcPts val="0"/>
                        </a:spcBef>
                        <a:spcAft>
                          <a:spcPts val="0"/>
                        </a:spcAft>
                        <a:buSzPts val="1800"/>
                        <a:buChar char="●"/>
                      </a:pPr>
                      <a:r>
                        <a:rPr lang="en" sz="1800"/>
                        <a:t>CSS</a:t>
                      </a:r>
                      <a:endParaRPr sz="1800"/>
                    </a:p>
                  </a:txBody>
                  <a:tcPr marL="91425" marR="91425" marT="91425" marB="91425"/>
                </a:tc>
                <a:extLst>
                  <a:ext uri="{0D108BD9-81ED-4DB2-BD59-A6C34878D82A}">
                    <a16:rowId xmlns:a16="http://schemas.microsoft.com/office/drawing/2014/main" val="10000"/>
                  </a:ext>
                </a:extLst>
              </a:tr>
              <a:tr h="770100">
                <a:tc>
                  <a:txBody>
                    <a:bodyPr/>
                    <a:lstStyle/>
                    <a:p>
                      <a:pPr marL="0" lvl="0" indent="0" algn="l" rtl="0">
                        <a:spcBef>
                          <a:spcPts val="0"/>
                        </a:spcBef>
                        <a:spcAft>
                          <a:spcPts val="0"/>
                        </a:spcAft>
                        <a:buNone/>
                      </a:pPr>
                      <a:r>
                        <a:rPr lang="en" sz="1800"/>
                        <a:t>Backend:</a:t>
                      </a:r>
                      <a:endParaRPr sz="1800"/>
                    </a:p>
                  </a:txBody>
                  <a:tcPr marL="91425" marR="91425" marT="91425" marB="91425"/>
                </a:tc>
                <a:tc>
                  <a:txBody>
                    <a:bodyPr/>
                    <a:lstStyle/>
                    <a:p>
                      <a:pPr marL="0" lvl="0" indent="0" algn="l" rtl="0">
                        <a:spcBef>
                          <a:spcPts val="0"/>
                        </a:spcBef>
                        <a:spcAft>
                          <a:spcPts val="0"/>
                        </a:spcAft>
                        <a:buNone/>
                      </a:pPr>
                      <a:r>
                        <a:rPr lang="en" sz="1800"/>
                        <a:t>Python 3.8 (Since numerous library exists)</a:t>
                      </a:r>
                      <a:endParaRPr sz="1800"/>
                    </a:p>
                  </a:txBody>
                  <a:tcPr marL="91425" marR="91425" marT="91425" marB="91425"/>
                </a:tc>
                <a:extLst>
                  <a:ext uri="{0D108BD9-81ED-4DB2-BD59-A6C34878D82A}">
                    <a16:rowId xmlns:a16="http://schemas.microsoft.com/office/drawing/2014/main" val="10001"/>
                  </a:ext>
                </a:extLst>
              </a:tr>
              <a:tr h="621525">
                <a:tc>
                  <a:txBody>
                    <a:bodyPr/>
                    <a:lstStyle/>
                    <a:p>
                      <a:pPr marL="0" lvl="0" indent="0" algn="l" rtl="0">
                        <a:spcBef>
                          <a:spcPts val="0"/>
                        </a:spcBef>
                        <a:spcAft>
                          <a:spcPts val="0"/>
                        </a:spcAft>
                        <a:buNone/>
                      </a:pPr>
                      <a:r>
                        <a:rPr lang="en" sz="1800"/>
                        <a:t>Database:</a:t>
                      </a:r>
                      <a:endParaRPr sz="1800"/>
                    </a:p>
                  </a:txBody>
                  <a:tcPr marL="91425" marR="91425" marT="91425" marB="91425"/>
                </a:tc>
                <a:tc>
                  <a:txBody>
                    <a:bodyPr/>
                    <a:lstStyle/>
                    <a:p>
                      <a:pPr marL="0" lvl="0" indent="0" algn="l" rtl="0">
                        <a:spcBef>
                          <a:spcPts val="0"/>
                        </a:spcBef>
                        <a:spcAft>
                          <a:spcPts val="0"/>
                        </a:spcAft>
                        <a:buNone/>
                      </a:pPr>
                      <a:r>
                        <a:rPr lang="en" sz="1800"/>
                        <a:t>MySql</a:t>
                      </a:r>
                      <a:endParaRPr sz="1800"/>
                    </a:p>
                  </a:txBody>
                  <a:tcPr marL="91425" marR="91425" marT="91425" marB="91425"/>
                </a:tc>
                <a:extLst>
                  <a:ext uri="{0D108BD9-81ED-4DB2-BD59-A6C34878D82A}">
                    <a16:rowId xmlns:a16="http://schemas.microsoft.com/office/drawing/2014/main" val="10002"/>
                  </a:ext>
                </a:extLst>
              </a:tr>
              <a:tr h="1687200">
                <a:tc>
                  <a:txBody>
                    <a:bodyPr/>
                    <a:lstStyle/>
                    <a:p>
                      <a:pPr marL="0" lvl="0" indent="0" algn="l" rtl="0">
                        <a:spcBef>
                          <a:spcPts val="0"/>
                        </a:spcBef>
                        <a:spcAft>
                          <a:spcPts val="0"/>
                        </a:spcAft>
                        <a:buNone/>
                      </a:pPr>
                      <a:r>
                        <a:rPr lang="en" sz="1700"/>
                        <a:t>Tools:</a:t>
                      </a:r>
                      <a:endParaRPr sz="1700"/>
                    </a:p>
                  </a:txBody>
                  <a:tcPr marL="91425" marR="91425" marT="91425" marB="91425"/>
                </a:tc>
                <a:tc>
                  <a:txBody>
                    <a:bodyPr/>
                    <a:lstStyle/>
                    <a:p>
                      <a:pPr marL="457200" lvl="0" indent="-342900" algn="l" rtl="0">
                        <a:spcBef>
                          <a:spcPts val="0"/>
                        </a:spcBef>
                        <a:spcAft>
                          <a:spcPts val="0"/>
                        </a:spcAft>
                        <a:buSzPts val="1800"/>
                        <a:buChar char="●"/>
                      </a:pPr>
                      <a:r>
                        <a:rPr lang="en" sz="1800"/>
                        <a:t>Natural Language Toolkit(NLTK)</a:t>
                      </a:r>
                      <a:endParaRPr sz="1800"/>
                    </a:p>
                    <a:p>
                      <a:pPr marL="457200" lvl="0" indent="-342900" algn="l" rtl="0">
                        <a:spcBef>
                          <a:spcPts val="0"/>
                        </a:spcBef>
                        <a:spcAft>
                          <a:spcPts val="0"/>
                        </a:spcAft>
                        <a:buSzPts val="1800"/>
                        <a:buChar char="●"/>
                      </a:pPr>
                      <a:r>
                        <a:rPr lang="en" sz="1800"/>
                        <a:t>Scikit-learn(to implement regularized linear regression.)</a:t>
                      </a:r>
                      <a:endParaRPr sz="1800"/>
                    </a:p>
                    <a:p>
                      <a:pPr marL="457200" lvl="0" indent="-342900" algn="l" rtl="0">
                        <a:spcBef>
                          <a:spcPts val="0"/>
                        </a:spcBef>
                        <a:spcAft>
                          <a:spcPts val="0"/>
                        </a:spcAft>
                        <a:buSzPts val="1800"/>
                        <a:buChar char="●"/>
                      </a:pPr>
                      <a:r>
                        <a:rPr lang="en" sz="1800"/>
                        <a:t>Opencv,python docx</a:t>
                      </a:r>
                      <a:endParaRPr sz="1800"/>
                    </a:p>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681</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Roboto Black</vt:lpstr>
      <vt:lpstr>Arial</vt:lpstr>
      <vt:lpstr>Times New Roman</vt:lpstr>
      <vt:lpstr>Geometric</vt:lpstr>
      <vt:lpstr> SIDDAGANGA INSTITUTE OF TECHNOLOGY Department of Computer Science and Engineering</vt:lpstr>
      <vt:lpstr>INTRODUCTION</vt:lpstr>
      <vt:lpstr>OBJECTIVES</vt:lpstr>
      <vt:lpstr>PROJECT RELEVANCE to STATE-OF-THE-ART</vt:lpstr>
      <vt:lpstr>PowerPoint Presentation</vt:lpstr>
      <vt:lpstr>Planning Of The Project</vt:lpstr>
      <vt:lpstr>Architecture, Design and Methodology</vt:lpstr>
      <vt:lpstr>Architecture, Design and Methodology </vt:lpstr>
      <vt:lpstr>TOOLS AND TECHNOLOGY</vt:lpstr>
      <vt:lpstr>EXPECTED OUTCOMES</vt:lpstr>
      <vt:lpstr>Modules for prototype demonstration in phase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SIDDAGANGA INSTITUTE OF TECHNOLOGY Department of Computer Science and Engineering</dc:title>
  <cp:lastModifiedBy>rishav K</cp:lastModifiedBy>
  <cp:revision>6</cp:revision>
  <dcterms:modified xsi:type="dcterms:W3CDTF">2020-11-10T11:05:24Z</dcterms:modified>
</cp:coreProperties>
</file>