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26" y="2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53ed0634b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b53ed0634b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53ed0634b_2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b53ed0634b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53ed0634b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b53ed0634b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53ed0634b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b53ed0634b_2_9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53ed0634b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b53ed0634b_2_9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53ed0634b_2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b53ed0634b_2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14"/>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62" name="Google Shape;62;p14"/>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grpSp>
        <p:nvGrpSpPr>
          <p:cNvPr id="65" name="Google Shape;65;p15"/>
          <p:cNvGrpSpPr/>
          <p:nvPr/>
        </p:nvGrpSpPr>
        <p:grpSpPr>
          <a:xfrm>
            <a:off x="0" y="3903669"/>
            <a:ext cx="9144000" cy="1239925"/>
            <a:chOff x="0" y="3903669"/>
            <a:chExt cx="9144000" cy="1239925"/>
          </a:xfrm>
        </p:grpSpPr>
        <p:sp>
          <p:nvSpPr>
            <p:cNvPr id="66" name="Google Shape;66;p15"/>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5"/>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2" name="Google Shape;72;p1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3" name="Google Shape;73;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4"/>
        <p:cNvGrpSpPr/>
        <p:nvPr/>
      </p:nvGrpSpPr>
      <p:grpSpPr>
        <a:xfrm>
          <a:off x="0" y="0"/>
          <a:ext cx="0" cy="0"/>
          <a:chOff x="0" y="0"/>
          <a:chExt cx="0" cy="0"/>
        </a:xfrm>
      </p:grpSpPr>
      <p:grpSp>
        <p:nvGrpSpPr>
          <p:cNvPr id="75" name="Google Shape;75;p16"/>
          <p:cNvGrpSpPr/>
          <p:nvPr/>
        </p:nvGrpSpPr>
        <p:grpSpPr>
          <a:xfrm>
            <a:off x="6098378" y="5"/>
            <a:ext cx="3045625" cy="2030570"/>
            <a:chOff x="6098378" y="5"/>
            <a:chExt cx="3045625" cy="2030570"/>
          </a:xfrm>
        </p:grpSpPr>
        <p:sp>
          <p:nvSpPr>
            <p:cNvPr id="76" name="Google Shape;76;p1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1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82" name="Google Shape;82;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5" name="Google Shape;85;p17"/>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7"/>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7" name="Google Shape;87;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0" name="Google Shape;90;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3" name="Google Shape;93;p1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4" name="Google Shape;94;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0"/>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 name="Google Shape;102;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3" name="Google Shape;103;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6" name="Google Shape;10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7" name="Google Shape;107;p21"/>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8" name="Google Shape;108;p21"/>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9" name="Google Shape;109;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10" name="Google Shape;110;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1"/>
        <p:cNvGrpSpPr/>
        <p:nvPr/>
      </p:nvGrpSpPr>
      <p:grpSpPr>
        <a:xfrm>
          <a:off x="0" y="0"/>
          <a:ext cx="0" cy="0"/>
          <a:chOff x="0" y="0"/>
          <a:chExt cx="0" cy="0"/>
        </a:xfrm>
      </p:grpSpPr>
      <p:sp>
        <p:nvSpPr>
          <p:cNvPr id="112" name="Google Shape;112;p22"/>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13" name="Google Shape;113;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p23"/>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23" name="Google Shape;123;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subTitle" idx="1"/>
          </p:nvPr>
        </p:nvSpPr>
        <p:spPr>
          <a:xfrm>
            <a:off x="155863" y="2192483"/>
            <a:ext cx="4935682" cy="295101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a:t>		</a:t>
            </a:r>
            <a:endParaRPr/>
          </a:p>
          <a:p>
            <a:pPr marL="0" lvl="0" indent="0" algn="ctr" rtl="0">
              <a:lnSpc>
                <a:spcPct val="100000"/>
              </a:lnSpc>
              <a:spcBef>
                <a:spcPts val="0"/>
              </a:spcBef>
              <a:spcAft>
                <a:spcPts val="0"/>
              </a:spcAft>
              <a:buSzPts val="2100"/>
              <a:buNone/>
            </a:pPr>
            <a:r>
              <a:rPr lang="en"/>
              <a:t>Submitted by:</a:t>
            </a:r>
            <a:endParaRPr/>
          </a:p>
          <a:p>
            <a:pPr marL="0" lvl="0" indent="0" algn="ctr" rtl="0">
              <a:lnSpc>
                <a:spcPct val="100000"/>
              </a:lnSpc>
              <a:spcBef>
                <a:spcPts val="0"/>
              </a:spcBef>
              <a:spcAft>
                <a:spcPts val="0"/>
              </a:spcAft>
              <a:buSzPts val="2100"/>
              <a:buNone/>
            </a:pPr>
            <a:endParaRPr/>
          </a:p>
          <a:p>
            <a:pPr marL="0" lvl="0" indent="0" algn="ctr" rtl="0">
              <a:lnSpc>
                <a:spcPct val="100000"/>
              </a:lnSpc>
              <a:spcBef>
                <a:spcPts val="0"/>
              </a:spcBef>
              <a:spcAft>
                <a:spcPts val="0"/>
              </a:spcAft>
              <a:buSzPts val="2100"/>
              <a:buNone/>
            </a:pPr>
            <a:r>
              <a:rPr lang="en"/>
              <a:t>Batch: B26</a:t>
            </a:r>
            <a:endParaRPr/>
          </a:p>
          <a:p>
            <a:pPr marL="0" lvl="0" indent="0" algn="ctr" rtl="0">
              <a:lnSpc>
                <a:spcPct val="100000"/>
              </a:lnSpc>
              <a:spcBef>
                <a:spcPts val="0"/>
              </a:spcBef>
              <a:spcAft>
                <a:spcPts val="0"/>
              </a:spcAft>
              <a:buSzPts val="2100"/>
              <a:buNone/>
            </a:pPr>
            <a:r>
              <a:rPr lang="en"/>
              <a:t>Praglva Jung Budhathoki (1SI17CS075) </a:t>
            </a:r>
            <a:endParaRPr/>
          </a:p>
          <a:p>
            <a:pPr marL="0" lvl="0" indent="0" algn="ctr" rtl="0">
              <a:lnSpc>
                <a:spcPct val="100000"/>
              </a:lnSpc>
              <a:spcBef>
                <a:spcPts val="0"/>
              </a:spcBef>
              <a:spcAft>
                <a:spcPts val="0"/>
              </a:spcAft>
              <a:buSzPts val="2100"/>
              <a:buNone/>
            </a:pPr>
            <a:r>
              <a:rPr lang="en"/>
              <a:t>Rabindra Basnet (1SI17CS080) </a:t>
            </a:r>
            <a:endParaRPr/>
          </a:p>
          <a:p>
            <a:pPr marL="0" lvl="0" indent="0" algn="ctr" rtl="0">
              <a:lnSpc>
                <a:spcPct val="100000"/>
              </a:lnSpc>
              <a:spcBef>
                <a:spcPts val="0"/>
              </a:spcBef>
              <a:spcAft>
                <a:spcPts val="0"/>
              </a:spcAft>
              <a:buSzPts val="2100"/>
              <a:buNone/>
            </a:pPr>
            <a:r>
              <a:rPr lang="en"/>
              <a:t>Rishav Karanjit (1SI17CS089) </a:t>
            </a:r>
            <a:endParaRPr/>
          </a:p>
          <a:p>
            <a:pPr marL="0" lvl="0" indent="0" algn="ctr" rtl="0">
              <a:lnSpc>
                <a:spcPct val="100000"/>
              </a:lnSpc>
              <a:spcBef>
                <a:spcPts val="0"/>
              </a:spcBef>
              <a:spcAft>
                <a:spcPts val="0"/>
              </a:spcAft>
              <a:buSzPts val="2100"/>
              <a:buNone/>
            </a:pPr>
            <a:r>
              <a:rPr lang="en"/>
              <a:t>Ritesh Prasad Yadav (1SI17CS090)</a:t>
            </a:r>
            <a:endParaRPr/>
          </a:p>
          <a:p>
            <a:pPr marL="0" lvl="0" indent="0" algn="l" rtl="0">
              <a:lnSpc>
                <a:spcPct val="100000"/>
              </a:lnSpc>
              <a:spcBef>
                <a:spcPts val="0"/>
              </a:spcBef>
              <a:spcAft>
                <a:spcPts val="0"/>
              </a:spcAft>
              <a:buSzPts val="2100"/>
              <a:buNone/>
            </a:pPr>
            <a:endParaRPr/>
          </a:p>
        </p:txBody>
      </p:sp>
      <p:sp>
        <p:nvSpPr>
          <p:cNvPr id="131" name="Google Shape;131;p25"/>
          <p:cNvSpPr txBox="1">
            <a:spLocks noGrp="1"/>
          </p:cNvSpPr>
          <p:nvPr>
            <p:ph type="ctrTitle"/>
          </p:nvPr>
        </p:nvSpPr>
        <p:spPr>
          <a:xfrm>
            <a:off x="71500" y="223405"/>
            <a:ext cx="9001000" cy="1049482"/>
          </a:xfrm>
          <a:prstGeom prst="rect">
            <a:avLst/>
          </a:prstGeom>
          <a:noFill/>
          <a:ln>
            <a:noFill/>
          </a:ln>
        </p:spPr>
        <p:txBody>
          <a:bodyPr spcFirstLastPara="1" wrap="square" lIns="91425" tIns="91425" rIns="91425" bIns="91425" anchor="b" anchorCtr="0">
            <a:noAutofit/>
          </a:bodyPr>
          <a:lstStyle/>
          <a:p>
            <a:pPr marL="0" lvl="0" indent="457200" algn="ctr" rtl="0">
              <a:lnSpc>
                <a:spcPct val="100000"/>
              </a:lnSpc>
              <a:spcBef>
                <a:spcPts val="0"/>
              </a:spcBef>
              <a:spcAft>
                <a:spcPts val="0"/>
              </a:spcAft>
              <a:buSzPts val="4200"/>
              <a:buNone/>
            </a:pPr>
            <a:br>
              <a:rPr lang="en" sz="4800" baseline="-25000"/>
            </a:br>
            <a:r>
              <a:rPr lang="en" sz="4800" b="1" baseline="-25000"/>
              <a:t>SIDDAGANGA INSTITUTE OF TECHNOLOGY</a:t>
            </a:r>
            <a:br>
              <a:rPr lang="en" sz="4800" b="1" baseline="-25000"/>
            </a:br>
            <a:r>
              <a:rPr lang="en" sz="3600" b="1" baseline="-25000"/>
              <a:t>Department of Computer Science and Engineering</a:t>
            </a:r>
            <a:endParaRPr sz="3600" b="1" baseline="-25000"/>
          </a:p>
        </p:txBody>
      </p:sp>
      <p:sp>
        <p:nvSpPr>
          <p:cNvPr id="132" name="Google Shape;132;p25"/>
          <p:cNvSpPr txBox="1"/>
          <p:nvPr/>
        </p:nvSpPr>
        <p:spPr>
          <a:xfrm>
            <a:off x="1039091" y="1402773"/>
            <a:ext cx="7263245" cy="1384995"/>
          </a:xfrm>
          <a:prstGeom prst="rect">
            <a:avLst/>
          </a:prstGeom>
          <a:noFill/>
          <a:ln>
            <a:noFill/>
          </a:ln>
        </p:spPr>
        <p:txBody>
          <a:bodyPr spcFirstLastPara="1" wrap="square" lIns="91425" tIns="45700" rIns="91425" bIns="45700" anchor="b" anchorCtr="0">
            <a:noAutofit/>
          </a:bodyPr>
          <a:lstStyle/>
          <a:p>
            <a:pPr marL="0" marR="0" lvl="0" indent="457200" algn="ctr" rtl="0">
              <a:lnSpc>
                <a:spcPct val="100000"/>
              </a:lnSpc>
              <a:spcBef>
                <a:spcPts val="0"/>
              </a:spcBef>
              <a:spcAft>
                <a:spcPts val="0"/>
              </a:spcAft>
              <a:buClr>
                <a:srgbClr val="000000"/>
              </a:buClr>
              <a:buSzPts val="2800"/>
              <a:buFont typeface="Arial"/>
              <a:buNone/>
            </a:pPr>
            <a:r>
              <a:rPr lang="en" sz="2800" b="0" i="0" u="none" strike="noStrike" cap="none">
                <a:solidFill>
                  <a:srgbClr val="FFFF00"/>
                </a:solidFill>
                <a:latin typeface="Roboto"/>
                <a:ea typeface="Roboto"/>
                <a:cs typeface="Roboto"/>
                <a:sym typeface="Roboto"/>
              </a:rPr>
              <a:t>Essay Grader and Recommendation </a:t>
            </a:r>
            <a:endParaRPr sz="2800" b="0" i="0" u="none" strike="noStrike" cap="none">
              <a:solidFill>
                <a:srgbClr val="FFFF00"/>
              </a:solidFill>
              <a:latin typeface="Roboto"/>
              <a:ea typeface="Roboto"/>
              <a:cs typeface="Roboto"/>
              <a:sym typeface="Roboto"/>
            </a:endParaRPr>
          </a:p>
          <a:p>
            <a:pPr marL="0" marR="0" lvl="0" indent="457200" algn="ctr" rtl="0">
              <a:lnSpc>
                <a:spcPct val="100000"/>
              </a:lnSpc>
              <a:spcBef>
                <a:spcPts val="0"/>
              </a:spcBef>
              <a:spcAft>
                <a:spcPts val="0"/>
              </a:spcAft>
              <a:buClr>
                <a:srgbClr val="000000"/>
              </a:buClr>
              <a:buSzPts val="2800"/>
              <a:buFont typeface="Arial"/>
              <a:buNone/>
            </a:pPr>
            <a:r>
              <a:rPr lang="en" sz="2800" b="0" i="0" u="none" strike="noStrike" cap="none">
                <a:solidFill>
                  <a:srgbClr val="FFFF00"/>
                </a:solidFill>
                <a:latin typeface="Roboto"/>
                <a:ea typeface="Roboto"/>
                <a:cs typeface="Roboto"/>
                <a:sym typeface="Roboto"/>
              </a:rPr>
              <a:t>using Machine Learning Techniques</a:t>
            </a:r>
            <a:endParaRPr sz="2800" b="0" i="0" u="none" strike="noStrike" cap="none">
              <a:solidFill>
                <a:srgbClr val="FFFF00"/>
              </a:solidFill>
              <a:latin typeface="Roboto"/>
              <a:ea typeface="Roboto"/>
              <a:cs typeface="Roboto"/>
              <a:sym typeface="Roboto"/>
            </a:endParaRPr>
          </a:p>
          <a:p>
            <a:pPr marL="0" marR="0" lvl="0" indent="0" algn="l" rtl="0">
              <a:lnSpc>
                <a:spcPct val="100000"/>
              </a:lnSpc>
              <a:spcBef>
                <a:spcPts val="0"/>
              </a:spcBef>
              <a:spcAft>
                <a:spcPts val="0"/>
              </a:spcAft>
              <a:buNone/>
            </a:pPr>
            <a:endParaRPr sz="2800" b="0" i="0" u="none" strike="noStrike" cap="none">
              <a:solidFill>
                <a:srgbClr val="FFFF00"/>
              </a:solidFill>
              <a:latin typeface="Roboto"/>
              <a:ea typeface="Roboto"/>
              <a:cs typeface="Roboto"/>
              <a:sym typeface="Roboto"/>
            </a:endParaRPr>
          </a:p>
        </p:txBody>
      </p:sp>
      <p:sp>
        <p:nvSpPr>
          <p:cNvPr id="133" name="Google Shape;133;p25"/>
          <p:cNvSpPr txBox="1"/>
          <p:nvPr/>
        </p:nvSpPr>
        <p:spPr>
          <a:xfrm>
            <a:off x="4416136" y="2558120"/>
            <a:ext cx="4656364" cy="10604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2100" b="0" i="0" u="none" strike="noStrike" cap="none" dirty="0">
                <a:solidFill>
                  <a:schemeClr val="lt1"/>
                </a:solidFill>
                <a:latin typeface="Roboto"/>
                <a:ea typeface="Roboto"/>
                <a:cs typeface="Roboto"/>
                <a:sym typeface="Roboto"/>
              </a:rPr>
              <a:t>Panel convener and guide name:-</a:t>
            </a:r>
            <a:endParaRPr sz="2100" b="0" i="0" u="none" strike="noStrike" cap="none" dirty="0">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sz="2100" b="0" i="0" u="none" strike="noStrike" cap="none" dirty="0">
                <a:solidFill>
                  <a:schemeClr val="lt1"/>
                </a:solidFill>
                <a:latin typeface="Roboto"/>
                <a:ea typeface="Roboto"/>
                <a:cs typeface="Roboto"/>
                <a:sym typeface="Roboto"/>
              </a:rPr>
              <a:t>Dr. KG Manjunath Sir</a:t>
            </a:r>
            <a:endParaRPr sz="2100" b="0" i="0" u="none" strike="noStrike" cap="none" dirty="0">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endParaRPr sz="2100" b="0" i="0" u="none" strike="noStrike" cap="none" dirty="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251175" y="207125"/>
            <a:ext cx="8520600" cy="70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INTRODUCTION</a:t>
            </a:r>
            <a:endParaRPr/>
          </a:p>
        </p:txBody>
      </p:sp>
      <p:sp>
        <p:nvSpPr>
          <p:cNvPr id="139" name="Google Shape;139;p26"/>
          <p:cNvSpPr txBox="1">
            <a:spLocks noGrp="1"/>
          </p:cNvSpPr>
          <p:nvPr>
            <p:ph type="body" idx="1"/>
          </p:nvPr>
        </p:nvSpPr>
        <p:spPr>
          <a:xfrm>
            <a:off x="251175" y="601200"/>
            <a:ext cx="8520600" cy="3941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Essays are crucial testing tools for assessing academic achievement, integration of ideas and ability to recall, but are expensive and time consuming to grade manually.</a:t>
            </a:r>
            <a:endParaRPr>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Manual grading of essays takes up a significant amount of instructors' valuable time, and hence is an expensive process. </a:t>
            </a:r>
            <a:endParaRPr>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Automated grading, if proven to match or exceed the reliability of human graders, will significantly reduce costs. </a:t>
            </a:r>
            <a:endParaRPr>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purpose of this project is to implement and train machine learning algorithms to automatically assess and grade essay responses.</a:t>
            </a:r>
            <a:endParaRPr>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These grades from the automatic grading system should match the human grades consistently. </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154825"/>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MAIN </a:t>
            </a:r>
            <a:r>
              <a:rPr lang="en" dirty="0"/>
              <a:t>PAGE</a:t>
            </a:r>
            <a:endParaRPr dirty="0"/>
          </a:p>
        </p:txBody>
      </p:sp>
      <p:sp>
        <p:nvSpPr>
          <p:cNvPr id="145" name="Google Shape;145;p27"/>
          <p:cNvSpPr txBox="1">
            <a:spLocks noGrp="1"/>
          </p:cNvSpPr>
          <p:nvPr>
            <p:ph type="body" idx="1"/>
          </p:nvPr>
        </p:nvSpPr>
        <p:spPr>
          <a:xfrm>
            <a:off x="215550" y="762625"/>
            <a:ext cx="8712900" cy="39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TOOLS:</a:t>
            </a:r>
            <a:endParaRPr/>
          </a:p>
          <a:p>
            <a:pPr marL="914400" lvl="1" indent="-317500" algn="l" rtl="0">
              <a:lnSpc>
                <a:spcPct val="115000"/>
              </a:lnSpc>
              <a:spcBef>
                <a:spcPts val="1600"/>
              </a:spcBef>
              <a:spcAft>
                <a:spcPts val="0"/>
              </a:spcAft>
              <a:buSzPts val="1400"/>
              <a:buChar char="○"/>
            </a:pPr>
            <a:r>
              <a:rPr lang="en"/>
              <a:t>PyQt5 designer</a:t>
            </a:r>
            <a:endParaRPr/>
          </a:p>
          <a:p>
            <a:pPr marL="882650" lvl="1" indent="-285750" algn="l" rtl="0">
              <a:lnSpc>
                <a:spcPct val="115000"/>
              </a:lnSpc>
              <a:spcBef>
                <a:spcPts val="1600"/>
              </a:spcBef>
              <a:spcAft>
                <a:spcPts val="0"/>
              </a:spcAft>
              <a:buSzPts val="1400"/>
              <a:buChar char="○"/>
            </a:pPr>
            <a:r>
              <a:rPr lang="en"/>
              <a:t>Python</a:t>
            </a:r>
            <a:endParaRPr/>
          </a:p>
          <a:p>
            <a:pPr marL="882650" lvl="1" indent="-285750" algn="l" rtl="0">
              <a:lnSpc>
                <a:spcPct val="115000"/>
              </a:lnSpc>
              <a:spcBef>
                <a:spcPts val="1600"/>
              </a:spcBef>
              <a:spcAft>
                <a:spcPts val="0"/>
              </a:spcAft>
              <a:buSzPts val="1400"/>
              <a:buChar char="○"/>
            </a:pPr>
            <a:r>
              <a:rPr lang="en"/>
              <a:t>CSS</a:t>
            </a:r>
            <a:endParaRPr/>
          </a:p>
          <a:p>
            <a:pPr marL="425450" lvl="0" indent="-285750" algn="l" rtl="0">
              <a:lnSpc>
                <a:spcPct val="115000"/>
              </a:lnSpc>
              <a:spcBef>
                <a:spcPts val="0"/>
              </a:spcBef>
              <a:spcAft>
                <a:spcPts val="0"/>
              </a:spcAft>
              <a:buSzPts val="1800"/>
              <a:buChar char="●"/>
            </a:pPr>
            <a:r>
              <a:rPr lang="en" i="1">
                <a:latin typeface="Roboto"/>
                <a:ea typeface="Roboto"/>
                <a:cs typeface="Roboto"/>
                <a:sym typeface="Roboto"/>
              </a:rPr>
              <a:t>WORKING:</a:t>
            </a:r>
            <a:endParaRPr i="1">
              <a:latin typeface="Roboto"/>
              <a:ea typeface="Roboto"/>
              <a:cs typeface="Roboto"/>
              <a:sym typeface="Roboto"/>
            </a:endParaRPr>
          </a:p>
          <a:p>
            <a:pPr marL="139700" lvl="0" indent="0" algn="l" rtl="0">
              <a:lnSpc>
                <a:spcPct val="115000"/>
              </a:lnSpc>
              <a:spcBef>
                <a:spcPts val="0"/>
              </a:spcBef>
              <a:spcAft>
                <a:spcPts val="0"/>
              </a:spcAft>
              <a:buSzPts val="1800"/>
              <a:buNone/>
            </a:pPr>
            <a:r>
              <a:rPr lang="en" i="1">
                <a:latin typeface="Roboto"/>
                <a:ea typeface="Roboto"/>
                <a:cs typeface="Roboto"/>
                <a:sym typeface="Roboto"/>
              </a:rPr>
              <a:t>	In this page the essay is enetered for further process. From this page ,we can proceed to further page such as essay details,grammar check,plagarism check and essay score.This is the page where others pages are connected.We can check essay here.</a:t>
            </a:r>
            <a:endParaRPr i="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ESSAY DETAILS</a:t>
            </a:r>
            <a:endParaRPr/>
          </a:p>
        </p:txBody>
      </p:sp>
      <p:sp>
        <p:nvSpPr>
          <p:cNvPr id="151" name="Google Shape;151;p28"/>
          <p:cNvSpPr txBox="1">
            <a:spLocks noGrp="1"/>
          </p:cNvSpPr>
          <p:nvPr>
            <p:ph type="body" idx="1"/>
          </p:nvPr>
        </p:nvSpPr>
        <p:spPr>
          <a:xfrm>
            <a:off x="311785" y="935990"/>
            <a:ext cx="8520430" cy="366649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TOOLS:</a:t>
            </a:r>
            <a:endParaRPr/>
          </a:p>
          <a:p>
            <a:pPr marL="914400" lvl="1" indent="-317500" algn="l" rtl="0">
              <a:lnSpc>
                <a:spcPct val="115000"/>
              </a:lnSpc>
              <a:spcBef>
                <a:spcPts val="1600"/>
              </a:spcBef>
              <a:spcAft>
                <a:spcPts val="0"/>
              </a:spcAft>
              <a:buSzPts val="1400"/>
              <a:buChar char="○"/>
            </a:pPr>
            <a:r>
              <a:rPr lang="en"/>
              <a:t>PyQt5 designer</a:t>
            </a:r>
            <a:endParaRPr/>
          </a:p>
          <a:p>
            <a:pPr marL="882650" lvl="1" indent="-285750" algn="l" rtl="0">
              <a:lnSpc>
                <a:spcPct val="115000"/>
              </a:lnSpc>
              <a:spcBef>
                <a:spcPts val="1600"/>
              </a:spcBef>
              <a:spcAft>
                <a:spcPts val="0"/>
              </a:spcAft>
              <a:buSzPts val="1400"/>
              <a:buChar char="○"/>
            </a:pPr>
            <a:r>
              <a:rPr lang="en"/>
              <a:t>Python</a:t>
            </a:r>
            <a:endParaRPr/>
          </a:p>
          <a:p>
            <a:pPr marL="882650" lvl="1" indent="-285750" algn="l" rtl="0">
              <a:lnSpc>
                <a:spcPct val="115000"/>
              </a:lnSpc>
              <a:spcBef>
                <a:spcPts val="1600"/>
              </a:spcBef>
              <a:spcAft>
                <a:spcPts val="0"/>
              </a:spcAft>
              <a:buSzPts val="1400"/>
              <a:buChar char="○"/>
            </a:pPr>
            <a:r>
              <a:rPr lang="en"/>
              <a:t>CSS</a:t>
            </a:r>
            <a:endParaRPr/>
          </a:p>
          <a:p>
            <a:pPr marL="425450" lvl="0" indent="-285750" algn="l" rtl="0">
              <a:lnSpc>
                <a:spcPct val="115000"/>
              </a:lnSpc>
              <a:spcBef>
                <a:spcPts val="0"/>
              </a:spcBef>
              <a:spcAft>
                <a:spcPts val="0"/>
              </a:spcAft>
              <a:buSzPts val="1800"/>
              <a:buChar char="●"/>
            </a:pPr>
            <a:r>
              <a:rPr lang="en" sz="1800"/>
              <a:t>WORKING:</a:t>
            </a:r>
            <a:endParaRPr sz="1800"/>
          </a:p>
          <a:p>
            <a:pPr marL="596900" lvl="1" indent="0" algn="l" rtl="0">
              <a:lnSpc>
                <a:spcPct val="115000"/>
              </a:lnSpc>
              <a:spcBef>
                <a:spcPts val="1600"/>
              </a:spcBef>
              <a:spcAft>
                <a:spcPts val="0"/>
              </a:spcAft>
              <a:buSzPts val="1400"/>
              <a:buNone/>
            </a:pPr>
            <a:r>
              <a:rPr lang="en"/>
              <a:t>From this page where we can come to know about the number of words,number of paragraph,unique words,characters .</a:t>
            </a:r>
            <a:endParaRPr/>
          </a:p>
          <a:p>
            <a:pPr marL="139700" lvl="0" indent="0" algn="l" rtl="0">
              <a:lnSpc>
                <a:spcPct val="115000"/>
              </a:lnSpc>
              <a:spcBef>
                <a:spcPts val="0"/>
              </a:spcBef>
              <a:spcAft>
                <a:spcPts val="0"/>
              </a:spcAft>
              <a:buSzPts val="1800"/>
              <a:buNone/>
            </a:pPr>
            <a:endParaRPr/>
          </a:p>
          <a:p>
            <a:pPr marL="596900" lvl="1" indent="0" algn="l" rtl="0">
              <a:lnSpc>
                <a:spcPct val="115000"/>
              </a:lnSpc>
              <a:spcBef>
                <a:spcPts val="1600"/>
              </a:spcBef>
              <a:spcAft>
                <a:spcPts val="0"/>
              </a:spcAft>
              <a:buSzPts val="1400"/>
              <a:buNone/>
            </a:pPr>
            <a:endParaRPr/>
          </a:p>
          <a:p>
            <a:pPr marL="596900" lvl="1" indent="0" algn="l" rtl="0">
              <a:lnSpc>
                <a:spcPct val="115000"/>
              </a:lnSpc>
              <a:spcBef>
                <a:spcPts val="1600"/>
              </a:spcBef>
              <a:spcAft>
                <a:spcPts val="0"/>
              </a:spcAft>
              <a:buSzPts val="1400"/>
              <a:buNone/>
            </a:pPr>
            <a:endParaRPr/>
          </a:p>
          <a:p>
            <a:pPr marL="596900" lvl="1" indent="0" algn="l" rtl="0">
              <a:lnSpc>
                <a:spcPct val="115000"/>
              </a:lnSpc>
              <a:spcBef>
                <a:spcPts val="1600"/>
              </a:spcBef>
              <a:spcAft>
                <a:spcPts val="0"/>
              </a:spcAft>
              <a:buSzPts val="1400"/>
              <a:buNone/>
            </a:pPr>
            <a:endParaRPr/>
          </a:p>
          <a:p>
            <a:pPr marL="914400" lvl="1" indent="-228600" algn="l" rtl="0">
              <a:lnSpc>
                <a:spcPct val="115000"/>
              </a:lnSpc>
              <a:spcBef>
                <a:spcPts val="1600"/>
              </a:spcBef>
              <a:spcAft>
                <a:spcPts val="0"/>
              </a:spcAft>
              <a:buSzPts val="1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240455"/>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GRAMMAR CHECK</a:t>
            </a:r>
            <a:endParaRPr/>
          </a:p>
        </p:txBody>
      </p:sp>
      <p:sp>
        <p:nvSpPr>
          <p:cNvPr id="157" name="Google Shape;157;p29"/>
          <p:cNvSpPr txBox="1">
            <a:spLocks noGrp="1"/>
          </p:cNvSpPr>
          <p:nvPr>
            <p:ph type="body" idx="1"/>
          </p:nvPr>
        </p:nvSpPr>
        <p:spPr>
          <a:xfrm>
            <a:off x="311785" y="847725"/>
            <a:ext cx="8520430" cy="38798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TOOLS:</a:t>
            </a:r>
            <a:endParaRPr/>
          </a:p>
          <a:p>
            <a:pPr marL="914400" lvl="1" indent="-317500" algn="l" rtl="0">
              <a:lnSpc>
                <a:spcPct val="115000"/>
              </a:lnSpc>
              <a:spcBef>
                <a:spcPts val="1600"/>
              </a:spcBef>
              <a:spcAft>
                <a:spcPts val="0"/>
              </a:spcAft>
              <a:buSzPts val="1400"/>
              <a:buChar char="○"/>
            </a:pPr>
            <a:r>
              <a:rPr lang="en"/>
              <a:t>PyQt5 designer</a:t>
            </a:r>
            <a:endParaRPr/>
          </a:p>
          <a:p>
            <a:pPr marL="882650" lvl="1" indent="-285750" algn="l" rtl="0">
              <a:lnSpc>
                <a:spcPct val="115000"/>
              </a:lnSpc>
              <a:spcBef>
                <a:spcPts val="1600"/>
              </a:spcBef>
              <a:spcAft>
                <a:spcPts val="0"/>
              </a:spcAft>
              <a:buSzPts val="1400"/>
              <a:buChar char="○"/>
            </a:pPr>
            <a:r>
              <a:rPr lang="en"/>
              <a:t>Python</a:t>
            </a:r>
            <a:endParaRPr/>
          </a:p>
          <a:p>
            <a:pPr marL="882650" lvl="1" indent="-285750" algn="l" rtl="0">
              <a:lnSpc>
                <a:spcPct val="115000"/>
              </a:lnSpc>
              <a:spcBef>
                <a:spcPts val="1600"/>
              </a:spcBef>
              <a:spcAft>
                <a:spcPts val="0"/>
              </a:spcAft>
              <a:buSzPts val="1400"/>
              <a:buChar char="○"/>
            </a:pPr>
            <a:r>
              <a:rPr lang="en"/>
              <a:t>CSS</a:t>
            </a:r>
            <a:endParaRPr/>
          </a:p>
          <a:p>
            <a:pPr marL="457200" lvl="0" indent="-342900" algn="l" rtl="0">
              <a:lnSpc>
                <a:spcPct val="115000"/>
              </a:lnSpc>
              <a:spcBef>
                <a:spcPts val="0"/>
              </a:spcBef>
              <a:spcAft>
                <a:spcPts val="0"/>
              </a:spcAft>
              <a:buSzPts val="1800"/>
              <a:buChar char="●"/>
            </a:pPr>
            <a:r>
              <a:rPr lang="en"/>
              <a:t>Working:</a:t>
            </a:r>
            <a:endParaRPr/>
          </a:p>
          <a:p>
            <a:pPr marL="596900" lvl="1" indent="0" algn="l" rtl="0">
              <a:lnSpc>
                <a:spcPct val="115000"/>
              </a:lnSpc>
              <a:spcBef>
                <a:spcPts val="1600"/>
              </a:spcBef>
              <a:spcAft>
                <a:spcPts val="0"/>
              </a:spcAft>
              <a:buSzPts val="1400"/>
              <a:buNone/>
            </a:pPr>
            <a:r>
              <a:rPr lang="en"/>
              <a:t>In this page,we can come to know about it by its name only i.e. GRAMMAR CHECK.It checks the grammatical errors present in the passage and it throw out those errors . From this we can manage that where the errors had been occured and how many errors are there.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50" y="0"/>
            <a:ext cx="9144000" cy="514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10000"/>
              <a:t>Thank You</a:t>
            </a:r>
            <a:endParaRPr sz="10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332</Words>
  <Application>Microsoft Office PowerPoint</Application>
  <PresentationFormat>On-screen Show (16:9)</PresentationFormat>
  <Paragraphs>44</Paragraphs>
  <Slides>6</Slides>
  <Notes>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Roboto</vt:lpstr>
      <vt:lpstr>Simple Light</vt:lpstr>
      <vt:lpstr>Geometric</vt:lpstr>
      <vt:lpstr> SIDDAGANGA INSTITUTE OF TECHNOLOGY Department of Computer Science and Engineering</vt:lpstr>
      <vt:lpstr>INTRODUCTION</vt:lpstr>
      <vt:lpstr>MAIN PAGE</vt:lpstr>
      <vt:lpstr>ESSAY DETAILS</vt:lpstr>
      <vt:lpstr>GRAMMAR CHECK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SIDDAGANGA INSTITUTE OF TECHNOLOGY Department of Computer Science and Engineering</dc:title>
  <cp:lastModifiedBy>rishav K</cp:lastModifiedBy>
  <cp:revision>3</cp:revision>
  <dcterms:modified xsi:type="dcterms:W3CDTF">2021-01-12T11:33:13Z</dcterms:modified>
</cp:coreProperties>
</file>