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3"/>
  </p:notesMasterIdLst>
  <p:sldIdLst>
    <p:sldId id="256" r:id="rId2"/>
    <p:sldId id="258" r:id="rId3"/>
    <p:sldId id="263" r:id="rId4"/>
    <p:sldId id="286" r:id="rId5"/>
    <p:sldId id="281" r:id="rId6"/>
    <p:sldId id="287" r:id="rId7"/>
    <p:sldId id="288" r:id="rId8"/>
    <p:sldId id="289" r:id="rId9"/>
    <p:sldId id="290" r:id="rId10"/>
    <p:sldId id="291" r:id="rId11"/>
    <p:sldId id="292" r:id="rId12"/>
    <p:sldId id="293" r:id="rId13"/>
    <p:sldId id="295" r:id="rId14"/>
    <p:sldId id="313" r:id="rId15"/>
    <p:sldId id="259" r:id="rId16"/>
    <p:sldId id="296" r:id="rId17"/>
    <p:sldId id="283" r:id="rId18"/>
    <p:sldId id="297" r:id="rId19"/>
    <p:sldId id="306" r:id="rId20"/>
    <p:sldId id="307" r:id="rId21"/>
    <p:sldId id="308" r:id="rId22"/>
    <p:sldId id="309" r:id="rId23"/>
    <p:sldId id="311" r:id="rId24"/>
    <p:sldId id="310" r:id="rId25"/>
    <p:sldId id="272" r:id="rId26"/>
    <p:sldId id="261" r:id="rId27"/>
    <p:sldId id="260" r:id="rId28"/>
    <p:sldId id="312" r:id="rId29"/>
    <p:sldId id="278" r:id="rId30"/>
    <p:sldId id="275" r:id="rId31"/>
    <p:sldId id="279" r:id="rId32"/>
  </p:sldIdLst>
  <p:sldSz cx="9144000" cy="5143500" type="screen16x9"/>
  <p:notesSz cx="6858000" cy="9144000"/>
  <p:embeddedFontLst>
    <p:embeddedFont>
      <p:font typeface="Lato Light" panose="020F0302020204030203" charset="0"/>
      <p:regular r:id="rId34"/>
      <p:bold r:id="rId35"/>
      <p:italic r:id="rId36"/>
      <p:boldItalic r:id="rId37"/>
    </p:embeddedFont>
    <p:embeddedFont>
      <p:font typeface="Roboto Slab Light" panose="020B0604020202020204" charset="0"/>
      <p:regular r:id="rId38"/>
      <p:bold r:id="rId39"/>
    </p:embeddedFont>
    <p:embeddedFont>
      <p:font typeface="Arial Narrow" panose="020B0606020202030204" pitchFamily="34" charset="0"/>
      <p:regular r:id="rId40"/>
      <p:bold r:id="rId41"/>
      <p:italic r:id="rId42"/>
      <p:boldItalic r:id="rId43"/>
    </p:embeddedFont>
    <p:embeddedFont>
      <p:font typeface="Bookman Old Style" panose="02050604050505020204"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074C59-35F4-4206-8280-F69206B508FB}">
  <a:tblStyle styleId="{72074C59-35F4-4206-8280-F69206B508F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B7513-D8F3-49CF-8F76-C23F358302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958B176-CFBD-461D-8C1F-C08D05C5D0DC}">
      <dgm:prSet/>
      <dgm:spPr/>
      <dgm:t>
        <a:bodyPr/>
        <a:lstStyle/>
        <a:p>
          <a:r>
            <a:rPr lang="en-IN" b="1" i="1" dirty="0"/>
            <a:t>Air pollution</a:t>
          </a:r>
          <a:endParaRPr lang="en-IN" dirty="0"/>
        </a:p>
      </dgm:t>
    </dgm:pt>
    <dgm:pt modelId="{EC5860EE-0D81-4515-B64B-5ED9CC93744C}" type="parTrans" cxnId="{6470A9F2-98AF-477D-9620-DB1AB727A3D2}">
      <dgm:prSet/>
      <dgm:spPr/>
      <dgm:t>
        <a:bodyPr/>
        <a:lstStyle/>
        <a:p>
          <a:endParaRPr lang="en-IN"/>
        </a:p>
      </dgm:t>
    </dgm:pt>
    <dgm:pt modelId="{121BEA40-CD67-4D36-8E99-BB0A90260833}" type="sibTrans" cxnId="{6470A9F2-98AF-477D-9620-DB1AB727A3D2}">
      <dgm:prSet/>
      <dgm:spPr/>
      <dgm:t>
        <a:bodyPr/>
        <a:lstStyle/>
        <a:p>
          <a:endParaRPr lang="en-IN"/>
        </a:p>
      </dgm:t>
    </dgm:pt>
    <dgm:pt modelId="{C6317C72-8C74-4E26-B9A4-47A67A047695}" type="pres">
      <dgm:prSet presAssocID="{FA7B7513-D8F3-49CF-8F76-C23F35830225}" presName="linear" presStyleCnt="0">
        <dgm:presLayoutVars>
          <dgm:animLvl val="lvl"/>
          <dgm:resizeHandles val="exact"/>
        </dgm:presLayoutVars>
      </dgm:prSet>
      <dgm:spPr/>
    </dgm:pt>
    <dgm:pt modelId="{BA1472C5-DBC6-45F4-B0D1-630283338579}" type="pres">
      <dgm:prSet presAssocID="{F958B176-CFBD-461D-8C1F-C08D05C5D0DC}" presName="parentText" presStyleLbl="node1" presStyleIdx="0" presStyleCnt="1" custLinFactNeighborX="-13280" custLinFactNeighborY="-24715">
        <dgm:presLayoutVars>
          <dgm:chMax val="0"/>
          <dgm:bulletEnabled val="1"/>
        </dgm:presLayoutVars>
      </dgm:prSet>
      <dgm:spPr/>
    </dgm:pt>
  </dgm:ptLst>
  <dgm:cxnLst>
    <dgm:cxn modelId="{F96AEF2D-9157-4A46-ADE7-6F43D0F75649}" type="presOf" srcId="{FA7B7513-D8F3-49CF-8F76-C23F35830225}" destId="{C6317C72-8C74-4E26-B9A4-47A67A047695}" srcOrd="0" destOrd="0" presId="urn:microsoft.com/office/officeart/2005/8/layout/vList2"/>
    <dgm:cxn modelId="{36105962-883B-49CB-8491-E1F5B81E75FB}" type="presOf" srcId="{F958B176-CFBD-461D-8C1F-C08D05C5D0DC}" destId="{BA1472C5-DBC6-45F4-B0D1-630283338579}" srcOrd="0" destOrd="0" presId="urn:microsoft.com/office/officeart/2005/8/layout/vList2"/>
    <dgm:cxn modelId="{6470A9F2-98AF-477D-9620-DB1AB727A3D2}" srcId="{FA7B7513-D8F3-49CF-8F76-C23F35830225}" destId="{F958B176-CFBD-461D-8C1F-C08D05C5D0DC}" srcOrd="0" destOrd="0" parTransId="{EC5860EE-0D81-4515-B64B-5ED9CC93744C}" sibTransId="{121BEA40-CD67-4D36-8E99-BB0A90260833}"/>
    <dgm:cxn modelId="{20BB0351-78DB-4107-8BBA-3FC60A132DB0}" type="presParOf" srcId="{C6317C72-8C74-4E26-B9A4-47A67A047695}" destId="{BA1472C5-DBC6-45F4-B0D1-63028333857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472C5-DBC6-45F4-B0D1-630283338579}">
      <dsp:nvSpPr>
        <dsp:cNvPr id="0" name=""/>
        <dsp:cNvSpPr/>
      </dsp:nvSpPr>
      <dsp:spPr>
        <a:xfrm>
          <a:off x="0" y="0"/>
          <a:ext cx="3147239" cy="842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1" kern="1200" dirty="0"/>
            <a:t>Air pollution</a:t>
          </a:r>
          <a:endParaRPr lang="en-IN" sz="3600" kern="1200" dirty="0"/>
        </a:p>
      </dsp:txBody>
      <dsp:txXfrm>
        <a:off x="41123" y="41123"/>
        <a:ext cx="3064993" cy="7601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839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22381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96018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60437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93265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37166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74512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16703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7" name="Shape 5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5" name="Shape 4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5" name="Shape 4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9215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1" name="Shape 5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8" name="Shape 4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5316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600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6238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53934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1646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54323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2300611" y="990190"/>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1" name="Shape 21"/>
          <p:cNvGrpSpPr/>
          <p:nvPr/>
        </p:nvGrpSpPr>
        <p:grpSpPr>
          <a:xfrm>
            <a:off x="3001075" y="4182123"/>
            <a:ext cx="508851" cy="478711"/>
            <a:chOff x="5972700" y="2330200"/>
            <a:chExt cx="411625" cy="387275"/>
          </a:xfrm>
        </p:grpSpPr>
        <p:sp>
          <p:nvSpPr>
            <p:cNvPr id="22" name="Shape 2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 name="Shape 24"/>
          <p:cNvGrpSpPr/>
          <p:nvPr/>
        </p:nvGrpSpPr>
        <p:grpSpPr>
          <a:xfrm>
            <a:off x="5861768" y="506559"/>
            <a:ext cx="524975" cy="832145"/>
            <a:chOff x="6718575" y="2318625"/>
            <a:chExt cx="256950" cy="407375"/>
          </a:xfrm>
        </p:grpSpPr>
        <p:sp>
          <p:nvSpPr>
            <p:cNvPr id="25" name="Shape 2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6" name="Shape 2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7" name="Shape 2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8" name="Shape 2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9" name="Shape 2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30" name="Shape 3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31" name="Shape 3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32" name="Shape 3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sp>
        <p:nvSpPr>
          <p:cNvPr id="33" name="Shape 33"/>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Shape 34"/>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Shape 358"/>
          <p:cNvSpPr/>
          <p:nvPr/>
        </p:nvSpPr>
        <p:spPr>
          <a:xfrm>
            <a:off x="407150" y="407075"/>
            <a:ext cx="8329800" cy="4329300"/>
          </a:xfrm>
          <a:prstGeom prst="rect">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Shape 36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1" name="Shape 371"/>
          <p:cNvGrpSpPr/>
          <p:nvPr/>
        </p:nvGrpSpPr>
        <p:grpSpPr>
          <a:xfrm>
            <a:off x="8142375" y="4477573"/>
            <a:ext cx="508851" cy="478711"/>
            <a:chOff x="5972700" y="2330200"/>
            <a:chExt cx="411625" cy="387275"/>
          </a:xfrm>
        </p:grpSpPr>
        <p:sp>
          <p:nvSpPr>
            <p:cNvPr id="372" name="Shape 37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74" name="Shape 374"/>
          <p:cNvGrpSpPr/>
          <p:nvPr/>
        </p:nvGrpSpPr>
        <p:grpSpPr>
          <a:xfrm>
            <a:off x="545621" y="382390"/>
            <a:ext cx="398658" cy="631920"/>
            <a:chOff x="6718575" y="2318625"/>
            <a:chExt cx="256950" cy="407375"/>
          </a:xfrm>
        </p:grpSpPr>
        <p:sp>
          <p:nvSpPr>
            <p:cNvPr id="375" name="Shape 37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Shape 37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Shape 37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3" name="Shape 38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Shape 38"/>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2300611" y="990190"/>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0" name="Shape 50"/>
          <p:cNvGrpSpPr/>
          <p:nvPr/>
        </p:nvGrpSpPr>
        <p:grpSpPr>
          <a:xfrm>
            <a:off x="3001075" y="4182123"/>
            <a:ext cx="508851" cy="478711"/>
            <a:chOff x="5972700" y="2330200"/>
            <a:chExt cx="411625" cy="387275"/>
          </a:xfrm>
        </p:grpSpPr>
        <p:sp>
          <p:nvSpPr>
            <p:cNvPr id="51" name="Shape 5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3" name="Shape 53"/>
          <p:cNvGrpSpPr/>
          <p:nvPr/>
        </p:nvGrpSpPr>
        <p:grpSpPr>
          <a:xfrm>
            <a:off x="5861768" y="506559"/>
            <a:ext cx="524975" cy="832145"/>
            <a:chOff x="6718575" y="2318625"/>
            <a:chExt cx="256950" cy="407375"/>
          </a:xfrm>
        </p:grpSpPr>
        <p:sp>
          <p:nvSpPr>
            <p:cNvPr id="54" name="Shape 5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55" name="Shape 5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56" name="Shape 5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57" name="Shape 5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58" name="Shape 5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59" name="Shape 5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60" name="Shape 6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61" name="Shape 6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grpSp>
      <p:sp>
        <p:nvSpPr>
          <p:cNvPr id="62" name="Shape 62"/>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2BDC7"/>
              </a:buClr>
              <a:buSzPts val="3000"/>
              <a:buNone/>
              <a:defRPr sz="3000">
                <a:solidFill>
                  <a:srgbClr val="02BDC7"/>
                </a:solidFill>
              </a:defRPr>
            </a:lvl1pPr>
            <a:lvl2pPr lvl="1" algn="ctr" rtl="0">
              <a:spcBef>
                <a:spcPts val="0"/>
              </a:spcBef>
              <a:spcAft>
                <a:spcPts val="0"/>
              </a:spcAft>
              <a:buClr>
                <a:srgbClr val="02BDC7"/>
              </a:buClr>
              <a:buSzPts val="3000"/>
              <a:buNone/>
              <a:defRPr sz="3000">
                <a:solidFill>
                  <a:srgbClr val="02BDC7"/>
                </a:solidFill>
              </a:defRPr>
            </a:lvl2pPr>
            <a:lvl3pPr lvl="2" algn="ctr" rtl="0">
              <a:spcBef>
                <a:spcPts val="0"/>
              </a:spcBef>
              <a:spcAft>
                <a:spcPts val="0"/>
              </a:spcAft>
              <a:buClr>
                <a:srgbClr val="02BDC7"/>
              </a:buClr>
              <a:buSzPts val="3000"/>
              <a:buNone/>
              <a:defRPr sz="3000">
                <a:solidFill>
                  <a:srgbClr val="02BDC7"/>
                </a:solidFill>
              </a:defRPr>
            </a:lvl3pPr>
            <a:lvl4pPr lvl="3" algn="ctr" rtl="0">
              <a:spcBef>
                <a:spcPts val="0"/>
              </a:spcBef>
              <a:spcAft>
                <a:spcPts val="0"/>
              </a:spcAft>
              <a:buClr>
                <a:srgbClr val="02BDC7"/>
              </a:buClr>
              <a:buSzPts val="3000"/>
              <a:buNone/>
              <a:defRPr sz="3000">
                <a:solidFill>
                  <a:srgbClr val="02BDC7"/>
                </a:solidFill>
              </a:defRPr>
            </a:lvl4pPr>
            <a:lvl5pPr lvl="4" algn="ctr" rtl="0">
              <a:spcBef>
                <a:spcPts val="0"/>
              </a:spcBef>
              <a:spcAft>
                <a:spcPts val="0"/>
              </a:spcAft>
              <a:buClr>
                <a:srgbClr val="02BDC7"/>
              </a:buClr>
              <a:buSzPts val="3000"/>
              <a:buNone/>
              <a:defRPr sz="3000">
                <a:solidFill>
                  <a:srgbClr val="02BDC7"/>
                </a:solidFill>
              </a:defRPr>
            </a:lvl5pPr>
            <a:lvl6pPr lvl="5" algn="ctr" rtl="0">
              <a:spcBef>
                <a:spcPts val="0"/>
              </a:spcBef>
              <a:spcAft>
                <a:spcPts val="0"/>
              </a:spcAft>
              <a:buClr>
                <a:srgbClr val="02BDC7"/>
              </a:buClr>
              <a:buSzPts val="3000"/>
              <a:buNone/>
              <a:defRPr sz="3000">
                <a:solidFill>
                  <a:srgbClr val="02BDC7"/>
                </a:solidFill>
              </a:defRPr>
            </a:lvl6pPr>
            <a:lvl7pPr lvl="6" algn="ctr" rtl="0">
              <a:spcBef>
                <a:spcPts val="0"/>
              </a:spcBef>
              <a:spcAft>
                <a:spcPts val="0"/>
              </a:spcAft>
              <a:buClr>
                <a:srgbClr val="02BDC7"/>
              </a:buClr>
              <a:buSzPts val="3000"/>
              <a:buNone/>
              <a:defRPr sz="3000">
                <a:solidFill>
                  <a:srgbClr val="02BDC7"/>
                </a:solidFill>
              </a:defRPr>
            </a:lvl7pPr>
            <a:lvl8pPr lvl="7" algn="ctr" rtl="0">
              <a:spcBef>
                <a:spcPts val="0"/>
              </a:spcBef>
              <a:spcAft>
                <a:spcPts val="0"/>
              </a:spcAft>
              <a:buClr>
                <a:srgbClr val="02BDC7"/>
              </a:buClr>
              <a:buSzPts val="3000"/>
              <a:buNone/>
              <a:defRPr sz="3000">
                <a:solidFill>
                  <a:srgbClr val="02BDC7"/>
                </a:solidFill>
              </a:defRPr>
            </a:lvl8pPr>
            <a:lvl9pPr lvl="8" algn="ctr" rtl="0">
              <a:spcBef>
                <a:spcPts val="0"/>
              </a:spcBef>
              <a:spcAft>
                <a:spcPts val="0"/>
              </a:spcAft>
              <a:buClr>
                <a:srgbClr val="02BDC7"/>
              </a:buClr>
              <a:buSzPts val="3000"/>
              <a:buNone/>
              <a:defRPr sz="3000">
                <a:solidFill>
                  <a:srgbClr val="02BDC7"/>
                </a:solidFill>
              </a:defRPr>
            </a:lvl9pPr>
          </a:lstStyle>
          <a:p>
            <a:endParaRPr/>
          </a:p>
        </p:txBody>
      </p:sp>
      <p:sp>
        <p:nvSpPr>
          <p:cNvPr id="66" name="Shape 66"/>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B600"/>
              </a:buClr>
              <a:buSzPts val="2000"/>
              <a:buNone/>
              <a:defRPr>
                <a:solidFill>
                  <a:srgbClr val="FFB600"/>
                </a:solidFill>
              </a:defRPr>
            </a:lvl1pPr>
            <a:lvl2pPr lvl="1" algn="ctr" rtl="0">
              <a:spcBef>
                <a:spcPts val="1000"/>
              </a:spcBef>
              <a:spcAft>
                <a:spcPts val="0"/>
              </a:spcAft>
              <a:buClr>
                <a:srgbClr val="FFB600"/>
              </a:buClr>
              <a:buSzPts val="3000"/>
              <a:buNone/>
              <a:defRPr sz="3000">
                <a:solidFill>
                  <a:srgbClr val="FFB600"/>
                </a:solidFill>
              </a:defRPr>
            </a:lvl2pPr>
            <a:lvl3pPr lvl="2" algn="ctr" rtl="0">
              <a:spcBef>
                <a:spcPts val="1000"/>
              </a:spcBef>
              <a:spcAft>
                <a:spcPts val="0"/>
              </a:spcAft>
              <a:buClr>
                <a:srgbClr val="FFB600"/>
              </a:buClr>
              <a:buSzPts val="3000"/>
              <a:buNone/>
              <a:defRPr sz="3000">
                <a:solidFill>
                  <a:srgbClr val="FFB600"/>
                </a:solidFill>
              </a:defRPr>
            </a:lvl3pPr>
            <a:lvl4pPr lvl="3" algn="ctr" rtl="0">
              <a:spcBef>
                <a:spcPts val="1000"/>
              </a:spcBef>
              <a:spcAft>
                <a:spcPts val="0"/>
              </a:spcAft>
              <a:buClr>
                <a:srgbClr val="FFB600"/>
              </a:buClr>
              <a:buSzPts val="3000"/>
              <a:buNone/>
              <a:defRPr sz="3000">
                <a:solidFill>
                  <a:srgbClr val="FFB600"/>
                </a:solidFill>
              </a:defRPr>
            </a:lvl4pPr>
            <a:lvl5pPr lvl="4" algn="ctr" rtl="0">
              <a:spcBef>
                <a:spcPts val="1000"/>
              </a:spcBef>
              <a:spcAft>
                <a:spcPts val="0"/>
              </a:spcAft>
              <a:buClr>
                <a:srgbClr val="FFB600"/>
              </a:buClr>
              <a:buSzPts val="3000"/>
              <a:buNone/>
              <a:defRPr sz="3000">
                <a:solidFill>
                  <a:srgbClr val="FFB600"/>
                </a:solidFill>
              </a:defRPr>
            </a:lvl5pPr>
            <a:lvl6pPr lvl="5" algn="ctr" rtl="0">
              <a:spcBef>
                <a:spcPts val="1000"/>
              </a:spcBef>
              <a:spcAft>
                <a:spcPts val="0"/>
              </a:spcAft>
              <a:buClr>
                <a:srgbClr val="FFB600"/>
              </a:buClr>
              <a:buSzPts val="3000"/>
              <a:buNone/>
              <a:defRPr sz="3000">
                <a:solidFill>
                  <a:srgbClr val="FFB600"/>
                </a:solidFill>
              </a:defRPr>
            </a:lvl6pPr>
            <a:lvl7pPr lvl="6" algn="ctr" rtl="0">
              <a:spcBef>
                <a:spcPts val="1000"/>
              </a:spcBef>
              <a:spcAft>
                <a:spcPts val="0"/>
              </a:spcAft>
              <a:buClr>
                <a:srgbClr val="FFB600"/>
              </a:buClr>
              <a:buSzPts val="3000"/>
              <a:buNone/>
              <a:defRPr sz="3000">
                <a:solidFill>
                  <a:srgbClr val="FFB600"/>
                </a:solidFill>
              </a:defRPr>
            </a:lvl7pPr>
            <a:lvl8pPr lvl="7" algn="ctr" rtl="0">
              <a:spcBef>
                <a:spcPts val="1000"/>
              </a:spcBef>
              <a:spcAft>
                <a:spcPts val="0"/>
              </a:spcAft>
              <a:buClr>
                <a:srgbClr val="FFB600"/>
              </a:buClr>
              <a:buSzPts val="3000"/>
              <a:buNone/>
              <a:defRPr sz="3000">
                <a:solidFill>
                  <a:srgbClr val="FFB600"/>
                </a:solidFill>
              </a:defRPr>
            </a:lvl8pPr>
            <a:lvl9pPr lvl="8" algn="ctr" rtl="0">
              <a:spcBef>
                <a:spcPts val="1000"/>
              </a:spcBef>
              <a:spcAft>
                <a:spcPts val="1000"/>
              </a:spcAft>
              <a:buClr>
                <a:srgbClr val="FFB600"/>
              </a:buClr>
              <a:buSzPts val="3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Shape 68"/>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327788" y="4664713"/>
            <a:ext cx="382244" cy="382244"/>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2" name="Shape 82"/>
          <p:cNvGrpSpPr/>
          <p:nvPr/>
        </p:nvGrpSpPr>
        <p:grpSpPr>
          <a:xfrm>
            <a:off x="154025" y="4093698"/>
            <a:ext cx="508851" cy="478711"/>
            <a:chOff x="5972700" y="2330200"/>
            <a:chExt cx="411625" cy="387275"/>
          </a:xfrm>
        </p:grpSpPr>
        <p:sp>
          <p:nvSpPr>
            <p:cNvPr id="83" name="Shape 83"/>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5" name="Shape 85"/>
          <p:cNvGrpSpPr/>
          <p:nvPr/>
        </p:nvGrpSpPr>
        <p:grpSpPr>
          <a:xfrm>
            <a:off x="5222963" y="889722"/>
            <a:ext cx="292923" cy="464285"/>
            <a:chOff x="6718575" y="2318625"/>
            <a:chExt cx="256950" cy="407375"/>
          </a:xfrm>
        </p:grpSpPr>
        <p:sp>
          <p:nvSpPr>
            <p:cNvPr id="86" name="Shape 8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4" name="Shape 9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Clr>
                <a:srgbClr val="4A5C65"/>
              </a:buClr>
              <a:buSzPts val="3000"/>
              <a:buChar char="○"/>
              <a:defRPr sz="3000" i="1">
                <a:solidFill>
                  <a:srgbClr val="4A5C65"/>
                </a:solidFill>
              </a:defRPr>
            </a:lvl1pPr>
            <a:lvl2pPr marL="914400" lvl="1" indent="-419100" algn="ctr" rtl="0">
              <a:spcBef>
                <a:spcPts val="1000"/>
              </a:spcBef>
              <a:spcAft>
                <a:spcPts val="0"/>
              </a:spcAft>
              <a:buClr>
                <a:srgbClr val="4A5C65"/>
              </a:buClr>
              <a:buSzPts val="3000"/>
              <a:buChar char="◦"/>
              <a:defRPr sz="3000" i="1">
                <a:solidFill>
                  <a:srgbClr val="4A5C65"/>
                </a:solidFill>
              </a:defRPr>
            </a:lvl2pPr>
            <a:lvl3pPr marL="1371600" lvl="2" indent="-419100" algn="ctr" rtl="0">
              <a:spcBef>
                <a:spcPts val="1000"/>
              </a:spcBef>
              <a:spcAft>
                <a:spcPts val="0"/>
              </a:spcAft>
              <a:buClr>
                <a:srgbClr val="4A5C65"/>
              </a:buClr>
              <a:buSzPts val="3000"/>
              <a:buChar char="◦"/>
              <a:defRPr sz="3000" i="1">
                <a:solidFill>
                  <a:srgbClr val="4A5C65"/>
                </a:solidFill>
              </a:defRPr>
            </a:lvl3pPr>
            <a:lvl4pPr marL="1828800" lvl="3" indent="-419100" algn="ctr" rtl="0">
              <a:spcBef>
                <a:spcPts val="1000"/>
              </a:spcBef>
              <a:spcAft>
                <a:spcPts val="0"/>
              </a:spcAft>
              <a:buClr>
                <a:srgbClr val="4A5C65"/>
              </a:buClr>
              <a:buSzPts val="3000"/>
              <a:buChar char="◦"/>
              <a:defRPr sz="3000" i="1">
                <a:solidFill>
                  <a:srgbClr val="4A5C65"/>
                </a:solidFill>
              </a:defRPr>
            </a:lvl4pPr>
            <a:lvl5pPr marL="2286000" lvl="4" indent="-419100" algn="ctr" rtl="0">
              <a:spcBef>
                <a:spcPts val="1000"/>
              </a:spcBef>
              <a:spcAft>
                <a:spcPts val="0"/>
              </a:spcAft>
              <a:buClr>
                <a:srgbClr val="4A5C65"/>
              </a:buClr>
              <a:buSzPts val="3000"/>
              <a:buChar char="◦"/>
              <a:defRPr sz="3000" i="1">
                <a:solidFill>
                  <a:srgbClr val="4A5C65"/>
                </a:solidFill>
              </a:defRPr>
            </a:lvl5pPr>
            <a:lvl6pPr marL="2743200" lvl="5" indent="-419100" algn="ctr" rtl="0">
              <a:spcBef>
                <a:spcPts val="1000"/>
              </a:spcBef>
              <a:spcAft>
                <a:spcPts val="0"/>
              </a:spcAft>
              <a:buClr>
                <a:srgbClr val="4A5C65"/>
              </a:buClr>
              <a:buSzPts val="3000"/>
              <a:buChar char="◦"/>
              <a:defRPr sz="3000" i="1">
                <a:solidFill>
                  <a:srgbClr val="4A5C65"/>
                </a:solidFill>
              </a:defRPr>
            </a:lvl6pPr>
            <a:lvl7pPr marL="3200400" lvl="6" indent="-419100" algn="ctr" rtl="0">
              <a:spcBef>
                <a:spcPts val="1000"/>
              </a:spcBef>
              <a:spcAft>
                <a:spcPts val="0"/>
              </a:spcAft>
              <a:buClr>
                <a:srgbClr val="4A5C65"/>
              </a:buClr>
              <a:buSzPts val="3000"/>
              <a:buChar char="◦"/>
              <a:defRPr sz="3000" i="1">
                <a:solidFill>
                  <a:srgbClr val="4A5C65"/>
                </a:solidFill>
              </a:defRPr>
            </a:lvl7pPr>
            <a:lvl8pPr marL="3657600" lvl="7" indent="-419100" algn="ctr" rtl="0">
              <a:spcBef>
                <a:spcPts val="1000"/>
              </a:spcBef>
              <a:spcAft>
                <a:spcPts val="0"/>
              </a:spcAft>
              <a:buClr>
                <a:srgbClr val="4A5C65"/>
              </a:buClr>
              <a:buSzPts val="3000"/>
              <a:buChar char="◦"/>
              <a:defRPr sz="3000" i="1">
                <a:solidFill>
                  <a:srgbClr val="4A5C65"/>
                </a:solidFill>
              </a:defRPr>
            </a:lvl8pPr>
            <a:lvl9pPr marL="4114800" lvl="8" indent="-419100" algn="ctr">
              <a:spcBef>
                <a:spcPts val="1000"/>
              </a:spcBef>
              <a:spcAft>
                <a:spcPts val="1000"/>
              </a:spcAft>
              <a:buClr>
                <a:srgbClr val="4A5C65"/>
              </a:buClr>
              <a:buSzPts val="3000"/>
              <a:buChar char="◦"/>
              <a:defRPr sz="3000" i="1">
                <a:solidFill>
                  <a:srgbClr val="4A5C65"/>
                </a:solidFill>
              </a:defRPr>
            </a:lvl9pPr>
          </a:lstStyle>
          <a:p>
            <a:endParaRPr/>
          </a:p>
        </p:txBody>
      </p:sp>
      <p:sp>
        <p:nvSpPr>
          <p:cNvPr id="95" name="Shape 95"/>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9600" b="1">
                <a:solidFill>
                  <a:srgbClr val="FFFFFF"/>
                </a:solidFill>
              </a:rPr>
              <a:t>“</a:t>
            </a:r>
            <a:endParaRPr sz="9600" b="1">
              <a:solidFill>
                <a:srgbClr val="FFFFFF"/>
              </a:solidFill>
            </a:endParaRPr>
          </a:p>
        </p:txBody>
      </p:sp>
      <p:sp>
        <p:nvSpPr>
          <p:cNvPr id="96" name="Shape 9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Shape 9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2" name="Shape 112"/>
          <p:cNvGrpSpPr/>
          <p:nvPr/>
        </p:nvGrpSpPr>
        <p:grpSpPr>
          <a:xfrm>
            <a:off x="8142375" y="4477573"/>
            <a:ext cx="508851" cy="478711"/>
            <a:chOff x="5972700" y="2330200"/>
            <a:chExt cx="411625" cy="387275"/>
          </a:xfrm>
        </p:grpSpPr>
        <p:sp>
          <p:nvSpPr>
            <p:cNvPr id="113" name="Shape 113"/>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2139871" y="482540"/>
            <a:ext cx="398658" cy="631920"/>
            <a:chOff x="6718575" y="2318625"/>
            <a:chExt cx="256950" cy="407375"/>
          </a:xfrm>
        </p:grpSpPr>
        <p:sp>
          <p:nvSpPr>
            <p:cNvPr id="116" name="Shape 11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4" name="Shape 124"/>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Shape 12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Shape 1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Shape 12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2" name="Shape 142"/>
          <p:cNvGrpSpPr/>
          <p:nvPr/>
        </p:nvGrpSpPr>
        <p:grpSpPr>
          <a:xfrm>
            <a:off x="8142375" y="4477573"/>
            <a:ext cx="508851" cy="478711"/>
            <a:chOff x="5972700" y="2330200"/>
            <a:chExt cx="411625" cy="387275"/>
          </a:xfrm>
        </p:grpSpPr>
        <p:sp>
          <p:nvSpPr>
            <p:cNvPr id="143" name="Shape 143"/>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5" name="Shape 145"/>
          <p:cNvGrpSpPr/>
          <p:nvPr/>
        </p:nvGrpSpPr>
        <p:grpSpPr>
          <a:xfrm>
            <a:off x="2139871" y="482540"/>
            <a:ext cx="398658" cy="631920"/>
            <a:chOff x="6718575" y="2318625"/>
            <a:chExt cx="256950" cy="407375"/>
          </a:xfrm>
        </p:grpSpPr>
        <p:sp>
          <p:nvSpPr>
            <p:cNvPr id="146" name="Shape 14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4" name="Shape 154"/>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Shape 155"/>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Shape 15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Shape 15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Shape 191"/>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05" name="Shape 205"/>
          <p:cNvGrpSpPr/>
          <p:nvPr/>
        </p:nvGrpSpPr>
        <p:grpSpPr>
          <a:xfrm>
            <a:off x="8142375" y="4477573"/>
            <a:ext cx="508851" cy="478711"/>
            <a:chOff x="5972700" y="2330200"/>
            <a:chExt cx="411625" cy="387275"/>
          </a:xfrm>
        </p:grpSpPr>
        <p:sp>
          <p:nvSpPr>
            <p:cNvPr id="206" name="Shape 2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2139871" y="482540"/>
            <a:ext cx="398658" cy="631920"/>
            <a:chOff x="6718575" y="2318625"/>
            <a:chExt cx="256950" cy="407375"/>
          </a:xfrm>
        </p:grpSpPr>
        <p:sp>
          <p:nvSpPr>
            <p:cNvPr id="209" name="Shape 20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7" name="Shape 21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Shape 21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Shape 246"/>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60" name="Shape 260"/>
          <p:cNvGrpSpPr/>
          <p:nvPr/>
        </p:nvGrpSpPr>
        <p:grpSpPr>
          <a:xfrm>
            <a:off x="8142375" y="4477573"/>
            <a:ext cx="508851" cy="478711"/>
            <a:chOff x="5972700" y="2330200"/>
            <a:chExt cx="411625" cy="387275"/>
          </a:xfrm>
        </p:grpSpPr>
        <p:sp>
          <p:nvSpPr>
            <p:cNvPr id="261" name="Shape 26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545621" y="382390"/>
            <a:ext cx="398658" cy="631920"/>
            <a:chOff x="6718575" y="2318625"/>
            <a:chExt cx="256950" cy="407375"/>
          </a:xfrm>
        </p:grpSpPr>
        <p:sp>
          <p:nvSpPr>
            <p:cNvPr id="264" name="Shape 26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72" name="Shape 27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Shape 302"/>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16" name="Shape 316"/>
          <p:cNvGrpSpPr/>
          <p:nvPr/>
        </p:nvGrpSpPr>
        <p:grpSpPr>
          <a:xfrm>
            <a:off x="8142375" y="4477573"/>
            <a:ext cx="508851" cy="478711"/>
            <a:chOff x="5972700" y="2330200"/>
            <a:chExt cx="411625" cy="387275"/>
          </a:xfrm>
        </p:grpSpPr>
        <p:sp>
          <p:nvSpPr>
            <p:cNvPr id="317" name="Shape 317"/>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9" name="Shape 319"/>
          <p:cNvGrpSpPr/>
          <p:nvPr/>
        </p:nvGrpSpPr>
        <p:grpSpPr>
          <a:xfrm>
            <a:off x="545621" y="382390"/>
            <a:ext cx="398658" cy="631920"/>
            <a:chOff x="6718575" y="2318625"/>
            <a:chExt cx="256950" cy="407375"/>
          </a:xfrm>
        </p:grpSpPr>
        <p:sp>
          <p:nvSpPr>
            <p:cNvPr id="320" name="Shape 32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8" name="Shape 32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Shape 330"/>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44" name="Shape 344"/>
          <p:cNvGrpSpPr/>
          <p:nvPr/>
        </p:nvGrpSpPr>
        <p:grpSpPr>
          <a:xfrm>
            <a:off x="8142375" y="4477573"/>
            <a:ext cx="508851" cy="478711"/>
            <a:chOff x="5972700" y="2330200"/>
            <a:chExt cx="411625" cy="387275"/>
          </a:xfrm>
        </p:grpSpPr>
        <p:sp>
          <p:nvSpPr>
            <p:cNvPr id="345" name="Shape 34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47" name="Shape 347"/>
          <p:cNvGrpSpPr/>
          <p:nvPr/>
        </p:nvGrpSpPr>
        <p:grpSpPr>
          <a:xfrm>
            <a:off x="545621" y="382390"/>
            <a:ext cx="398658" cy="631920"/>
            <a:chOff x="6718575" y="2318625"/>
            <a:chExt cx="256950" cy="407375"/>
          </a:xfrm>
        </p:grpSpPr>
        <p:sp>
          <p:nvSpPr>
            <p:cNvPr id="348" name="Shape 34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6" name="Shape 35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Shape 7"/>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
        <p:nvSpPr>
          <p:cNvPr id="8" name="Shape 8"/>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8" r:id="rId8"/>
    <p:sldLayoutId id="2147483659" r:id="rId9"/>
    <p:sldLayoutId id="214748366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rishavpandey.me/"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jpg"/><Relationship Id="rId4" Type="http://schemas.openxmlformats.org/officeDocument/2006/relationships/diagramLayout" Target="../diagrams/layout1.xml"/><Relationship Id="rId9"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ctrTitle"/>
          </p:nvPr>
        </p:nvSpPr>
        <p:spPr>
          <a:xfrm>
            <a:off x="2704085" y="1110211"/>
            <a:ext cx="3629400" cy="322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IN" i="1" dirty="0"/>
              <a:t>Hello Everyone!</a:t>
            </a:r>
            <a:br>
              <a:rPr lang="en-IN" i="1" dirty="0"/>
            </a:br>
            <a:br>
              <a:rPr lang="en-IN" i="1" dirty="0"/>
            </a:br>
            <a:r>
              <a:rPr lang="en-IN" sz="3200" i="1" dirty="0"/>
              <a:t>Welcome to all of you.</a:t>
            </a: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grpSp>
        <p:nvGrpSpPr>
          <p:cNvPr id="5" name="Group 4">
            <a:extLst>
              <a:ext uri="{FF2B5EF4-FFF2-40B4-BE49-F238E27FC236}">
                <a16:creationId xmlns:a16="http://schemas.microsoft.com/office/drawing/2014/main" id="{D486BB6D-1231-4CA4-AF02-53A20FE7D334}"/>
              </a:ext>
            </a:extLst>
          </p:cNvPr>
          <p:cNvGrpSpPr/>
          <p:nvPr/>
        </p:nvGrpSpPr>
        <p:grpSpPr>
          <a:xfrm>
            <a:off x="1605515" y="428075"/>
            <a:ext cx="3806457" cy="842400"/>
            <a:chOff x="0" y="0"/>
            <a:chExt cx="3147239" cy="842400"/>
          </a:xfrm>
        </p:grpSpPr>
        <p:sp>
          <p:nvSpPr>
            <p:cNvPr id="6" name="Rectangle: Rounded Corners 5">
              <a:extLst>
                <a:ext uri="{FF2B5EF4-FFF2-40B4-BE49-F238E27FC236}">
                  <a16:creationId xmlns:a16="http://schemas.microsoft.com/office/drawing/2014/main" id="{24C135EB-44A0-4B14-8E02-A9142EB6DE65}"/>
                </a:ext>
              </a:extLst>
            </p:cNvPr>
            <p:cNvSpPr/>
            <p:nvPr/>
          </p:nvSpPr>
          <p:spPr>
            <a:xfrm>
              <a:off x="0" y="0"/>
              <a:ext cx="3147239" cy="842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404458FA-0872-455E-8B54-8C9F50D83163}"/>
                </a:ext>
              </a:extLst>
            </p:cNvPr>
            <p:cNvSpPr txBox="1"/>
            <p:nvPr/>
          </p:nvSpPr>
          <p:spPr>
            <a:xfrm>
              <a:off x="41123" y="41123"/>
              <a:ext cx="3064993"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1" kern="1200" dirty="0"/>
                <a:t>Noise Pollution</a:t>
              </a:r>
              <a:endParaRPr lang="en-IN" sz="3600" kern="1200" dirty="0"/>
            </a:p>
          </p:txBody>
        </p:sp>
      </p:grpSp>
      <p:pic>
        <p:nvPicPr>
          <p:cNvPr id="11" name="Picture 10">
            <a:extLst>
              <a:ext uri="{FF2B5EF4-FFF2-40B4-BE49-F238E27FC236}">
                <a16:creationId xmlns:a16="http://schemas.microsoft.com/office/drawing/2014/main" id="{9897EC50-B296-4C1A-99D3-464E357E997B}"/>
              </a:ext>
            </a:extLst>
          </p:cNvPr>
          <p:cNvPicPr>
            <a:picLocks noChangeAspect="1"/>
          </p:cNvPicPr>
          <p:nvPr/>
        </p:nvPicPr>
        <p:blipFill>
          <a:blip r:embed="rId3"/>
          <a:stretch>
            <a:fillRect/>
          </a:stretch>
        </p:blipFill>
        <p:spPr>
          <a:xfrm>
            <a:off x="704793" y="1515996"/>
            <a:ext cx="4913810" cy="3158306"/>
          </a:xfrm>
          <a:prstGeom prst="rect">
            <a:avLst/>
          </a:prstGeom>
        </p:spPr>
      </p:pic>
      <p:pic>
        <p:nvPicPr>
          <p:cNvPr id="15" name="Picture 14">
            <a:extLst>
              <a:ext uri="{FF2B5EF4-FFF2-40B4-BE49-F238E27FC236}">
                <a16:creationId xmlns:a16="http://schemas.microsoft.com/office/drawing/2014/main" id="{8DA555A5-7F50-4FD7-922B-23931FBE5201}"/>
              </a:ext>
            </a:extLst>
          </p:cNvPr>
          <p:cNvPicPr>
            <a:picLocks noChangeAspect="1"/>
          </p:cNvPicPr>
          <p:nvPr/>
        </p:nvPicPr>
        <p:blipFill>
          <a:blip r:embed="rId4"/>
          <a:stretch>
            <a:fillRect/>
          </a:stretch>
        </p:blipFill>
        <p:spPr>
          <a:xfrm>
            <a:off x="6736722" y="241775"/>
            <a:ext cx="2028825" cy="2057400"/>
          </a:xfrm>
          <a:prstGeom prst="rect">
            <a:avLst/>
          </a:prstGeom>
        </p:spPr>
      </p:pic>
      <p:pic>
        <p:nvPicPr>
          <p:cNvPr id="17" name="Picture 16">
            <a:extLst>
              <a:ext uri="{FF2B5EF4-FFF2-40B4-BE49-F238E27FC236}">
                <a16:creationId xmlns:a16="http://schemas.microsoft.com/office/drawing/2014/main" id="{5DEC7A1C-39DC-4859-B8AE-F779F97C2FD3}"/>
              </a:ext>
            </a:extLst>
          </p:cNvPr>
          <p:cNvPicPr>
            <a:picLocks noChangeAspect="1"/>
          </p:cNvPicPr>
          <p:nvPr/>
        </p:nvPicPr>
        <p:blipFill>
          <a:blip r:embed="rId5"/>
          <a:stretch>
            <a:fillRect/>
          </a:stretch>
        </p:blipFill>
        <p:spPr>
          <a:xfrm>
            <a:off x="5742192" y="2299175"/>
            <a:ext cx="2628900" cy="1625568"/>
          </a:xfrm>
          <a:prstGeom prst="rect">
            <a:avLst/>
          </a:prstGeom>
        </p:spPr>
      </p:pic>
    </p:spTree>
    <p:extLst>
      <p:ext uri="{BB962C8B-B14F-4D97-AF65-F5344CB8AC3E}">
        <p14:creationId xmlns:p14="http://schemas.microsoft.com/office/powerpoint/2010/main" val="33682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ircle(in)">
                                      <p:cBhvr>
                                        <p:cTn id="10" dur="2000"/>
                                        <p:tgtEl>
                                          <p:spTgt spid="17"/>
                                        </p:tgtEl>
                                      </p:cBhvr>
                                    </p:animEffect>
                                  </p:childTnLst>
                                </p:cTn>
                              </p:par>
                              <p:par>
                                <p:cTn id="11" presetID="6" presetClass="entr" presetSubtype="16"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grpSp>
        <p:nvGrpSpPr>
          <p:cNvPr id="5" name="Group 4">
            <a:extLst>
              <a:ext uri="{FF2B5EF4-FFF2-40B4-BE49-F238E27FC236}">
                <a16:creationId xmlns:a16="http://schemas.microsoft.com/office/drawing/2014/main" id="{DE5285FF-B971-49F2-A6EE-9018D7482022}"/>
              </a:ext>
            </a:extLst>
          </p:cNvPr>
          <p:cNvGrpSpPr/>
          <p:nvPr/>
        </p:nvGrpSpPr>
        <p:grpSpPr>
          <a:xfrm>
            <a:off x="1450270" y="469469"/>
            <a:ext cx="4937222" cy="842400"/>
            <a:chOff x="0" y="0"/>
            <a:chExt cx="3147239" cy="842400"/>
          </a:xfrm>
        </p:grpSpPr>
        <p:sp>
          <p:nvSpPr>
            <p:cNvPr id="6" name="Rectangle: Rounded Corners 5">
              <a:extLst>
                <a:ext uri="{FF2B5EF4-FFF2-40B4-BE49-F238E27FC236}">
                  <a16:creationId xmlns:a16="http://schemas.microsoft.com/office/drawing/2014/main" id="{044F0376-649E-488F-BACC-0A96C129E7B3}"/>
                </a:ext>
              </a:extLst>
            </p:cNvPr>
            <p:cNvSpPr/>
            <p:nvPr/>
          </p:nvSpPr>
          <p:spPr>
            <a:xfrm>
              <a:off x="0" y="0"/>
              <a:ext cx="3147239" cy="842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502BFEC4-4042-4FF0-9DB4-8ACF3C4EACBB}"/>
                </a:ext>
              </a:extLst>
            </p:cNvPr>
            <p:cNvSpPr txBox="1"/>
            <p:nvPr/>
          </p:nvSpPr>
          <p:spPr>
            <a:xfrm>
              <a:off x="41124" y="41123"/>
              <a:ext cx="2787562"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1" kern="1200" dirty="0"/>
                <a:t>Traffic Congestion</a:t>
              </a:r>
              <a:endParaRPr lang="en-IN" sz="3600" kern="1200" dirty="0"/>
            </a:p>
          </p:txBody>
        </p:sp>
      </p:grpSp>
      <p:pic>
        <p:nvPicPr>
          <p:cNvPr id="10" name="Picture 9">
            <a:extLst>
              <a:ext uri="{FF2B5EF4-FFF2-40B4-BE49-F238E27FC236}">
                <a16:creationId xmlns:a16="http://schemas.microsoft.com/office/drawing/2014/main" id="{7644CF51-6E27-491B-A7DD-A720A2694014}"/>
              </a:ext>
            </a:extLst>
          </p:cNvPr>
          <p:cNvPicPr>
            <a:picLocks noChangeAspect="1"/>
          </p:cNvPicPr>
          <p:nvPr/>
        </p:nvPicPr>
        <p:blipFill>
          <a:blip r:embed="rId3"/>
          <a:stretch>
            <a:fillRect/>
          </a:stretch>
        </p:blipFill>
        <p:spPr>
          <a:xfrm>
            <a:off x="6653910" y="471786"/>
            <a:ext cx="2079639" cy="1680166"/>
          </a:xfrm>
          <a:prstGeom prst="rect">
            <a:avLst/>
          </a:prstGeom>
        </p:spPr>
      </p:pic>
      <p:pic>
        <p:nvPicPr>
          <p:cNvPr id="12" name="Picture 11">
            <a:extLst>
              <a:ext uri="{FF2B5EF4-FFF2-40B4-BE49-F238E27FC236}">
                <a16:creationId xmlns:a16="http://schemas.microsoft.com/office/drawing/2014/main" id="{A92A4F87-E1B2-43B5-A6BF-1B077E52A2DD}"/>
              </a:ext>
            </a:extLst>
          </p:cNvPr>
          <p:cNvPicPr>
            <a:picLocks noChangeAspect="1"/>
          </p:cNvPicPr>
          <p:nvPr/>
        </p:nvPicPr>
        <p:blipFill>
          <a:blip r:embed="rId4"/>
          <a:stretch>
            <a:fillRect/>
          </a:stretch>
        </p:blipFill>
        <p:spPr>
          <a:xfrm>
            <a:off x="4175128" y="2193075"/>
            <a:ext cx="3894984" cy="1874208"/>
          </a:xfrm>
          <a:prstGeom prst="rect">
            <a:avLst/>
          </a:prstGeom>
        </p:spPr>
      </p:pic>
      <p:pic>
        <p:nvPicPr>
          <p:cNvPr id="16" name="Picture 15">
            <a:extLst>
              <a:ext uri="{FF2B5EF4-FFF2-40B4-BE49-F238E27FC236}">
                <a16:creationId xmlns:a16="http://schemas.microsoft.com/office/drawing/2014/main" id="{7C07AC90-4AE4-4177-AAD2-7BFD9D9490CC}"/>
              </a:ext>
            </a:extLst>
          </p:cNvPr>
          <p:cNvPicPr>
            <a:picLocks noChangeAspect="1"/>
          </p:cNvPicPr>
          <p:nvPr/>
        </p:nvPicPr>
        <p:blipFill>
          <a:blip r:embed="rId5"/>
          <a:stretch>
            <a:fillRect/>
          </a:stretch>
        </p:blipFill>
        <p:spPr>
          <a:xfrm>
            <a:off x="677257" y="1350336"/>
            <a:ext cx="3341850" cy="3323696"/>
          </a:xfrm>
          <a:prstGeom prst="rect">
            <a:avLst/>
          </a:prstGeom>
        </p:spPr>
      </p:pic>
    </p:spTree>
    <p:extLst>
      <p:ext uri="{BB962C8B-B14F-4D97-AF65-F5344CB8AC3E}">
        <p14:creationId xmlns:p14="http://schemas.microsoft.com/office/powerpoint/2010/main" val="373449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par>
                                <p:cTn id="8" presetID="6"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3" name="TextBox 2">
            <a:extLst>
              <a:ext uri="{FF2B5EF4-FFF2-40B4-BE49-F238E27FC236}">
                <a16:creationId xmlns:a16="http://schemas.microsoft.com/office/drawing/2014/main" id="{B2B7B19B-6D4E-47BF-A0EF-194995116CA1}"/>
              </a:ext>
            </a:extLst>
          </p:cNvPr>
          <p:cNvSpPr txBox="1"/>
          <p:nvPr/>
        </p:nvSpPr>
        <p:spPr>
          <a:xfrm>
            <a:off x="1339702" y="595424"/>
            <a:ext cx="5071730" cy="584775"/>
          </a:xfrm>
          <a:prstGeom prst="rect">
            <a:avLst/>
          </a:prstGeom>
          <a:noFill/>
        </p:spPr>
        <p:txBody>
          <a:bodyPr wrap="square" rtlCol="0">
            <a:spAutoFit/>
          </a:bodyPr>
          <a:lstStyle/>
          <a:p>
            <a:pPr algn="ctr"/>
            <a:r>
              <a:rPr lang="en-IN" sz="3200" b="1" i="1" dirty="0"/>
              <a:t>Road Accidents</a:t>
            </a:r>
          </a:p>
        </p:txBody>
      </p:sp>
      <p:grpSp>
        <p:nvGrpSpPr>
          <p:cNvPr id="5" name="Group 4">
            <a:extLst>
              <a:ext uri="{FF2B5EF4-FFF2-40B4-BE49-F238E27FC236}">
                <a16:creationId xmlns:a16="http://schemas.microsoft.com/office/drawing/2014/main" id="{F05AABB5-2B6A-43BE-A1BA-F8DA7701E2CF}"/>
              </a:ext>
            </a:extLst>
          </p:cNvPr>
          <p:cNvGrpSpPr/>
          <p:nvPr/>
        </p:nvGrpSpPr>
        <p:grpSpPr>
          <a:xfrm>
            <a:off x="1474210" y="462631"/>
            <a:ext cx="4139781" cy="842400"/>
            <a:chOff x="0" y="0"/>
            <a:chExt cx="3147239" cy="842400"/>
          </a:xfrm>
        </p:grpSpPr>
        <p:sp>
          <p:nvSpPr>
            <p:cNvPr id="6" name="Rectangle: Rounded Corners 5">
              <a:extLst>
                <a:ext uri="{FF2B5EF4-FFF2-40B4-BE49-F238E27FC236}">
                  <a16:creationId xmlns:a16="http://schemas.microsoft.com/office/drawing/2014/main" id="{664ACF79-90D6-4876-B95F-304A4A073D45}"/>
                </a:ext>
              </a:extLst>
            </p:cNvPr>
            <p:cNvSpPr/>
            <p:nvPr/>
          </p:nvSpPr>
          <p:spPr>
            <a:xfrm>
              <a:off x="0" y="0"/>
              <a:ext cx="3147239" cy="842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10360C82-D830-4F6B-8FC2-F8B092B3D24C}"/>
                </a:ext>
              </a:extLst>
            </p:cNvPr>
            <p:cNvSpPr txBox="1"/>
            <p:nvPr/>
          </p:nvSpPr>
          <p:spPr>
            <a:xfrm>
              <a:off x="41123" y="41123"/>
              <a:ext cx="3064993"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1" kern="1200" dirty="0"/>
                <a:t>Road Accidents</a:t>
              </a:r>
              <a:endParaRPr lang="en-IN" sz="3600" kern="1200" dirty="0"/>
            </a:p>
          </p:txBody>
        </p:sp>
      </p:grpSp>
      <p:pic>
        <p:nvPicPr>
          <p:cNvPr id="8" name="Picture 7">
            <a:extLst>
              <a:ext uri="{FF2B5EF4-FFF2-40B4-BE49-F238E27FC236}">
                <a16:creationId xmlns:a16="http://schemas.microsoft.com/office/drawing/2014/main" id="{0C4B5AAF-1AC4-4374-AC16-517952472DE5}"/>
              </a:ext>
            </a:extLst>
          </p:cNvPr>
          <p:cNvPicPr>
            <a:picLocks noChangeAspect="1"/>
          </p:cNvPicPr>
          <p:nvPr/>
        </p:nvPicPr>
        <p:blipFill>
          <a:blip r:embed="rId3"/>
          <a:stretch>
            <a:fillRect/>
          </a:stretch>
        </p:blipFill>
        <p:spPr>
          <a:xfrm>
            <a:off x="5668083" y="424306"/>
            <a:ext cx="2944289" cy="2678093"/>
          </a:xfrm>
          <a:prstGeom prst="rect">
            <a:avLst/>
          </a:prstGeom>
        </p:spPr>
      </p:pic>
      <p:pic>
        <p:nvPicPr>
          <p:cNvPr id="10" name="Picture 9">
            <a:extLst>
              <a:ext uri="{FF2B5EF4-FFF2-40B4-BE49-F238E27FC236}">
                <a16:creationId xmlns:a16="http://schemas.microsoft.com/office/drawing/2014/main" id="{C72ABDEB-A8B5-4777-841E-E1E8482BDD02}"/>
              </a:ext>
            </a:extLst>
          </p:cNvPr>
          <p:cNvPicPr>
            <a:picLocks noChangeAspect="1"/>
          </p:cNvPicPr>
          <p:nvPr/>
        </p:nvPicPr>
        <p:blipFill>
          <a:blip r:embed="rId4"/>
          <a:stretch>
            <a:fillRect/>
          </a:stretch>
        </p:blipFill>
        <p:spPr>
          <a:xfrm>
            <a:off x="689361" y="1336028"/>
            <a:ext cx="4722611" cy="3329468"/>
          </a:xfrm>
          <a:prstGeom prst="rect">
            <a:avLst/>
          </a:prstGeom>
        </p:spPr>
      </p:pic>
      <p:pic>
        <p:nvPicPr>
          <p:cNvPr id="12" name="Picture 11">
            <a:extLst>
              <a:ext uri="{FF2B5EF4-FFF2-40B4-BE49-F238E27FC236}">
                <a16:creationId xmlns:a16="http://schemas.microsoft.com/office/drawing/2014/main" id="{A319F321-F885-4605-9E82-8CB25E57768E}"/>
              </a:ext>
            </a:extLst>
          </p:cNvPr>
          <p:cNvPicPr>
            <a:picLocks noChangeAspect="1"/>
          </p:cNvPicPr>
          <p:nvPr/>
        </p:nvPicPr>
        <p:blipFill>
          <a:blip r:embed="rId5"/>
          <a:stretch>
            <a:fillRect/>
          </a:stretch>
        </p:blipFill>
        <p:spPr>
          <a:xfrm>
            <a:off x="5403509" y="3019647"/>
            <a:ext cx="2251933" cy="1620100"/>
          </a:xfrm>
          <a:prstGeom prst="rect">
            <a:avLst/>
          </a:prstGeom>
        </p:spPr>
      </p:pic>
    </p:spTree>
    <p:extLst>
      <p:ext uri="{BB962C8B-B14F-4D97-AF65-F5344CB8AC3E}">
        <p14:creationId xmlns:p14="http://schemas.microsoft.com/office/powerpoint/2010/main" val="428624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ABB84F-1EEA-4AD9-BBF5-C00DA18A2F0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grpSp>
        <p:nvGrpSpPr>
          <p:cNvPr id="3" name="Group 2">
            <a:extLst>
              <a:ext uri="{FF2B5EF4-FFF2-40B4-BE49-F238E27FC236}">
                <a16:creationId xmlns:a16="http://schemas.microsoft.com/office/drawing/2014/main" id="{945D4334-9EE8-4B69-ABDB-718AE633E60F}"/>
              </a:ext>
            </a:extLst>
          </p:cNvPr>
          <p:cNvGrpSpPr/>
          <p:nvPr/>
        </p:nvGrpSpPr>
        <p:grpSpPr>
          <a:xfrm>
            <a:off x="1536211" y="410200"/>
            <a:ext cx="3811966" cy="853708"/>
            <a:chOff x="-1" y="-11308"/>
            <a:chExt cx="3147240" cy="853708"/>
          </a:xfrm>
        </p:grpSpPr>
        <p:sp>
          <p:nvSpPr>
            <p:cNvPr id="4" name="Rectangle: Rounded Corners 3">
              <a:extLst>
                <a:ext uri="{FF2B5EF4-FFF2-40B4-BE49-F238E27FC236}">
                  <a16:creationId xmlns:a16="http://schemas.microsoft.com/office/drawing/2014/main" id="{B60670D8-3851-4DA1-9F70-25F55D92FB76}"/>
                </a:ext>
              </a:extLst>
            </p:cNvPr>
            <p:cNvSpPr/>
            <p:nvPr/>
          </p:nvSpPr>
          <p:spPr>
            <a:xfrm>
              <a:off x="0" y="0"/>
              <a:ext cx="3147239" cy="842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ectangle: Rounded Corners 4">
              <a:extLst>
                <a:ext uri="{FF2B5EF4-FFF2-40B4-BE49-F238E27FC236}">
                  <a16:creationId xmlns:a16="http://schemas.microsoft.com/office/drawing/2014/main" id="{279BCA98-1F90-4175-A186-215BE482656A}"/>
                </a:ext>
              </a:extLst>
            </p:cNvPr>
            <p:cNvSpPr txBox="1"/>
            <p:nvPr/>
          </p:nvSpPr>
          <p:spPr>
            <a:xfrm>
              <a:off x="-1" y="-11308"/>
              <a:ext cx="3147239"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1" kern="1200" dirty="0"/>
                <a:t>Parking Issues..</a:t>
              </a:r>
              <a:endParaRPr lang="en-IN" sz="3600" kern="1200" dirty="0"/>
            </a:p>
          </p:txBody>
        </p:sp>
      </p:grpSp>
      <p:pic>
        <p:nvPicPr>
          <p:cNvPr id="7" name="Picture 6">
            <a:extLst>
              <a:ext uri="{FF2B5EF4-FFF2-40B4-BE49-F238E27FC236}">
                <a16:creationId xmlns:a16="http://schemas.microsoft.com/office/drawing/2014/main" id="{0BD082E6-5F42-43BA-8E78-AB15A5F322B4}"/>
              </a:ext>
            </a:extLst>
          </p:cNvPr>
          <p:cNvPicPr>
            <a:picLocks noChangeAspect="1"/>
          </p:cNvPicPr>
          <p:nvPr/>
        </p:nvPicPr>
        <p:blipFill>
          <a:blip r:embed="rId2"/>
          <a:stretch>
            <a:fillRect/>
          </a:stretch>
        </p:blipFill>
        <p:spPr>
          <a:xfrm>
            <a:off x="5411975" y="334704"/>
            <a:ext cx="3462283" cy="2376142"/>
          </a:xfrm>
          <a:prstGeom prst="rect">
            <a:avLst/>
          </a:prstGeom>
        </p:spPr>
      </p:pic>
      <p:pic>
        <p:nvPicPr>
          <p:cNvPr id="13" name="Picture 12">
            <a:extLst>
              <a:ext uri="{FF2B5EF4-FFF2-40B4-BE49-F238E27FC236}">
                <a16:creationId xmlns:a16="http://schemas.microsoft.com/office/drawing/2014/main" id="{837A238E-B32E-41B2-9B62-71EF9D6DB09F}"/>
              </a:ext>
            </a:extLst>
          </p:cNvPr>
          <p:cNvPicPr>
            <a:picLocks noChangeAspect="1"/>
          </p:cNvPicPr>
          <p:nvPr/>
        </p:nvPicPr>
        <p:blipFill>
          <a:blip r:embed="rId3"/>
          <a:stretch>
            <a:fillRect/>
          </a:stretch>
        </p:blipFill>
        <p:spPr>
          <a:xfrm>
            <a:off x="813279" y="1363488"/>
            <a:ext cx="4534898" cy="3304801"/>
          </a:xfrm>
          <a:prstGeom prst="rect">
            <a:avLst/>
          </a:prstGeom>
        </p:spPr>
      </p:pic>
      <p:pic>
        <p:nvPicPr>
          <p:cNvPr id="15" name="Picture 14">
            <a:extLst>
              <a:ext uri="{FF2B5EF4-FFF2-40B4-BE49-F238E27FC236}">
                <a16:creationId xmlns:a16="http://schemas.microsoft.com/office/drawing/2014/main" id="{EE5891D8-61C5-4C56-A8D1-78E3FFDC94EB}"/>
              </a:ext>
            </a:extLst>
          </p:cNvPr>
          <p:cNvPicPr>
            <a:picLocks noChangeAspect="1"/>
          </p:cNvPicPr>
          <p:nvPr/>
        </p:nvPicPr>
        <p:blipFill>
          <a:blip r:embed="rId4"/>
          <a:stretch>
            <a:fillRect/>
          </a:stretch>
        </p:blipFill>
        <p:spPr>
          <a:xfrm>
            <a:off x="5454391" y="2801797"/>
            <a:ext cx="2349907" cy="1760162"/>
          </a:xfrm>
          <a:prstGeom prst="rect">
            <a:avLst/>
          </a:prstGeom>
        </p:spPr>
      </p:pic>
    </p:spTree>
    <p:extLst>
      <p:ext uri="{BB962C8B-B14F-4D97-AF65-F5344CB8AC3E}">
        <p14:creationId xmlns:p14="http://schemas.microsoft.com/office/powerpoint/2010/main" val="390880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2" name="TextBox 1">
            <a:extLst>
              <a:ext uri="{FF2B5EF4-FFF2-40B4-BE49-F238E27FC236}">
                <a16:creationId xmlns:a16="http://schemas.microsoft.com/office/drawing/2014/main" id="{868548E1-97AF-4D85-A07E-63BBA72DBB87}"/>
              </a:ext>
            </a:extLst>
          </p:cNvPr>
          <p:cNvSpPr txBox="1"/>
          <p:nvPr/>
        </p:nvSpPr>
        <p:spPr>
          <a:xfrm>
            <a:off x="1850064" y="1733107"/>
            <a:ext cx="5699051"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4000" dirty="0"/>
              <a:t>Is there any Solution???</a:t>
            </a:r>
          </a:p>
        </p:txBody>
      </p:sp>
    </p:spTree>
    <p:extLst>
      <p:ext uri="{BB962C8B-B14F-4D97-AF65-F5344CB8AC3E}">
        <p14:creationId xmlns:p14="http://schemas.microsoft.com/office/powerpoint/2010/main" val="326138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ctrTitle"/>
          </p:nvPr>
        </p:nvSpPr>
        <p:spPr>
          <a:xfrm>
            <a:off x="2886100" y="1786270"/>
            <a:ext cx="3371700" cy="68752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dirty="0" err="1"/>
              <a:t>PoolCar</a:t>
            </a:r>
            <a:endParaRPr dirty="0"/>
          </a:p>
        </p:txBody>
      </p:sp>
      <p:sp>
        <p:nvSpPr>
          <p:cNvPr id="412" name="Shape 412"/>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r>
              <a:rPr lang="en-IN" b="1" dirty="0"/>
              <a:t>Let’s have a ride together</a:t>
            </a: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2" name="TextBox 1">
            <a:extLst>
              <a:ext uri="{FF2B5EF4-FFF2-40B4-BE49-F238E27FC236}">
                <a16:creationId xmlns:a16="http://schemas.microsoft.com/office/drawing/2014/main" id="{F3CF7192-5967-4630-A7DF-AA7333E1F326}"/>
              </a:ext>
            </a:extLst>
          </p:cNvPr>
          <p:cNvSpPr txBox="1"/>
          <p:nvPr/>
        </p:nvSpPr>
        <p:spPr>
          <a:xfrm>
            <a:off x="1531087" y="1020726"/>
            <a:ext cx="3444949" cy="461665"/>
          </a:xfrm>
          <a:prstGeom prst="rect">
            <a:avLst/>
          </a:prstGeom>
          <a:noFill/>
        </p:spPr>
        <p:txBody>
          <a:bodyPr wrap="square" rtlCol="0">
            <a:spAutoFit/>
          </a:bodyPr>
          <a:lstStyle/>
          <a:p>
            <a:r>
              <a:rPr lang="en-IN" sz="2400" b="1" i="1" dirty="0"/>
              <a:t>What is Car Pooling?</a:t>
            </a:r>
          </a:p>
        </p:txBody>
      </p:sp>
      <p:sp>
        <p:nvSpPr>
          <p:cNvPr id="3" name="TextBox 2">
            <a:extLst>
              <a:ext uri="{FF2B5EF4-FFF2-40B4-BE49-F238E27FC236}">
                <a16:creationId xmlns:a16="http://schemas.microsoft.com/office/drawing/2014/main" id="{7E045781-6AA7-43F1-ABAD-C343185FD130}"/>
              </a:ext>
            </a:extLst>
          </p:cNvPr>
          <p:cNvSpPr txBox="1"/>
          <p:nvPr/>
        </p:nvSpPr>
        <p:spPr>
          <a:xfrm>
            <a:off x="648586" y="1833086"/>
            <a:ext cx="7049386" cy="738664"/>
          </a:xfrm>
          <a:prstGeom prst="rect">
            <a:avLst/>
          </a:prstGeom>
          <a:noFill/>
        </p:spPr>
        <p:txBody>
          <a:bodyPr wrap="square" rtlCol="0">
            <a:spAutoFit/>
          </a:bodyPr>
          <a:lstStyle/>
          <a:p>
            <a:r>
              <a:rPr lang="en-IN" b="1" dirty="0"/>
              <a:t>Carpooling</a:t>
            </a:r>
            <a:r>
              <a:rPr lang="en-IN" dirty="0"/>
              <a:t> (also </a:t>
            </a:r>
            <a:r>
              <a:rPr lang="en-IN" b="1" dirty="0"/>
              <a:t>car-sharing</a:t>
            </a:r>
            <a:r>
              <a:rPr lang="en-IN" dirty="0"/>
              <a:t>, </a:t>
            </a:r>
            <a:r>
              <a:rPr lang="en-IN" b="1" dirty="0"/>
              <a:t>ride-sharing</a:t>
            </a:r>
            <a:r>
              <a:rPr lang="en-IN" dirty="0"/>
              <a:t> and </a:t>
            </a:r>
            <a:r>
              <a:rPr lang="en-IN" b="1" dirty="0"/>
              <a:t>lift-sharing</a:t>
            </a:r>
            <a:r>
              <a:rPr lang="en-IN" dirty="0"/>
              <a:t>) is the sharing of car journeys so that more than one person travels in a car, and prevents the need for others to have to drive to a location themselves.</a:t>
            </a:r>
          </a:p>
        </p:txBody>
      </p:sp>
      <p:pic>
        <p:nvPicPr>
          <p:cNvPr id="5" name="Picture 4">
            <a:extLst>
              <a:ext uri="{FF2B5EF4-FFF2-40B4-BE49-F238E27FC236}">
                <a16:creationId xmlns:a16="http://schemas.microsoft.com/office/drawing/2014/main" id="{15CCF2DE-D76D-482D-819D-86ABE9FBC36A}"/>
              </a:ext>
            </a:extLst>
          </p:cNvPr>
          <p:cNvPicPr>
            <a:picLocks noChangeAspect="1"/>
          </p:cNvPicPr>
          <p:nvPr/>
        </p:nvPicPr>
        <p:blipFill>
          <a:blip r:embed="rId3"/>
          <a:stretch>
            <a:fillRect/>
          </a:stretch>
        </p:blipFill>
        <p:spPr>
          <a:xfrm>
            <a:off x="4976036" y="2571750"/>
            <a:ext cx="2468768" cy="1851574"/>
          </a:xfrm>
          <a:prstGeom prst="rect">
            <a:avLst/>
          </a:prstGeom>
        </p:spPr>
      </p:pic>
    </p:spTree>
    <p:extLst>
      <p:ext uri="{BB962C8B-B14F-4D97-AF65-F5344CB8AC3E}">
        <p14:creationId xmlns:p14="http://schemas.microsoft.com/office/powerpoint/2010/main" val="2226831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2" name="TextBox 1">
            <a:extLst>
              <a:ext uri="{FF2B5EF4-FFF2-40B4-BE49-F238E27FC236}">
                <a16:creationId xmlns:a16="http://schemas.microsoft.com/office/drawing/2014/main" id="{973D6B50-61E0-435D-8D8D-0529B2A8998B}"/>
              </a:ext>
            </a:extLst>
          </p:cNvPr>
          <p:cNvSpPr txBox="1"/>
          <p:nvPr/>
        </p:nvSpPr>
        <p:spPr>
          <a:xfrm>
            <a:off x="1541721" y="765545"/>
            <a:ext cx="3583171" cy="461665"/>
          </a:xfrm>
          <a:prstGeom prst="rect">
            <a:avLst/>
          </a:prstGeom>
          <a:noFill/>
        </p:spPr>
        <p:txBody>
          <a:bodyPr wrap="square" rtlCol="0">
            <a:spAutoFit/>
          </a:bodyPr>
          <a:lstStyle/>
          <a:p>
            <a:r>
              <a:rPr lang="en-IN" sz="2400" i="1" dirty="0"/>
              <a:t>Benefits of Car Pooling</a:t>
            </a:r>
          </a:p>
        </p:txBody>
      </p:sp>
      <p:sp>
        <p:nvSpPr>
          <p:cNvPr id="3" name="TextBox 2">
            <a:extLst>
              <a:ext uri="{FF2B5EF4-FFF2-40B4-BE49-F238E27FC236}">
                <a16:creationId xmlns:a16="http://schemas.microsoft.com/office/drawing/2014/main" id="{ACD1B5B4-57D5-4491-BC7B-7061A081E99D}"/>
              </a:ext>
            </a:extLst>
          </p:cNvPr>
          <p:cNvSpPr txBox="1"/>
          <p:nvPr/>
        </p:nvSpPr>
        <p:spPr>
          <a:xfrm>
            <a:off x="1073888" y="1417080"/>
            <a:ext cx="6517758" cy="2354491"/>
          </a:xfrm>
          <a:prstGeom prst="rect">
            <a:avLst/>
          </a:prstGeom>
          <a:noFill/>
        </p:spPr>
        <p:txBody>
          <a:bodyPr wrap="square" rtlCol="0">
            <a:spAutoFit/>
          </a:bodyPr>
          <a:lstStyle/>
          <a:p>
            <a:pPr>
              <a:lnSpc>
                <a:spcPct val="150000"/>
              </a:lnSpc>
            </a:pPr>
            <a:r>
              <a:rPr lang="en-IN" dirty="0"/>
              <a:t>There are many great benefits to carpooling, many of which people do not know about or even think about. With these benefits in mind, it will be easier than ever to see why making the switch, even for just a few days a week, can be a good idea for you and your commute.</a:t>
            </a:r>
          </a:p>
          <a:p>
            <a:pPr>
              <a:lnSpc>
                <a:spcPct val="150000"/>
              </a:lnSpc>
            </a:pPr>
            <a:r>
              <a:rPr lang="en-IN" dirty="0"/>
              <a:t>Carpooling saves money and reduces congestion on our roads and highways. It also gives you the opportunity to develop new friendships with co-workers or other commuters. </a:t>
            </a:r>
          </a:p>
        </p:txBody>
      </p:sp>
      <p:sp>
        <p:nvSpPr>
          <p:cNvPr id="4" name="TextBox 3">
            <a:extLst>
              <a:ext uri="{FF2B5EF4-FFF2-40B4-BE49-F238E27FC236}">
                <a16:creationId xmlns:a16="http://schemas.microsoft.com/office/drawing/2014/main" id="{3A42B6D9-77C8-4811-A368-A1D0C8915F4A}"/>
              </a:ext>
            </a:extLst>
          </p:cNvPr>
          <p:cNvSpPr txBox="1"/>
          <p:nvPr/>
        </p:nvSpPr>
        <p:spPr>
          <a:xfrm>
            <a:off x="4572000" y="3961441"/>
            <a:ext cx="3349256" cy="400110"/>
          </a:xfrm>
          <a:prstGeom prst="rect">
            <a:avLst/>
          </a:prstGeom>
          <a:noFill/>
        </p:spPr>
        <p:txBody>
          <a:bodyPr wrap="square" rtlCol="0">
            <a:spAutoFit/>
          </a:bodyPr>
          <a:lstStyle/>
          <a:p>
            <a:r>
              <a:rPr lang="en-IN" sz="2000" dirty="0">
                <a:solidFill>
                  <a:schemeClr val="accent4">
                    <a:lumMod val="50000"/>
                  </a:schemeClr>
                </a:solidFill>
              </a:rPr>
              <a:t>Let’s explore more…..</a:t>
            </a:r>
          </a:p>
        </p:txBody>
      </p:sp>
    </p:spTree>
    <p:extLst>
      <p:ext uri="{BB962C8B-B14F-4D97-AF65-F5344CB8AC3E}">
        <p14:creationId xmlns:p14="http://schemas.microsoft.com/office/powerpoint/2010/main" val="189591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91CB97-1AD7-4554-AA30-4E1352BDD6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
        <p:nvSpPr>
          <p:cNvPr id="3" name="TextBox 2">
            <a:extLst>
              <a:ext uri="{FF2B5EF4-FFF2-40B4-BE49-F238E27FC236}">
                <a16:creationId xmlns:a16="http://schemas.microsoft.com/office/drawing/2014/main" id="{A49BCC1F-476E-44FE-968F-6ED7DB5BFD4D}"/>
              </a:ext>
            </a:extLst>
          </p:cNvPr>
          <p:cNvSpPr txBox="1"/>
          <p:nvPr/>
        </p:nvSpPr>
        <p:spPr>
          <a:xfrm>
            <a:off x="1488558" y="903767"/>
            <a:ext cx="4114800" cy="369332"/>
          </a:xfrm>
          <a:prstGeom prst="rect">
            <a:avLst/>
          </a:prstGeom>
          <a:noFill/>
        </p:spPr>
        <p:txBody>
          <a:bodyPr wrap="square" rtlCol="0">
            <a:spAutoFit/>
          </a:bodyPr>
          <a:lstStyle/>
          <a:p>
            <a:r>
              <a:rPr lang="en-IN" sz="1800" b="1" dirty="0"/>
              <a:t>Carpooling Helps the Environment</a:t>
            </a:r>
            <a:endParaRPr lang="en-IN" sz="1800" dirty="0"/>
          </a:p>
        </p:txBody>
      </p:sp>
      <p:sp>
        <p:nvSpPr>
          <p:cNvPr id="4" name="TextBox 3">
            <a:extLst>
              <a:ext uri="{FF2B5EF4-FFF2-40B4-BE49-F238E27FC236}">
                <a16:creationId xmlns:a16="http://schemas.microsoft.com/office/drawing/2014/main" id="{0B6CC3B1-02BB-4614-B8BD-86AB28F1F1D0}"/>
              </a:ext>
            </a:extLst>
          </p:cNvPr>
          <p:cNvSpPr txBox="1"/>
          <p:nvPr/>
        </p:nvSpPr>
        <p:spPr>
          <a:xfrm>
            <a:off x="1488558" y="1722474"/>
            <a:ext cx="6071191" cy="1077218"/>
          </a:xfrm>
          <a:prstGeom prst="rect">
            <a:avLst/>
          </a:prstGeom>
          <a:noFill/>
        </p:spPr>
        <p:txBody>
          <a:bodyPr wrap="square" rtlCol="0">
            <a:spAutoFit/>
          </a:bodyPr>
          <a:lstStyle/>
          <a:p>
            <a:r>
              <a:rPr lang="en-IN" sz="1600" dirty="0"/>
              <a:t>Carpooling cuts down on the number of cars and vehicle son the road. Fewer cars means there is less carbon and other gasses and pollution getting into the air. This protects the environment by keeping the air, water, and land cleaner.</a:t>
            </a:r>
          </a:p>
        </p:txBody>
      </p:sp>
    </p:spTree>
    <p:extLst>
      <p:ext uri="{BB962C8B-B14F-4D97-AF65-F5344CB8AC3E}">
        <p14:creationId xmlns:p14="http://schemas.microsoft.com/office/powerpoint/2010/main" val="338978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91CB97-1AD7-4554-AA30-4E1352BDD6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sp>
        <p:nvSpPr>
          <p:cNvPr id="3" name="TextBox 2">
            <a:extLst>
              <a:ext uri="{FF2B5EF4-FFF2-40B4-BE49-F238E27FC236}">
                <a16:creationId xmlns:a16="http://schemas.microsoft.com/office/drawing/2014/main" id="{A49BCC1F-476E-44FE-968F-6ED7DB5BFD4D}"/>
              </a:ext>
            </a:extLst>
          </p:cNvPr>
          <p:cNvSpPr txBox="1"/>
          <p:nvPr/>
        </p:nvSpPr>
        <p:spPr>
          <a:xfrm>
            <a:off x="1488558" y="903767"/>
            <a:ext cx="2477386" cy="369332"/>
          </a:xfrm>
          <a:prstGeom prst="rect">
            <a:avLst/>
          </a:prstGeom>
          <a:noFill/>
        </p:spPr>
        <p:txBody>
          <a:bodyPr wrap="square" rtlCol="0">
            <a:spAutoFit/>
          </a:bodyPr>
          <a:lstStyle/>
          <a:p>
            <a:r>
              <a:rPr lang="en-IN" sz="1800" b="1" dirty="0"/>
              <a:t>It is Good for You</a:t>
            </a:r>
            <a:endParaRPr lang="en-IN" sz="2400" dirty="0"/>
          </a:p>
        </p:txBody>
      </p:sp>
      <p:sp>
        <p:nvSpPr>
          <p:cNvPr id="4" name="TextBox 3">
            <a:extLst>
              <a:ext uri="{FF2B5EF4-FFF2-40B4-BE49-F238E27FC236}">
                <a16:creationId xmlns:a16="http://schemas.microsoft.com/office/drawing/2014/main" id="{0B6CC3B1-02BB-4614-B8BD-86AB28F1F1D0}"/>
              </a:ext>
            </a:extLst>
          </p:cNvPr>
          <p:cNvSpPr txBox="1"/>
          <p:nvPr/>
        </p:nvSpPr>
        <p:spPr>
          <a:xfrm>
            <a:off x="1488558" y="1722474"/>
            <a:ext cx="6071191" cy="1569660"/>
          </a:xfrm>
          <a:prstGeom prst="rect">
            <a:avLst/>
          </a:prstGeom>
          <a:noFill/>
        </p:spPr>
        <p:txBody>
          <a:bodyPr wrap="square" rtlCol="0">
            <a:spAutoFit/>
          </a:bodyPr>
          <a:lstStyle/>
          <a:p>
            <a:r>
              <a:rPr lang="en-IN" sz="1600" dirty="0"/>
              <a:t>According to numerous health reports and research, air pollution caused by auto emissions can significantly increase the likelihood of health issues such as asthma, allergies, lung cancer, COPD, and the like. Research data has also suggested that carpooling can be far less stressful than simply commuting on your own.</a:t>
            </a:r>
          </a:p>
        </p:txBody>
      </p:sp>
    </p:spTree>
    <p:extLst>
      <p:ext uri="{BB962C8B-B14F-4D97-AF65-F5344CB8AC3E}">
        <p14:creationId xmlns:p14="http://schemas.microsoft.com/office/powerpoint/2010/main" val="284716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ctrTitle" idx="4294967295"/>
          </p:nvPr>
        </p:nvSpPr>
        <p:spPr>
          <a:xfrm>
            <a:off x="685800" y="1315759"/>
            <a:ext cx="65937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6000" dirty="0">
                <a:solidFill>
                  <a:srgbClr val="FFB600"/>
                </a:solidFill>
              </a:rPr>
              <a:t>Hello!</a:t>
            </a:r>
            <a:endParaRPr sz="6000" dirty="0">
              <a:solidFill>
                <a:srgbClr val="FFB600"/>
              </a:solidFill>
            </a:endParaRPr>
          </a:p>
        </p:txBody>
      </p:sp>
      <p:sp>
        <p:nvSpPr>
          <p:cNvPr id="404" name="Shape 404"/>
          <p:cNvSpPr txBox="1">
            <a:spLocks noGrp="1"/>
          </p:cNvSpPr>
          <p:nvPr>
            <p:ph type="subTitle" idx="4294967295"/>
          </p:nvPr>
        </p:nvSpPr>
        <p:spPr>
          <a:xfrm>
            <a:off x="685800" y="2348805"/>
            <a:ext cx="6593700" cy="1769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IN" sz="3600" dirty="0">
                <a:solidFill>
                  <a:srgbClr val="FFFFFF"/>
                </a:solidFill>
              </a:rPr>
              <a:t>We are </a:t>
            </a:r>
            <a:r>
              <a:rPr lang="en-IN" sz="3600" dirty="0" err="1">
                <a:solidFill>
                  <a:srgbClr val="FFFFFF"/>
                </a:solidFill>
              </a:rPr>
              <a:t>CyberPunk</a:t>
            </a:r>
            <a:endParaRPr sz="3600" dirty="0">
              <a:solidFill>
                <a:srgbClr val="FFFFFF"/>
              </a:solidFill>
            </a:endParaRPr>
          </a:p>
          <a:p>
            <a:pPr marL="0" lvl="0" indent="0">
              <a:spcBef>
                <a:spcPts val="1000"/>
              </a:spcBef>
              <a:spcAft>
                <a:spcPts val="1000"/>
              </a:spcAft>
              <a:buClr>
                <a:schemeClr val="dk1"/>
              </a:buClr>
              <a:buSzPts val="1100"/>
              <a:buFont typeface="Arial"/>
              <a:buNone/>
            </a:pPr>
            <a:r>
              <a:rPr lang="en-IN" dirty="0">
                <a:solidFill>
                  <a:srgbClr val="FFFFFF"/>
                </a:solidFill>
              </a:rPr>
              <a:t>Let’s come together, and make this world beautiful.</a:t>
            </a:r>
            <a:endParaRPr lang="en" dirty="0">
              <a:solidFill>
                <a:srgbClr val="FFFFFF"/>
              </a:solidFill>
            </a:endParaRPr>
          </a:p>
          <a:p>
            <a:pPr marL="0" lvl="0" indent="0">
              <a:spcBef>
                <a:spcPts val="1000"/>
              </a:spcBef>
              <a:spcAft>
                <a:spcPts val="1000"/>
              </a:spcAft>
              <a:buClr>
                <a:schemeClr val="dk1"/>
              </a:buClr>
              <a:buSzPts val="1100"/>
              <a:buFont typeface="Arial"/>
              <a:buNone/>
            </a:pPr>
            <a:r>
              <a:rPr lang="en" dirty="0">
                <a:solidFill>
                  <a:srgbClr val="FFFFFF"/>
                </a:solidFill>
              </a:rPr>
              <a:t>You can find me at www.rishavpandey.me</a:t>
            </a:r>
            <a:endParaRPr sz="3600" dirty="0">
              <a:solidFill>
                <a:srgbClr val="FFFFFF"/>
              </a:solidFill>
            </a:endParaRPr>
          </a:p>
        </p:txBody>
      </p:sp>
      <p:pic>
        <p:nvPicPr>
          <p:cNvPr id="405" name="Shape 405" descr="photo-1434030216411-0b793f4b4173.jpg"/>
          <p:cNvPicPr preferRelativeResize="0"/>
          <p:nvPr/>
        </p:nvPicPr>
        <p:blipFill>
          <a:blip r:embed="rId3">
            <a:alphaModFix/>
          </a:blip>
          <a:stretch>
            <a:fillRect/>
          </a:stretch>
        </p:blipFill>
        <p:spPr>
          <a:xfrm>
            <a:off x="6265150" y="1981150"/>
            <a:ext cx="2071500" cy="2071500"/>
          </a:xfrm>
          <a:prstGeom prst="ellipse">
            <a:avLst/>
          </a:prstGeom>
          <a:noFill/>
          <a:ln>
            <a:noFill/>
          </a:ln>
        </p:spPr>
      </p:pic>
      <p:sp>
        <p:nvSpPr>
          <p:cNvPr id="406" name="Shape 40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4">
                                            <p:txEl>
                                              <p:pRg st="0" end="0"/>
                                            </p:txEl>
                                          </p:spTgt>
                                        </p:tgtEl>
                                        <p:attrNameLst>
                                          <p:attrName>style.visibility</p:attrName>
                                        </p:attrNameLst>
                                      </p:cBhvr>
                                      <p:to>
                                        <p:strVal val="visible"/>
                                      </p:to>
                                    </p:set>
                                    <p:animEffect transition="in" filter="fade">
                                      <p:cBhvr>
                                        <p:cTn id="7" dur="1000"/>
                                        <p:tgtEl>
                                          <p:spTgt spid="404">
                                            <p:txEl>
                                              <p:pRg st="0" end="0"/>
                                            </p:txEl>
                                          </p:spTgt>
                                        </p:tgtEl>
                                      </p:cBhvr>
                                    </p:animEffect>
                                    <p:anim calcmode="lin" valueType="num">
                                      <p:cBhvr>
                                        <p:cTn id="8" dur="1000" fill="hold"/>
                                        <p:tgtEl>
                                          <p:spTgt spid="4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4">
                                            <p:txEl>
                                              <p:pRg st="1" end="1"/>
                                            </p:txEl>
                                          </p:spTgt>
                                        </p:tgtEl>
                                        <p:attrNameLst>
                                          <p:attrName>style.visibility</p:attrName>
                                        </p:attrNameLst>
                                      </p:cBhvr>
                                      <p:to>
                                        <p:strVal val="visible"/>
                                      </p:to>
                                    </p:set>
                                    <p:animEffect transition="in" filter="fade">
                                      <p:cBhvr>
                                        <p:cTn id="14" dur="1000"/>
                                        <p:tgtEl>
                                          <p:spTgt spid="404">
                                            <p:txEl>
                                              <p:pRg st="1" end="1"/>
                                            </p:txEl>
                                          </p:spTgt>
                                        </p:tgtEl>
                                      </p:cBhvr>
                                    </p:animEffect>
                                    <p:anim calcmode="lin" valueType="num">
                                      <p:cBhvr>
                                        <p:cTn id="15" dur="1000" fill="hold"/>
                                        <p:tgtEl>
                                          <p:spTgt spid="4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4">
                                            <p:txEl>
                                              <p:pRg st="2" end="2"/>
                                            </p:txEl>
                                          </p:spTgt>
                                        </p:tgtEl>
                                        <p:attrNameLst>
                                          <p:attrName>style.visibility</p:attrName>
                                        </p:attrNameLst>
                                      </p:cBhvr>
                                      <p:to>
                                        <p:strVal val="visible"/>
                                      </p:to>
                                    </p:set>
                                    <p:animEffect transition="in" filter="fade">
                                      <p:cBhvr>
                                        <p:cTn id="21" dur="1000"/>
                                        <p:tgtEl>
                                          <p:spTgt spid="404">
                                            <p:txEl>
                                              <p:pRg st="2" end="2"/>
                                            </p:txEl>
                                          </p:spTgt>
                                        </p:tgtEl>
                                      </p:cBhvr>
                                    </p:animEffect>
                                    <p:anim calcmode="lin" valueType="num">
                                      <p:cBhvr>
                                        <p:cTn id="22" dur="1000" fill="hold"/>
                                        <p:tgtEl>
                                          <p:spTgt spid="40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0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91CB97-1AD7-4554-AA30-4E1352BDD6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
        <p:nvSpPr>
          <p:cNvPr id="3" name="TextBox 2">
            <a:extLst>
              <a:ext uri="{FF2B5EF4-FFF2-40B4-BE49-F238E27FC236}">
                <a16:creationId xmlns:a16="http://schemas.microsoft.com/office/drawing/2014/main" id="{A49BCC1F-476E-44FE-968F-6ED7DB5BFD4D}"/>
              </a:ext>
            </a:extLst>
          </p:cNvPr>
          <p:cNvSpPr txBox="1"/>
          <p:nvPr/>
        </p:nvSpPr>
        <p:spPr>
          <a:xfrm>
            <a:off x="1488558" y="903767"/>
            <a:ext cx="4104168" cy="369332"/>
          </a:xfrm>
          <a:prstGeom prst="rect">
            <a:avLst/>
          </a:prstGeom>
          <a:noFill/>
        </p:spPr>
        <p:txBody>
          <a:bodyPr wrap="square" rtlCol="0">
            <a:spAutoFit/>
          </a:bodyPr>
          <a:lstStyle/>
          <a:p>
            <a:r>
              <a:rPr lang="en-IN" sz="1800" b="1" dirty="0"/>
              <a:t>Carpooling Helps Save You Money</a:t>
            </a:r>
            <a:endParaRPr lang="en-IN" sz="2400" dirty="0"/>
          </a:p>
        </p:txBody>
      </p:sp>
      <p:sp>
        <p:nvSpPr>
          <p:cNvPr id="4" name="TextBox 3">
            <a:extLst>
              <a:ext uri="{FF2B5EF4-FFF2-40B4-BE49-F238E27FC236}">
                <a16:creationId xmlns:a16="http://schemas.microsoft.com/office/drawing/2014/main" id="{0B6CC3B1-02BB-4614-B8BD-86AB28F1F1D0}"/>
              </a:ext>
            </a:extLst>
          </p:cNvPr>
          <p:cNvSpPr txBox="1"/>
          <p:nvPr/>
        </p:nvSpPr>
        <p:spPr>
          <a:xfrm>
            <a:off x="1488558" y="1722474"/>
            <a:ext cx="6071191" cy="2308324"/>
          </a:xfrm>
          <a:prstGeom prst="rect">
            <a:avLst/>
          </a:prstGeom>
          <a:noFill/>
        </p:spPr>
        <p:txBody>
          <a:bodyPr wrap="square" rtlCol="0">
            <a:spAutoFit/>
          </a:bodyPr>
          <a:lstStyle/>
          <a:p>
            <a:r>
              <a:rPr lang="en-IN" sz="1600" dirty="0"/>
              <a:t>You can save money on gas and such by diving up the gas fees among your carpool passengers. The more people you have the more you can save. Carpooling also helps you save on the cost of vehicle repairs and maintenance if you rotate vehicle use between the members of your carpool team. Additionally, you and everyone else can save some money on road fees because with more carpooling there are fewer cars on the road and therefore less wear and damage to the roads that need to be repaired each year using taxpayer’s money.</a:t>
            </a:r>
          </a:p>
        </p:txBody>
      </p:sp>
    </p:spTree>
    <p:extLst>
      <p:ext uri="{BB962C8B-B14F-4D97-AF65-F5344CB8AC3E}">
        <p14:creationId xmlns:p14="http://schemas.microsoft.com/office/powerpoint/2010/main" val="2363678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91CB97-1AD7-4554-AA30-4E1352BDD6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sp>
        <p:nvSpPr>
          <p:cNvPr id="3" name="TextBox 2">
            <a:extLst>
              <a:ext uri="{FF2B5EF4-FFF2-40B4-BE49-F238E27FC236}">
                <a16:creationId xmlns:a16="http://schemas.microsoft.com/office/drawing/2014/main" id="{A49BCC1F-476E-44FE-968F-6ED7DB5BFD4D}"/>
              </a:ext>
            </a:extLst>
          </p:cNvPr>
          <p:cNvSpPr txBox="1"/>
          <p:nvPr/>
        </p:nvSpPr>
        <p:spPr>
          <a:xfrm>
            <a:off x="1488558" y="903767"/>
            <a:ext cx="4688958" cy="369332"/>
          </a:xfrm>
          <a:prstGeom prst="rect">
            <a:avLst/>
          </a:prstGeom>
          <a:noFill/>
        </p:spPr>
        <p:txBody>
          <a:bodyPr wrap="square" rtlCol="0">
            <a:spAutoFit/>
          </a:bodyPr>
          <a:lstStyle/>
          <a:p>
            <a:r>
              <a:rPr lang="en-IN" sz="1800" b="1" dirty="0"/>
              <a:t>Carpooling is a Very Convenient Option</a:t>
            </a:r>
            <a:endParaRPr lang="en-IN" sz="2400" dirty="0"/>
          </a:p>
        </p:txBody>
      </p:sp>
      <p:sp>
        <p:nvSpPr>
          <p:cNvPr id="4" name="TextBox 3">
            <a:extLst>
              <a:ext uri="{FF2B5EF4-FFF2-40B4-BE49-F238E27FC236}">
                <a16:creationId xmlns:a16="http://schemas.microsoft.com/office/drawing/2014/main" id="{0B6CC3B1-02BB-4614-B8BD-86AB28F1F1D0}"/>
              </a:ext>
            </a:extLst>
          </p:cNvPr>
          <p:cNvSpPr txBox="1"/>
          <p:nvPr/>
        </p:nvSpPr>
        <p:spPr>
          <a:xfrm>
            <a:off x="1488558" y="1722474"/>
            <a:ext cx="6071191" cy="1569660"/>
          </a:xfrm>
          <a:prstGeom prst="rect">
            <a:avLst/>
          </a:prstGeom>
          <a:noFill/>
        </p:spPr>
        <p:txBody>
          <a:bodyPr wrap="square" rtlCol="0">
            <a:spAutoFit/>
          </a:bodyPr>
          <a:lstStyle/>
          <a:p>
            <a:r>
              <a:rPr lang="en-IN" sz="1600" dirty="0"/>
              <a:t>Carpooling is an option that can give you great flexibility. If you need to carpool three days a week or five, you can do so. Whatever your needs are, you can look for people who need that same schedule or who can add you to their drive route on the days you need a ride. The flexibility makes it a very convenient option for any long commute.</a:t>
            </a:r>
          </a:p>
        </p:txBody>
      </p:sp>
    </p:spTree>
    <p:extLst>
      <p:ext uri="{BB962C8B-B14F-4D97-AF65-F5344CB8AC3E}">
        <p14:creationId xmlns:p14="http://schemas.microsoft.com/office/powerpoint/2010/main" val="85009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91CB97-1AD7-4554-AA30-4E1352BDD6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sp>
        <p:nvSpPr>
          <p:cNvPr id="3" name="TextBox 2">
            <a:extLst>
              <a:ext uri="{FF2B5EF4-FFF2-40B4-BE49-F238E27FC236}">
                <a16:creationId xmlns:a16="http://schemas.microsoft.com/office/drawing/2014/main" id="{A49BCC1F-476E-44FE-968F-6ED7DB5BFD4D}"/>
              </a:ext>
            </a:extLst>
          </p:cNvPr>
          <p:cNvSpPr txBox="1"/>
          <p:nvPr/>
        </p:nvSpPr>
        <p:spPr>
          <a:xfrm>
            <a:off x="1488558" y="903767"/>
            <a:ext cx="3657600" cy="369332"/>
          </a:xfrm>
          <a:prstGeom prst="rect">
            <a:avLst/>
          </a:prstGeom>
          <a:noFill/>
        </p:spPr>
        <p:txBody>
          <a:bodyPr wrap="square" rtlCol="0">
            <a:spAutoFit/>
          </a:bodyPr>
          <a:lstStyle/>
          <a:p>
            <a:r>
              <a:rPr lang="en-IN" sz="1800" b="1" dirty="0"/>
              <a:t>It Helps You Make New Friends</a:t>
            </a:r>
            <a:endParaRPr lang="en-IN" sz="2400" dirty="0"/>
          </a:p>
        </p:txBody>
      </p:sp>
      <p:sp>
        <p:nvSpPr>
          <p:cNvPr id="4" name="TextBox 3">
            <a:extLst>
              <a:ext uri="{FF2B5EF4-FFF2-40B4-BE49-F238E27FC236}">
                <a16:creationId xmlns:a16="http://schemas.microsoft.com/office/drawing/2014/main" id="{0B6CC3B1-02BB-4614-B8BD-86AB28F1F1D0}"/>
              </a:ext>
            </a:extLst>
          </p:cNvPr>
          <p:cNvSpPr txBox="1"/>
          <p:nvPr/>
        </p:nvSpPr>
        <p:spPr>
          <a:xfrm>
            <a:off x="1488558" y="1722474"/>
            <a:ext cx="6071191" cy="830997"/>
          </a:xfrm>
          <a:prstGeom prst="rect">
            <a:avLst/>
          </a:prstGeom>
          <a:noFill/>
        </p:spPr>
        <p:txBody>
          <a:bodyPr wrap="square" rtlCol="0">
            <a:spAutoFit/>
          </a:bodyPr>
          <a:lstStyle/>
          <a:p>
            <a:r>
              <a:rPr lang="en-IN" sz="1600" dirty="0"/>
              <a:t>Carpooling is also a wonderful way to meet interesting people, get to know the people you work with or go to school with, and to make new friends!</a:t>
            </a:r>
          </a:p>
        </p:txBody>
      </p:sp>
    </p:spTree>
    <p:extLst>
      <p:ext uri="{BB962C8B-B14F-4D97-AF65-F5344CB8AC3E}">
        <p14:creationId xmlns:p14="http://schemas.microsoft.com/office/powerpoint/2010/main" val="940211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45" name="Shape 44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
        <p:nvSpPr>
          <p:cNvPr id="2" name="TextBox 1">
            <a:extLst>
              <a:ext uri="{FF2B5EF4-FFF2-40B4-BE49-F238E27FC236}">
                <a16:creationId xmlns:a16="http://schemas.microsoft.com/office/drawing/2014/main" id="{E8C3AD72-FAD2-4522-A307-1D844D7948BB}"/>
              </a:ext>
            </a:extLst>
          </p:cNvPr>
          <p:cNvSpPr txBox="1"/>
          <p:nvPr/>
        </p:nvSpPr>
        <p:spPr>
          <a:xfrm>
            <a:off x="1403498" y="811663"/>
            <a:ext cx="3359888"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sz="2400" dirty="0"/>
              <a:t>Motivation for </a:t>
            </a:r>
            <a:r>
              <a:rPr lang="en-IN" sz="2400" dirty="0" err="1"/>
              <a:t>PoolCar</a:t>
            </a:r>
            <a:endParaRPr lang="en-IN" sz="2400" dirty="0"/>
          </a:p>
        </p:txBody>
      </p:sp>
      <p:sp>
        <p:nvSpPr>
          <p:cNvPr id="3" name="TextBox 2">
            <a:extLst>
              <a:ext uri="{FF2B5EF4-FFF2-40B4-BE49-F238E27FC236}">
                <a16:creationId xmlns:a16="http://schemas.microsoft.com/office/drawing/2014/main" id="{389A32DB-DA40-4B9F-AF31-EB2BBB2A1C29}"/>
              </a:ext>
            </a:extLst>
          </p:cNvPr>
          <p:cNvSpPr txBox="1"/>
          <p:nvPr/>
        </p:nvSpPr>
        <p:spPr>
          <a:xfrm>
            <a:off x="1403498" y="1562986"/>
            <a:ext cx="5752214" cy="2677656"/>
          </a:xfrm>
          <a:prstGeom prst="rect">
            <a:avLst/>
          </a:prstGeom>
          <a:noFill/>
        </p:spPr>
        <p:txBody>
          <a:bodyPr wrap="square" rtlCol="0">
            <a:spAutoFit/>
          </a:bodyPr>
          <a:lstStyle/>
          <a:p>
            <a:r>
              <a:rPr lang="en-IN" dirty="0"/>
              <a:t>In current scenario of world, we all are familiar with harmful effect of Air Pollution. There have been many reasons for increasing of this issue.</a:t>
            </a:r>
            <a:br>
              <a:rPr lang="en-IN" dirty="0"/>
            </a:br>
            <a:br>
              <a:rPr lang="en-IN" dirty="0"/>
            </a:br>
            <a:r>
              <a:rPr lang="en-IN" dirty="0"/>
              <a:t>In all this, Transportation is playing a good role in increasing the air pollution.</a:t>
            </a:r>
          </a:p>
          <a:p>
            <a:endParaRPr lang="en-IN" dirty="0"/>
          </a:p>
          <a:p>
            <a:r>
              <a:rPr lang="en-IN" dirty="0"/>
              <a:t>We thought about proposing a solution, which would be effective in decreasing the numbers of vehicles running on roadways.</a:t>
            </a:r>
          </a:p>
          <a:p>
            <a:endParaRPr lang="en-IN" dirty="0"/>
          </a:p>
          <a:p>
            <a:r>
              <a:rPr lang="en-IN" dirty="0"/>
              <a:t>Rajasthan IT Day 2018, gave us the opportunity to present it to world, and take some effective steps towards our greener environment.</a:t>
            </a:r>
          </a:p>
          <a:p>
            <a:endParaRPr lang="en-IN" dirty="0"/>
          </a:p>
        </p:txBody>
      </p:sp>
    </p:spTree>
    <p:extLst>
      <p:ext uri="{BB962C8B-B14F-4D97-AF65-F5344CB8AC3E}">
        <p14:creationId xmlns:p14="http://schemas.microsoft.com/office/powerpoint/2010/main" val="157338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txBox="1">
            <a:spLocks noGrp="1"/>
          </p:cNvSpPr>
          <p:nvPr>
            <p:ph type="ctrTitle" idx="4294967295"/>
          </p:nvPr>
        </p:nvSpPr>
        <p:spPr>
          <a:xfrm>
            <a:off x="2205425" y="2708950"/>
            <a:ext cx="4733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a:t>Our</a:t>
            </a:r>
            <a:r>
              <a:rPr lang="en" sz="6000" dirty="0"/>
              <a:t> </a:t>
            </a:r>
            <a:r>
              <a:rPr lang="en-IN" sz="6000" dirty="0"/>
              <a:t>Moto</a:t>
            </a:r>
            <a:endParaRPr sz="6000" dirty="0"/>
          </a:p>
        </p:txBody>
      </p:sp>
      <p:sp>
        <p:nvSpPr>
          <p:cNvPr id="432" name="Shape 432"/>
          <p:cNvSpPr txBox="1">
            <a:spLocks noGrp="1"/>
          </p:cNvSpPr>
          <p:nvPr>
            <p:ph type="subTitle" idx="4294967295"/>
          </p:nvPr>
        </p:nvSpPr>
        <p:spPr>
          <a:xfrm>
            <a:off x="2205425" y="3640155"/>
            <a:ext cx="47331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IN" dirty="0"/>
              <a:t>Make our Earth Clean &amp; Green</a:t>
            </a:r>
            <a:endParaRPr dirty="0"/>
          </a:p>
        </p:txBody>
      </p:sp>
      <p:grpSp>
        <p:nvGrpSpPr>
          <p:cNvPr id="433" name="Shape 433"/>
          <p:cNvGrpSpPr/>
          <p:nvPr/>
        </p:nvGrpSpPr>
        <p:grpSpPr>
          <a:xfrm>
            <a:off x="3940048" y="628007"/>
            <a:ext cx="1447570" cy="1447577"/>
            <a:chOff x="6643075" y="3664250"/>
            <a:chExt cx="407950" cy="407975"/>
          </a:xfrm>
        </p:grpSpPr>
        <p:sp>
          <p:nvSpPr>
            <p:cNvPr id="434" name="Shape 434"/>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6" name="Shape 436"/>
          <p:cNvGrpSpPr/>
          <p:nvPr/>
        </p:nvGrpSpPr>
        <p:grpSpPr>
          <a:xfrm rot="-587344">
            <a:off x="3600928" y="2274183"/>
            <a:ext cx="595166" cy="595133"/>
            <a:chOff x="576250" y="4319400"/>
            <a:chExt cx="442075" cy="442050"/>
          </a:xfrm>
        </p:grpSpPr>
        <p:sp>
          <p:nvSpPr>
            <p:cNvPr id="437" name="Shape 437"/>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Shape 438"/>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Shape 440"/>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41" name="Shape 441"/>
          <p:cNvSpPr/>
          <p:nvPr/>
        </p:nvSpPr>
        <p:spPr>
          <a:xfrm>
            <a:off x="3593939" y="962288"/>
            <a:ext cx="226251" cy="21606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Shape 442"/>
          <p:cNvSpPr/>
          <p:nvPr/>
        </p:nvSpPr>
        <p:spPr>
          <a:xfrm rot="2697328">
            <a:off x="5346647" y="2148789"/>
            <a:ext cx="343459" cy="32794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p:nvPr/>
        </p:nvSpPr>
        <p:spPr>
          <a:xfrm>
            <a:off x="5356714" y="1881143"/>
            <a:ext cx="137570" cy="13142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Shape 444"/>
          <p:cNvSpPr/>
          <p:nvPr/>
        </p:nvSpPr>
        <p:spPr>
          <a:xfrm rot="1280404">
            <a:off x="3589575" y="1613971"/>
            <a:ext cx="137564" cy="131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Shape 44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555304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2" name="Shape 53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dirty="0"/>
              <a:t>Working Mechanism of Pool Car</a:t>
            </a:r>
            <a:endParaRPr dirty="0"/>
          </a:p>
        </p:txBody>
      </p:sp>
      <p:sp>
        <p:nvSpPr>
          <p:cNvPr id="537" name="Shape 5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sp>
        <p:nvSpPr>
          <p:cNvPr id="2" name="TextBox 1">
            <a:extLst>
              <a:ext uri="{FF2B5EF4-FFF2-40B4-BE49-F238E27FC236}">
                <a16:creationId xmlns:a16="http://schemas.microsoft.com/office/drawing/2014/main" id="{309FFF71-8558-46D7-A870-54F64EEF9911}"/>
              </a:ext>
            </a:extLst>
          </p:cNvPr>
          <p:cNvSpPr txBox="1"/>
          <p:nvPr/>
        </p:nvSpPr>
        <p:spPr>
          <a:xfrm>
            <a:off x="3094074" y="1031358"/>
            <a:ext cx="1924493"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dirty="0"/>
              <a:t>Driver offer a ride</a:t>
            </a:r>
          </a:p>
          <a:p>
            <a:pPr algn="ctr"/>
            <a:r>
              <a:rPr lang="en-IN" dirty="0"/>
              <a:t>OR</a:t>
            </a:r>
          </a:p>
          <a:p>
            <a:pPr algn="ctr"/>
            <a:r>
              <a:rPr lang="en-IN" dirty="0"/>
              <a:t>Passenger looks for a ride  </a:t>
            </a:r>
          </a:p>
        </p:txBody>
      </p:sp>
      <p:sp>
        <p:nvSpPr>
          <p:cNvPr id="3" name="TextBox 2">
            <a:extLst>
              <a:ext uri="{FF2B5EF4-FFF2-40B4-BE49-F238E27FC236}">
                <a16:creationId xmlns:a16="http://schemas.microsoft.com/office/drawing/2014/main" id="{E3356A36-B3EF-4CD2-B02E-189C140A5DCB}"/>
              </a:ext>
            </a:extLst>
          </p:cNvPr>
          <p:cNvSpPr txBox="1"/>
          <p:nvPr/>
        </p:nvSpPr>
        <p:spPr>
          <a:xfrm>
            <a:off x="4295553" y="2392328"/>
            <a:ext cx="2254103" cy="73866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dirty="0"/>
              <a:t>Plan your trip </a:t>
            </a:r>
          </a:p>
          <a:p>
            <a:pPr algn="ctr"/>
            <a:r>
              <a:rPr lang="en-IN" dirty="0"/>
              <a:t>and </a:t>
            </a:r>
          </a:p>
          <a:p>
            <a:pPr algn="ctr"/>
            <a:r>
              <a:rPr lang="en-IN" dirty="0"/>
              <a:t>Pay</a:t>
            </a:r>
          </a:p>
        </p:txBody>
      </p:sp>
      <p:sp>
        <p:nvSpPr>
          <p:cNvPr id="4" name="TextBox 3">
            <a:extLst>
              <a:ext uri="{FF2B5EF4-FFF2-40B4-BE49-F238E27FC236}">
                <a16:creationId xmlns:a16="http://schemas.microsoft.com/office/drawing/2014/main" id="{AEAD4031-2689-4F3F-B678-9B5DC409F96E}"/>
              </a:ext>
            </a:extLst>
          </p:cNvPr>
          <p:cNvSpPr txBox="1"/>
          <p:nvPr/>
        </p:nvSpPr>
        <p:spPr>
          <a:xfrm>
            <a:off x="5805378" y="3625809"/>
            <a:ext cx="1924493"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dirty="0"/>
              <a:t>Travel Together</a:t>
            </a:r>
          </a:p>
        </p:txBody>
      </p:sp>
      <p:cxnSp>
        <p:nvCxnSpPr>
          <p:cNvPr id="6" name="Straight Connector 5">
            <a:extLst>
              <a:ext uri="{FF2B5EF4-FFF2-40B4-BE49-F238E27FC236}">
                <a16:creationId xmlns:a16="http://schemas.microsoft.com/office/drawing/2014/main" id="{31A94A91-72F6-4815-ABEF-140EC3B4A874}"/>
              </a:ext>
            </a:extLst>
          </p:cNvPr>
          <p:cNvCxnSpPr>
            <a:cxnSpLocks/>
          </p:cNvCxnSpPr>
          <p:nvPr/>
        </p:nvCxnSpPr>
        <p:spPr>
          <a:xfrm>
            <a:off x="5029200" y="1508412"/>
            <a:ext cx="57415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C8362E9-D6CD-402F-947B-434A2E260EDC}"/>
              </a:ext>
            </a:extLst>
          </p:cNvPr>
          <p:cNvCxnSpPr/>
          <p:nvPr/>
        </p:nvCxnSpPr>
        <p:spPr>
          <a:xfrm>
            <a:off x="5592726" y="1509823"/>
            <a:ext cx="0" cy="882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D11593B-8443-47EE-A6FF-2A2140974E98}"/>
              </a:ext>
            </a:extLst>
          </p:cNvPr>
          <p:cNvCxnSpPr>
            <a:cxnSpLocks/>
          </p:cNvCxnSpPr>
          <p:nvPr/>
        </p:nvCxnSpPr>
        <p:spPr>
          <a:xfrm>
            <a:off x="6570922" y="2734700"/>
            <a:ext cx="57415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050383B-3729-4FC5-9AC5-5E275140774A}"/>
              </a:ext>
            </a:extLst>
          </p:cNvPr>
          <p:cNvCxnSpPr/>
          <p:nvPr/>
        </p:nvCxnSpPr>
        <p:spPr>
          <a:xfrm>
            <a:off x="7134448" y="2736111"/>
            <a:ext cx="0" cy="882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15418" y="559475"/>
            <a:ext cx="2142000" cy="26304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IN" sz="2400" dirty="0"/>
              <a:t>Our Methodology </a:t>
            </a:r>
            <a:endParaRPr sz="2400" dirty="0"/>
          </a:p>
        </p:txBody>
      </p:sp>
      <p:sp>
        <p:nvSpPr>
          <p:cNvPr id="424" name="Shape 424"/>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IN" dirty="0"/>
              <a:t>Using data analysis, our System will give them perfect riding experience. </a:t>
            </a:r>
            <a:br>
              <a:rPr lang="en-IN" dirty="0"/>
            </a:br>
            <a:endParaRPr lang="en-IN" dirty="0"/>
          </a:p>
          <a:p>
            <a:pPr marL="457200" lvl="0" indent="-355600" rtl="0">
              <a:spcBef>
                <a:spcPts val="0"/>
              </a:spcBef>
              <a:spcAft>
                <a:spcPts val="0"/>
              </a:spcAft>
              <a:buSzPts val="2000"/>
              <a:buChar char="○"/>
            </a:pPr>
            <a:r>
              <a:rPr lang="en-IN" dirty="0"/>
              <a:t>Recommended companions on based on their arrival, destination and their preference.</a:t>
            </a:r>
            <a:endParaRPr dirty="0"/>
          </a:p>
          <a:p>
            <a:pPr marL="457200" lvl="0" indent="-355600" rtl="0">
              <a:spcBef>
                <a:spcPts val="1000"/>
              </a:spcBef>
              <a:spcAft>
                <a:spcPts val="0"/>
              </a:spcAft>
              <a:buSzPts val="2000"/>
              <a:buChar char="○"/>
            </a:pPr>
            <a:r>
              <a:rPr lang="en-IN" dirty="0"/>
              <a:t>Best analysed shortest path for journey.</a:t>
            </a:r>
            <a:endParaRPr dirty="0"/>
          </a:p>
          <a:p>
            <a:pPr marL="457200" lvl="0" indent="-355600" rtl="0">
              <a:spcBef>
                <a:spcPts val="1000"/>
              </a:spcBef>
              <a:spcAft>
                <a:spcPts val="0"/>
              </a:spcAft>
              <a:buSzPts val="2000"/>
              <a:buChar char="○"/>
            </a:pPr>
            <a:r>
              <a:rPr lang="en-IN" dirty="0"/>
              <a:t>Helps you find nearby fellow traveller.</a:t>
            </a:r>
          </a:p>
          <a:p>
            <a:pPr marL="457200" lvl="0" indent="-355600" rtl="0">
              <a:spcBef>
                <a:spcPts val="1000"/>
              </a:spcBef>
              <a:spcAft>
                <a:spcPts val="0"/>
              </a:spcAft>
              <a:buSzPts val="2000"/>
              <a:buChar char="○"/>
            </a:pPr>
            <a:r>
              <a:rPr lang="en-IN" dirty="0"/>
              <a:t>Hassle-free accommodation and guide.</a:t>
            </a:r>
          </a:p>
        </p:txBody>
      </p:sp>
      <p:sp>
        <p:nvSpPr>
          <p:cNvPr id="425" name="Shape 4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4">
                                            <p:txEl>
                                              <p:pRg st="0" end="0"/>
                                            </p:txEl>
                                          </p:spTgt>
                                        </p:tgtEl>
                                        <p:attrNameLst>
                                          <p:attrName>style.visibility</p:attrName>
                                        </p:attrNameLst>
                                      </p:cBhvr>
                                      <p:to>
                                        <p:strVal val="visible"/>
                                      </p:to>
                                    </p:set>
                                    <p:animEffect transition="in" filter="circle(in)">
                                      <p:cBhvr>
                                        <p:cTn id="7" dur="2000"/>
                                        <p:tgtEl>
                                          <p:spTgt spid="4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24">
                                            <p:txEl>
                                              <p:pRg st="1" end="1"/>
                                            </p:txEl>
                                          </p:spTgt>
                                        </p:tgtEl>
                                        <p:attrNameLst>
                                          <p:attrName>style.visibility</p:attrName>
                                        </p:attrNameLst>
                                      </p:cBhvr>
                                      <p:to>
                                        <p:strVal val="visible"/>
                                      </p:to>
                                    </p:set>
                                    <p:animEffect transition="in" filter="circle(in)">
                                      <p:cBhvr>
                                        <p:cTn id="12" dur="2000"/>
                                        <p:tgtEl>
                                          <p:spTgt spid="4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24">
                                            <p:txEl>
                                              <p:pRg st="2" end="2"/>
                                            </p:txEl>
                                          </p:spTgt>
                                        </p:tgtEl>
                                        <p:attrNameLst>
                                          <p:attrName>style.visibility</p:attrName>
                                        </p:attrNameLst>
                                      </p:cBhvr>
                                      <p:to>
                                        <p:strVal val="visible"/>
                                      </p:to>
                                    </p:set>
                                    <p:animEffect transition="in" filter="circle(in)">
                                      <p:cBhvr>
                                        <p:cTn id="17" dur="2000"/>
                                        <p:tgtEl>
                                          <p:spTgt spid="4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24">
                                            <p:txEl>
                                              <p:pRg st="3" end="3"/>
                                            </p:txEl>
                                          </p:spTgt>
                                        </p:tgtEl>
                                        <p:attrNameLst>
                                          <p:attrName>style.visibility</p:attrName>
                                        </p:attrNameLst>
                                      </p:cBhvr>
                                      <p:to>
                                        <p:strVal val="visible"/>
                                      </p:to>
                                    </p:set>
                                    <p:animEffect transition="in" filter="circle(in)">
                                      <p:cBhvr>
                                        <p:cTn id="22" dur="2000"/>
                                        <p:tgtEl>
                                          <p:spTgt spid="4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24">
                                            <p:txEl>
                                              <p:pRg st="4" end="4"/>
                                            </p:txEl>
                                          </p:spTgt>
                                        </p:tgtEl>
                                        <p:attrNameLst>
                                          <p:attrName>style.visibility</p:attrName>
                                        </p:attrNameLst>
                                      </p:cBhvr>
                                      <p:to>
                                        <p:strVal val="visible"/>
                                      </p:to>
                                    </p:set>
                                    <p:animEffect transition="in" filter="circle(in)">
                                      <p:cBhvr>
                                        <p:cTn id="27" dur="2000"/>
                                        <p:tgtEl>
                                          <p:spTgt spid="4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Shape 4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27</a:t>
            </a:fld>
            <a:endParaRPr/>
          </a:p>
        </p:txBody>
      </p:sp>
      <p:sp>
        <p:nvSpPr>
          <p:cNvPr id="4" name="TextBox 3">
            <a:extLst>
              <a:ext uri="{FF2B5EF4-FFF2-40B4-BE49-F238E27FC236}">
                <a16:creationId xmlns:a16="http://schemas.microsoft.com/office/drawing/2014/main" id="{D74A87DB-7691-41FB-8949-0A14A2C7F947}"/>
              </a:ext>
            </a:extLst>
          </p:cNvPr>
          <p:cNvSpPr txBox="1"/>
          <p:nvPr/>
        </p:nvSpPr>
        <p:spPr>
          <a:xfrm>
            <a:off x="3099394" y="473379"/>
            <a:ext cx="2546500"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sz="2000" dirty="0"/>
              <a:t>S . W . O. T Analysis</a:t>
            </a:r>
          </a:p>
        </p:txBody>
      </p:sp>
      <p:cxnSp>
        <p:nvCxnSpPr>
          <p:cNvPr id="6" name="Straight Connector 5">
            <a:extLst>
              <a:ext uri="{FF2B5EF4-FFF2-40B4-BE49-F238E27FC236}">
                <a16:creationId xmlns:a16="http://schemas.microsoft.com/office/drawing/2014/main" id="{5A19155D-2B46-4D69-B390-10B8C1C44646}"/>
              </a:ext>
            </a:extLst>
          </p:cNvPr>
          <p:cNvCxnSpPr>
            <a:cxnSpLocks/>
          </p:cNvCxnSpPr>
          <p:nvPr/>
        </p:nvCxnSpPr>
        <p:spPr>
          <a:xfrm>
            <a:off x="4380614" y="1031361"/>
            <a:ext cx="0" cy="3604437"/>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0D1B9F6-C15C-469A-B5B9-2EEA8DDFF61B}"/>
              </a:ext>
            </a:extLst>
          </p:cNvPr>
          <p:cNvCxnSpPr>
            <a:cxnSpLocks/>
          </p:cNvCxnSpPr>
          <p:nvPr/>
        </p:nvCxnSpPr>
        <p:spPr>
          <a:xfrm>
            <a:off x="1733107" y="2796361"/>
            <a:ext cx="5401340"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0E5E26F-A9C7-4536-AA99-D83BA28E2A53}"/>
              </a:ext>
            </a:extLst>
          </p:cNvPr>
          <p:cNvSpPr txBox="1"/>
          <p:nvPr/>
        </p:nvSpPr>
        <p:spPr>
          <a:xfrm>
            <a:off x="1839433" y="914393"/>
            <a:ext cx="2381693" cy="2062103"/>
          </a:xfrm>
          <a:prstGeom prst="rect">
            <a:avLst/>
          </a:prstGeom>
          <a:noFill/>
        </p:spPr>
        <p:txBody>
          <a:bodyPr wrap="square" rtlCol="0">
            <a:spAutoFit/>
          </a:bodyPr>
          <a:lstStyle/>
          <a:p>
            <a:pPr algn="ctr"/>
            <a:r>
              <a:rPr lang="en-IN" sz="1600" b="1" i="1" u="sng" dirty="0">
                <a:latin typeface="Arial Narrow" panose="020B0606020202030204" pitchFamily="34" charset="0"/>
              </a:rPr>
              <a:t>Strengths</a:t>
            </a:r>
          </a:p>
          <a:p>
            <a:pPr algn="ctr"/>
            <a:endParaRPr lang="en-IN" dirty="0"/>
          </a:p>
          <a:p>
            <a:pPr marL="285750" indent="-285750">
              <a:buFont typeface="Arial" panose="020B0604020202020204" pitchFamily="34" charset="0"/>
              <a:buChar char="•"/>
            </a:pPr>
            <a:r>
              <a:rPr lang="en-IN" dirty="0"/>
              <a:t>Decrease traffic</a:t>
            </a:r>
          </a:p>
          <a:p>
            <a:pPr marL="285750" indent="-285750">
              <a:buFont typeface="Arial" panose="020B0604020202020204" pitchFamily="34" charset="0"/>
              <a:buChar char="•"/>
            </a:pPr>
            <a:r>
              <a:rPr lang="en-IN" dirty="0"/>
              <a:t>Time is not lost due to trying to find parking</a:t>
            </a:r>
          </a:p>
          <a:p>
            <a:pPr marL="285750" indent="-285750">
              <a:buFont typeface="Arial" panose="020B0604020202020204" pitchFamily="34" charset="0"/>
              <a:buChar char="•"/>
            </a:pPr>
            <a:r>
              <a:rPr lang="en-IN" dirty="0"/>
              <a:t>Less money spent on fuel</a:t>
            </a:r>
          </a:p>
          <a:p>
            <a:pPr marL="285750" indent="-285750">
              <a:buFont typeface="Arial" panose="020B0604020202020204" pitchFamily="34" charset="0"/>
              <a:buChar char="•"/>
            </a:pPr>
            <a:r>
              <a:rPr lang="en-IN" dirty="0"/>
              <a:t>Convenient</a:t>
            </a:r>
          </a:p>
          <a:p>
            <a:endParaRPr lang="en-IN" dirty="0"/>
          </a:p>
        </p:txBody>
      </p:sp>
      <p:sp>
        <p:nvSpPr>
          <p:cNvPr id="15" name="TextBox 14">
            <a:extLst>
              <a:ext uri="{FF2B5EF4-FFF2-40B4-BE49-F238E27FC236}">
                <a16:creationId xmlns:a16="http://schemas.microsoft.com/office/drawing/2014/main" id="{4366BBB3-6926-4A5D-BF4C-476F5C024A68}"/>
              </a:ext>
            </a:extLst>
          </p:cNvPr>
          <p:cNvSpPr txBox="1"/>
          <p:nvPr/>
        </p:nvSpPr>
        <p:spPr>
          <a:xfrm>
            <a:off x="4713773" y="875405"/>
            <a:ext cx="2381693" cy="2062103"/>
          </a:xfrm>
          <a:prstGeom prst="rect">
            <a:avLst/>
          </a:prstGeom>
          <a:noFill/>
        </p:spPr>
        <p:txBody>
          <a:bodyPr wrap="square" rtlCol="0">
            <a:spAutoFit/>
          </a:bodyPr>
          <a:lstStyle/>
          <a:p>
            <a:pPr algn="ctr"/>
            <a:r>
              <a:rPr lang="en-IN" sz="1600" b="1" i="1" u="sng" dirty="0">
                <a:latin typeface="Arial Narrow" panose="020B0606020202030204" pitchFamily="34" charset="0"/>
              </a:rPr>
              <a:t>Weaknesses</a:t>
            </a:r>
          </a:p>
          <a:p>
            <a:pPr algn="ctr"/>
            <a:endParaRPr lang="en-IN" dirty="0"/>
          </a:p>
          <a:p>
            <a:pPr marL="285750" indent="-285750">
              <a:buFont typeface="Arial" panose="020B0604020202020204" pitchFamily="34" charset="0"/>
              <a:buChar char="•"/>
            </a:pPr>
            <a:r>
              <a:rPr lang="en-IN" dirty="0"/>
              <a:t>Wear and tear on a vehicle</a:t>
            </a:r>
          </a:p>
          <a:p>
            <a:pPr marL="285750" indent="-285750">
              <a:buFont typeface="Arial" panose="020B0604020202020204" pitchFamily="34" charset="0"/>
              <a:buChar char="•"/>
            </a:pPr>
            <a:r>
              <a:rPr lang="en-IN" dirty="0"/>
              <a:t>Depending on others</a:t>
            </a:r>
          </a:p>
          <a:p>
            <a:pPr marL="285750" indent="-285750">
              <a:buFont typeface="Arial" panose="020B0604020202020204" pitchFamily="34" charset="0"/>
              <a:buChar char="•"/>
            </a:pPr>
            <a:r>
              <a:rPr lang="en-IN" dirty="0"/>
              <a:t>Having to be punctual</a:t>
            </a:r>
          </a:p>
          <a:p>
            <a:pPr marL="285750" indent="-285750">
              <a:buFont typeface="Arial" panose="020B0604020202020204" pitchFamily="34" charset="0"/>
              <a:buChar char="•"/>
            </a:pPr>
            <a:r>
              <a:rPr lang="en-IN" dirty="0"/>
              <a:t>Could be an unpleasant experience.</a:t>
            </a:r>
          </a:p>
          <a:p>
            <a:endParaRPr lang="en-IN" dirty="0"/>
          </a:p>
        </p:txBody>
      </p:sp>
      <p:sp>
        <p:nvSpPr>
          <p:cNvPr id="16" name="TextBox 15">
            <a:extLst>
              <a:ext uri="{FF2B5EF4-FFF2-40B4-BE49-F238E27FC236}">
                <a16:creationId xmlns:a16="http://schemas.microsoft.com/office/drawing/2014/main" id="{8E5EE9D5-8BD7-4C63-84B2-2AB8964BEBF2}"/>
              </a:ext>
            </a:extLst>
          </p:cNvPr>
          <p:cNvSpPr txBox="1"/>
          <p:nvPr/>
        </p:nvSpPr>
        <p:spPr>
          <a:xfrm>
            <a:off x="1832342" y="2849519"/>
            <a:ext cx="2381693" cy="1200329"/>
          </a:xfrm>
          <a:prstGeom prst="rect">
            <a:avLst/>
          </a:prstGeom>
          <a:noFill/>
        </p:spPr>
        <p:txBody>
          <a:bodyPr wrap="square" rtlCol="0">
            <a:spAutoFit/>
          </a:bodyPr>
          <a:lstStyle/>
          <a:p>
            <a:pPr algn="ctr"/>
            <a:r>
              <a:rPr lang="en-IN" sz="1600" b="1" i="1" u="sng" dirty="0">
                <a:latin typeface="Arial Narrow" panose="020B0606020202030204" pitchFamily="34" charset="0"/>
              </a:rPr>
              <a:t>Opportunities</a:t>
            </a:r>
          </a:p>
          <a:p>
            <a:pPr algn="ctr"/>
            <a:endParaRPr lang="en-IN" dirty="0"/>
          </a:p>
          <a:p>
            <a:pPr marL="285750" indent="-285750">
              <a:buFont typeface="Arial" panose="020B0604020202020204" pitchFamily="34" charset="0"/>
              <a:buChar char="•"/>
            </a:pPr>
            <a:r>
              <a:rPr lang="en-IN" dirty="0"/>
              <a:t>Networking</a:t>
            </a:r>
          </a:p>
          <a:p>
            <a:pPr marL="285750" indent="-285750">
              <a:buFont typeface="Arial" panose="020B0604020202020204" pitchFamily="34" charset="0"/>
              <a:buChar char="•"/>
            </a:pPr>
            <a:r>
              <a:rPr lang="en-IN" dirty="0"/>
              <a:t>Create job opportunities</a:t>
            </a:r>
          </a:p>
          <a:p>
            <a:pPr marL="285750" indent="-285750">
              <a:buFont typeface="Arial" panose="020B0604020202020204" pitchFamily="34" charset="0"/>
              <a:buChar char="•"/>
            </a:pPr>
            <a:r>
              <a:rPr lang="en-IN" dirty="0"/>
              <a:t>Less accidents</a:t>
            </a:r>
          </a:p>
        </p:txBody>
      </p:sp>
      <p:sp>
        <p:nvSpPr>
          <p:cNvPr id="17" name="TextBox 16">
            <a:extLst>
              <a:ext uri="{FF2B5EF4-FFF2-40B4-BE49-F238E27FC236}">
                <a16:creationId xmlns:a16="http://schemas.microsoft.com/office/drawing/2014/main" id="{072511CE-86EC-4448-9F06-F6CEED224B4C}"/>
              </a:ext>
            </a:extLst>
          </p:cNvPr>
          <p:cNvSpPr txBox="1"/>
          <p:nvPr/>
        </p:nvSpPr>
        <p:spPr>
          <a:xfrm>
            <a:off x="4763387" y="2826175"/>
            <a:ext cx="2381693" cy="1846659"/>
          </a:xfrm>
          <a:prstGeom prst="rect">
            <a:avLst/>
          </a:prstGeom>
          <a:noFill/>
        </p:spPr>
        <p:txBody>
          <a:bodyPr wrap="square" rtlCol="0">
            <a:spAutoFit/>
          </a:bodyPr>
          <a:lstStyle/>
          <a:p>
            <a:pPr algn="ctr"/>
            <a:r>
              <a:rPr lang="en-IN" sz="1600" b="1" i="1" u="sng" dirty="0">
                <a:latin typeface="Arial Narrow" panose="020B0606020202030204" pitchFamily="34" charset="0"/>
              </a:rPr>
              <a:t>Threats</a:t>
            </a:r>
          </a:p>
          <a:p>
            <a:pPr algn="ctr"/>
            <a:endParaRPr lang="en-IN" dirty="0"/>
          </a:p>
          <a:p>
            <a:pPr marL="285750" indent="-285750">
              <a:buFont typeface="Arial" panose="020B0604020202020204" pitchFamily="34" charset="0"/>
              <a:buChar char="•"/>
            </a:pPr>
            <a:r>
              <a:rPr lang="en-IN" dirty="0"/>
              <a:t>Cycling</a:t>
            </a:r>
          </a:p>
          <a:p>
            <a:pPr marL="285750" indent="-285750">
              <a:buFont typeface="Arial" panose="020B0604020202020204" pitchFamily="34" charset="0"/>
              <a:buChar char="•"/>
            </a:pPr>
            <a:r>
              <a:rPr lang="en-IN" dirty="0"/>
              <a:t>City Transport System</a:t>
            </a:r>
          </a:p>
          <a:p>
            <a:pPr marL="285750" indent="-285750">
              <a:buFont typeface="Arial" panose="020B0604020202020204" pitchFamily="34" charset="0"/>
              <a:buChar char="•"/>
            </a:pPr>
            <a:r>
              <a:rPr lang="en-IN" dirty="0"/>
              <a:t>Cab Services</a:t>
            </a:r>
          </a:p>
          <a:p>
            <a:pPr marL="285750" indent="-285750">
              <a:buFont typeface="Arial" panose="020B0604020202020204" pitchFamily="34" charset="0"/>
              <a:buChar char="•"/>
            </a:pPr>
            <a:r>
              <a:rPr lang="en-IN" dirty="0"/>
              <a:t>Those who carpool aren’t in the same area</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Shape 4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28</a:t>
            </a:fld>
            <a:endParaRPr/>
          </a:p>
        </p:txBody>
      </p:sp>
      <p:sp>
        <p:nvSpPr>
          <p:cNvPr id="4" name="TextBox 3">
            <a:extLst>
              <a:ext uri="{FF2B5EF4-FFF2-40B4-BE49-F238E27FC236}">
                <a16:creationId xmlns:a16="http://schemas.microsoft.com/office/drawing/2014/main" id="{D74A87DB-7691-41FB-8949-0A14A2C7F947}"/>
              </a:ext>
            </a:extLst>
          </p:cNvPr>
          <p:cNvSpPr txBox="1"/>
          <p:nvPr/>
        </p:nvSpPr>
        <p:spPr>
          <a:xfrm>
            <a:off x="3099394" y="664768"/>
            <a:ext cx="2387006"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sz="2000" dirty="0"/>
              <a:t>Probable outcomes</a:t>
            </a:r>
          </a:p>
        </p:txBody>
      </p:sp>
      <p:sp>
        <p:nvSpPr>
          <p:cNvPr id="2" name="TextBox 1">
            <a:extLst>
              <a:ext uri="{FF2B5EF4-FFF2-40B4-BE49-F238E27FC236}">
                <a16:creationId xmlns:a16="http://schemas.microsoft.com/office/drawing/2014/main" id="{A8FB827E-2D92-4069-BAB9-EBF9151B56D7}"/>
              </a:ext>
            </a:extLst>
          </p:cNvPr>
          <p:cNvSpPr txBox="1"/>
          <p:nvPr/>
        </p:nvSpPr>
        <p:spPr>
          <a:xfrm>
            <a:off x="1360968" y="1403498"/>
            <a:ext cx="246675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sz="1800" dirty="0"/>
              <a:t>Greener Environment</a:t>
            </a:r>
          </a:p>
        </p:txBody>
      </p:sp>
      <p:sp>
        <p:nvSpPr>
          <p:cNvPr id="11" name="TextBox 10">
            <a:extLst>
              <a:ext uri="{FF2B5EF4-FFF2-40B4-BE49-F238E27FC236}">
                <a16:creationId xmlns:a16="http://schemas.microsoft.com/office/drawing/2014/main" id="{F29D8E8A-7A96-4033-BD68-6E1D43BBE6FA}"/>
              </a:ext>
            </a:extLst>
          </p:cNvPr>
          <p:cNvSpPr txBox="1"/>
          <p:nvPr/>
        </p:nvSpPr>
        <p:spPr>
          <a:xfrm>
            <a:off x="1360968" y="2120121"/>
            <a:ext cx="3593806"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sz="1800" dirty="0"/>
              <a:t>Less number of vehicles on road</a:t>
            </a:r>
          </a:p>
        </p:txBody>
      </p:sp>
      <p:sp>
        <p:nvSpPr>
          <p:cNvPr id="13" name="TextBox 12">
            <a:extLst>
              <a:ext uri="{FF2B5EF4-FFF2-40B4-BE49-F238E27FC236}">
                <a16:creationId xmlns:a16="http://schemas.microsoft.com/office/drawing/2014/main" id="{CAA64383-5BCB-4CFC-84D3-ADD2985BAB18}"/>
              </a:ext>
            </a:extLst>
          </p:cNvPr>
          <p:cNvSpPr txBox="1"/>
          <p:nvPr/>
        </p:nvSpPr>
        <p:spPr>
          <a:xfrm>
            <a:off x="1360968" y="2782621"/>
            <a:ext cx="2828260"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sz="1800" dirty="0"/>
              <a:t>No more parking issues</a:t>
            </a:r>
          </a:p>
        </p:txBody>
      </p:sp>
      <p:sp>
        <p:nvSpPr>
          <p:cNvPr id="14" name="TextBox 13">
            <a:extLst>
              <a:ext uri="{FF2B5EF4-FFF2-40B4-BE49-F238E27FC236}">
                <a16:creationId xmlns:a16="http://schemas.microsoft.com/office/drawing/2014/main" id="{E2AB8ABA-3E1E-48C5-9EB1-3F62AB81699A}"/>
              </a:ext>
            </a:extLst>
          </p:cNvPr>
          <p:cNvSpPr txBox="1"/>
          <p:nvPr/>
        </p:nvSpPr>
        <p:spPr>
          <a:xfrm>
            <a:off x="1360968" y="3497251"/>
            <a:ext cx="5518298"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sz="1800" dirty="0"/>
              <a:t>Peoples will become more friendly with each others</a:t>
            </a:r>
          </a:p>
        </p:txBody>
      </p:sp>
    </p:spTree>
    <p:extLst>
      <p:ext uri="{BB962C8B-B14F-4D97-AF65-F5344CB8AC3E}">
        <p14:creationId xmlns:p14="http://schemas.microsoft.com/office/powerpoint/2010/main" val="78693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80">
                                          <p:stCondLst>
                                            <p:cond delay="0"/>
                                          </p:stCondLst>
                                        </p:cTn>
                                        <p:tgtEl>
                                          <p:spTgt spid="11"/>
                                        </p:tgtEl>
                                      </p:cBhvr>
                                    </p:animEffect>
                                    <p:anim calcmode="lin" valueType="num">
                                      <p:cBhvr>
                                        <p:cTn id="31"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6" dur="26">
                                          <p:stCondLst>
                                            <p:cond delay="650"/>
                                          </p:stCondLst>
                                        </p:cTn>
                                        <p:tgtEl>
                                          <p:spTgt spid="11"/>
                                        </p:tgtEl>
                                      </p:cBhvr>
                                      <p:to x="100000" y="60000"/>
                                    </p:animScale>
                                    <p:animScale>
                                      <p:cBhvr>
                                        <p:cTn id="37" dur="166" decel="50000">
                                          <p:stCondLst>
                                            <p:cond delay="676"/>
                                          </p:stCondLst>
                                        </p:cTn>
                                        <p:tgtEl>
                                          <p:spTgt spid="11"/>
                                        </p:tgtEl>
                                      </p:cBhvr>
                                      <p:to x="100000" y="100000"/>
                                    </p:animScale>
                                    <p:animScale>
                                      <p:cBhvr>
                                        <p:cTn id="38" dur="26">
                                          <p:stCondLst>
                                            <p:cond delay="1312"/>
                                          </p:stCondLst>
                                        </p:cTn>
                                        <p:tgtEl>
                                          <p:spTgt spid="11"/>
                                        </p:tgtEl>
                                      </p:cBhvr>
                                      <p:to x="100000" y="80000"/>
                                    </p:animScale>
                                    <p:animScale>
                                      <p:cBhvr>
                                        <p:cTn id="39" dur="166" decel="50000">
                                          <p:stCondLst>
                                            <p:cond delay="1338"/>
                                          </p:stCondLst>
                                        </p:cTn>
                                        <p:tgtEl>
                                          <p:spTgt spid="11"/>
                                        </p:tgtEl>
                                      </p:cBhvr>
                                      <p:to x="100000" y="100000"/>
                                    </p:animScale>
                                    <p:animScale>
                                      <p:cBhvr>
                                        <p:cTn id="40" dur="26">
                                          <p:stCondLst>
                                            <p:cond delay="1642"/>
                                          </p:stCondLst>
                                        </p:cTn>
                                        <p:tgtEl>
                                          <p:spTgt spid="11"/>
                                        </p:tgtEl>
                                      </p:cBhvr>
                                      <p:to x="100000" y="90000"/>
                                    </p:animScale>
                                    <p:animScale>
                                      <p:cBhvr>
                                        <p:cTn id="41" dur="166" decel="50000">
                                          <p:stCondLst>
                                            <p:cond delay="1668"/>
                                          </p:stCondLst>
                                        </p:cTn>
                                        <p:tgtEl>
                                          <p:spTgt spid="11"/>
                                        </p:tgtEl>
                                      </p:cBhvr>
                                      <p:to x="100000" y="100000"/>
                                    </p:animScale>
                                    <p:animScale>
                                      <p:cBhvr>
                                        <p:cTn id="42" dur="26">
                                          <p:stCondLst>
                                            <p:cond delay="1808"/>
                                          </p:stCondLst>
                                        </p:cTn>
                                        <p:tgtEl>
                                          <p:spTgt spid="11"/>
                                        </p:tgtEl>
                                      </p:cBhvr>
                                      <p:to x="100000" y="95000"/>
                                    </p:animScale>
                                    <p:animScale>
                                      <p:cBhvr>
                                        <p:cTn id="43" dur="166" decel="50000">
                                          <p:stCondLst>
                                            <p:cond delay="1834"/>
                                          </p:stCondLst>
                                        </p:cTn>
                                        <p:tgtEl>
                                          <p:spTgt spid="11"/>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80">
                                          <p:stCondLst>
                                            <p:cond delay="0"/>
                                          </p:stCondLst>
                                        </p:cTn>
                                        <p:tgtEl>
                                          <p:spTgt spid="13"/>
                                        </p:tgtEl>
                                      </p:cBhvr>
                                    </p:animEffect>
                                    <p:anim calcmode="lin" valueType="num">
                                      <p:cBhvr>
                                        <p:cTn id="47"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2" dur="26">
                                          <p:stCondLst>
                                            <p:cond delay="650"/>
                                          </p:stCondLst>
                                        </p:cTn>
                                        <p:tgtEl>
                                          <p:spTgt spid="13"/>
                                        </p:tgtEl>
                                      </p:cBhvr>
                                      <p:to x="100000" y="60000"/>
                                    </p:animScale>
                                    <p:animScale>
                                      <p:cBhvr>
                                        <p:cTn id="53" dur="166" decel="50000">
                                          <p:stCondLst>
                                            <p:cond delay="676"/>
                                          </p:stCondLst>
                                        </p:cTn>
                                        <p:tgtEl>
                                          <p:spTgt spid="13"/>
                                        </p:tgtEl>
                                      </p:cBhvr>
                                      <p:to x="100000" y="100000"/>
                                    </p:animScale>
                                    <p:animScale>
                                      <p:cBhvr>
                                        <p:cTn id="54" dur="26">
                                          <p:stCondLst>
                                            <p:cond delay="1312"/>
                                          </p:stCondLst>
                                        </p:cTn>
                                        <p:tgtEl>
                                          <p:spTgt spid="13"/>
                                        </p:tgtEl>
                                      </p:cBhvr>
                                      <p:to x="100000" y="80000"/>
                                    </p:animScale>
                                    <p:animScale>
                                      <p:cBhvr>
                                        <p:cTn id="55" dur="166" decel="50000">
                                          <p:stCondLst>
                                            <p:cond delay="1338"/>
                                          </p:stCondLst>
                                        </p:cTn>
                                        <p:tgtEl>
                                          <p:spTgt spid="13"/>
                                        </p:tgtEl>
                                      </p:cBhvr>
                                      <p:to x="100000" y="100000"/>
                                    </p:animScale>
                                    <p:animScale>
                                      <p:cBhvr>
                                        <p:cTn id="56" dur="26">
                                          <p:stCondLst>
                                            <p:cond delay="1642"/>
                                          </p:stCondLst>
                                        </p:cTn>
                                        <p:tgtEl>
                                          <p:spTgt spid="13"/>
                                        </p:tgtEl>
                                      </p:cBhvr>
                                      <p:to x="100000" y="90000"/>
                                    </p:animScale>
                                    <p:animScale>
                                      <p:cBhvr>
                                        <p:cTn id="57" dur="166" decel="50000">
                                          <p:stCondLst>
                                            <p:cond delay="1668"/>
                                          </p:stCondLst>
                                        </p:cTn>
                                        <p:tgtEl>
                                          <p:spTgt spid="13"/>
                                        </p:tgtEl>
                                      </p:cBhvr>
                                      <p:to x="100000" y="100000"/>
                                    </p:animScale>
                                    <p:animScale>
                                      <p:cBhvr>
                                        <p:cTn id="58" dur="26">
                                          <p:stCondLst>
                                            <p:cond delay="1808"/>
                                          </p:stCondLst>
                                        </p:cTn>
                                        <p:tgtEl>
                                          <p:spTgt spid="13"/>
                                        </p:tgtEl>
                                      </p:cBhvr>
                                      <p:to x="100000" y="95000"/>
                                    </p:animScale>
                                    <p:animScale>
                                      <p:cBhvr>
                                        <p:cTn id="59" dur="166" decel="50000">
                                          <p:stCondLst>
                                            <p:cond delay="1834"/>
                                          </p:stCondLst>
                                        </p:cTn>
                                        <p:tgtEl>
                                          <p:spTgt spid="13"/>
                                        </p:tgtEl>
                                      </p:cBhvr>
                                      <p:to x="100000" y="100000"/>
                                    </p:animScale>
                                  </p:childTnLst>
                                </p:cTn>
                              </p:par>
                              <p:par>
                                <p:cTn id="60" presetID="26"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80">
                                          <p:stCondLst>
                                            <p:cond delay="0"/>
                                          </p:stCondLst>
                                        </p:cTn>
                                        <p:tgtEl>
                                          <p:spTgt spid="14"/>
                                        </p:tgtEl>
                                      </p:cBhvr>
                                    </p:animEffect>
                                    <p:anim calcmode="lin" valueType="num">
                                      <p:cBhvr>
                                        <p:cTn id="63"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8" dur="26">
                                          <p:stCondLst>
                                            <p:cond delay="650"/>
                                          </p:stCondLst>
                                        </p:cTn>
                                        <p:tgtEl>
                                          <p:spTgt spid="14"/>
                                        </p:tgtEl>
                                      </p:cBhvr>
                                      <p:to x="100000" y="60000"/>
                                    </p:animScale>
                                    <p:animScale>
                                      <p:cBhvr>
                                        <p:cTn id="69" dur="166" decel="50000">
                                          <p:stCondLst>
                                            <p:cond delay="676"/>
                                          </p:stCondLst>
                                        </p:cTn>
                                        <p:tgtEl>
                                          <p:spTgt spid="14"/>
                                        </p:tgtEl>
                                      </p:cBhvr>
                                      <p:to x="100000" y="100000"/>
                                    </p:animScale>
                                    <p:animScale>
                                      <p:cBhvr>
                                        <p:cTn id="70" dur="26">
                                          <p:stCondLst>
                                            <p:cond delay="1312"/>
                                          </p:stCondLst>
                                        </p:cTn>
                                        <p:tgtEl>
                                          <p:spTgt spid="14"/>
                                        </p:tgtEl>
                                      </p:cBhvr>
                                      <p:to x="100000" y="80000"/>
                                    </p:animScale>
                                    <p:animScale>
                                      <p:cBhvr>
                                        <p:cTn id="71" dur="166" decel="50000">
                                          <p:stCondLst>
                                            <p:cond delay="1338"/>
                                          </p:stCondLst>
                                        </p:cTn>
                                        <p:tgtEl>
                                          <p:spTgt spid="14"/>
                                        </p:tgtEl>
                                      </p:cBhvr>
                                      <p:to x="100000" y="100000"/>
                                    </p:animScale>
                                    <p:animScale>
                                      <p:cBhvr>
                                        <p:cTn id="72" dur="26">
                                          <p:stCondLst>
                                            <p:cond delay="1642"/>
                                          </p:stCondLst>
                                        </p:cTn>
                                        <p:tgtEl>
                                          <p:spTgt spid="14"/>
                                        </p:tgtEl>
                                      </p:cBhvr>
                                      <p:to x="100000" y="90000"/>
                                    </p:animScale>
                                    <p:animScale>
                                      <p:cBhvr>
                                        <p:cTn id="73" dur="166" decel="50000">
                                          <p:stCondLst>
                                            <p:cond delay="1668"/>
                                          </p:stCondLst>
                                        </p:cTn>
                                        <p:tgtEl>
                                          <p:spTgt spid="14"/>
                                        </p:tgtEl>
                                      </p:cBhvr>
                                      <p:to x="100000" y="100000"/>
                                    </p:animScale>
                                    <p:animScale>
                                      <p:cBhvr>
                                        <p:cTn id="74" dur="26">
                                          <p:stCondLst>
                                            <p:cond delay="1808"/>
                                          </p:stCondLst>
                                        </p:cTn>
                                        <p:tgtEl>
                                          <p:spTgt spid="14"/>
                                        </p:tgtEl>
                                      </p:cBhvr>
                                      <p:to x="100000" y="95000"/>
                                    </p:animScale>
                                    <p:animScale>
                                      <p:cBhvr>
                                        <p:cTn id="75"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1"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p:nvPr/>
        </p:nvSpPr>
        <p:spPr>
          <a:xfrm>
            <a:off x="3893200" y="1127419"/>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Shape 586"/>
          <p:cNvSpPr/>
          <p:nvPr/>
        </p:nvSpPr>
        <p:spPr>
          <a:xfrm>
            <a:off x="4054525" y="128680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6BCC9"/>
                </a:solidFill>
                <a:latin typeface="Roboto Slab Light"/>
                <a:ea typeface="Roboto Slab Light"/>
                <a:cs typeface="Roboto Slab Light"/>
                <a:sym typeface="Roboto Slab Light"/>
              </a:rPr>
              <a:t>Place your screenshot here</a:t>
            </a:r>
            <a:endParaRPr sz="1000">
              <a:solidFill>
                <a:srgbClr val="A6BCC9"/>
              </a:solidFill>
              <a:latin typeface="Roboto Slab Light"/>
              <a:ea typeface="Roboto Slab Light"/>
              <a:cs typeface="Roboto Slab Light"/>
              <a:sym typeface="Roboto Slab Light"/>
            </a:endParaRPr>
          </a:p>
        </p:txBody>
      </p:sp>
      <p:sp>
        <p:nvSpPr>
          <p:cNvPr id="587" name="Shape 587"/>
          <p:cNvSpPr txBox="1">
            <a:spLocks noGrp="1"/>
          </p:cNvSpPr>
          <p:nvPr>
            <p:ph type="body" idx="4294967295"/>
          </p:nvPr>
        </p:nvSpPr>
        <p:spPr>
          <a:xfrm>
            <a:off x="1425050" y="411175"/>
            <a:ext cx="2181900" cy="43137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IN" sz="1800" dirty="0">
                <a:solidFill>
                  <a:srgbClr val="02BDC7"/>
                </a:solidFill>
                <a:latin typeface="Roboto Slab Light"/>
                <a:ea typeface="Roboto Slab Light"/>
                <a:cs typeface="Roboto Slab Light"/>
                <a:sym typeface="Roboto Slab Light"/>
              </a:rPr>
              <a:t>Website</a:t>
            </a:r>
            <a:endParaRPr sz="1800" dirty="0">
              <a:solidFill>
                <a:srgbClr val="02BDC7"/>
              </a:solidFill>
              <a:latin typeface="Roboto Slab Light"/>
              <a:ea typeface="Roboto Slab Light"/>
              <a:cs typeface="Roboto Slab Light"/>
              <a:sym typeface="Roboto Slab Light"/>
            </a:endParaRPr>
          </a:p>
          <a:p>
            <a:pPr marL="0" lvl="0" indent="0" rtl="0">
              <a:spcBef>
                <a:spcPts val="1000"/>
              </a:spcBef>
              <a:spcAft>
                <a:spcPts val="1000"/>
              </a:spcAft>
              <a:buNone/>
            </a:pPr>
            <a:r>
              <a:rPr lang="en-IN" sz="1800" dirty="0"/>
              <a:t>This will be our first Structure</a:t>
            </a:r>
            <a:endParaRPr sz="1800" dirty="0"/>
          </a:p>
        </p:txBody>
      </p:sp>
      <p:sp>
        <p:nvSpPr>
          <p:cNvPr id="588" name="Shape 58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Shape 451"/>
          <p:cNvSpPr txBox="1">
            <a:spLocks noGrp="1"/>
          </p:cNvSpPr>
          <p:nvPr>
            <p:ph type="title"/>
          </p:nvPr>
        </p:nvSpPr>
        <p:spPr>
          <a:xfrm>
            <a:off x="-15418" y="559475"/>
            <a:ext cx="2383131" cy="2630400"/>
          </a:xfrm>
          <a:prstGeom prst="rect">
            <a:avLst/>
          </a:prstGeom>
        </p:spPr>
        <p:txBody>
          <a:bodyPr spcFirstLastPara="1" wrap="square" lIns="91425" tIns="91425" rIns="91425" bIns="91425" anchor="ctr" anchorCtr="0">
            <a:noAutofit/>
          </a:bodyPr>
          <a:lstStyle/>
          <a:p>
            <a:pPr lvl="0" algn="ctr">
              <a:spcBef>
                <a:spcPts val="600"/>
              </a:spcBef>
            </a:pPr>
            <a:r>
              <a:rPr lang="en-IN" b="1" dirty="0"/>
              <a:t>Air pollution </a:t>
            </a:r>
            <a:br>
              <a:rPr lang="en-IN" b="1" dirty="0"/>
            </a:br>
            <a:r>
              <a:rPr lang="en-IN" b="1" dirty="0"/>
              <a:t>in World</a:t>
            </a:r>
          </a:p>
        </p:txBody>
      </p:sp>
      <p:sp>
        <p:nvSpPr>
          <p:cNvPr id="453" name="Shape 45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2AA3BD76-A096-405B-8F0D-969CE27A9D9C}"/>
              </a:ext>
            </a:extLst>
          </p:cNvPr>
          <p:cNvSpPr txBox="1"/>
          <p:nvPr/>
        </p:nvSpPr>
        <p:spPr>
          <a:xfrm>
            <a:off x="3880882" y="1786270"/>
            <a:ext cx="2115880" cy="1323439"/>
          </a:xfrm>
          <a:prstGeom prst="rect">
            <a:avLst/>
          </a:prstGeom>
          <a:noFill/>
        </p:spPr>
        <p:txBody>
          <a:bodyPr wrap="square" rtlCol="0">
            <a:spAutoFit/>
          </a:bodyPr>
          <a:lstStyle/>
          <a:p>
            <a:r>
              <a:rPr lang="en-IN" sz="8000" dirty="0">
                <a:solidFill>
                  <a:schemeClr val="accent1">
                    <a:lumMod val="7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p:nvPr/>
        </p:nvSpPr>
        <p:spPr>
          <a:xfrm>
            <a:off x="4655526" y="650425"/>
            <a:ext cx="1915016" cy="3842645"/>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txBox="1">
            <a:spLocks noGrp="1"/>
          </p:cNvSpPr>
          <p:nvPr>
            <p:ph type="body" idx="4294967295"/>
          </p:nvPr>
        </p:nvSpPr>
        <p:spPr>
          <a:xfrm>
            <a:off x="1882250" y="411175"/>
            <a:ext cx="2181900" cy="43137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dirty="0">
                <a:solidFill>
                  <a:srgbClr val="02BDC7"/>
                </a:solidFill>
                <a:latin typeface="Roboto Slab Light"/>
                <a:ea typeface="Roboto Slab Light"/>
                <a:cs typeface="Roboto Slab Light"/>
                <a:sym typeface="Roboto Slab Light"/>
              </a:rPr>
              <a:t>Android / </a:t>
            </a:r>
            <a:r>
              <a:rPr lang="en-IN" sz="1800" dirty="0">
                <a:solidFill>
                  <a:srgbClr val="02BDC7"/>
                </a:solidFill>
                <a:latin typeface="Roboto Slab Light"/>
                <a:ea typeface="Roboto Slab Light"/>
                <a:cs typeface="Roboto Slab Light"/>
                <a:sym typeface="Roboto Slab Light"/>
              </a:rPr>
              <a:t>iOS</a:t>
            </a:r>
            <a:r>
              <a:rPr lang="en" sz="1800" dirty="0">
                <a:solidFill>
                  <a:srgbClr val="02BDC7"/>
                </a:solidFill>
                <a:latin typeface="Roboto Slab Light"/>
                <a:ea typeface="Roboto Slab Light"/>
                <a:cs typeface="Roboto Slab Light"/>
                <a:sym typeface="Roboto Slab Light"/>
              </a:rPr>
              <a:t> </a:t>
            </a:r>
            <a:r>
              <a:rPr lang="en-IN" sz="1800" dirty="0">
                <a:solidFill>
                  <a:srgbClr val="02BDC7"/>
                </a:solidFill>
                <a:latin typeface="Roboto Slab Light"/>
                <a:ea typeface="Roboto Slab Light"/>
                <a:cs typeface="Roboto Slab Light"/>
                <a:sym typeface="Roboto Slab Light"/>
              </a:rPr>
              <a:t>app</a:t>
            </a:r>
            <a:endParaRPr sz="1800" dirty="0">
              <a:solidFill>
                <a:srgbClr val="02BDC7"/>
              </a:solidFill>
              <a:latin typeface="Roboto Slab Light"/>
              <a:ea typeface="Roboto Slab Light"/>
              <a:cs typeface="Roboto Slab Light"/>
              <a:sym typeface="Roboto Slab Light"/>
            </a:endParaRPr>
          </a:p>
          <a:p>
            <a:pPr marL="0" lvl="0" indent="0" rtl="0">
              <a:spcBef>
                <a:spcPts val="1000"/>
              </a:spcBef>
              <a:spcAft>
                <a:spcPts val="1000"/>
              </a:spcAft>
              <a:buNone/>
            </a:pPr>
            <a:r>
              <a:rPr lang="en-IN" sz="1800" dirty="0"/>
              <a:t>Next version will be implemented using Android and iOS applications</a:t>
            </a:r>
            <a:endParaRPr sz="1800" dirty="0"/>
          </a:p>
        </p:txBody>
      </p:sp>
      <p:sp>
        <p:nvSpPr>
          <p:cNvPr id="563" name="Shape 563"/>
          <p:cNvSpPr/>
          <p:nvPr/>
        </p:nvSpPr>
        <p:spPr>
          <a:xfrm>
            <a:off x="4741642" y="972683"/>
            <a:ext cx="1742700" cy="3097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A6BCC9"/>
                </a:solidFill>
                <a:latin typeface="Roboto Slab Light"/>
                <a:ea typeface="Roboto Slab Light"/>
                <a:cs typeface="Roboto Slab Light"/>
                <a:sym typeface="Roboto Slab Light"/>
              </a:rPr>
              <a:t>Place your screenshot here</a:t>
            </a:r>
            <a:endParaRPr sz="1000">
              <a:solidFill>
                <a:srgbClr val="A6BCC9"/>
              </a:solidFill>
              <a:latin typeface="Roboto Slab Light"/>
              <a:ea typeface="Roboto Slab Light"/>
              <a:cs typeface="Roboto Slab Light"/>
              <a:sym typeface="Roboto Slab Light"/>
            </a:endParaRPr>
          </a:p>
        </p:txBody>
      </p:sp>
      <p:sp>
        <p:nvSpPr>
          <p:cNvPr id="564" name="Shape 56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ctrTitle" idx="4294967295"/>
          </p:nvPr>
        </p:nvSpPr>
        <p:spPr>
          <a:xfrm>
            <a:off x="685800" y="1337029"/>
            <a:ext cx="65937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dirty="0">
                <a:solidFill>
                  <a:srgbClr val="FFFFFF"/>
                </a:solidFill>
              </a:rPr>
              <a:t>Thanks!</a:t>
            </a:r>
            <a:endParaRPr sz="6000" dirty="0">
              <a:solidFill>
                <a:srgbClr val="FFFFFF"/>
              </a:solidFill>
            </a:endParaRPr>
          </a:p>
        </p:txBody>
      </p:sp>
      <p:sp>
        <p:nvSpPr>
          <p:cNvPr id="594" name="Shape 594"/>
          <p:cNvSpPr txBox="1">
            <a:spLocks noGrp="1"/>
          </p:cNvSpPr>
          <p:nvPr>
            <p:ph type="subTitle" idx="4294967295"/>
          </p:nvPr>
        </p:nvSpPr>
        <p:spPr>
          <a:xfrm>
            <a:off x="685800" y="2189319"/>
            <a:ext cx="6593700" cy="1769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dirty="0">
                <a:solidFill>
                  <a:srgbClr val="4A5C65"/>
                </a:solidFill>
              </a:rPr>
              <a:t>Any questions?</a:t>
            </a:r>
            <a:endParaRPr sz="3600" dirty="0">
              <a:solidFill>
                <a:srgbClr val="4A5C65"/>
              </a:solidFill>
            </a:endParaRPr>
          </a:p>
          <a:p>
            <a:pPr marL="0" lvl="0" indent="0">
              <a:spcBef>
                <a:spcPts val="1000"/>
              </a:spcBef>
              <a:spcAft>
                <a:spcPts val="0"/>
              </a:spcAft>
              <a:buClr>
                <a:schemeClr val="dk1"/>
              </a:buClr>
              <a:buSzPts val="1100"/>
              <a:buFont typeface="Arial"/>
              <a:buNone/>
            </a:pPr>
            <a:r>
              <a:rPr lang="en" dirty="0">
                <a:solidFill>
                  <a:srgbClr val="4A5C65"/>
                </a:solidFill>
              </a:rPr>
              <a:t>You can find me at </a:t>
            </a:r>
          </a:p>
          <a:p>
            <a:pPr marL="0" lvl="0" indent="0">
              <a:spcBef>
                <a:spcPts val="1000"/>
              </a:spcBef>
              <a:spcAft>
                <a:spcPts val="0"/>
              </a:spcAft>
              <a:buClr>
                <a:schemeClr val="dk1"/>
              </a:buClr>
              <a:buSzPts val="1100"/>
              <a:buFont typeface="Arial"/>
              <a:buNone/>
            </a:pPr>
            <a:r>
              <a:rPr lang="en-IN" dirty="0">
                <a:solidFill>
                  <a:srgbClr val="4A5C65"/>
                </a:solidFill>
                <a:hlinkClick r:id="rId3"/>
              </a:rPr>
              <a:t>www.rishavpandey.me</a:t>
            </a:r>
            <a:r>
              <a:rPr lang="en-IN" dirty="0">
                <a:solidFill>
                  <a:srgbClr val="4A5C65"/>
                </a:solidFill>
              </a:rPr>
              <a:t>  </a:t>
            </a:r>
            <a:r>
              <a:rPr lang="en" dirty="0">
                <a:solidFill>
                  <a:srgbClr val="4A5C65"/>
                </a:solidFill>
              </a:rPr>
              <a:t>&amp; </a:t>
            </a:r>
          </a:p>
          <a:p>
            <a:pPr marL="0" lvl="0" indent="0">
              <a:spcBef>
                <a:spcPts val="1000"/>
              </a:spcBef>
              <a:spcAft>
                <a:spcPts val="0"/>
              </a:spcAft>
              <a:buClr>
                <a:schemeClr val="dk1"/>
              </a:buClr>
              <a:buSzPts val="1100"/>
              <a:buFont typeface="Arial"/>
              <a:buNone/>
            </a:pPr>
            <a:r>
              <a:rPr lang="en-IN" dirty="0" err="1"/>
              <a:t>c</a:t>
            </a:r>
            <a:r>
              <a:rPr lang="en-IN" dirty="0" err="1">
                <a:solidFill>
                  <a:srgbClr val="4A5C65"/>
                </a:solidFill>
              </a:rPr>
              <a:t>orrespond.rishav</a:t>
            </a:r>
            <a:r>
              <a:rPr lang="en" dirty="0">
                <a:solidFill>
                  <a:srgbClr val="4A5C65"/>
                </a:solidFill>
              </a:rPr>
              <a:t>@</a:t>
            </a:r>
            <a:r>
              <a:rPr lang="en-IN" dirty="0">
                <a:solidFill>
                  <a:srgbClr val="4A5C65"/>
                </a:solidFill>
              </a:rPr>
              <a:t>gmail.com</a:t>
            </a:r>
            <a:endParaRPr dirty="0">
              <a:solidFill>
                <a:srgbClr val="4A5C65"/>
              </a:solidFill>
            </a:endParaRPr>
          </a:p>
          <a:p>
            <a:pPr marL="0" lvl="0" indent="0" rtl="0">
              <a:spcBef>
                <a:spcPts val="1000"/>
              </a:spcBef>
              <a:spcAft>
                <a:spcPts val="1000"/>
              </a:spcAft>
              <a:buClr>
                <a:schemeClr val="dk1"/>
              </a:buClr>
              <a:buSzPts val="1100"/>
              <a:buFont typeface="Arial"/>
              <a:buNone/>
            </a:pPr>
            <a:endParaRPr dirty="0">
              <a:solidFill>
                <a:srgbClr val="4A5C65"/>
              </a:solidFill>
            </a:endParaRPr>
          </a:p>
        </p:txBody>
      </p:sp>
      <p:sp>
        <p:nvSpPr>
          <p:cNvPr id="595" name="Shape 59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2" name="TextBox 1">
            <a:extLst>
              <a:ext uri="{FF2B5EF4-FFF2-40B4-BE49-F238E27FC236}">
                <a16:creationId xmlns:a16="http://schemas.microsoft.com/office/drawing/2014/main" id="{51167635-828E-447E-92CC-AE8A4C29C370}"/>
              </a:ext>
            </a:extLst>
          </p:cNvPr>
          <p:cNvSpPr txBox="1"/>
          <p:nvPr/>
        </p:nvSpPr>
        <p:spPr>
          <a:xfrm>
            <a:off x="1509823" y="586591"/>
            <a:ext cx="6443330" cy="3970318"/>
          </a:xfrm>
          <a:prstGeom prst="rect">
            <a:avLst/>
          </a:prstGeom>
          <a:noFill/>
        </p:spPr>
        <p:txBody>
          <a:bodyPr wrap="square" rtlCol="0">
            <a:spAutoFit/>
          </a:bodyPr>
          <a:lstStyle/>
          <a:p>
            <a:pPr algn="just">
              <a:lnSpc>
                <a:spcPct val="150000"/>
              </a:lnSpc>
            </a:pPr>
            <a:r>
              <a:rPr lang="en-IN" b="1" dirty="0"/>
              <a:t>Air pollution</a:t>
            </a:r>
            <a:r>
              <a:rPr lang="en-IN" dirty="0"/>
              <a:t> occurs when harmful or excessive quantities of substances including gases, particulates, and biological molecules are introduced into Earth's atmosphere. It may cause diseases, allergies and also death of humans; it may also cause harm to other living organisms such as animals and food crops, and may damage the natural or built environment. Human activity and natural processes can both generate air pollution.</a:t>
            </a:r>
          </a:p>
          <a:p>
            <a:pPr algn="just">
              <a:lnSpc>
                <a:spcPct val="150000"/>
              </a:lnSpc>
            </a:pPr>
            <a:endParaRPr lang="en-IN" dirty="0"/>
          </a:p>
          <a:p>
            <a:pPr algn="just">
              <a:lnSpc>
                <a:spcPct val="150000"/>
              </a:lnSpc>
            </a:pPr>
            <a:r>
              <a:rPr lang="en-IN" dirty="0"/>
              <a:t>Indoor air pollution and poor urban air quality are listed as two of the world's worst toxic pollution problems in the 2008 Blacksmith Institute World's Worst Polluted Places report. According to the 2014 World Health Organization report, air pollution in 2012 caused the deaths of around 7 million people worldwide, an estimate roughly echoed by one from the International Energy Agency.</a:t>
            </a:r>
          </a:p>
        </p:txBody>
      </p:sp>
    </p:spTree>
    <p:extLst>
      <p:ext uri="{BB962C8B-B14F-4D97-AF65-F5344CB8AC3E}">
        <p14:creationId xmlns:p14="http://schemas.microsoft.com/office/powerpoint/2010/main" val="331926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 name="Picture 3">
            <a:extLst>
              <a:ext uri="{FF2B5EF4-FFF2-40B4-BE49-F238E27FC236}">
                <a16:creationId xmlns:a16="http://schemas.microsoft.com/office/drawing/2014/main" id="{0E7F2538-002A-4DED-A9D4-E71EFFB5E2DA}"/>
              </a:ext>
            </a:extLst>
          </p:cNvPr>
          <p:cNvPicPr>
            <a:picLocks noChangeAspect="1"/>
          </p:cNvPicPr>
          <p:nvPr/>
        </p:nvPicPr>
        <p:blipFill>
          <a:blip r:embed="rId3"/>
          <a:stretch>
            <a:fillRect/>
          </a:stretch>
        </p:blipFill>
        <p:spPr>
          <a:xfrm>
            <a:off x="1304259" y="549290"/>
            <a:ext cx="6457506" cy="4084372"/>
          </a:xfrm>
          <a:prstGeom prst="rect">
            <a:avLst/>
          </a:prstGeom>
        </p:spPr>
      </p:pic>
    </p:spTree>
    <p:extLst>
      <p:ext uri="{BB962C8B-B14F-4D97-AF65-F5344CB8AC3E}">
        <p14:creationId xmlns:p14="http://schemas.microsoft.com/office/powerpoint/2010/main" val="14782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4" name="Picture 3">
            <a:extLst>
              <a:ext uri="{FF2B5EF4-FFF2-40B4-BE49-F238E27FC236}">
                <a16:creationId xmlns:a16="http://schemas.microsoft.com/office/drawing/2014/main" id="{AFEAAD3A-F0AC-4CA4-AA04-AC85E2ED9A15}"/>
              </a:ext>
            </a:extLst>
          </p:cNvPr>
          <p:cNvPicPr>
            <a:picLocks noChangeAspect="1"/>
          </p:cNvPicPr>
          <p:nvPr/>
        </p:nvPicPr>
        <p:blipFill>
          <a:blip r:embed="rId3"/>
          <a:stretch>
            <a:fillRect/>
          </a:stretch>
        </p:blipFill>
        <p:spPr>
          <a:xfrm rot="21299456">
            <a:off x="771524" y="1441266"/>
            <a:ext cx="2428875" cy="1495425"/>
          </a:xfrm>
          <a:prstGeom prst="rect">
            <a:avLst/>
          </a:prstGeom>
        </p:spPr>
      </p:pic>
      <p:pic>
        <p:nvPicPr>
          <p:cNvPr id="8" name="Picture 7">
            <a:extLst>
              <a:ext uri="{FF2B5EF4-FFF2-40B4-BE49-F238E27FC236}">
                <a16:creationId xmlns:a16="http://schemas.microsoft.com/office/drawing/2014/main" id="{FDBE3CA7-F2FD-426D-9DE0-CB833534AED1}"/>
              </a:ext>
            </a:extLst>
          </p:cNvPr>
          <p:cNvPicPr>
            <a:picLocks noChangeAspect="1"/>
          </p:cNvPicPr>
          <p:nvPr/>
        </p:nvPicPr>
        <p:blipFill>
          <a:blip r:embed="rId4"/>
          <a:stretch>
            <a:fillRect/>
          </a:stretch>
        </p:blipFill>
        <p:spPr>
          <a:xfrm rot="566875">
            <a:off x="6387455" y="862280"/>
            <a:ext cx="2293602" cy="1927700"/>
          </a:xfrm>
          <a:prstGeom prst="rect">
            <a:avLst/>
          </a:prstGeom>
        </p:spPr>
      </p:pic>
      <p:grpSp>
        <p:nvGrpSpPr>
          <p:cNvPr id="5" name="Group 4">
            <a:extLst>
              <a:ext uri="{FF2B5EF4-FFF2-40B4-BE49-F238E27FC236}">
                <a16:creationId xmlns:a16="http://schemas.microsoft.com/office/drawing/2014/main" id="{42E94BD7-4843-4157-94C5-2D0770231DA9}"/>
              </a:ext>
            </a:extLst>
          </p:cNvPr>
          <p:cNvGrpSpPr/>
          <p:nvPr/>
        </p:nvGrpSpPr>
        <p:grpSpPr>
          <a:xfrm>
            <a:off x="1371598" y="495684"/>
            <a:ext cx="4912243" cy="842400"/>
            <a:chOff x="0" y="0"/>
            <a:chExt cx="3147239" cy="842400"/>
          </a:xfrm>
        </p:grpSpPr>
        <p:sp>
          <p:nvSpPr>
            <p:cNvPr id="6" name="Rectangle: Rounded Corners 5">
              <a:extLst>
                <a:ext uri="{FF2B5EF4-FFF2-40B4-BE49-F238E27FC236}">
                  <a16:creationId xmlns:a16="http://schemas.microsoft.com/office/drawing/2014/main" id="{35DAD627-00DF-4BB6-B0D8-60E6BB6F98F8}"/>
                </a:ext>
              </a:extLst>
            </p:cNvPr>
            <p:cNvSpPr/>
            <p:nvPr/>
          </p:nvSpPr>
          <p:spPr>
            <a:xfrm>
              <a:off x="0" y="0"/>
              <a:ext cx="3147239" cy="8424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BC258363-A0CA-4AD1-8CB5-8DFD9A16AEA1}"/>
                </a:ext>
              </a:extLst>
            </p:cNvPr>
            <p:cNvSpPr txBox="1"/>
            <p:nvPr/>
          </p:nvSpPr>
          <p:spPr>
            <a:xfrm>
              <a:off x="41123" y="41123"/>
              <a:ext cx="3064993"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1" kern="1200" dirty="0"/>
                <a:t>Dirty Cars, Dirty Air</a:t>
              </a:r>
              <a:endParaRPr lang="en-IN" sz="3600" kern="1200" dirty="0"/>
            </a:p>
          </p:txBody>
        </p:sp>
      </p:grpSp>
      <p:pic>
        <p:nvPicPr>
          <p:cNvPr id="13" name="Picture 12">
            <a:extLst>
              <a:ext uri="{FF2B5EF4-FFF2-40B4-BE49-F238E27FC236}">
                <a16:creationId xmlns:a16="http://schemas.microsoft.com/office/drawing/2014/main" id="{EE28349D-1ABB-4717-99EC-3E172DC4CF6C}"/>
              </a:ext>
            </a:extLst>
          </p:cNvPr>
          <p:cNvPicPr>
            <a:picLocks noChangeAspect="1"/>
          </p:cNvPicPr>
          <p:nvPr/>
        </p:nvPicPr>
        <p:blipFill>
          <a:blip r:embed="rId5"/>
          <a:stretch>
            <a:fillRect/>
          </a:stretch>
        </p:blipFill>
        <p:spPr>
          <a:xfrm>
            <a:off x="2025476" y="2954522"/>
            <a:ext cx="5416171" cy="1701789"/>
          </a:xfrm>
          <a:prstGeom prst="rect">
            <a:avLst/>
          </a:prstGeom>
        </p:spPr>
      </p:pic>
      <p:pic>
        <p:nvPicPr>
          <p:cNvPr id="14" name="Picture 13">
            <a:extLst>
              <a:ext uri="{FF2B5EF4-FFF2-40B4-BE49-F238E27FC236}">
                <a16:creationId xmlns:a16="http://schemas.microsoft.com/office/drawing/2014/main" id="{31E3423B-A1F6-4B42-AD52-13B856750302}"/>
              </a:ext>
            </a:extLst>
          </p:cNvPr>
          <p:cNvPicPr>
            <a:picLocks noChangeAspect="1"/>
          </p:cNvPicPr>
          <p:nvPr/>
        </p:nvPicPr>
        <p:blipFill>
          <a:blip r:embed="rId6"/>
          <a:stretch>
            <a:fillRect/>
          </a:stretch>
        </p:blipFill>
        <p:spPr>
          <a:xfrm>
            <a:off x="3261048" y="1379207"/>
            <a:ext cx="2895634" cy="1534192"/>
          </a:xfrm>
          <a:prstGeom prst="rect">
            <a:avLst/>
          </a:prstGeom>
        </p:spPr>
      </p:pic>
    </p:spTree>
    <p:extLst>
      <p:ext uri="{BB962C8B-B14F-4D97-AF65-F5344CB8AC3E}">
        <p14:creationId xmlns:p14="http://schemas.microsoft.com/office/powerpoint/2010/main" val="326779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2" name="TextBox 1">
            <a:extLst>
              <a:ext uri="{FF2B5EF4-FFF2-40B4-BE49-F238E27FC236}">
                <a16:creationId xmlns:a16="http://schemas.microsoft.com/office/drawing/2014/main" id="{A57FB2F3-88D5-470F-9B36-2814EBAB93EF}"/>
              </a:ext>
            </a:extLst>
          </p:cNvPr>
          <p:cNvSpPr txBox="1"/>
          <p:nvPr/>
        </p:nvSpPr>
        <p:spPr>
          <a:xfrm>
            <a:off x="1249325" y="1360967"/>
            <a:ext cx="6645349" cy="2354491"/>
          </a:xfrm>
          <a:prstGeom prst="rect">
            <a:avLst/>
          </a:prstGeom>
          <a:noFill/>
        </p:spPr>
        <p:txBody>
          <a:bodyPr wrap="square" rtlCol="0">
            <a:spAutoFit/>
          </a:bodyPr>
          <a:lstStyle/>
          <a:p>
            <a:pPr>
              <a:lnSpc>
                <a:spcPct val="150000"/>
              </a:lnSpc>
            </a:pPr>
            <a:r>
              <a:rPr lang="en-IN" dirty="0">
                <a:latin typeface="+mj-lt"/>
              </a:rPr>
              <a:t>In 2013, transportation contributed more than half of carbon monoxide and nitrogen oxides, and almost a quarter of the hydrocarbons emitted into our air.</a:t>
            </a:r>
          </a:p>
          <a:p>
            <a:pPr>
              <a:lnSpc>
                <a:spcPct val="150000"/>
              </a:lnSpc>
            </a:pPr>
            <a:endParaRPr lang="en-IN" dirty="0">
              <a:latin typeface="+mj-lt"/>
            </a:endParaRPr>
          </a:p>
          <a:p>
            <a:pPr>
              <a:lnSpc>
                <a:spcPct val="150000"/>
              </a:lnSpc>
            </a:pPr>
            <a:r>
              <a:rPr lang="en-IN" dirty="0">
                <a:latin typeface="+mj-lt"/>
              </a:rPr>
              <a:t>Cars and trucks produces air pollution throughout their life, including pollution emitted during vehicles operation operations, refuelling, manufacturing and disposal. Additional emissions are associated with the refining and distribution of vehicle fuel.</a:t>
            </a:r>
          </a:p>
        </p:txBody>
      </p:sp>
    </p:spTree>
    <p:extLst>
      <p:ext uri="{BB962C8B-B14F-4D97-AF65-F5344CB8AC3E}">
        <p14:creationId xmlns:p14="http://schemas.microsoft.com/office/powerpoint/2010/main" val="104790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3" name="TextBox 2">
            <a:extLst>
              <a:ext uri="{FF2B5EF4-FFF2-40B4-BE49-F238E27FC236}">
                <a16:creationId xmlns:a16="http://schemas.microsoft.com/office/drawing/2014/main" id="{B2B7B19B-6D4E-47BF-A0EF-194995116CA1}"/>
              </a:ext>
            </a:extLst>
          </p:cNvPr>
          <p:cNvSpPr txBox="1"/>
          <p:nvPr/>
        </p:nvSpPr>
        <p:spPr>
          <a:xfrm>
            <a:off x="1350334" y="999461"/>
            <a:ext cx="5071730" cy="400110"/>
          </a:xfrm>
          <a:prstGeom prst="rect">
            <a:avLst/>
          </a:prstGeom>
          <a:noFill/>
        </p:spPr>
        <p:txBody>
          <a:bodyPr wrap="square" rtlCol="0">
            <a:spAutoFit/>
          </a:bodyPr>
          <a:lstStyle/>
          <a:p>
            <a:r>
              <a:rPr lang="en-IN" sz="2000" b="1" dirty="0">
                <a:latin typeface="Bookman Old Style" panose="02050604050505020204" pitchFamily="18" charset="0"/>
              </a:rPr>
              <a:t>Problems associated with vehicles</a:t>
            </a:r>
          </a:p>
        </p:txBody>
      </p:sp>
      <p:sp>
        <p:nvSpPr>
          <p:cNvPr id="5" name="TextBox 4">
            <a:extLst>
              <a:ext uri="{FF2B5EF4-FFF2-40B4-BE49-F238E27FC236}">
                <a16:creationId xmlns:a16="http://schemas.microsoft.com/office/drawing/2014/main" id="{54526437-5E41-4532-B0AE-340A88301A65}"/>
              </a:ext>
            </a:extLst>
          </p:cNvPr>
          <p:cNvSpPr txBox="1"/>
          <p:nvPr/>
        </p:nvSpPr>
        <p:spPr>
          <a:xfrm>
            <a:off x="1502734" y="1811079"/>
            <a:ext cx="4678326" cy="400110"/>
          </a:xfrm>
          <a:prstGeom prst="rect">
            <a:avLst/>
          </a:prstGeom>
          <a:noFill/>
        </p:spPr>
        <p:txBody>
          <a:bodyPr wrap="square" rtlCol="0">
            <a:spAutoFit/>
          </a:bodyPr>
          <a:lstStyle/>
          <a:p>
            <a:pPr marL="285750" indent="-285750">
              <a:buFont typeface="Arial" panose="020B0604020202020204" pitchFamily="34" charset="0"/>
              <a:buChar char="•"/>
            </a:pPr>
            <a:r>
              <a:rPr lang="en-IN" sz="2000" b="1" i="1" dirty="0"/>
              <a:t>Air pollution</a:t>
            </a:r>
          </a:p>
        </p:txBody>
      </p:sp>
      <p:sp>
        <p:nvSpPr>
          <p:cNvPr id="6" name="TextBox 5">
            <a:extLst>
              <a:ext uri="{FF2B5EF4-FFF2-40B4-BE49-F238E27FC236}">
                <a16:creationId xmlns:a16="http://schemas.microsoft.com/office/drawing/2014/main" id="{5E2D4188-5642-4A1E-8988-F57441CFDE02}"/>
              </a:ext>
            </a:extLst>
          </p:cNvPr>
          <p:cNvSpPr txBox="1"/>
          <p:nvPr/>
        </p:nvSpPr>
        <p:spPr>
          <a:xfrm>
            <a:off x="1502734" y="2184700"/>
            <a:ext cx="4678326" cy="400110"/>
          </a:xfrm>
          <a:prstGeom prst="rect">
            <a:avLst/>
          </a:prstGeom>
          <a:noFill/>
        </p:spPr>
        <p:txBody>
          <a:bodyPr wrap="square" rtlCol="0">
            <a:spAutoFit/>
          </a:bodyPr>
          <a:lstStyle/>
          <a:p>
            <a:pPr marL="285750" indent="-285750">
              <a:buFont typeface="Arial" panose="020B0604020202020204" pitchFamily="34" charset="0"/>
              <a:buChar char="•"/>
            </a:pPr>
            <a:r>
              <a:rPr lang="en-IN" sz="2000" b="1" i="1" dirty="0"/>
              <a:t>Noise pollution</a:t>
            </a:r>
          </a:p>
        </p:txBody>
      </p:sp>
      <p:sp>
        <p:nvSpPr>
          <p:cNvPr id="7" name="TextBox 6">
            <a:extLst>
              <a:ext uri="{FF2B5EF4-FFF2-40B4-BE49-F238E27FC236}">
                <a16:creationId xmlns:a16="http://schemas.microsoft.com/office/drawing/2014/main" id="{7BD788B1-6597-421F-BEC5-44A85F36C7CC}"/>
              </a:ext>
            </a:extLst>
          </p:cNvPr>
          <p:cNvSpPr txBox="1"/>
          <p:nvPr/>
        </p:nvSpPr>
        <p:spPr>
          <a:xfrm>
            <a:off x="1502734" y="2570711"/>
            <a:ext cx="4678326" cy="400110"/>
          </a:xfrm>
          <a:prstGeom prst="rect">
            <a:avLst/>
          </a:prstGeom>
          <a:noFill/>
        </p:spPr>
        <p:txBody>
          <a:bodyPr wrap="square" rtlCol="0">
            <a:spAutoFit/>
          </a:bodyPr>
          <a:lstStyle/>
          <a:p>
            <a:pPr marL="285750" indent="-285750">
              <a:buFont typeface="Arial" panose="020B0604020202020204" pitchFamily="34" charset="0"/>
              <a:buChar char="•"/>
            </a:pPr>
            <a:r>
              <a:rPr lang="en-IN" sz="2000" b="1" i="1" dirty="0"/>
              <a:t>Traffic Congestion</a:t>
            </a:r>
          </a:p>
        </p:txBody>
      </p:sp>
      <p:sp>
        <p:nvSpPr>
          <p:cNvPr id="8" name="TextBox 7">
            <a:extLst>
              <a:ext uri="{FF2B5EF4-FFF2-40B4-BE49-F238E27FC236}">
                <a16:creationId xmlns:a16="http://schemas.microsoft.com/office/drawing/2014/main" id="{76F7EBB1-3690-4793-BAED-4CEC65A76D99}"/>
              </a:ext>
            </a:extLst>
          </p:cNvPr>
          <p:cNvSpPr txBox="1"/>
          <p:nvPr/>
        </p:nvSpPr>
        <p:spPr>
          <a:xfrm>
            <a:off x="1502734" y="2970821"/>
            <a:ext cx="4678326" cy="400110"/>
          </a:xfrm>
          <a:prstGeom prst="rect">
            <a:avLst/>
          </a:prstGeom>
          <a:noFill/>
        </p:spPr>
        <p:txBody>
          <a:bodyPr wrap="square" rtlCol="0">
            <a:spAutoFit/>
          </a:bodyPr>
          <a:lstStyle/>
          <a:p>
            <a:pPr marL="285750" indent="-285750">
              <a:buFont typeface="Arial" panose="020B0604020202020204" pitchFamily="34" charset="0"/>
              <a:buChar char="•"/>
            </a:pPr>
            <a:r>
              <a:rPr lang="en-IN" sz="2000" b="1" i="1" dirty="0"/>
              <a:t>Road accidents</a:t>
            </a:r>
          </a:p>
        </p:txBody>
      </p:sp>
      <p:sp>
        <p:nvSpPr>
          <p:cNvPr id="9" name="TextBox 8">
            <a:extLst>
              <a:ext uri="{FF2B5EF4-FFF2-40B4-BE49-F238E27FC236}">
                <a16:creationId xmlns:a16="http://schemas.microsoft.com/office/drawing/2014/main" id="{B27F7169-B862-4CA1-9DDC-655834E24FE5}"/>
              </a:ext>
            </a:extLst>
          </p:cNvPr>
          <p:cNvSpPr txBox="1"/>
          <p:nvPr/>
        </p:nvSpPr>
        <p:spPr>
          <a:xfrm>
            <a:off x="1547036" y="3370931"/>
            <a:ext cx="4678326" cy="400110"/>
          </a:xfrm>
          <a:prstGeom prst="rect">
            <a:avLst/>
          </a:prstGeom>
          <a:noFill/>
        </p:spPr>
        <p:txBody>
          <a:bodyPr wrap="square" rtlCol="0">
            <a:spAutoFit/>
          </a:bodyPr>
          <a:lstStyle/>
          <a:p>
            <a:pPr marL="285750" indent="-285750">
              <a:buFont typeface="Arial" panose="020B0604020202020204" pitchFamily="34" charset="0"/>
              <a:buChar char="•"/>
            </a:pPr>
            <a:r>
              <a:rPr lang="en-IN" sz="2000" b="1" i="1" dirty="0"/>
              <a:t>Parking Issues</a:t>
            </a:r>
          </a:p>
        </p:txBody>
      </p:sp>
      <p:pic>
        <p:nvPicPr>
          <p:cNvPr id="14" name="Picture 13">
            <a:extLst>
              <a:ext uri="{FF2B5EF4-FFF2-40B4-BE49-F238E27FC236}">
                <a16:creationId xmlns:a16="http://schemas.microsoft.com/office/drawing/2014/main" id="{AC80E2FC-C132-4853-8E69-8F21905EE358}"/>
              </a:ext>
            </a:extLst>
          </p:cNvPr>
          <p:cNvPicPr>
            <a:picLocks noChangeAspect="1"/>
          </p:cNvPicPr>
          <p:nvPr/>
        </p:nvPicPr>
        <p:blipFill>
          <a:blip r:embed="rId3"/>
          <a:stretch>
            <a:fillRect/>
          </a:stretch>
        </p:blipFill>
        <p:spPr>
          <a:xfrm>
            <a:off x="6180727" y="1358828"/>
            <a:ext cx="2567190" cy="1565360"/>
          </a:xfrm>
          <a:prstGeom prst="rect">
            <a:avLst/>
          </a:prstGeom>
        </p:spPr>
      </p:pic>
      <p:pic>
        <p:nvPicPr>
          <p:cNvPr id="16" name="Picture 15">
            <a:extLst>
              <a:ext uri="{FF2B5EF4-FFF2-40B4-BE49-F238E27FC236}">
                <a16:creationId xmlns:a16="http://schemas.microsoft.com/office/drawing/2014/main" id="{A8958B3B-3DD5-4721-93D0-60C5FDFD091C}"/>
              </a:ext>
            </a:extLst>
          </p:cNvPr>
          <p:cNvPicPr>
            <a:picLocks noChangeAspect="1"/>
          </p:cNvPicPr>
          <p:nvPr/>
        </p:nvPicPr>
        <p:blipFill>
          <a:blip r:embed="rId4"/>
          <a:stretch>
            <a:fillRect/>
          </a:stretch>
        </p:blipFill>
        <p:spPr>
          <a:xfrm>
            <a:off x="4200192" y="2990811"/>
            <a:ext cx="2657475" cy="1724025"/>
          </a:xfrm>
          <a:prstGeom prst="rect">
            <a:avLst/>
          </a:prstGeom>
        </p:spPr>
      </p:pic>
    </p:spTree>
    <p:extLst>
      <p:ext uri="{BB962C8B-B14F-4D97-AF65-F5344CB8AC3E}">
        <p14:creationId xmlns:p14="http://schemas.microsoft.com/office/powerpoint/2010/main" val="76312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Vertical)">
                                      <p:cBhvr>
                                        <p:cTn id="34" dur="500"/>
                                        <p:tgtEl>
                                          <p:spTgt spid="14"/>
                                        </p:tgtEl>
                                      </p:cBhvr>
                                    </p:animEffect>
                                  </p:childTnLst>
                                </p:cTn>
                              </p:par>
                              <p:par>
                                <p:cTn id="35" presetID="16" presetClass="entr" presetSubtype="21"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4"/>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8C8B37BB-0852-4928-BA60-74DF0B2D2343}"/>
              </a:ext>
            </a:extLst>
          </p:cNvPr>
          <p:cNvGraphicFramePr/>
          <p:nvPr>
            <p:extLst>
              <p:ext uri="{D42A27DB-BD31-4B8C-83A1-F6EECF244321}">
                <p14:modId xmlns:p14="http://schemas.microsoft.com/office/powerpoint/2010/main" val="246322517"/>
              </p:ext>
            </p:extLst>
          </p:nvPr>
        </p:nvGraphicFramePr>
        <p:xfrm>
          <a:off x="1751075" y="422629"/>
          <a:ext cx="3147239" cy="897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26A1901D-9C92-4925-B604-EA2DD9CDC4D0}"/>
              </a:ext>
            </a:extLst>
          </p:cNvPr>
          <p:cNvPicPr>
            <a:picLocks noChangeAspect="1"/>
          </p:cNvPicPr>
          <p:nvPr/>
        </p:nvPicPr>
        <p:blipFill>
          <a:blip r:embed="rId8"/>
          <a:stretch>
            <a:fillRect/>
          </a:stretch>
        </p:blipFill>
        <p:spPr>
          <a:xfrm>
            <a:off x="6226525" y="422629"/>
            <a:ext cx="2494612" cy="1523129"/>
          </a:xfrm>
          <a:prstGeom prst="rect">
            <a:avLst/>
          </a:prstGeom>
        </p:spPr>
      </p:pic>
      <p:pic>
        <p:nvPicPr>
          <p:cNvPr id="9" name="Picture 8">
            <a:extLst>
              <a:ext uri="{FF2B5EF4-FFF2-40B4-BE49-F238E27FC236}">
                <a16:creationId xmlns:a16="http://schemas.microsoft.com/office/drawing/2014/main" id="{792996BF-1832-4C7A-9ACF-A13D28B648A5}"/>
              </a:ext>
            </a:extLst>
          </p:cNvPr>
          <p:cNvPicPr>
            <a:picLocks noChangeAspect="1"/>
          </p:cNvPicPr>
          <p:nvPr/>
        </p:nvPicPr>
        <p:blipFill>
          <a:blip r:embed="rId9"/>
          <a:stretch>
            <a:fillRect/>
          </a:stretch>
        </p:blipFill>
        <p:spPr>
          <a:xfrm>
            <a:off x="422864" y="1500883"/>
            <a:ext cx="5803662" cy="3230605"/>
          </a:xfrm>
          <a:prstGeom prst="rect">
            <a:avLst/>
          </a:prstGeom>
        </p:spPr>
      </p:pic>
      <p:pic>
        <p:nvPicPr>
          <p:cNvPr id="14" name="Picture 13">
            <a:extLst>
              <a:ext uri="{FF2B5EF4-FFF2-40B4-BE49-F238E27FC236}">
                <a16:creationId xmlns:a16="http://schemas.microsoft.com/office/drawing/2014/main" id="{908FEED9-5B46-4756-AC3C-2492428CA48F}"/>
              </a:ext>
            </a:extLst>
          </p:cNvPr>
          <p:cNvPicPr>
            <a:picLocks noChangeAspect="1"/>
          </p:cNvPicPr>
          <p:nvPr/>
        </p:nvPicPr>
        <p:blipFill>
          <a:blip r:embed="rId10"/>
          <a:stretch>
            <a:fillRect/>
          </a:stretch>
        </p:blipFill>
        <p:spPr>
          <a:xfrm>
            <a:off x="6226524" y="1958377"/>
            <a:ext cx="2494611" cy="1246179"/>
          </a:xfrm>
          <a:prstGeom prst="rect">
            <a:avLst/>
          </a:prstGeom>
        </p:spPr>
      </p:pic>
    </p:spTree>
    <p:extLst>
      <p:ext uri="{BB962C8B-B14F-4D97-AF65-F5344CB8AC3E}">
        <p14:creationId xmlns:p14="http://schemas.microsoft.com/office/powerpoint/2010/main" val="404551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par>
                                <p:cTn id="11" presetID="6" presetClass="entr" presetSubtype="16"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ircle(in)">
                                      <p:cBhvr>
                                        <p:cTn id="1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740</Words>
  <Application>Microsoft Office PowerPoint</Application>
  <PresentationFormat>On-screen Show (16:9)</PresentationFormat>
  <Paragraphs>124</Paragraphs>
  <Slides>31</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Lato Light</vt:lpstr>
      <vt:lpstr>Roboto Slab Light</vt:lpstr>
      <vt:lpstr>Arial Narrow</vt:lpstr>
      <vt:lpstr>Bookman Old Style</vt:lpstr>
      <vt:lpstr>Arial</vt:lpstr>
      <vt:lpstr>Kent template</vt:lpstr>
      <vt:lpstr>Hello Everyone!  Welcome to all of you.</vt:lpstr>
      <vt:lpstr>Hello!</vt:lpstr>
      <vt:lpstr>Air pollution  in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PoolCar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Moto</vt:lpstr>
      <vt:lpstr>Working Mechanism of Pool Car</vt:lpstr>
      <vt:lpstr>Our Methodology </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Welcome to all of you.</dc:title>
  <cp:lastModifiedBy>Rishav Pandey</cp:lastModifiedBy>
  <cp:revision>64</cp:revision>
  <dcterms:modified xsi:type="dcterms:W3CDTF">2018-03-20T06:09:50Z</dcterms:modified>
</cp:coreProperties>
</file>