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0" r:id="rId7"/>
    <p:sldId id="263" r:id="rId8"/>
    <p:sldId id="264" r:id="rId9"/>
    <p:sldId id="265" r:id="rId10"/>
    <p:sldId id="270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91CC4D-CE28-4CC0-846B-2F33DE3BA39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52CBFE6-489F-4F33-84DC-01B30A0EE23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Seller</a:t>
          </a:r>
          <a:endParaRPr lang="en-US" dirty="0"/>
        </a:p>
      </dgm:t>
    </dgm:pt>
    <dgm:pt modelId="{50A5652A-458B-426B-B560-C6C1F8C6EE22}" type="parTrans" cxnId="{C33BC3A9-BABA-4DF8-869C-D870FD7AF5CE}">
      <dgm:prSet/>
      <dgm:spPr/>
      <dgm:t>
        <a:bodyPr/>
        <a:lstStyle/>
        <a:p>
          <a:endParaRPr lang="en-US"/>
        </a:p>
      </dgm:t>
    </dgm:pt>
    <dgm:pt modelId="{AE978CB2-8184-4A5E-98B6-76EF1894A78B}" type="sibTrans" cxnId="{C33BC3A9-BABA-4DF8-869C-D870FD7AF5CE}">
      <dgm:prSet/>
      <dgm:spPr/>
      <dgm:t>
        <a:bodyPr/>
        <a:lstStyle/>
        <a:p>
          <a:endParaRPr lang="en-US"/>
        </a:p>
      </dgm:t>
    </dgm:pt>
    <dgm:pt modelId="{3E67D8FF-4B85-444B-BC24-30923E652C80}">
      <dgm:prSet phldrT="[Text]"/>
      <dgm:spPr/>
      <dgm:t>
        <a:bodyPr/>
        <a:lstStyle/>
        <a:p>
          <a:r>
            <a:rPr lang="en-US" dirty="0" smtClean="0"/>
            <a:t>Broker</a:t>
          </a:r>
          <a:endParaRPr lang="en-US" dirty="0"/>
        </a:p>
      </dgm:t>
    </dgm:pt>
    <dgm:pt modelId="{A23B5074-72F8-4927-BC76-55651548BF3C}" type="parTrans" cxnId="{1CCB27EC-B7F8-47CD-99C6-BF372DD7F90E}">
      <dgm:prSet/>
      <dgm:spPr/>
      <dgm:t>
        <a:bodyPr/>
        <a:lstStyle/>
        <a:p>
          <a:endParaRPr lang="en-US"/>
        </a:p>
      </dgm:t>
    </dgm:pt>
    <dgm:pt modelId="{14C925F9-9EC3-4CEC-BEEB-15205A47FF7C}" type="sibTrans" cxnId="{1CCB27EC-B7F8-47CD-99C6-BF372DD7F90E}">
      <dgm:prSet/>
      <dgm:spPr/>
      <dgm:t>
        <a:bodyPr/>
        <a:lstStyle/>
        <a:p>
          <a:endParaRPr lang="en-US"/>
        </a:p>
      </dgm:t>
    </dgm:pt>
    <dgm:pt modelId="{9963311C-310D-49EF-A5AB-B32DF532378C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Tenant</a:t>
          </a:r>
          <a:endParaRPr lang="en-US" dirty="0"/>
        </a:p>
      </dgm:t>
    </dgm:pt>
    <dgm:pt modelId="{5EEFCC78-8D44-464E-A7BB-76FE5B51E6CB}" type="parTrans" cxnId="{268A01EC-0546-437D-B488-E8987F331D8B}">
      <dgm:prSet/>
      <dgm:spPr/>
      <dgm:t>
        <a:bodyPr/>
        <a:lstStyle/>
        <a:p>
          <a:endParaRPr lang="en-US"/>
        </a:p>
      </dgm:t>
    </dgm:pt>
    <dgm:pt modelId="{07FA3743-96BF-4B97-B82D-3297FB0C8894}" type="sibTrans" cxnId="{268A01EC-0546-437D-B488-E8987F331D8B}">
      <dgm:prSet/>
      <dgm:spPr/>
      <dgm:t>
        <a:bodyPr/>
        <a:lstStyle/>
        <a:p>
          <a:endParaRPr lang="en-US"/>
        </a:p>
      </dgm:t>
    </dgm:pt>
    <dgm:pt modelId="{B86A4D3E-0D67-41ED-9831-076DC0DD2063}" type="pres">
      <dgm:prSet presAssocID="{4A91CC4D-CE28-4CC0-846B-2F33DE3BA394}" presName="Name0" presStyleCnt="0">
        <dgm:presLayoutVars>
          <dgm:dir/>
          <dgm:resizeHandles val="exact"/>
        </dgm:presLayoutVars>
      </dgm:prSet>
      <dgm:spPr/>
    </dgm:pt>
    <dgm:pt modelId="{08D14B68-4E89-4DA9-8E90-F82587515642}" type="pres">
      <dgm:prSet presAssocID="{152CBFE6-489F-4F33-84DC-01B30A0EE23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F2C6C-87E0-4EA5-A3B1-F5D6781F71A1}" type="pres">
      <dgm:prSet presAssocID="{AE978CB2-8184-4A5E-98B6-76EF1894A78B}" presName="sibTrans" presStyleLbl="sibTrans2D1" presStyleIdx="0" presStyleCnt="2" custScaleX="175022" custScaleY="61837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D9A1FC18-6EDA-4057-B9C9-12E15F43C6CE}" type="pres">
      <dgm:prSet presAssocID="{AE978CB2-8184-4A5E-98B6-76EF1894A78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FCAF481-BD6E-4FB0-8A31-39251C8544AC}" type="pres">
      <dgm:prSet presAssocID="{3E67D8FF-4B85-444B-BC24-30923E652C80}" presName="node" presStyleLbl="node1" presStyleIdx="1" presStyleCnt="3" custLinFactNeighborX="-2934" custLinFactNeighborY="-266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4523AFF-1AD2-4E24-BED0-B2D17960EAA4}" type="pres">
      <dgm:prSet presAssocID="{14C925F9-9EC3-4CEC-BEEB-15205A47FF7C}" presName="sibTrans" presStyleLbl="sibTrans2D1" presStyleIdx="1" presStyleCnt="2" custScaleX="165905" custScaleY="61836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7B7308C9-13AB-4397-A624-C7A4AABD6E1E}" type="pres">
      <dgm:prSet presAssocID="{14C925F9-9EC3-4CEC-BEEB-15205A47FF7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90922B9-4D8E-4BF5-9CAB-7B041ABBBA0C}" type="pres">
      <dgm:prSet presAssocID="{9963311C-310D-49EF-A5AB-B32DF53237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576955-D8BC-41A3-99C8-768D4454BBDE}" type="presOf" srcId="{9963311C-310D-49EF-A5AB-B32DF532378C}" destId="{E90922B9-4D8E-4BF5-9CAB-7B041ABBBA0C}" srcOrd="0" destOrd="0" presId="urn:microsoft.com/office/officeart/2005/8/layout/process1"/>
    <dgm:cxn modelId="{98E1BB2C-0ED4-46F1-A3D6-328721085C34}" type="presOf" srcId="{14C925F9-9EC3-4CEC-BEEB-15205A47FF7C}" destId="{7B7308C9-13AB-4397-A624-C7A4AABD6E1E}" srcOrd="1" destOrd="0" presId="urn:microsoft.com/office/officeart/2005/8/layout/process1"/>
    <dgm:cxn modelId="{268A01EC-0546-437D-B488-E8987F331D8B}" srcId="{4A91CC4D-CE28-4CC0-846B-2F33DE3BA394}" destId="{9963311C-310D-49EF-A5AB-B32DF532378C}" srcOrd="2" destOrd="0" parTransId="{5EEFCC78-8D44-464E-A7BB-76FE5B51E6CB}" sibTransId="{07FA3743-96BF-4B97-B82D-3297FB0C8894}"/>
    <dgm:cxn modelId="{C9D3E9AE-AF9E-48AA-A4E8-47409815A085}" type="presOf" srcId="{4A91CC4D-CE28-4CC0-846B-2F33DE3BA394}" destId="{B86A4D3E-0D67-41ED-9831-076DC0DD2063}" srcOrd="0" destOrd="0" presId="urn:microsoft.com/office/officeart/2005/8/layout/process1"/>
    <dgm:cxn modelId="{8EF1EA74-C989-404A-BF84-EF85ABF264BC}" type="presOf" srcId="{AE978CB2-8184-4A5E-98B6-76EF1894A78B}" destId="{D2CF2C6C-87E0-4EA5-A3B1-F5D6781F71A1}" srcOrd="0" destOrd="0" presId="urn:microsoft.com/office/officeart/2005/8/layout/process1"/>
    <dgm:cxn modelId="{C33BC3A9-BABA-4DF8-869C-D870FD7AF5CE}" srcId="{4A91CC4D-CE28-4CC0-846B-2F33DE3BA394}" destId="{152CBFE6-489F-4F33-84DC-01B30A0EE23A}" srcOrd="0" destOrd="0" parTransId="{50A5652A-458B-426B-B560-C6C1F8C6EE22}" sibTransId="{AE978CB2-8184-4A5E-98B6-76EF1894A78B}"/>
    <dgm:cxn modelId="{B73F975D-8475-43F2-A2C8-CDCA8804F71F}" type="presOf" srcId="{152CBFE6-489F-4F33-84DC-01B30A0EE23A}" destId="{08D14B68-4E89-4DA9-8E90-F82587515642}" srcOrd="0" destOrd="0" presId="urn:microsoft.com/office/officeart/2005/8/layout/process1"/>
    <dgm:cxn modelId="{C6B54AE4-A9AA-45E1-83E2-3322E8BAEB19}" type="presOf" srcId="{14C925F9-9EC3-4CEC-BEEB-15205A47FF7C}" destId="{94523AFF-1AD2-4E24-BED0-B2D17960EAA4}" srcOrd="0" destOrd="0" presId="urn:microsoft.com/office/officeart/2005/8/layout/process1"/>
    <dgm:cxn modelId="{1CCB27EC-B7F8-47CD-99C6-BF372DD7F90E}" srcId="{4A91CC4D-CE28-4CC0-846B-2F33DE3BA394}" destId="{3E67D8FF-4B85-444B-BC24-30923E652C80}" srcOrd="1" destOrd="0" parTransId="{A23B5074-72F8-4927-BC76-55651548BF3C}" sibTransId="{14C925F9-9EC3-4CEC-BEEB-15205A47FF7C}"/>
    <dgm:cxn modelId="{E761E0BA-354D-41BC-B8C1-EAC13095C9AD}" type="presOf" srcId="{3E67D8FF-4B85-444B-BC24-30923E652C80}" destId="{3FCAF481-BD6E-4FB0-8A31-39251C8544AC}" srcOrd="0" destOrd="0" presId="urn:microsoft.com/office/officeart/2005/8/layout/process1"/>
    <dgm:cxn modelId="{A37928E8-6DC1-436A-AF0F-AD6B0FD1830C}" type="presOf" srcId="{AE978CB2-8184-4A5E-98B6-76EF1894A78B}" destId="{D9A1FC18-6EDA-4057-B9C9-12E15F43C6CE}" srcOrd="1" destOrd="0" presId="urn:microsoft.com/office/officeart/2005/8/layout/process1"/>
    <dgm:cxn modelId="{AFD4755B-E10A-4D1A-8ECD-218AB751F5ED}" type="presParOf" srcId="{B86A4D3E-0D67-41ED-9831-076DC0DD2063}" destId="{08D14B68-4E89-4DA9-8E90-F82587515642}" srcOrd="0" destOrd="0" presId="urn:microsoft.com/office/officeart/2005/8/layout/process1"/>
    <dgm:cxn modelId="{A75E5121-2786-40AD-AAFF-99A4BFBA3609}" type="presParOf" srcId="{B86A4D3E-0D67-41ED-9831-076DC0DD2063}" destId="{D2CF2C6C-87E0-4EA5-A3B1-F5D6781F71A1}" srcOrd="1" destOrd="0" presId="urn:microsoft.com/office/officeart/2005/8/layout/process1"/>
    <dgm:cxn modelId="{C6619406-14F8-4BA3-A90D-D95FA625060D}" type="presParOf" srcId="{D2CF2C6C-87E0-4EA5-A3B1-F5D6781F71A1}" destId="{D9A1FC18-6EDA-4057-B9C9-12E15F43C6CE}" srcOrd="0" destOrd="0" presId="urn:microsoft.com/office/officeart/2005/8/layout/process1"/>
    <dgm:cxn modelId="{6A3647FB-A71F-4569-B24A-DB763273BB9D}" type="presParOf" srcId="{B86A4D3E-0D67-41ED-9831-076DC0DD2063}" destId="{3FCAF481-BD6E-4FB0-8A31-39251C8544AC}" srcOrd="2" destOrd="0" presId="urn:microsoft.com/office/officeart/2005/8/layout/process1"/>
    <dgm:cxn modelId="{27174461-7993-4084-9163-A4D1AC9705A9}" type="presParOf" srcId="{B86A4D3E-0D67-41ED-9831-076DC0DD2063}" destId="{94523AFF-1AD2-4E24-BED0-B2D17960EAA4}" srcOrd="3" destOrd="0" presId="urn:microsoft.com/office/officeart/2005/8/layout/process1"/>
    <dgm:cxn modelId="{B3210245-072E-4DD4-BAD7-A54F58B3FCC9}" type="presParOf" srcId="{94523AFF-1AD2-4E24-BED0-B2D17960EAA4}" destId="{7B7308C9-13AB-4397-A624-C7A4AABD6E1E}" srcOrd="0" destOrd="0" presId="urn:microsoft.com/office/officeart/2005/8/layout/process1"/>
    <dgm:cxn modelId="{8289C24B-71A1-4249-9F3B-9CD0C466B0B8}" type="presParOf" srcId="{B86A4D3E-0D67-41ED-9831-076DC0DD2063}" destId="{E90922B9-4D8E-4BF5-9CAB-7B041ABBBA0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14B68-4E89-4DA9-8E90-F82587515642}">
      <dsp:nvSpPr>
        <dsp:cNvPr id="0" name=""/>
        <dsp:cNvSpPr/>
      </dsp:nvSpPr>
      <dsp:spPr>
        <a:xfrm>
          <a:off x="6178" y="0"/>
          <a:ext cx="1846543" cy="97971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65000"/>
                <a:lumMod val="110000"/>
              </a:schemeClr>
            </a:gs>
            <a:gs pos="88000">
              <a:schemeClr val="accent2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Seller</a:t>
          </a:r>
          <a:endParaRPr lang="en-US" sz="3800" kern="1200" dirty="0"/>
        </a:p>
      </dsp:txBody>
      <dsp:txXfrm>
        <a:off x="34873" y="28695"/>
        <a:ext cx="1789153" cy="922324"/>
      </dsp:txXfrm>
    </dsp:sp>
    <dsp:sp modelId="{D2CF2C6C-87E0-4EA5-A3B1-F5D6781F71A1}">
      <dsp:nvSpPr>
        <dsp:cNvPr id="0" name=""/>
        <dsp:cNvSpPr/>
      </dsp:nvSpPr>
      <dsp:spPr>
        <a:xfrm>
          <a:off x="1889864" y="348267"/>
          <a:ext cx="673037" cy="28317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1889864" y="404903"/>
        <a:ext cx="588084" cy="169906"/>
      </dsp:txXfrm>
    </dsp:sp>
    <dsp:sp modelId="{3FCAF481-BD6E-4FB0-8A31-39251C8544AC}">
      <dsp:nvSpPr>
        <dsp:cNvPr id="0" name=""/>
        <dsp:cNvSpPr/>
      </dsp:nvSpPr>
      <dsp:spPr>
        <a:xfrm>
          <a:off x="2578277" y="0"/>
          <a:ext cx="1846543" cy="9797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Broker</a:t>
          </a:r>
          <a:endParaRPr lang="en-US" sz="3800" kern="1200" dirty="0"/>
        </a:p>
      </dsp:txBody>
      <dsp:txXfrm>
        <a:off x="2626103" y="47826"/>
        <a:ext cx="1750891" cy="884062"/>
      </dsp:txXfrm>
    </dsp:sp>
    <dsp:sp modelId="{94523AFF-1AD2-4E24-BED0-B2D17960EAA4}">
      <dsp:nvSpPr>
        <dsp:cNvPr id="0" name=""/>
        <dsp:cNvSpPr/>
      </dsp:nvSpPr>
      <dsp:spPr>
        <a:xfrm>
          <a:off x="4481461" y="348270"/>
          <a:ext cx="660949" cy="28317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481461" y="404905"/>
        <a:ext cx="575997" cy="169903"/>
      </dsp:txXfrm>
    </dsp:sp>
    <dsp:sp modelId="{E90922B9-4D8E-4BF5-9CAB-7B041ABBBA0C}">
      <dsp:nvSpPr>
        <dsp:cNvPr id="0" name=""/>
        <dsp:cNvSpPr/>
      </dsp:nvSpPr>
      <dsp:spPr>
        <a:xfrm>
          <a:off x="5176501" y="0"/>
          <a:ext cx="1846543" cy="97971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65000"/>
                <a:lumMod val="110000"/>
              </a:schemeClr>
            </a:gs>
            <a:gs pos="88000">
              <a:schemeClr val="accent2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Tenant</a:t>
          </a:r>
          <a:endParaRPr lang="en-US" sz="3800" kern="1200" dirty="0"/>
        </a:p>
      </dsp:txBody>
      <dsp:txXfrm>
        <a:off x="5205196" y="28695"/>
        <a:ext cx="1789153" cy="922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972D1-82B2-4ABE-86A4-4DDFC2C5DF3D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A3975-6CAE-4EEA-A06C-68EFD7C35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13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BAD7-B926-47EE-A05A-F2E6080EE9AE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1475-BF97-4C53-9863-A1E7F69C7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1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BAD7-B926-47EE-A05A-F2E6080EE9AE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1475-BF97-4C53-9863-A1E7F69C7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84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BAD7-B926-47EE-A05A-F2E6080EE9AE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1475-BF97-4C53-9863-A1E7F69C748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4052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BAD7-B926-47EE-A05A-F2E6080EE9AE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1475-BF97-4C53-9863-A1E7F69C7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507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BAD7-B926-47EE-A05A-F2E6080EE9AE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1475-BF97-4C53-9863-A1E7F69C748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674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BAD7-B926-47EE-A05A-F2E6080EE9AE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1475-BF97-4C53-9863-A1E7F69C7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79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BAD7-B926-47EE-A05A-F2E6080EE9AE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1475-BF97-4C53-9863-A1E7F69C7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0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BAD7-B926-47EE-A05A-F2E6080EE9AE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1475-BF97-4C53-9863-A1E7F69C7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28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BAD7-B926-47EE-A05A-F2E6080EE9AE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1475-BF97-4C53-9863-A1E7F69C7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49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BAD7-B926-47EE-A05A-F2E6080EE9AE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1475-BF97-4C53-9863-A1E7F69C7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12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BAD7-B926-47EE-A05A-F2E6080EE9AE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1475-BF97-4C53-9863-A1E7F69C7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17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BAD7-B926-47EE-A05A-F2E6080EE9AE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1475-BF97-4C53-9863-A1E7F69C7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85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BAD7-B926-47EE-A05A-F2E6080EE9AE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1475-BF97-4C53-9863-A1E7F69C7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3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BAD7-B926-47EE-A05A-F2E6080EE9AE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1475-BF97-4C53-9863-A1E7F69C7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4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BAD7-B926-47EE-A05A-F2E6080EE9AE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1475-BF97-4C53-9863-A1E7F69C7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68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BAD7-B926-47EE-A05A-F2E6080EE9AE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1475-BF97-4C53-9863-A1E7F69C7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67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DBAD7-B926-47EE-A05A-F2E6080EE9AE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C71475-BF97-4C53-9863-A1E7F69C7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3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36" y="2254058"/>
            <a:ext cx="8043117" cy="23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8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69" y="638174"/>
            <a:ext cx="7164488" cy="50049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1398269" y="5995851"/>
            <a:ext cx="6779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Co-relation between different attributes.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6" t="31591" r="16494" b="4135"/>
          <a:stretch/>
        </p:blipFill>
        <p:spPr>
          <a:xfrm>
            <a:off x="1332412" y="653141"/>
            <a:ext cx="7713851" cy="4023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1332412" y="5185954"/>
            <a:ext cx="7080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So predict your perfect price or rent with us because we value your money.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8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TECHSTACK: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685660" cy="388077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Python</a:t>
            </a:r>
          </a:p>
          <a:p>
            <a:r>
              <a:rPr lang="en-IN" sz="2800" dirty="0" smtClean="0"/>
              <a:t>Flask</a:t>
            </a:r>
          </a:p>
          <a:p>
            <a:r>
              <a:rPr lang="en-IN" sz="2800" dirty="0" smtClean="0"/>
              <a:t>HTML5 &amp; CSS3</a:t>
            </a:r>
          </a:p>
          <a:p>
            <a:r>
              <a:rPr lang="en-IN" sz="2800" dirty="0" smtClean="0"/>
              <a:t>JavaScript</a:t>
            </a:r>
          </a:p>
          <a:p>
            <a:r>
              <a:rPr lang="en-IN" sz="2800" dirty="0" smtClean="0"/>
              <a:t>Jupiter Notebook</a:t>
            </a:r>
          </a:p>
          <a:p>
            <a:r>
              <a:rPr lang="en-IN" sz="2800" dirty="0" smtClean="0"/>
              <a:t>Google Colab</a:t>
            </a:r>
          </a:p>
          <a:p>
            <a:r>
              <a:rPr lang="en-IN" sz="2800" dirty="0" smtClean="0"/>
              <a:t>Machine Learning</a:t>
            </a:r>
          </a:p>
          <a:p>
            <a:endParaRPr lang="en-IN" sz="2800" dirty="0" smtClean="0"/>
          </a:p>
          <a:p>
            <a:endParaRPr lang="en-IN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3" r="21069"/>
          <a:stretch/>
        </p:blipFill>
        <p:spPr>
          <a:xfrm>
            <a:off x="5081451" y="2160589"/>
            <a:ext cx="3474720" cy="3491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8082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5083" y="1301932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8800" dirty="0" smtClean="0"/>
              <a:t>THANK YOU</a:t>
            </a:r>
            <a:endParaRPr lang="en-IN" sz="8800" dirty="0"/>
          </a:p>
        </p:txBody>
      </p:sp>
      <p:sp>
        <p:nvSpPr>
          <p:cNvPr id="5" name="TextBox 4"/>
          <p:cNvSpPr txBox="1"/>
          <p:nvPr/>
        </p:nvSpPr>
        <p:spPr>
          <a:xfrm>
            <a:off x="4923417" y="3014617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/>
              <a:t>EvilCoders</a:t>
            </a:r>
            <a:r>
              <a:rPr lang="en-IN" sz="3600" dirty="0" smtClean="0"/>
              <a:t> 2.0</a:t>
            </a:r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-</a:t>
            </a:r>
            <a:r>
              <a:rPr lang="en-IN" dirty="0" err="1" smtClean="0"/>
              <a:t>Rishav</a:t>
            </a:r>
            <a:r>
              <a:rPr lang="en-IN" dirty="0" smtClean="0"/>
              <a:t> Pandey</a:t>
            </a:r>
          </a:p>
          <a:p>
            <a:r>
              <a:rPr lang="en-IN" dirty="0"/>
              <a:t>	</a:t>
            </a:r>
            <a:r>
              <a:rPr lang="en-IN" dirty="0" smtClean="0"/>
              <a:t>-</a:t>
            </a:r>
            <a:r>
              <a:rPr lang="en-IN" dirty="0" err="1" smtClean="0"/>
              <a:t>Shashank</a:t>
            </a:r>
            <a:r>
              <a:rPr lang="en-IN" dirty="0" smtClean="0"/>
              <a:t> </a:t>
            </a:r>
            <a:r>
              <a:rPr lang="en-IN" dirty="0" err="1" smtClean="0"/>
              <a:t>Shekhar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-</a:t>
            </a:r>
            <a:r>
              <a:rPr lang="en-IN" dirty="0" err="1" smtClean="0"/>
              <a:t>Malvika</a:t>
            </a:r>
            <a:r>
              <a:rPr lang="en-IN" dirty="0" smtClean="0"/>
              <a:t> Sharma</a:t>
            </a:r>
          </a:p>
          <a:p>
            <a:r>
              <a:rPr lang="en-IN" dirty="0"/>
              <a:t>	</a:t>
            </a:r>
            <a:r>
              <a:rPr lang="en-IN" dirty="0" smtClean="0"/>
              <a:t>-Surbhi </a:t>
            </a:r>
            <a:r>
              <a:rPr lang="en-IN" dirty="0" err="1" smtClean="0"/>
              <a:t>Singhal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-Vishal Sinha</a:t>
            </a:r>
          </a:p>
          <a:p>
            <a:r>
              <a:rPr lang="en-IN" dirty="0"/>
              <a:t>	</a:t>
            </a:r>
            <a:r>
              <a:rPr lang="en-IN" dirty="0" smtClean="0"/>
              <a:t>-</a:t>
            </a:r>
            <a:r>
              <a:rPr lang="en-IN" dirty="0" err="1" smtClean="0"/>
              <a:t>Sonali</a:t>
            </a:r>
            <a:r>
              <a:rPr lang="en-IN" dirty="0" smtClean="0"/>
              <a:t>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148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88274"/>
            <a:ext cx="8596668" cy="796835"/>
          </a:xfrm>
        </p:spPr>
        <p:txBody>
          <a:bodyPr>
            <a:normAutofit/>
          </a:bodyPr>
          <a:lstStyle/>
          <a:p>
            <a:r>
              <a:rPr lang="en-IN" sz="4000" dirty="0" smtClean="0"/>
              <a:t>PROBLEM STATEMENT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0"/>
            <a:ext cx="4391054" cy="4135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design a machine learning algorithm to predict the rate of property .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Given a new property your algorithm should be able to predict a rent range of the property.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1" t="-1" r="18122" b="1315"/>
          <a:stretch/>
        </p:blipFill>
        <p:spPr>
          <a:xfrm>
            <a:off x="5473337" y="2160590"/>
            <a:ext cx="3304903" cy="2682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8266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83771"/>
            <a:ext cx="8596668" cy="888276"/>
          </a:xfrm>
        </p:spPr>
        <p:txBody>
          <a:bodyPr>
            <a:normAutofit/>
          </a:bodyPr>
          <a:lstStyle/>
          <a:p>
            <a:r>
              <a:rPr lang="en-IN" sz="4000" dirty="0" smtClean="0"/>
              <a:t>REAL ESTATE BUSINESS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319900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/>
              <a:t>Real estate is: the property, land, buildings, and the natural resources surrounding it. The term “real estate” means real (or physical) property.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23" y="1828801"/>
            <a:ext cx="4049484" cy="4049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775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901336"/>
            <a:ext cx="4025295" cy="1029063"/>
          </a:xfrm>
        </p:spPr>
        <p:txBody>
          <a:bodyPr>
            <a:normAutofit/>
          </a:bodyPr>
          <a:lstStyle/>
          <a:p>
            <a:r>
              <a:rPr lang="en-IN" sz="4000" dirty="0" smtClean="0"/>
              <a:t>Basic </a:t>
            </a:r>
            <a:r>
              <a:rPr lang="en-IN" sz="4000" dirty="0" smtClean="0"/>
              <a:t>Need: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90"/>
            <a:ext cx="8022529" cy="21893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646464"/>
                </a:solidFill>
                <a:latin typeface="Open Sans"/>
              </a:rPr>
              <a:t>The most expensive investment any individual makes in his/her lifetime is undoubtedly the “Roof above the head” i.e. the home</a:t>
            </a:r>
            <a:r>
              <a:rPr lang="en-IN" sz="3200" dirty="0" smtClean="0">
                <a:solidFill>
                  <a:srgbClr val="646464"/>
                </a:solidFill>
                <a:latin typeface="Open Sans"/>
              </a:rPr>
              <a:t>.</a:t>
            </a:r>
          </a:p>
          <a:p>
            <a:pPr marL="0" indent="0">
              <a:buNone/>
            </a:pPr>
            <a:endParaRPr lang="en-IN" b="1" dirty="0" smtClean="0">
              <a:solidFill>
                <a:srgbClr val="646464"/>
              </a:solidFill>
              <a:latin typeface="Open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06" y="4213440"/>
            <a:ext cx="5424283" cy="25869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1080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7334" y="783770"/>
            <a:ext cx="8596668" cy="1146629"/>
          </a:xfrm>
        </p:spPr>
        <p:txBody>
          <a:bodyPr>
            <a:normAutofit/>
          </a:bodyPr>
          <a:lstStyle/>
          <a:p>
            <a:r>
              <a:rPr lang="en-IN" sz="4000" dirty="0" smtClean="0"/>
              <a:t>Traditional Approach:</a:t>
            </a:r>
            <a:endParaRPr lang="en-IN" sz="4000" dirty="0"/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368986"/>
              </p:ext>
            </p:extLst>
          </p:nvPr>
        </p:nvGraphicFramePr>
        <p:xfrm>
          <a:off x="1461054" y="5329646"/>
          <a:ext cx="7029223" cy="979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4648" y="1747519"/>
            <a:ext cx="824203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When people have to buy a new property, they first approach a real estate agent.</a:t>
            </a:r>
          </a:p>
          <a:p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Then they go looking for the best houses as suggested by the broker.</a:t>
            </a:r>
          </a:p>
          <a:p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Choose one.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99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7166"/>
            <a:ext cx="8596668" cy="1049383"/>
          </a:xfrm>
        </p:spPr>
        <p:txBody>
          <a:bodyPr>
            <a:normAutofit/>
          </a:bodyPr>
          <a:lstStyle/>
          <a:p>
            <a:r>
              <a:rPr lang="en-IN" sz="4000" dirty="0" smtClean="0"/>
              <a:t>Our Approach Towards This Problem: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44643" cy="4122645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 smtClean="0"/>
              <a:t>Using regression model we have attained an accuracy of 80-85% in predicting house rents.</a:t>
            </a:r>
          </a:p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We have also ensemble different machine learning model to gain better performance.</a:t>
            </a:r>
          </a:p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We have to care of missing data 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3" r="15808"/>
          <a:stretch/>
        </p:blipFill>
        <p:spPr>
          <a:xfrm>
            <a:off x="6228217" y="2421847"/>
            <a:ext cx="3045785" cy="3025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014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460" y="1345475"/>
            <a:ext cx="4325740" cy="5061648"/>
          </a:xfrm>
        </p:spPr>
        <p:txBody>
          <a:bodyPr>
            <a:normAutofit/>
          </a:bodyPr>
          <a:lstStyle/>
          <a:p>
            <a:r>
              <a:rPr lang="en-IN" sz="2400" dirty="0"/>
              <a:t>We are also planning to use deep learning models for better accuracy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We have tried several Ml models such as decision tree, </a:t>
            </a:r>
            <a:r>
              <a:rPr lang="en-IN" sz="2400" dirty="0" smtClean="0"/>
              <a:t>random </a:t>
            </a:r>
            <a:r>
              <a:rPr lang="en-IN" sz="2400" dirty="0"/>
              <a:t>forest and gradient boosting algorithm.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4" r="23973"/>
          <a:stretch/>
        </p:blipFill>
        <p:spPr>
          <a:xfrm>
            <a:off x="5603966" y="1815737"/>
            <a:ext cx="3227716" cy="34485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4209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5" r="1299"/>
          <a:stretch/>
        </p:blipFill>
        <p:spPr>
          <a:xfrm>
            <a:off x="1014918" y="1201783"/>
            <a:ext cx="7724133" cy="3474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1136469" y="5107578"/>
            <a:ext cx="760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Just a lookout to our front-end.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34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6041" r="19766"/>
          <a:stretch/>
        </p:blipFill>
        <p:spPr>
          <a:xfrm>
            <a:off x="2142307" y="940525"/>
            <a:ext cx="5888963" cy="3775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442250" y="4937760"/>
            <a:ext cx="7289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To improve the user interaction, the whole feedback and queries would be solved 24*7.</a:t>
            </a:r>
          </a:p>
        </p:txBody>
      </p:sp>
    </p:spTree>
    <p:extLst>
      <p:ext uri="{BB962C8B-B14F-4D97-AF65-F5344CB8AC3E}">
        <p14:creationId xmlns:p14="http://schemas.microsoft.com/office/powerpoint/2010/main" val="3585185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1865</TotalTime>
  <Words>270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Open Sans</vt:lpstr>
      <vt:lpstr>Trebuchet MS</vt:lpstr>
      <vt:lpstr>Wingdings</vt:lpstr>
      <vt:lpstr>Wingdings 3</vt:lpstr>
      <vt:lpstr>Facet</vt:lpstr>
      <vt:lpstr>PowerPoint Presentation</vt:lpstr>
      <vt:lpstr>PROBLEM STATEMENT</vt:lpstr>
      <vt:lpstr>REAL ESTATE BUSINESS</vt:lpstr>
      <vt:lpstr>Basic Need:</vt:lpstr>
      <vt:lpstr>Traditional Approach:</vt:lpstr>
      <vt:lpstr>Our Approach Towards This Problem: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TECHSTACK: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BROKER</dc:title>
  <dc:creator>Surbhi</dc:creator>
  <cp:lastModifiedBy>Surbhi</cp:lastModifiedBy>
  <cp:revision>27</cp:revision>
  <dcterms:created xsi:type="dcterms:W3CDTF">2018-09-21T10:21:09Z</dcterms:created>
  <dcterms:modified xsi:type="dcterms:W3CDTF">2018-09-23T07:12:11Z</dcterms:modified>
</cp:coreProperties>
</file>