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66" r:id="rId6"/>
    <p:sldId id="259" r:id="rId7"/>
    <p:sldId id="260" r:id="rId8"/>
    <p:sldId id="262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AV RAJ" initials="RR" lastIdx="1" clrIdx="0">
    <p:extLst>
      <p:ext uri="{19B8F6BF-5375-455C-9EA6-DF929625EA0E}">
        <p15:presenceInfo xmlns:p15="http://schemas.microsoft.com/office/powerpoint/2012/main" userId="RISHAV RA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file/d/1-spkLI8AEqD1ih3HjB02kZSZatBcLudK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0039" y="3254597"/>
            <a:ext cx="11591922" cy="241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End Review Report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7" y="3343028"/>
            <a:ext cx="4609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Working Team Details [Name &amp; Email ID] 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244" y="3737243"/>
            <a:ext cx="1089237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 Kamlesh </a:t>
            </a:r>
            <a:r>
              <a:rPr lang="en-IN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Kukreti</a:t>
            </a: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(Kamleshkukreti.ece@geu.ac.in)</a:t>
            </a:r>
            <a:endParaRPr lang="en-IN" i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</a:t>
            </a:r>
          </a:p>
          <a:p>
            <a:pPr marL="685800" lvl="1" indent="-228600">
              <a:buAutoNum type="arabicPeriod"/>
            </a:pPr>
            <a:r>
              <a:rPr lang="en-IN" sz="1400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Rishav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Raj Chaudhary (rishavraj.cse190111364.gehu.ac.in)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Rahul Walia   (rahulwalia.cse190111094@gehu.ac.in)</a:t>
            </a: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Department:	Computer Science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41150" y="6437194"/>
            <a:ext cx="25508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30 Mar 2019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08136" y="2277799"/>
            <a:ext cx="94021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i="1" dirty="0">
                <a:latin typeface="SamsungOne 700" panose="020B0803030303020204" pitchFamily="34" charset="0"/>
                <a:ea typeface="SamsungOne 700" panose="020B0803030303020204" pitchFamily="34" charset="0"/>
              </a:rPr>
              <a:t>Smart Containers</a:t>
            </a: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C2520B-6084-4180-AAC4-EAC6CE69C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5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			Fig -   Smart Containers flowchart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56FA2F-85A0-41E3-A3AD-D25706326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289"/>
            <a:ext cx="6835805" cy="5468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700837-9E64-45BE-BF7E-B978BC47D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52" y="1802166"/>
            <a:ext cx="5234940" cy="424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21850"/>
            <a:ext cx="1219199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Capture / Preparation / Generation </a:t>
            </a:r>
            <a:r>
              <a:rPr lang="en-US" sz="1600" dirty="0">
                <a:solidFill>
                  <a:srgbClr val="0E4094"/>
                </a:solidFill>
              </a:rPr>
              <a:t>: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Normal day-day edible food items.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Edible and non-edible conditions with respect to the environment.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Observation based on Kaggle datasets.  </a:t>
            </a: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2828862"/>
            <a:ext cx="12191999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Understanding / Analysis </a:t>
            </a:r>
            <a:r>
              <a:rPr lang="en-US" sz="1600" dirty="0">
                <a:solidFill>
                  <a:srgbClr val="0E4094"/>
                </a:solidFill>
              </a:rPr>
              <a:t>: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E4094"/>
                </a:solidFill>
              </a:rPr>
              <a:t> </a:t>
            </a:r>
            <a:r>
              <a:rPr lang="en-US" sz="1200" dirty="0">
                <a:solidFill>
                  <a:srgbClr val="0E4094"/>
                </a:solidFill>
              </a:rPr>
              <a:t>Average value is taken for the observation.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 Decision-based on calculated values can be made.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Reliable.</a:t>
            </a: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851210"/>
            <a:ext cx="12191999" cy="12618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Pre-Processing / Related Challenges (if any)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Redundancy based on same food item’s data.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Too much data for the same food item.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Null values for some data items.</a:t>
            </a: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4A18E9-A038-476A-A6D7-35F7A50A9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0" y="978990"/>
            <a:ext cx="66675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1" y="1003251"/>
            <a:ext cx="1219199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  we established a connection between the app and the container</a:t>
            </a: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Below is the google drive link for the demonstration of the project :</a:t>
            </a:r>
          </a:p>
          <a:p>
            <a:pPr algn="just"/>
            <a:r>
              <a:rPr lang="en-IN" sz="1200" dirty="0">
                <a:hlinkClick r:id="rId2"/>
              </a:rPr>
              <a:t>https://drive.google.com/file/d/1-spkLI8AEqD1ih3HjB02kZSZatBcLudK/view?usp=sharing</a:t>
            </a:r>
            <a:endParaRPr lang="en-IN" sz="1200" dirty="0"/>
          </a:p>
          <a:p>
            <a:pPr algn="just"/>
            <a:endParaRPr lang="en-IN" sz="1200" dirty="0">
              <a:solidFill>
                <a:srgbClr val="0E4094"/>
              </a:solidFill>
            </a:endParaRPr>
          </a:p>
          <a:p>
            <a:pPr algn="just"/>
            <a:endParaRPr lang="en-IN" sz="1200" dirty="0">
              <a:solidFill>
                <a:srgbClr val="0E4094"/>
              </a:solidFill>
            </a:endParaRPr>
          </a:p>
          <a:p>
            <a:pPr algn="just"/>
            <a:endParaRPr lang="en-IN" sz="1200" dirty="0">
              <a:solidFill>
                <a:srgbClr val="0E4094"/>
              </a:solidFill>
            </a:endParaRPr>
          </a:p>
          <a:p>
            <a:pPr algn="just"/>
            <a:endParaRPr lang="en-IN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3429000"/>
            <a:ext cx="1219199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Major Observations / Conclusions &amp; Challenges : 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E4094"/>
                </a:solidFill>
              </a:rPr>
              <a:t>Detected weight, temperature, pressure, humidity, etc. for food items.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E4094"/>
                </a:solidFill>
              </a:rPr>
              <a:t>Sensors are able to work at different levels.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E4094"/>
                </a:solidFill>
              </a:rPr>
              <a:t>Maintained food list and consumption history.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E4094"/>
                </a:solidFill>
              </a:rPr>
              <a:t>Prepared dataset about optimum conditions for longer shelf life.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0E4094"/>
              </a:solidFill>
            </a:endParaRPr>
          </a:p>
          <a:p>
            <a:pPr algn="just"/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Deliverable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638697"/>
            <a:ext cx="1219199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Final Deliverables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endParaRPr lang="en-US" sz="1600" dirty="0">
              <a:solidFill>
                <a:srgbClr val="0E4094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Experimental verification with actual hardware components.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 Delivered actual end-end communication between container device and user’s application.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Stable Connection between the container and mobile application via Bluetooth.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Robust dataset.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98772"/>
            <a:ext cx="12191999" cy="1138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IP / Paper Publication Plan </a:t>
            </a:r>
            <a:r>
              <a:rPr lang="en-US" sz="1600" dirty="0">
                <a:solidFill>
                  <a:srgbClr val="0E4094"/>
                </a:solidFill>
              </a:rPr>
              <a:t>: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 We can record the food item with respect to the day of entry and notify the user whenever the food expires or crosses the expected date of consumption.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0E4094"/>
                </a:solidFill>
              </a:rPr>
              <a:t> We can make use of machine learning to track down health-related data.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0E409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3520456"/>
            <a:ext cx="12191999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KPIs delivered/Expectations Met</a:t>
            </a:r>
            <a:r>
              <a:rPr lang="en-US" sz="1600" dirty="0">
                <a:solidFill>
                  <a:srgbClr val="0E4094"/>
                </a:solidFill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E4094"/>
              </a:solidFill>
            </a:endParaRPr>
          </a:p>
          <a:p>
            <a:pPr algn="just"/>
            <a:endParaRPr lang="en-US" sz="1400" dirty="0">
              <a:solidFill>
                <a:srgbClr val="0E4094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E4094"/>
                </a:solidFill>
              </a:rPr>
              <a:t>Created successful connection between the </a:t>
            </a:r>
          </a:p>
          <a:p>
            <a:pPr algn="just"/>
            <a:r>
              <a:rPr lang="en-US" sz="1400" dirty="0">
                <a:solidFill>
                  <a:srgbClr val="0E4094"/>
                </a:solidFill>
              </a:rPr>
              <a:t>       container and mobile app via Bluetooth.</a:t>
            </a:r>
          </a:p>
          <a:p>
            <a:pPr algn="just"/>
            <a:endParaRPr lang="en-US" sz="1400" dirty="0">
              <a:solidFill>
                <a:srgbClr val="0E4094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E4094"/>
                </a:solidFill>
              </a:rPr>
              <a:t> Finalized the application with available data.</a:t>
            </a:r>
          </a:p>
          <a:p>
            <a:pPr algn="just"/>
            <a:r>
              <a:rPr lang="en-US" sz="1400" dirty="0">
                <a:solidFill>
                  <a:srgbClr val="0E4094"/>
                </a:solidFill>
              </a:rPr>
              <a:t>      </a:t>
            </a: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</a:t>
            </a:r>
            <a:endParaRPr lang="en-US" sz="1600" dirty="0">
              <a:solidFill>
                <a:srgbClr val="0E409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D8206-DA8F-4A10-BC6C-5126B2135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" r="28238"/>
          <a:stretch/>
        </p:blipFill>
        <p:spPr>
          <a:xfrm>
            <a:off x="4334256" y="3520457"/>
            <a:ext cx="7091305" cy="323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1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Work-let Closure Details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" y="798941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Code Upload details:</a:t>
            </a:r>
          </a:p>
          <a:p>
            <a:pPr marL="742950" lvl="1" indent="-285750" algn="just">
              <a:buFontTx/>
              <a:buChar char="-"/>
            </a:pPr>
            <a:endParaRPr lang="en-IN" sz="1200" dirty="0">
              <a:solidFill>
                <a:srgbClr val="0E4094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81350"/>
              </p:ext>
            </p:extLst>
          </p:nvPr>
        </p:nvGraphicFramePr>
        <p:xfrm>
          <a:off x="690881" y="1477829"/>
          <a:ext cx="10083800" cy="1916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900">
                  <a:extLst>
                    <a:ext uri="{9D8B030D-6E8A-4147-A177-3AD203B41FA5}">
                      <a16:colId xmlns:a16="http://schemas.microsoft.com/office/drawing/2014/main" val="1592361967"/>
                    </a:ext>
                  </a:extLst>
                </a:gridCol>
                <a:gridCol w="5041900">
                  <a:extLst>
                    <a:ext uri="{9D8B030D-6E8A-4147-A177-3AD203B41FA5}">
                      <a16:colId xmlns:a16="http://schemas.microsoft.com/office/drawing/2014/main" val="806716463"/>
                    </a:ext>
                  </a:extLst>
                </a:gridCol>
              </a:tblGrid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140"/>
                  </a:ext>
                </a:extLst>
              </a:tr>
              <a:tr h="455855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KLOC (Number OF Lines of codes in 000’s)</a:t>
                      </a:r>
                      <a:r>
                        <a:rPr lang="en-IN" sz="1400" baseline="0" dirty="0">
                          <a:solidFill>
                            <a:srgbClr val="0E4094"/>
                          </a:solidFill>
                        </a:rPr>
                        <a:t> </a:t>
                      </a:r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86457"/>
                  </a:ext>
                </a:extLst>
              </a:tr>
              <a:tr h="318790">
                <a:tc>
                  <a:txBody>
                    <a:bodyPr/>
                    <a:lstStyle/>
                    <a:p>
                      <a:r>
                        <a:rPr lang="en-IN" sz="1400" dirty="0"/>
                        <a:t>Model and Algorithm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Linear model to trace and manipulate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3339"/>
                  </a:ext>
                </a:extLst>
              </a:tr>
              <a:tr h="319098">
                <a:tc>
                  <a:txBody>
                    <a:bodyPr/>
                    <a:lstStyle/>
                    <a:p>
                      <a:r>
                        <a:rPr lang="en-IN" sz="1400" dirty="0"/>
                        <a:t>Is Mid review, end review report uploaded</a:t>
                      </a:r>
                      <a:r>
                        <a:rPr lang="en-IN" sz="1400" baseline="0" dirty="0"/>
                        <a:t> on Git ?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08182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Link for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https://github.ecodesamsung.com/rishavraj-cse190111364/Documents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2194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" y="3547826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 details (if applicable):</a:t>
            </a:r>
          </a:p>
          <a:p>
            <a:pPr marL="742950" lvl="1" indent="-285750" algn="just">
              <a:buFontTx/>
              <a:buChar char="-"/>
            </a:pPr>
            <a:endParaRPr lang="en-IN" sz="1200" dirty="0">
              <a:solidFill>
                <a:srgbClr val="0E4094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9298"/>
              </p:ext>
            </p:extLst>
          </p:nvPr>
        </p:nvGraphicFramePr>
        <p:xfrm>
          <a:off x="690881" y="4135594"/>
          <a:ext cx="10083800" cy="2542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599">
                  <a:extLst>
                    <a:ext uri="{9D8B030D-6E8A-4147-A177-3AD203B41FA5}">
                      <a16:colId xmlns:a16="http://schemas.microsoft.com/office/drawing/2014/main" val="1592361967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80671646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64769648"/>
                    </a:ext>
                  </a:extLst>
                </a:gridCol>
                <a:gridCol w="2026921">
                  <a:extLst>
                    <a:ext uri="{9D8B030D-6E8A-4147-A177-3AD203B41FA5}">
                      <a16:colId xmlns:a16="http://schemas.microsoft.com/office/drawing/2014/main" val="609652109"/>
                    </a:ext>
                  </a:extLst>
                </a:gridCol>
              </a:tblGrid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3……..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140"/>
                  </a:ext>
                </a:extLst>
              </a:tr>
              <a:tr h="455855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Name &amp; Type of Data (Audio/Image/Video)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86457"/>
                  </a:ext>
                </a:extLst>
              </a:tr>
              <a:tr h="318790">
                <a:tc>
                  <a:txBody>
                    <a:bodyPr/>
                    <a:lstStyle/>
                    <a:p>
                      <a:r>
                        <a:rPr lang="en-IN" sz="1400" dirty="0"/>
                        <a:t>Number</a:t>
                      </a:r>
                      <a:r>
                        <a:rPr lang="en-IN" sz="1400" baseline="0" dirty="0"/>
                        <a:t> of data points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3339"/>
                  </a:ext>
                </a:extLst>
              </a:tr>
              <a:tr h="319098">
                <a:tc>
                  <a:txBody>
                    <a:bodyPr/>
                    <a:lstStyle/>
                    <a:p>
                      <a:r>
                        <a:rPr lang="en-IN" sz="1400" dirty="0"/>
                        <a:t>Source</a:t>
                      </a:r>
                      <a:r>
                        <a:rPr lang="en-IN" sz="1400" baseline="0" dirty="0"/>
                        <a:t> of Data (self collected, Scrapped, available on open source)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Self-collected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08182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Google drive link/ git link to access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https://drive.google.com/file/d/1nEmY9WE6UZMk7y4HfZK8kNFs7w9Qogzz/view?usp=sharing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2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25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10F4B6-D08F-47D9-B0A7-CD40489FD3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AA5D9D-5A9B-4FD5-89A5-55B569A642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4CF29C-A072-4781-BF19-793F68950CFD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543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Edwardian Script ITC</vt:lpstr>
      <vt:lpstr>SamsungOne 200</vt:lpstr>
      <vt:lpstr>SamsungOne 600C</vt:lpstr>
      <vt:lpstr>SamsungOne 700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RISHAV RAJ</cp:lastModifiedBy>
  <cp:revision>33</cp:revision>
  <dcterms:created xsi:type="dcterms:W3CDTF">2019-07-24T12:22:39Z</dcterms:created>
  <dcterms:modified xsi:type="dcterms:W3CDTF">2022-04-01T11:36:55Z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