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5282B98-0742-4C6A-B82A-4D0F5D0428FE}" type="datetimeFigureOut">
              <a:rPr lang="en-US" smtClean="0"/>
              <a:pPr/>
              <a:t>4/12/2022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691F711-8A0E-4AC6-B70E-13CD363F8E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82B98-0742-4C6A-B82A-4D0F5D0428FE}"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82B98-0742-4C6A-B82A-4D0F5D0428FE}"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282B98-0742-4C6A-B82A-4D0F5D0428FE}"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282B98-0742-4C6A-B82A-4D0F5D0428FE}" type="datetimeFigureOut">
              <a:rPr lang="en-US" smtClean="0"/>
              <a:pPr/>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282B98-0742-4C6A-B82A-4D0F5D0428FE}"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5282B98-0742-4C6A-B82A-4D0F5D0428FE}" type="datetimeFigureOut">
              <a:rPr lang="en-US" smtClean="0"/>
              <a:pPr/>
              <a:t>4/12/2022</a:t>
            </a:fld>
            <a:endParaRPr lang="en-US"/>
          </a:p>
        </p:txBody>
      </p:sp>
      <p:sp>
        <p:nvSpPr>
          <p:cNvPr id="27" name="Slide Number Placeholder 26"/>
          <p:cNvSpPr>
            <a:spLocks noGrp="1"/>
          </p:cNvSpPr>
          <p:nvPr>
            <p:ph type="sldNum" sz="quarter" idx="11"/>
          </p:nvPr>
        </p:nvSpPr>
        <p:spPr/>
        <p:txBody>
          <a:bodyPr rtlCol="0"/>
          <a:lstStyle/>
          <a:p>
            <a:fld id="{6691F711-8A0E-4AC6-B70E-13CD363F8E9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5282B98-0742-4C6A-B82A-4D0F5D0428FE}" type="datetimeFigureOut">
              <a:rPr lang="en-US" smtClean="0"/>
              <a:pPr/>
              <a:t>4/12/2022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691F711-8A0E-4AC6-B70E-13CD363F8E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82B98-0742-4C6A-B82A-4D0F5D0428FE}" type="datetimeFigureOut">
              <a:rPr lang="en-US" smtClean="0"/>
              <a:pPr/>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282B98-0742-4C6A-B82A-4D0F5D0428FE}"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282B98-0742-4C6A-B82A-4D0F5D0428FE}" type="datetimeFigureOut">
              <a:rPr lang="en-US" smtClean="0"/>
              <a:pPr/>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F711-8A0E-4AC6-B70E-13CD363F8E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5282B98-0742-4C6A-B82A-4D0F5D0428FE}" type="datetimeFigureOut">
              <a:rPr lang="en-US" smtClean="0"/>
              <a:pPr/>
              <a:t>4/12/2022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691F711-8A0E-4AC6-B70E-13CD363F8E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yoclinic.org/diseases-conditions/sleep-apnea/symptoms-causes/syc-20377631/" TargetMode="External"/><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Smartwatch"/>
          <p:cNvPicPr>
            <a:picLocks noChangeAspect="1" noChangeArrowheads="1"/>
          </p:cNvPicPr>
          <p:nvPr/>
        </p:nvPicPr>
        <p:blipFill>
          <a:blip r:embed="rId2" cstate="print"/>
          <a:srcRect/>
          <a:stretch>
            <a:fillRect/>
          </a:stretch>
        </p:blipFill>
        <p:spPr bwMode="auto">
          <a:xfrm>
            <a:off x="357158" y="928670"/>
            <a:ext cx="3429024" cy="2428892"/>
          </a:xfrm>
          <a:prstGeom prst="rect">
            <a:avLst/>
          </a:prstGeom>
          <a:noFill/>
        </p:spPr>
      </p:pic>
      <p:sp>
        <p:nvSpPr>
          <p:cNvPr id="6" name="TextBox 5"/>
          <p:cNvSpPr txBox="1"/>
          <p:nvPr/>
        </p:nvSpPr>
        <p:spPr>
          <a:xfrm>
            <a:off x="928662" y="214290"/>
            <a:ext cx="6662337" cy="523220"/>
          </a:xfrm>
          <a:prstGeom prst="rect">
            <a:avLst/>
          </a:prstGeom>
          <a:noFill/>
        </p:spPr>
        <p:txBody>
          <a:bodyPr wrap="none" rtlCol="0">
            <a:spAutoFit/>
          </a:bodyPr>
          <a:lstStyle/>
          <a:p>
            <a:r>
              <a:rPr lang="en-IN" sz="2800" dirty="0" smtClean="0">
                <a:latin typeface="Calibri" pitchFamily="34" charset="0"/>
                <a:cs typeface="Calibri" pitchFamily="34" charset="0"/>
              </a:rPr>
              <a:t>         </a:t>
            </a:r>
            <a:r>
              <a:rPr lang="en-IN" sz="2800" dirty="0" smtClean="0">
                <a:solidFill>
                  <a:srgbClr val="FFFF00"/>
                </a:solidFill>
                <a:latin typeface="Calibri" pitchFamily="34" charset="0"/>
                <a:cs typeface="Calibri" pitchFamily="34" charset="0"/>
              </a:rPr>
              <a:t>AI BASED WEARABLE HEALTH TRACKER </a:t>
            </a:r>
            <a:endParaRPr lang="en-US" sz="2800" dirty="0">
              <a:solidFill>
                <a:srgbClr val="FFFF00"/>
              </a:solidFill>
              <a:latin typeface="Calibri" pitchFamily="34" charset="0"/>
              <a:cs typeface="Calibri" pitchFamily="34" charset="0"/>
            </a:endParaRPr>
          </a:p>
        </p:txBody>
      </p:sp>
      <p:sp>
        <p:nvSpPr>
          <p:cNvPr id="7" name="TextBox 6"/>
          <p:cNvSpPr txBox="1"/>
          <p:nvPr/>
        </p:nvSpPr>
        <p:spPr>
          <a:xfrm>
            <a:off x="3786182" y="1214422"/>
            <a:ext cx="5143536" cy="923330"/>
          </a:xfrm>
          <a:prstGeom prst="rect">
            <a:avLst/>
          </a:prstGeom>
          <a:noFill/>
        </p:spPr>
        <p:txBody>
          <a:bodyPr wrap="square" rtlCol="0">
            <a:spAutoFit/>
          </a:bodyPr>
          <a:lstStyle/>
          <a:p>
            <a:pPr marL="342900" indent="-342900">
              <a:buFont typeface="Wingdings" pitchFamily="2" charset="2"/>
              <a:buChar char="§"/>
            </a:pPr>
            <a:r>
              <a:rPr lang="en-IN" dirty="0" smtClean="0">
                <a:solidFill>
                  <a:schemeClr val="accent3">
                    <a:lumMod val="20000"/>
                    <a:lumOff val="80000"/>
                  </a:schemeClr>
                </a:solidFill>
              </a:rPr>
              <a:t>Artificial intelligence in early detection of medical conditions like Heart attacks ,high B.P</a:t>
            </a:r>
            <a:endParaRPr lang="en-US" dirty="0">
              <a:solidFill>
                <a:schemeClr val="accent3">
                  <a:lumMod val="20000"/>
                  <a:lumOff val="80000"/>
                </a:schemeClr>
              </a:solidFill>
            </a:endParaRPr>
          </a:p>
        </p:txBody>
      </p:sp>
      <p:sp>
        <p:nvSpPr>
          <p:cNvPr id="9" name="TextBox 8"/>
          <p:cNvSpPr txBox="1"/>
          <p:nvPr/>
        </p:nvSpPr>
        <p:spPr>
          <a:xfrm>
            <a:off x="3741559" y="2357430"/>
            <a:ext cx="5402441" cy="646331"/>
          </a:xfrm>
          <a:prstGeom prst="rect">
            <a:avLst/>
          </a:prstGeom>
          <a:noFill/>
        </p:spPr>
        <p:txBody>
          <a:bodyPr wrap="none" rtlCol="0">
            <a:spAutoFit/>
          </a:bodyPr>
          <a:lstStyle/>
          <a:p>
            <a:pPr marL="342900" indent="-342900">
              <a:buFont typeface="Wingdings" pitchFamily="2" charset="2"/>
              <a:buChar char="§"/>
            </a:pPr>
            <a:r>
              <a:rPr lang="en-IN" dirty="0" smtClean="0">
                <a:solidFill>
                  <a:schemeClr val="accent1">
                    <a:lumMod val="20000"/>
                    <a:lumOff val="80000"/>
                  </a:schemeClr>
                </a:solidFill>
              </a:rPr>
              <a:t>Helps us to detect any uncommon behaviour in </a:t>
            </a:r>
          </a:p>
          <a:p>
            <a:pPr marL="342900" indent="-342900"/>
            <a:r>
              <a:rPr lang="en-IN" dirty="0" smtClean="0">
                <a:solidFill>
                  <a:schemeClr val="accent1">
                    <a:lumMod val="20000"/>
                    <a:lumOff val="80000"/>
                  </a:schemeClr>
                </a:solidFill>
              </a:rPr>
              <a:t>	human body at earlier stage</a:t>
            </a:r>
            <a:endParaRPr lang="en-US" dirty="0">
              <a:solidFill>
                <a:schemeClr val="accent1">
                  <a:lumMod val="20000"/>
                  <a:lumOff val="80000"/>
                </a:schemeClr>
              </a:solidFill>
            </a:endParaRPr>
          </a:p>
        </p:txBody>
      </p:sp>
      <p:sp>
        <p:nvSpPr>
          <p:cNvPr id="11" name="TextBox 10"/>
          <p:cNvSpPr txBox="1"/>
          <p:nvPr/>
        </p:nvSpPr>
        <p:spPr>
          <a:xfrm>
            <a:off x="0" y="5929330"/>
            <a:ext cx="8303876" cy="584775"/>
          </a:xfrm>
          <a:prstGeom prst="rect">
            <a:avLst/>
          </a:prstGeom>
          <a:noFill/>
        </p:spPr>
        <p:txBody>
          <a:bodyPr wrap="none" rtlCol="0">
            <a:spAutoFit/>
          </a:bodyPr>
          <a:lstStyle/>
          <a:p>
            <a:pPr>
              <a:buFont typeface="Wingdings" pitchFamily="2" charset="2"/>
              <a:buChar char="q"/>
            </a:pPr>
            <a:r>
              <a:rPr lang="en-US" sz="1600" dirty="0" smtClean="0">
                <a:solidFill>
                  <a:srgbClr val="002060"/>
                </a:solidFill>
              </a:rPr>
              <a:t>when </a:t>
            </a:r>
            <a:r>
              <a:rPr lang="en-US" sz="1600" dirty="0">
                <a:solidFill>
                  <a:srgbClr val="002060"/>
                </a:solidFill>
              </a:rPr>
              <a:t> </a:t>
            </a:r>
            <a:r>
              <a:rPr lang="en-US" sz="1600" dirty="0" smtClean="0">
                <a:solidFill>
                  <a:srgbClr val="002060"/>
                </a:solidFill>
              </a:rPr>
              <a:t>you </a:t>
            </a:r>
            <a:r>
              <a:rPr lang="en-US" sz="1600" dirty="0">
                <a:solidFill>
                  <a:srgbClr val="002060"/>
                </a:solidFill>
              </a:rPr>
              <a:t>attach a wearable to your wrist, you’re not only carrying an extension of your </a:t>
            </a:r>
            <a:endParaRPr lang="en-US" sz="1600" dirty="0" smtClean="0">
              <a:solidFill>
                <a:srgbClr val="002060"/>
              </a:solidFill>
            </a:endParaRPr>
          </a:p>
          <a:p>
            <a:r>
              <a:rPr lang="en-US" sz="1600" dirty="0" smtClean="0">
                <a:solidFill>
                  <a:srgbClr val="002060"/>
                </a:solidFill>
              </a:rPr>
              <a:t>phone</a:t>
            </a:r>
            <a:r>
              <a:rPr lang="en-US" sz="1600" dirty="0">
                <a:solidFill>
                  <a:srgbClr val="002060"/>
                </a:solidFill>
              </a:rPr>
              <a:t>, but also a device that helps you monitor your health and wellbeing.</a:t>
            </a:r>
          </a:p>
        </p:txBody>
      </p:sp>
      <p:sp>
        <p:nvSpPr>
          <p:cNvPr id="12" name="TextBox 11"/>
          <p:cNvSpPr txBox="1"/>
          <p:nvPr/>
        </p:nvSpPr>
        <p:spPr>
          <a:xfrm>
            <a:off x="214282" y="3357562"/>
            <a:ext cx="3972562" cy="253916"/>
          </a:xfrm>
          <a:prstGeom prst="rect">
            <a:avLst/>
          </a:prstGeom>
          <a:noFill/>
        </p:spPr>
        <p:txBody>
          <a:bodyPr wrap="square" rtlCol="0">
            <a:spAutoFit/>
          </a:bodyPr>
          <a:lstStyle/>
          <a:p>
            <a:r>
              <a:rPr lang="en-US" sz="1050" b="1" dirty="0">
                <a:solidFill>
                  <a:srgbClr val="FFFF00"/>
                </a:solidFill>
              </a:rPr>
              <a:t>It’s almost like wearing your doctor around your wrist.</a:t>
            </a:r>
            <a:endParaRPr lang="en-US" sz="1050" dirty="0">
              <a:solidFill>
                <a:srgbClr val="FFFF00"/>
              </a:solidFill>
            </a:endParaRPr>
          </a:p>
        </p:txBody>
      </p:sp>
      <p:sp>
        <p:nvSpPr>
          <p:cNvPr id="13" name="TextBox 12"/>
          <p:cNvSpPr txBox="1"/>
          <p:nvPr/>
        </p:nvSpPr>
        <p:spPr>
          <a:xfrm>
            <a:off x="0" y="4357694"/>
            <a:ext cx="8715848" cy="830997"/>
          </a:xfrm>
          <a:prstGeom prst="rect">
            <a:avLst/>
          </a:prstGeom>
          <a:noFill/>
        </p:spPr>
        <p:txBody>
          <a:bodyPr wrap="square" rtlCol="0">
            <a:spAutoFit/>
          </a:bodyPr>
          <a:lstStyle/>
          <a:p>
            <a:pPr>
              <a:buFont typeface="Wingdings" pitchFamily="2" charset="2"/>
              <a:buChar char="q"/>
            </a:pPr>
            <a:r>
              <a:rPr lang="en-IN" sz="1600" dirty="0" smtClean="0">
                <a:solidFill>
                  <a:srgbClr val="002060"/>
                </a:solidFill>
              </a:rPr>
              <a:t>In now days all are somehow stressed  and causing health issues and this is going </a:t>
            </a:r>
          </a:p>
          <a:p>
            <a:r>
              <a:rPr lang="en-IN" sz="1600" dirty="0" smtClean="0">
                <a:solidFill>
                  <a:srgbClr val="002060"/>
                </a:solidFill>
              </a:rPr>
              <a:t>worsen day by day. All are busy on that extent level that they can’t even take care of </a:t>
            </a:r>
          </a:p>
          <a:p>
            <a:r>
              <a:rPr lang="en-IN" sz="1600" dirty="0" smtClean="0">
                <a:solidFill>
                  <a:srgbClr val="002060"/>
                </a:solidFill>
              </a:rPr>
              <a:t>their health and life is somehow getting effected by this .</a:t>
            </a:r>
            <a:endParaRPr lang="en-US" sz="1600" dirty="0">
              <a:solidFill>
                <a:srgbClr val="002060"/>
              </a:solidFill>
            </a:endParaRPr>
          </a:p>
        </p:txBody>
      </p:sp>
      <p:sp>
        <p:nvSpPr>
          <p:cNvPr id="15" name="TextBox 14"/>
          <p:cNvSpPr txBox="1"/>
          <p:nvPr/>
        </p:nvSpPr>
        <p:spPr>
          <a:xfrm>
            <a:off x="0" y="5357826"/>
            <a:ext cx="8000908" cy="338554"/>
          </a:xfrm>
          <a:prstGeom prst="rect">
            <a:avLst/>
          </a:prstGeom>
          <a:noFill/>
        </p:spPr>
        <p:txBody>
          <a:bodyPr wrap="none" rtlCol="0">
            <a:spAutoFit/>
          </a:bodyPr>
          <a:lstStyle/>
          <a:p>
            <a:pPr>
              <a:buFont typeface="Wingdings" pitchFamily="2" charset="2"/>
              <a:buChar char="q"/>
            </a:pPr>
            <a:r>
              <a:rPr lang="en-IN" sz="1600" dirty="0">
                <a:solidFill>
                  <a:srgbClr val="002060"/>
                </a:solidFill>
              </a:rPr>
              <a:t>T</a:t>
            </a:r>
            <a:r>
              <a:rPr lang="en-IN" sz="1600" dirty="0" smtClean="0">
                <a:solidFill>
                  <a:srgbClr val="002060"/>
                </a:solidFill>
              </a:rPr>
              <a:t>he solution is the device, which can earlier track the health and activity of the body </a:t>
            </a:r>
            <a:endParaRPr lang="en-US" sz="16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ilver fitness tracker showing heart rate result of 147, Adidas miCoach SMART RUN HD wallpaper"/>
          <p:cNvPicPr>
            <a:picLocks noChangeAspect="1" noChangeArrowheads="1"/>
          </p:cNvPicPr>
          <p:nvPr/>
        </p:nvPicPr>
        <p:blipFill>
          <a:blip r:embed="rId2"/>
          <a:srcRect/>
          <a:stretch>
            <a:fillRect/>
          </a:stretch>
        </p:blipFill>
        <p:spPr bwMode="auto">
          <a:xfrm>
            <a:off x="285720" y="642918"/>
            <a:ext cx="3630607" cy="2500330"/>
          </a:xfrm>
          <a:prstGeom prst="rect">
            <a:avLst/>
          </a:prstGeom>
          <a:noFill/>
        </p:spPr>
      </p:pic>
      <p:sp>
        <p:nvSpPr>
          <p:cNvPr id="5" name="Rectangle 4"/>
          <p:cNvSpPr/>
          <p:nvPr/>
        </p:nvSpPr>
        <p:spPr>
          <a:xfrm>
            <a:off x="3929058" y="785794"/>
            <a:ext cx="3591048" cy="369332"/>
          </a:xfrm>
          <a:prstGeom prst="rect">
            <a:avLst/>
          </a:prstGeom>
        </p:spPr>
        <p:txBody>
          <a:bodyPr wrap="none">
            <a:spAutoFit/>
          </a:bodyPr>
          <a:lstStyle/>
          <a:p>
            <a:pPr>
              <a:buFont typeface="Wingdings" pitchFamily="2" charset="2"/>
              <a:buChar char="§"/>
            </a:pPr>
            <a:r>
              <a:rPr lang="en-IN" dirty="0" smtClean="0">
                <a:solidFill>
                  <a:srgbClr val="00B050"/>
                </a:solidFill>
              </a:rPr>
              <a:t>Monitors health of an individual</a:t>
            </a:r>
            <a:endParaRPr lang="en-US" dirty="0"/>
          </a:p>
        </p:txBody>
      </p:sp>
      <p:sp>
        <p:nvSpPr>
          <p:cNvPr id="6" name="Rectangle 5"/>
          <p:cNvSpPr/>
          <p:nvPr/>
        </p:nvSpPr>
        <p:spPr>
          <a:xfrm>
            <a:off x="3929058" y="1357298"/>
            <a:ext cx="5072066" cy="646331"/>
          </a:xfrm>
          <a:prstGeom prst="rect">
            <a:avLst/>
          </a:prstGeom>
        </p:spPr>
        <p:txBody>
          <a:bodyPr wrap="square">
            <a:spAutoFit/>
          </a:bodyPr>
          <a:lstStyle/>
          <a:p>
            <a:pPr>
              <a:buFont typeface="Wingdings" pitchFamily="2" charset="2"/>
              <a:buChar char="§"/>
            </a:pPr>
            <a:r>
              <a:rPr lang="en-IN" dirty="0" smtClean="0">
                <a:solidFill>
                  <a:srgbClr val="00B050"/>
                </a:solidFill>
              </a:rPr>
              <a:t> Collects data such as heart rate , sleep cycle,</a:t>
            </a:r>
          </a:p>
          <a:p>
            <a:r>
              <a:rPr lang="en-IN" dirty="0" smtClean="0">
                <a:solidFill>
                  <a:srgbClr val="00B050"/>
                </a:solidFill>
              </a:rPr>
              <a:t>breathing rate, activity level , </a:t>
            </a:r>
            <a:r>
              <a:rPr lang="en-IN" dirty="0" err="1" smtClean="0">
                <a:solidFill>
                  <a:srgbClr val="00B050"/>
                </a:solidFill>
              </a:rPr>
              <a:t>bloodPressure</a:t>
            </a:r>
            <a:r>
              <a:rPr lang="en-IN" dirty="0" smtClean="0">
                <a:solidFill>
                  <a:srgbClr val="00B050"/>
                </a:solidFill>
              </a:rPr>
              <a:t> etc.</a:t>
            </a:r>
            <a:endParaRPr lang="en-IN" dirty="0">
              <a:solidFill>
                <a:srgbClr val="00B050"/>
              </a:solidFill>
            </a:endParaRPr>
          </a:p>
        </p:txBody>
      </p:sp>
      <p:sp>
        <p:nvSpPr>
          <p:cNvPr id="7" name="TextBox 6"/>
          <p:cNvSpPr txBox="1"/>
          <p:nvPr/>
        </p:nvSpPr>
        <p:spPr>
          <a:xfrm>
            <a:off x="3914683" y="2214554"/>
            <a:ext cx="5229317" cy="923330"/>
          </a:xfrm>
          <a:prstGeom prst="rect">
            <a:avLst/>
          </a:prstGeom>
          <a:noFill/>
        </p:spPr>
        <p:txBody>
          <a:bodyPr wrap="none" rtlCol="0">
            <a:spAutoFit/>
          </a:bodyPr>
          <a:lstStyle/>
          <a:p>
            <a:pPr>
              <a:buFont typeface="Wingdings" pitchFamily="2" charset="2"/>
              <a:buChar char="§"/>
            </a:pPr>
            <a:r>
              <a:rPr lang="en-IN" dirty="0" smtClean="0">
                <a:solidFill>
                  <a:srgbClr val="00B050"/>
                </a:solidFill>
              </a:rPr>
              <a:t>Self  Tracking of health using  Machine Learning</a:t>
            </a:r>
          </a:p>
          <a:p>
            <a:r>
              <a:rPr lang="en-IN" dirty="0" smtClean="0">
                <a:solidFill>
                  <a:srgbClr val="00B050"/>
                </a:solidFill>
              </a:rPr>
              <a:t>[M.L]  and Deep Learning Algorithm[D.L.A]</a:t>
            </a:r>
            <a:endParaRPr lang="en-US" dirty="0" smtClean="0">
              <a:solidFill>
                <a:srgbClr val="00B050"/>
              </a:solidFill>
            </a:endParaRPr>
          </a:p>
          <a:p>
            <a:pPr>
              <a:buFont typeface="Wingdings" pitchFamily="2" charset="2"/>
              <a:buChar char="§"/>
            </a:pPr>
            <a:endParaRPr lang="en-US" dirty="0">
              <a:solidFill>
                <a:srgbClr val="00B050"/>
              </a:solidFill>
            </a:endParaRPr>
          </a:p>
        </p:txBody>
      </p:sp>
      <p:sp>
        <p:nvSpPr>
          <p:cNvPr id="8" name="TextBox 7"/>
          <p:cNvSpPr txBox="1"/>
          <p:nvPr/>
        </p:nvSpPr>
        <p:spPr>
          <a:xfrm>
            <a:off x="0" y="3286124"/>
            <a:ext cx="8715436" cy="1077218"/>
          </a:xfrm>
          <a:prstGeom prst="rect">
            <a:avLst/>
          </a:prstGeom>
          <a:noFill/>
        </p:spPr>
        <p:txBody>
          <a:bodyPr wrap="square" rtlCol="0">
            <a:spAutoFit/>
          </a:bodyPr>
          <a:lstStyle/>
          <a:p>
            <a:pPr>
              <a:buFont typeface="Wingdings" pitchFamily="2" charset="2"/>
              <a:buChar char="q"/>
            </a:pPr>
            <a:r>
              <a:rPr lang="en-IN" sz="1600" dirty="0" smtClean="0">
                <a:solidFill>
                  <a:srgbClr val="002060"/>
                </a:solidFill>
                <a:cs typeface="Calibri" pitchFamily="34" charset="0"/>
              </a:rPr>
              <a:t>We are using A.I in order to built a watch which monitors health of an individual , this watch basically collect data such as heart rate , sleep cycle, breathing rate ,blood pressure , activity</a:t>
            </a:r>
          </a:p>
          <a:p>
            <a:r>
              <a:rPr lang="en-IN" sz="1600" dirty="0" smtClean="0">
                <a:solidFill>
                  <a:srgbClr val="002060"/>
                </a:solidFill>
                <a:cs typeface="Calibri" pitchFamily="34" charset="0"/>
              </a:rPr>
              <a:t>cycle , oxygen rate etc using various sensors.</a:t>
            </a:r>
            <a:endParaRPr lang="en-US" sz="1600" dirty="0" smtClean="0">
              <a:solidFill>
                <a:srgbClr val="002060"/>
              </a:solidFill>
              <a:cs typeface="Calibri" pitchFamily="34" charset="0"/>
            </a:endParaRPr>
          </a:p>
          <a:p>
            <a:endParaRPr lang="en-US" sz="1600" dirty="0">
              <a:solidFill>
                <a:srgbClr val="002060"/>
              </a:solidFill>
            </a:endParaRPr>
          </a:p>
        </p:txBody>
      </p:sp>
      <p:sp>
        <p:nvSpPr>
          <p:cNvPr id="9" name="TextBox 8"/>
          <p:cNvSpPr txBox="1"/>
          <p:nvPr/>
        </p:nvSpPr>
        <p:spPr>
          <a:xfrm>
            <a:off x="0" y="4286256"/>
            <a:ext cx="9001156" cy="1107996"/>
          </a:xfrm>
          <a:prstGeom prst="rect">
            <a:avLst/>
          </a:prstGeom>
          <a:noFill/>
        </p:spPr>
        <p:txBody>
          <a:bodyPr wrap="square" rtlCol="0">
            <a:spAutoFit/>
          </a:bodyPr>
          <a:lstStyle/>
          <a:p>
            <a:pPr>
              <a:buFont typeface="Wingdings" pitchFamily="2" charset="2"/>
              <a:buChar char="q"/>
            </a:pPr>
            <a:r>
              <a:rPr lang="en-IN" sz="1600" dirty="0" smtClean="0">
                <a:solidFill>
                  <a:srgbClr val="002060"/>
                </a:solidFill>
              </a:rPr>
              <a:t>By wearing this watch the data will be automatically collected by watch ,further collected data is processed analyzed and then predict your health conditions by using  your previously collected data. </a:t>
            </a:r>
            <a:endParaRPr lang="en-US" sz="1600" dirty="0" smtClean="0">
              <a:solidFill>
                <a:srgbClr val="002060"/>
              </a:solidFill>
            </a:endParaRPr>
          </a:p>
          <a:p>
            <a:endParaRPr lang="en-US" dirty="0"/>
          </a:p>
        </p:txBody>
      </p:sp>
      <p:sp>
        <p:nvSpPr>
          <p:cNvPr id="10" name="TextBox 9"/>
          <p:cNvSpPr txBox="1"/>
          <p:nvPr/>
        </p:nvSpPr>
        <p:spPr>
          <a:xfrm>
            <a:off x="0" y="5357826"/>
            <a:ext cx="9001156" cy="1323439"/>
          </a:xfrm>
          <a:prstGeom prst="rect">
            <a:avLst/>
          </a:prstGeom>
          <a:noFill/>
        </p:spPr>
        <p:txBody>
          <a:bodyPr wrap="square" rtlCol="0">
            <a:spAutoFit/>
          </a:bodyPr>
          <a:lstStyle/>
          <a:p>
            <a:pPr>
              <a:buFont typeface="Wingdings" pitchFamily="2" charset="2"/>
              <a:buChar char="q"/>
            </a:pPr>
            <a:r>
              <a:rPr lang="en-IN" sz="1600" dirty="0" smtClean="0">
                <a:solidFill>
                  <a:srgbClr val="002060"/>
                </a:solidFill>
              </a:rPr>
              <a:t>There have been many health tracker available that have been developed and monitoring health of a person and in case of unlike detects in body warning is displayed. But through processing and  analyzing by using ML and DLA we are making watch as self-predicting device which can predict own their own.</a:t>
            </a:r>
            <a:endParaRPr lang="en-US" sz="1600" dirty="0" smtClean="0">
              <a:solidFill>
                <a:srgbClr val="002060"/>
              </a:solidFill>
            </a:endParaRPr>
          </a:p>
          <a:p>
            <a:endParaRPr lang="en-US" sz="16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eep apnea therapy, Man sleeping in bed wearing CPAP mask.  sleep apnea stock pictures, royalty-free photos &amp; images"/>
          <p:cNvPicPr>
            <a:picLocks noChangeAspect="1" noChangeArrowheads="1"/>
          </p:cNvPicPr>
          <p:nvPr/>
        </p:nvPicPr>
        <p:blipFill>
          <a:blip r:embed="rId2"/>
          <a:srcRect/>
          <a:stretch>
            <a:fillRect/>
          </a:stretch>
        </p:blipFill>
        <p:spPr bwMode="auto">
          <a:xfrm>
            <a:off x="214282" y="1357298"/>
            <a:ext cx="2500330" cy="2071702"/>
          </a:xfrm>
          <a:prstGeom prst="rect">
            <a:avLst/>
          </a:prstGeom>
          <a:noFill/>
        </p:spPr>
      </p:pic>
      <p:sp>
        <p:nvSpPr>
          <p:cNvPr id="6" name="TextBox 5"/>
          <p:cNvSpPr txBox="1"/>
          <p:nvPr/>
        </p:nvSpPr>
        <p:spPr>
          <a:xfrm>
            <a:off x="2714612" y="1571612"/>
            <a:ext cx="6429388" cy="646331"/>
          </a:xfrm>
          <a:prstGeom prst="rect">
            <a:avLst/>
          </a:prstGeom>
          <a:noFill/>
        </p:spPr>
        <p:txBody>
          <a:bodyPr wrap="square" rtlCol="0">
            <a:spAutoFit/>
          </a:bodyPr>
          <a:lstStyle/>
          <a:p>
            <a:pPr>
              <a:buFont typeface="Arial" pitchFamily="34" charset="0"/>
              <a:buChar char="•"/>
            </a:pPr>
            <a:r>
              <a:rPr lang="en-US" dirty="0" smtClean="0"/>
              <a:t>Smart watch with a blood oxygen saturation (SpO2) sensor, which can help monitor sleep,</a:t>
            </a:r>
            <a:endParaRPr lang="en-US" dirty="0"/>
          </a:p>
        </p:txBody>
      </p:sp>
      <p:sp>
        <p:nvSpPr>
          <p:cNvPr id="7" name="TextBox 6"/>
          <p:cNvSpPr txBox="1"/>
          <p:nvPr/>
        </p:nvSpPr>
        <p:spPr>
          <a:xfrm>
            <a:off x="2725255" y="2214554"/>
            <a:ext cx="6505307" cy="1200329"/>
          </a:xfrm>
          <a:prstGeom prst="rect">
            <a:avLst/>
          </a:prstGeom>
          <a:noFill/>
        </p:spPr>
        <p:txBody>
          <a:bodyPr wrap="none" rtlCol="0">
            <a:spAutoFit/>
          </a:bodyPr>
          <a:lstStyle/>
          <a:p>
            <a:pPr>
              <a:buFont typeface="Arial" pitchFamily="34" charset="0"/>
              <a:buChar char="•"/>
            </a:pPr>
            <a:r>
              <a:rPr lang="en-US" dirty="0" smtClean="0"/>
              <a:t>People who suffer from </a:t>
            </a:r>
            <a:r>
              <a:rPr lang="en-US" dirty="0" smtClean="0"/>
              <a:t> </a:t>
            </a:r>
            <a:r>
              <a:rPr lang="en-US" dirty="0" smtClean="0">
                <a:hlinkClick r:id="rId3"/>
              </a:rPr>
              <a:t>sleep </a:t>
            </a:r>
            <a:r>
              <a:rPr lang="en-US" dirty="0" smtClean="0">
                <a:hlinkClick r:id="rId3"/>
              </a:rPr>
              <a:t>apnea</a:t>
            </a:r>
            <a:r>
              <a:rPr lang="en-US" dirty="0" smtClean="0"/>
              <a:t> </a:t>
            </a:r>
            <a:r>
              <a:rPr lang="en-US" dirty="0" smtClean="0"/>
              <a:t> stop </a:t>
            </a:r>
            <a:r>
              <a:rPr lang="en-US" dirty="0" smtClean="0"/>
              <a:t>and start breathing</a:t>
            </a:r>
          </a:p>
          <a:p>
            <a:r>
              <a:rPr lang="en-US" dirty="0" smtClean="0"/>
              <a:t> irregularly while </a:t>
            </a:r>
            <a:r>
              <a:rPr lang="en-US" dirty="0" smtClean="0"/>
              <a:t> it  can  </a:t>
            </a:r>
            <a:r>
              <a:rPr lang="en-US" dirty="0" smtClean="0"/>
              <a:t>lead </a:t>
            </a:r>
            <a:r>
              <a:rPr lang="en-US" dirty="0" smtClean="0"/>
              <a:t>to </a:t>
            </a:r>
            <a:r>
              <a:rPr lang="en-US" dirty="0" smtClean="0"/>
              <a:t>higher </a:t>
            </a:r>
            <a:r>
              <a:rPr lang="en-US" dirty="0" smtClean="0"/>
              <a:t>blood  </a:t>
            </a:r>
            <a:r>
              <a:rPr lang="en-US" dirty="0" smtClean="0"/>
              <a:t>pressure, </a:t>
            </a:r>
            <a:r>
              <a:rPr lang="en-US" dirty="0" smtClean="0"/>
              <a:t>an</a:t>
            </a:r>
          </a:p>
          <a:p>
            <a:r>
              <a:rPr lang="en-US" dirty="0" smtClean="0"/>
              <a:t> </a:t>
            </a:r>
            <a:r>
              <a:rPr lang="en-US" dirty="0" smtClean="0"/>
              <a:t>increased </a:t>
            </a:r>
            <a:r>
              <a:rPr lang="en-US" dirty="0" smtClean="0"/>
              <a:t> risk of a </a:t>
            </a:r>
            <a:r>
              <a:rPr lang="en-US" dirty="0" smtClean="0"/>
              <a:t>stroke. this </a:t>
            </a:r>
            <a:r>
              <a:rPr lang="en-US" dirty="0" smtClean="0"/>
              <a:t> is where </a:t>
            </a:r>
            <a:r>
              <a:rPr lang="en-US" dirty="0" smtClean="0"/>
              <a:t>a smart watch can </a:t>
            </a:r>
            <a:endParaRPr lang="en-US" dirty="0" smtClean="0"/>
          </a:p>
          <a:p>
            <a:r>
              <a:rPr lang="en-US" dirty="0" smtClean="0"/>
              <a:t>come </a:t>
            </a:r>
            <a:r>
              <a:rPr lang="en-US" dirty="0" smtClean="0"/>
              <a:t>in.</a:t>
            </a:r>
            <a:endParaRPr lang="en-US" dirty="0"/>
          </a:p>
        </p:txBody>
      </p:sp>
      <p:sp>
        <p:nvSpPr>
          <p:cNvPr id="8" name="TextBox 7"/>
          <p:cNvSpPr txBox="1"/>
          <p:nvPr/>
        </p:nvSpPr>
        <p:spPr>
          <a:xfrm>
            <a:off x="214282" y="3857628"/>
            <a:ext cx="2621230" cy="646331"/>
          </a:xfrm>
          <a:prstGeom prst="rect">
            <a:avLst/>
          </a:prstGeom>
          <a:noFill/>
        </p:spPr>
        <p:txBody>
          <a:bodyPr wrap="square" rtlCol="0">
            <a:spAutoFit/>
          </a:bodyPr>
          <a:lstStyle/>
          <a:p>
            <a:r>
              <a:rPr lang="en-US" dirty="0" smtClean="0">
                <a:solidFill>
                  <a:srgbClr val="00B050"/>
                </a:solidFill>
              </a:rPr>
              <a:t>Diabetes (coming soon)</a:t>
            </a:r>
          </a:p>
          <a:p>
            <a:endParaRPr lang="en-US" dirty="0">
              <a:solidFill>
                <a:srgbClr val="00B050"/>
              </a:solidFill>
            </a:endParaRPr>
          </a:p>
        </p:txBody>
      </p:sp>
      <p:sp>
        <p:nvSpPr>
          <p:cNvPr id="9" name="TextBox 8"/>
          <p:cNvSpPr txBox="1"/>
          <p:nvPr/>
        </p:nvSpPr>
        <p:spPr>
          <a:xfrm>
            <a:off x="642910" y="1000108"/>
            <a:ext cx="1406154" cy="646331"/>
          </a:xfrm>
          <a:prstGeom prst="rect">
            <a:avLst/>
          </a:prstGeom>
          <a:noFill/>
        </p:spPr>
        <p:txBody>
          <a:bodyPr wrap="square" rtlCol="0">
            <a:spAutoFit/>
          </a:bodyPr>
          <a:lstStyle/>
          <a:p>
            <a:r>
              <a:rPr lang="en-US" dirty="0" smtClean="0">
                <a:solidFill>
                  <a:srgbClr val="00B050"/>
                </a:solidFill>
              </a:rPr>
              <a:t>Sleep apnea</a:t>
            </a:r>
          </a:p>
          <a:p>
            <a:endParaRPr lang="en-US" dirty="0">
              <a:solidFill>
                <a:srgbClr val="00B050"/>
              </a:solidFill>
            </a:endParaRPr>
          </a:p>
        </p:txBody>
      </p:sp>
      <p:pic>
        <p:nvPicPr>
          <p:cNvPr id="1028" name="Picture 4" descr="https://media.istockphoto.com/photos/doctor-writing-word-diabetes-with-marker-medical-concept-picture-id1180743974?b=1&amp;k=20&amp;m=1180743974&amp;s=170667a&amp;w=0&amp;h=3WSd_C1wKdLH66BgoczELrWbgV9PniIWAqf1_JzXFqw="/>
          <p:cNvPicPr>
            <a:picLocks noChangeAspect="1" noChangeArrowheads="1"/>
          </p:cNvPicPr>
          <p:nvPr/>
        </p:nvPicPr>
        <p:blipFill>
          <a:blip r:embed="rId4"/>
          <a:srcRect/>
          <a:stretch>
            <a:fillRect/>
          </a:stretch>
        </p:blipFill>
        <p:spPr bwMode="auto">
          <a:xfrm>
            <a:off x="142844" y="4214818"/>
            <a:ext cx="2571768" cy="1928826"/>
          </a:xfrm>
          <a:prstGeom prst="rect">
            <a:avLst/>
          </a:prstGeom>
          <a:noFill/>
        </p:spPr>
      </p:pic>
      <p:sp>
        <p:nvSpPr>
          <p:cNvPr id="11" name="TextBox 10"/>
          <p:cNvSpPr txBox="1"/>
          <p:nvPr/>
        </p:nvSpPr>
        <p:spPr>
          <a:xfrm>
            <a:off x="2714612" y="5143512"/>
            <a:ext cx="6803678" cy="1200329"/>
          </a:xfrm>
          <a:prstGeom prst="rect">
            <a:avLst/>
          </a:prstGeom>
          <a:noFill/>
        </p:spPr>
        <p:txBody>
          <a:bodyPr wrap="square" rtlCol="0">
            <a:spAutoFit/>
          </a:bodyPr>
          <a:lstStyle/>
          <a:p>
            <a:pPr>
              <a:buFont typeface="Wingdings" pitchFamily="2" charset="2"/>
              <a:buChar char="§"/>
            </a:pPr>
            <a:r>
              <a:rPr lang="en-US" dirty="0" smtClean="0"/>
              <a:t>But by using deep learning techniques we can extract more  from our heart rate readings. By Cardiogram’s algorithms we</a:t>
            </a:r>
          </a:p>
          <a:p>
            <a:r>
              <a:rPr lang="en-US" dirty="0" smtClean="0"/>
              <a:t>can spot diabetes through the </a:t>
            </a:r>
            <a:r>
              <a:rPr lang="en-US" dirty="0" err="1" smtClean="0"/>
              <a:t>wearables</a:t>
            </a:r>
            <a:r>
              <a:rPr lang="en-US" dirty="0" smtClean="0"/>
              <a:t> </a:t>
            </a:r>
            <a:r>
              <a:rPr lang="en-US" dirty="0" smtClean="0"/>
              <a:t>.</a:t>
            </a:r>
            <a:endParaRPr lang="en-US" dirty="0" smtClean="0"/>
          </a:p>
          <a:p>
            <a:endParaRPr lang="en-US" dirty="0"/>
          </a:p>
        </p:txBody>
      </p:sp>
      <p:sp>
        <p:nvSpPr>
          <p:cNvPr id="13" name="TextBox 12"/>
          <p:cNvSpPr txBox="1"/>
          <p:nvPr/>
        </p:nvSpPr>
        <p:spPr>
          <a:xfrm>
            <a:off x="2714612" y="4286256"/>
            <a:ext cx="6572264" cy="923330"/>
          </a:xfrm>
          <a:prstGeom prst="rect">
            <a:avLst/>
          </a:prstGeom>
          <a:noFill/>
        </p:spPr>
        <p:txBody>
          <a:bodyPr wrap="square" rtlCol="0">
            <a:spAutoFit/>
          </a:bodyPr>
          <a:lstStyle/>
          <a:p>
            <a:pPr>
              <a:buFont typeface="Wingdings" pitchFamily="2" charset="2"/>
              <a:buChar char="§"/>
            </a:pPr>
            <a:r>
              <a:rPr lang="en-US" dirty="0" smtClean="0"/>
              <a:t>Smart watches are still incapable of detecting if the wearer has an increased risk of developing diabetes.</a:t>
            </a:r>
          </a:p>
          <a:p>
            <a:endParaRPr lang="en-US" dirty="0"/>
          </a:p>
        </p:txBody>
      </p:sp>
      <p:sp>
        <p:nvSpPr>
          <p:cNvPr id="10" name="TextBox 9"/>
          <p:cNvSpPr txBox="1"/>
          <p:nvPr/>
        </p:nvSpPr>
        <p:spPr>
          <a:xfrm>
            <a:off x="1214414" y="571480"/>
            <a:ext cx="6821098" cy="461665"/>
          </a:xfrm>
          <a:prstGeom prst="rect">
            <a:avLst/>
          </a:prstGeom>
          <a:noFill/>
        </p:spPr>
        <p:txBody>
          <a:bodyPr wrap="none" rtlCol="0">
            <a:spAutoFit/>
          </a:bodyPr>
          <a:lstStyle/>
          <a:p>
            <a:r>
              <a:rPr lang="en-US" sz="2400" b="1" dirty="0" smtClean="0">
                <a:solidFill>
                  <a:schemeClr val="tx1">
                    <a:lumMod val="95000"/>
                    <a:lumOff val="5000"/>
                  </a:schemeClr>
                </a:solidFill>
              </a:rPr>
              <a:t>Advance features needed to be introduced</a:t>
            </a:r>
            <a:endParaRPr lang="en-US" sz="2400" b="1"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3943" y="1142984"/>
            <a:ext cx="6570057" cy="1477328"/>
          </a:xfrm>
          <a:prstGeom prst="rect">
            <a:avLst/>
          </a:prstGeom>
          <a:noFill/>
        </p:spPr>
        <p:txBody>
          <a:bodyPr wrap="square" rtlCol="0">
            <a:spAutoFit/>
          </a:bodyPr>
          <a:lstStyle/>
          <a:p>
            <a:pPr algn="just">
              <a:buFont typeface="Wingdings" pitchFamily="2" charset="2"/>
              <a:buChar char="q"/>
            </a:pPr>
            <a:r>
              <a:rPr lang="en-US" dirty="0" smtClean="0"/>
              <a:t>Smart watches  with fall sensors and GPS can detect  if the wearer takes a sudden spill and  if there is any unlike detects in human body message to the concerned is automatically sent or in worse case auto recorded call with exact location will be done to nearest  hospital as well as to concerned.</a:t>
            </a:r>
          </a:p>
        </p:txBody>
      </p:sp>
      <p:pic>
        <p:nvPicPr>
          <p:cNvPr id="16386" name="Picture 2" descr="shallow focus photography of silver Apple Watch with black Sport Band"/>
          <p:cNvPicPr>
            <a:picLocks noChangeAspect="1" noChangeArrowheads="1"/>
          </p:cNvPicPr>
          <p:nvPr/>
        </p:nvPicPr>
        <p:blipFill>
          <a:blip r:embed="rId2" cstate="print"/>
          <a:srcRect/>
          <a:stretch>
            <a:fillRect/>
          </a:stretch>
        </p:blipFill>
        <p:spPr bwMode="auto">
          <a:xfrm>
            <a:off x="285720" y="785794"/>
            <a:ext cx="2286016" cy="2357454"/>
          </a:xfrm>
          <a:prstGeom prst="rect">
            <a:avLst/>
          </a:prstGeom>
          <a:noFill/>
        </p:spPr>
      </p:pic>
      <p:pic>
        <p:nvPicPr>
          <p:cNvPr id="8" name="Picture 6" descr="man in black crew neck t-shirt"/>
          <p:cNvPicPr>
            <a:picLocks noChangeAspect="1" noChangeArrowheads="1"/>
          </p:cNvPicPr>
          <p:nvPr/>
        </p:nvPicPr>
        <p:blipFill>
          <a:blip r:embed="rId3"/>
          <a:srcRect/>
          <a:stretch>
            <a:fillRect/>
          </a:stretch>
        </p:blipFill>
        <p:spPr bwMode="auto">
          <a:xfrm>
            <a:off x="142844" y="3714752"/>
            <a:ext cx="2428892" cy="2714645"/>
          </a:xfrm>
          <a:prstGeom prst="rect">
            <a:avLst/>
          </a:prstGeom>
          <a:noFill/>
        </p:spPr>
      </p:pic>
      <p:sp>
        <p:nvSpPr>
          <p:cNvPr id="9" name="Rectangle 8"/>
          <p:cNvSpPr/>
          <p:nvPr/>
        </p:nvSpPr>
        <p:spPr>
          <a:xfrm>
            <a:off x="2571736" y="3714752"/>
            <a:ext cx="6072230" cy="2585323"/>
          </a:xfrm>
          <a:prstGeom prst="rect">
            <a:avLst/>
          </a:prstGeom>
        </p:spPr>
        <p:txBody>
          <a:bodyPr wrap="square">
            <a:spAutoFit/>
          </a:bodyPr>
          <a:lstStyle/>
          <a:p>
            <a:pPr>
              <a:buFont typeface="Wingdings" pitchFamily="2" charset="2"/>
              <a:buChar char="q"/>
            </a:pPr>
            <a:r>
              <a:rPr lang="en-US" dirty="0" smtClean="0">
                <a:solidFill>
                  <a:schemeClr val="tx2">
                    <a:lumMod val="50000"/>
                  </a:schemeClr>
                </a:solidFill>
              </a:rPr>
              <a:t>We should all be keeping a close eye on our stress levels. Accumulated tension can lead to high blood pressure, fertility problems, insomnia, and an elevated risk of heart attack.</a:t>
            </a:r>
          </a:p>
          <a:p>
            <a:pPr>
              <a:buFont typeface="Wingdings" pitchFamily="2" charset="2"/>
              <a:buChar char="q"/>
            </a:pPr>
            <a:endParaRPr lang="en-IN" dirty="0" smtClean="0">
              <a:solidFill>
                <a:schemeClr val="tx2">
                  <a:lumMod val="50000"/>
                </a:schemeClr>
              </a:solidFill>
            </a:endParaRPr>
          </a:p>
          <a:p>
            <a:pPr>
              <a:buFont typeface="Wingdings" pitchFamily="2" charset="2"/>
              <a:buChar char="q"/>
            </a:pPr>
            <a:r>
              <a:rPr lang="en-US" dirty="0" smtClean="0"/>
              <a:t>The latest  smart watch should have a strong focus on stress-busting. </a:t>
            </a:r>
            <a:r>
              <a:rPr lang="en-US" dirty="0" err="1" smtClean="0"/>
              <a:t>Electrodermal</a:t>
            </a:r>
            <a:r>
              <a:rPr lang="en-US" dirty="0" smtClean="0"/>
              <a:t> activity (EDA) sensor that measures electrical activity can be used to compute your stress levels.</a:t>
            </a:r>
            <a:endParaRPr lang="en-US" dirty="0"/>
          </a:p>
        </p:txBody>
      </p:sp>
      <p:sp>
        <p:nvSpPr>
          <p:cNvPr id="10" name="TextBox 9"/>
          <p:cNvSpPr txBox="1"/>
          <p:nvPr/>
        </p:nvSpPr>
        <p:spPr>
          <a:xfrm>
            <a:off x="928662" y="3286124"/>
            <a:ext cx="800219" cy="646331"/>
          </a:xfrm>
          <a:prstGeom prst="rect">
            <a:avLst/>
          </a:prstGeom>
          <a:noFill/>
        </p:spPr>
        <p:txBody>
          <a:bodyPr wrap="none" rtlCol="0">
            <a:spAutoFit/>
          </a:bodyPr>
          <a:lstStyle/>
          <a:p>
            <a:r>
              <a:rPr lang="en-IN" dirty="0" smtClean="0">
                <a:solidFill>
                  <a:srgbClr val="00B050"/>
                </a:solidFill>
              </a:rPr>
              <a:t>Stress</a:t>
            </a:r>
            <a:endParaRPr lang="en-US" dirty="0" smtClean="0">
              <a:solidFill>
                <a:srgbClr val="00B05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mazon.co.uk: Belt Purse"/>
          <p:cNvPicPr>
            <a:picLocks noGrp="1" noChangeAspect="1" noChangeArrowheads="1"/>
          </p:cNvPicPr>
          <p:nvPr>
            <p:ph idx="1"/>
          </p:nvPr>
        </p:nvPicPr>
        <p:blipFill>
          <a:blip r:embed="rId2"/>
          <a:srcRect/>
          <a:stretch>
            <a:fillRect/>
          </a:stretch>
        </p:blipFill>
        <p:spPr bwMode="auto">
          <a:xfrm>
            <a:off x="214282" y="571480"/>
            <a:ext cx="2257425" cy="3048000"/>
          </a:xfrm>
          <a:prstGeom prst="rect">
            <a:avLst/>
          </a:prstGeom>
          <a:noFill/>
        </p:spPr>
      </p:pic>
      <p:sp>
        <p:nvSpPr>
          <p:cNvPr id="13" name="TextBox 12"/>
          <p:cNvSpPr txBox="1"/>
          <p:nvPr/>
        </p:nvSpPr>
        <p:spPr>
          <a:xfrm>
            <a:off x="2500298" y="785794"/>
            <a:ext cx="5716630" cy="369332"/>
          </a:xfrm>
          <a:prstGeom prst="rect">
            <a:avLst/>
          </a:prstGeom>
          <a:noFill/>
        </p:spPr>
        <p:txBody>
          <a:bodyPr wrap="none" rtlCol="0">
            <a:spAutoFit/>
          </a:bodyPr>
          <a:lstStyle/>
          <a:p>
            <a:pPr>
              <a:buFont typeface="Wingdings" pitchFamily="2" charset="2"/>
              <a:buChar char="§"/>
            </a:pPr>
            <a:r>
              <a:rPr lang="en-IN" dirty="0" smtClean="0">
                <a:solidFill>
                  <a:srgbClr val="0070C0"/>
                </a:solidFill>
              </a:rPr>
              <a:t>This project consist of a smart box ,containing Drugs </a:t>
            </a:r>
            <a:endParaRPr lang="en-US" dirty="0">
              <a:solidFill>
                <a:srgbClr val="0070C0"/>
              </a:solidFill>
            </a:endParaRPr>
          </a:p>
        </p:txBody>
      </p:sp>
      <p:sp>
        <p:nvSpPr>
          <p:cNvPr id="14" name="TextBox 13"/>
          <p:cNvSpPr txBox="1"/>
          <p:nvPr/>
        </p:nvSpPr>
        <p:spPr>
          <a:xfrm>
            <a:off x="2500298" y="1285860"/>
            <a:ext cx="6947736" cy="2031325"/>
          </a:xfrm>
          <a:prstGeom prst="rect">
            <a:avLst/>
          </a:prstGeom>
          <a:noFill/>
        </p:spPr>
        <p:txBody>
          <a:bodyPr wrap="none" rtlCol="0">
            <a:spAutoFit/>
          </a:bodyPr>
          <a:lstStyle/>
          <a:p>
            <a:pPr>
              <a:buFont typeface="Wingdings" pitchFamily="2" charset="2"/>
              <a:buChar char="§"/>
            </a:pPr>
            <a:r>
              <a:rPr lang="en-IN" dirty="0" smtClean="0">
                <a:solidFill>
                  <a:srgbClr val="0070C0"/>
                </a:solidFill>
              </a:rPr>
              <a:t>Based on the previously collected track of health ,the drugs and </a:t>
            </a:r>
          </a:p>
          <a:p>
            <a:r>
              <a:rPr lang="en-IN" dirty="0" smtClean="0">
                <a:solidFill>
                  <a:srgbClr val="0070C0"/>
                </a:solidFill>
              </a:rPr>
              <a:t>correlation among health issue is fitted</a:t>
            </a:r>
          </a:p>
          <a:p>
            <a:endParaRPr lang="en-IN" dirty="0" smtClean="0">
              <a:solidFill>
                <a:srgbClr val="0070C0"/>
              </a:solidFill>
            </a:endParaRPr>
          </a:p>
          <a:p>
            <a:pPr>
              <a:buFont typeface="Wingdings" pitchFamily="2" charset="2"/>
              <a:buChar char="§"/>
            </a:pPr>
            <a:r>
              <a:rPr lang="en-IN" dirty="0" smtClean="0">
                <a:solidFill>
                  <a:srgbClr val="0070C0"/>
                </a:solidFill>
              </a:rPr>
              <a:t>In case of any uncommon behaviour in human body the message </a:t>
            </a:r>
          </a:p>
          <a:p>
            <a:r>
              <a:rPr lang="en-IN" dirty="0" smtClean="0">
                <a:solidFill>
                  <a:srgbClr val="0070C0"/>
                </a:solidFill>
              </a:rPr>
              <a:t>will be generated and by using help of deep learning algorithm,</a:t>
            </a:r>
          </a:p>
          <a:p>
            <a:r>
              <a:rPr lang="en-IN" dirty="0" smtClean="0">
                <a:solidFill>
                  <a:srgbClr val="0070C0"/>
                </a:solidFill>
              </a:rPr>
              <a:t>the related drug suggestion will appear on smart box as well as </a:t>
            </a:r>
          </a:p>
          <a:p>
            <a:r>
              <a:rPr lang="en-IN" dirty="0" smtClean="0">
                <a:solidFill>
                  <a:srgbClr val="0070C0"/>
                </a:solidFill>
              </a:rPr>
              <a:t>Drug will drag out with smart box.</a:t>
            </a:r>
          </a:p>
        </p:txBody>
      </p:sp>
      <p:sp>
        <p:nvSpPr>
          <p:cNvPr id="5" name="TextBox 4"/>
          <p:cNvSpPr txBox="1"/>
          <p:nvPr/>
        </p:nvSpPr>
        <p:spPr>
          <a:xfrm>
            <a:off x="0" y="4714884"/>
            <a:ext cx="9321783" cy="584775"/>
          </a:xfrm>
          <a:prstGeom prst="rect">
            <a:avLst/>
          </a:prstGeom>
          <a:noFill/>
        </p:spPr>
        <p:txBody>
          <a:bodyPr wrap="none" rtlCol="0">
            <a:spAutoFit/>
          </a:bodyPr>
          <a:lstStyle/>
          <a:p>
            <a:pPr>
              <a:buFont typeface="Wingdings" pitchFamily="2" charset="2"/>
              <a:buChar char="q"/>
            </a:pPr>
            <a:r>
              <a:rPr lang="en-US" sz="1600" dirty="0" smtClean="0">
                <a:solidFill>
                  <a:schemeClr val="tx1">
                    <a:lumMod val="75000"/>
                    <a:lumOff val="25000"/>
                  </a:schemeClr>
                </a:solidFill>
              </a:rPr>
              <a:t>Modern day lifestyle leads to many problems and this can be bring down by working on trio Health</a:t>
            </a:r>
          </a:p>
          <a:p>
            <a:r>
              <a:rPr lang="en-US" sz="1600" dirty="0" smtClean="0">
                <a:solidFill>
                  <a:schemeClr val="tx1">
                    <a:lumMod val="75000"/>
                    <a:lumOff val="25000"/>
                  </a:schemeClr>
                </a:solidFill>
              </a:rPr>
              <a:t> ,Work , Life through which we can interact and be composed to solve the issues.</a:t>
            </a:r>
            <a:endParaRPr lang="en-US" sz="1600" dirty="0">
              <a:solidFill>
                <a:schemeClr val="tx1">
                  <a:lumMod val="75000"/>
                  <a:lumOff val="25000"/>
                </a:schemeClr>
              </a:solidFill>
            </a:endParaRPr>
          </a:p>
        </p:txBody>
      </p:sp>
      <p:sp>
        <p:nvSpPr>
          <p:cNvPr id="6" name="TextBox 5"/>
          <p:cNvSpPr txBox="1"/>
          <p:nvPr/>
        </p:nvSpPr>
        <p:spPr>
          <a:xfrm>
            <a:off x="0" y="4071942"/>
            <a:ext cx="8853706" cy="338554"/>
          </a:xfrm>
          <a:prstGeom prst="rect">
            <a:avLst/>
          </a:prstGeom>
          <a:noFill/>
        </p:spPr>
        <p:txBody>
          <a:bodyPr wrap="none" rtlCol="0">
            <a:spAutoFit/>
          </a:bodyPr>
          <a:lstStyle/>
          <a:p>
            <a:pPr>
              <a:buFont typeface="Wingdings" pitchFamily="2" charset="2"/>
              <a:buChar char="q"/>
            </a:pPr>
            <a:r>
              <a:rPr lang="en-US" sz="1600" dirty="0" smtClean="0">
                <a:solidFill>
                  <a:schemeClr val="tx1">
                    <a:lumMod val="75000"/>
                    <a:lumOff val="25000"/>
                  </a:schemeClr>
                </a:solidFill>
              </a:rPr>
              <a:t>It can not only track the health activity , it also leads to the transformation of better tomorrow.</a:t>
            </a:r>
            <a:endParaRPr lang="en-US" sz="1600" dirty="0">
              <a:solidFill>
                <a:schemeClr val="tx1">
                  <a:lumMod val="75000"/>
                  <a:lumOff val="25000"/>
                </a:schemeClr>
              </a:solidFill>
            </a:endParaRPr>
          </a:p>
        </p:txBody>
      </p:sp>
      <p:sp>
        <p:nvSpPr>
          <p:cNvPr id="7" name="TextBox 6"/>
          <p:cNvSpPr txBox="1"/>
          <p:nvPr/>
        </p:nvSpPr>
        <p:spPr>
          <a:xfrm>
            <a:off x="0" y="5500702"/>
            <a:ext cx="8701421" cy="338554"/>
          </a:xfrm>
          <a:prstGeom prst="rect">
            <a:avLst/>
          </a:prstGeom>
          <a:noFill/>
        </p:spPr>
        <p:txBody>
          <a:bodyPr wrap="none" rtlCol="0">
            <a:spAutoFit/>
          </a:bodyPr>
          <a:lstStyle/>
          <a:p>
            <a:pPr>
              <a:buFont typeface="Wingdings" pitchFamily="2" charset="2"/>
              <a:buChar char="q"/>
            </a:pPr>
            <a:r>
              <a:rPr lang="en-US" sz="1600" dirty="0" smtClean="0">
                <a:solidFill>
                  <a:schemeClr val="tx1">
                    <a:lumMod val="75000"/>
                    <a:lumOff val="25000"/>
                  </a:schemeClr>
                </a:solidFill>
              </a:rPr>
              <a:t>Covering and connecting all these segments bring down the mental as well as physical stress.</a:t>
            </a:r>
            <a:endParaRPr lang="en-US" sz="1600" dirty="0">
              <a:solidFill>
                <a:schemeClr val="tx1">
                  <a:lumMod val="75000"/>
                  <a:lumOff val="2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505</TotalTime>
  <Words>617</Words>
  <Application>Microsoft Office PowerPoint</Application>
  <PresentationFormat>On-screen Show (4:3)</PresentationFormat>
  <Paragraphs>48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Urban</vt:lpstr>
      <vt:lpstr>Slide 1</vt:lpstr>
      <vt:lpstr>Slide 2</vt:lpstr>
      <vt:lpstr>Slide 3</vt:lpstr>
      <vt:lpstr>Slide 4</vt:lpstr>
      <vt:lpstr>Slide 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42</cp:revision>
  <dcterms:created xsi:type="dcterms:W3CDTF">2022-04-10T18:35:13Z</dcterms:created>
  <dcterms:modified xsi:type="dcterms:W3CDTF">2022-04-12T16:03:51Z</dcterms:modified>
</cp:coreProperties>
</file>