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6E46B-121D-4AEC-9066-8D380AB640D1}"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2F2DD-471B-4696-AEA0-95F086E1851C}" type="slidenum">
              <a:rPr lang="en-US" smtClean="0"/>
              <a:t>‹#›</a:t>
            </a:fld>
            <a:endParaRPr lang="en-US"/>
          </a:p>
        </p:txBody>
      </p:sp>
    </p:spTree>
    <p:extLst>
      <p:ext uri="{BB962C8B-B14F-4D97-AF65-F5344CB8AC3E}">
        <p14:creationId xmlns:p14="http://schemas.microsoft.com/office/powerpoint/2010/main" val="439996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3FD0E-9974-45EC-9CAB-52A34815BD45}" type="slidenum">
              <a:rPr lang="en-US" smtClean="0"/>
              <a:t>9</a:t>
            </a:fld>
            <a:endParaRPr lang="en-US"/>
          </a:p>
        </p:txBody>
      </p:sp>
    </p:spTree>
    <p:extLst>
      <p:ext uri="{BB962C8B-B14F-4D97-AF65-F5344CB8AC3E}">
        <p14:creationId xmlns:p14="http://schemas.microsoft.com/office/powerpoint/2010/main" val="362429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3FD0E-9974-45EC-9CAB-52A34815BD45}" type="slidenum">
              <a:rPr lang="en-US" smtClean="0"/>
              <a:t>13</a:t>
            </a:fld>
            <a:endParaRPr lang="en-US"/>
          </a:p>
        </p:txBody>
      </p:sp>
    </p:spTree>
    <p:extLst>
      <p:ext uri="{BB962C8B-B14F-4D97-AF65-F5344CB8AC3E}">
        <p14:creationId xmlns:p14="http://schemas.microsoft.com/office/powerpoint/2010/main" val="16906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AD23-F4BE-22A0-BB58-D2A90B4C8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3EAA05-686B-AE40-01AA-78243DAE4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57E8AA-639C-5D35-9367-7A7F9A1B1C7E}"/>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BA68CA69-2E25-78A2-6C8D-2242E3958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9C49B-6A24-7B6C-B29C-E57473DF4A0F}"/>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4173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6902-B4A6-56B3-366E-27F3C58A03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83A25-BFFD-E270-6752-C81ACADF0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8AA2F0-CE69-B447-E58B-1E899454578C}"/>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8F0DA47A-9F9D-454B-5FB7-DC626809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21823-6E72-60FC-29C3-FFA51287B60D}"/>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8397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28C04B-9DD3-3E2E-998F-04E34D7840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A36AA-E84D-7EF1-0F37-D9EDECCAE2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1E0C9-0981-EC05-1AA8-7FBD93783456}"/>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EB5C61F8-F8ED-E15D-5DF7-D34C28878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6B00F-4456-51A8-75AD-D1CADC8F0C4D}"/>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42973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5970-8ED7-736A-CB2F-A9CB74D89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81B0F2-B1CC-6B16-F2F8-5A6B9099E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B07DD-E8E6-91CF-DD55-0A5268B4A116}"/>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7A4F5A7A-DF4F-A20B-D892-B86F60143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F40CD-42F4-7A78-118E-B1E458A6FD1B}"/>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190294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8661-5A87-F240-B114-AE89A52C4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1181E3-01F7-1C04-43DE-174C1C559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9F755-4EAF-A069-BDD6-AE2DC3B43214}"/>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350C794E-A742-16BA-B53B-F7A7869CA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8BC34-5A56-420D-B147-3F6A06C33090}"/>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156580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803-5B68-B63C-4526-C95DBBBA10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63BC0-C1A0-2F1D-978B-49D992965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E50DB6-5A94-AD72-D670-9C77F2C38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FAA58-FD92-7A30-5047-DBABC44A4DBA}"/>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6" name="Footer Placeholder 5">
            <a:extLst>
              <a:ext uri="{FF2B5EF4-FFF2-40B4-BE49-F238E27FC236}">
                <a16:creationId xmlns:a16="http://schemas.microsoft.com/office/drawing/2014/main" id="{1447F10E-0F64-E54E-8273-1A07385FE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DE212-11FF-2C5C-D8F1-F0EDB73515CA}"/>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204755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C99C-9BCC-4AAF-D443-EDF00CDCF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E9297E-C150-2951-C2EA-1678A27E6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14F9F-0FD1-D088-5852-05F9FB1B8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45CEB5-2E0F-6BAA-A68B-95E8C2C74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CB377-5A8D-6FBD-C182-DA977E799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432927-D35F-FBF1-493D-A606A2D1B513}"/>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8" name="Footer Placeholder 7">
            <a:extLst>
              <a:ext uri="{FF2B5EF4-FFF2-40B4-BE49-F238E27FC236}">
                <a16:creationId xmlns:a16="http://schemas.microsoft.com/office/drawing/2014/main" id="{1487A60E-FB55-1536-0CA9-DA66B34A1B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1E27A-8AF0-D254-6826-CA0FEF3FCC19}"/>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235905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B8F6-5E91-A1C6-AEE9-CFD860D94C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DD0C1-37CE-CD4D-4D0C-CC820E99856B}"/>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4" name="Footer Placeholder 3">
            <a:extLst>
              <a:ext uri="{FF2B5EF4-FFF2-40B4-BE49-F238E27FC236}">
                <a16:creationId xmlns:a16="http://schemas.microsoft.com/office/drawing/2014/main" id="{69BA615D-D2B2-254E-0461-F0E257D07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4CFE30-69DE-5362-1C4E-5FCCD6280C5D}"/>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157352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C5642-E953-E919-13BB-6D6837B9BD98}"/>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3" name="Footer Placeholder 2">
            <a:extLst>
              <a:ext uri="{FF2B5EF4-FFF2-40B4-BE49-F238E27FC236}">
                <a16:creationId xmlns:a16="http://schemas.microsoft.com/office/drawing/2014/main" id="{CFB5883A-4509-D40B-D2AA-53A29CB6F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16468C-31F1-D4A2-87D1-4D103B10C5BC}"/>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113143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7DC2-36D4-3B0E-BAD0-0E872C329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9C0919-D46B-BC25-D33D-6FAE4C5AB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76B58-0095-3A76-477D-BCBF87E09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95DF9-FE80-B278-2D93-C8F6D004EC25}"/>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6" name="Footer Placeholder 5">
            <a:extLst>
              <a:ext uri="{FF2B5EF4-FFF2-40B4-BE49-F238E27FC236}">
                <a16:creationId xmlns:a16="http://schemas.microsoft.com/office/drawing/2014/main" id="{DEC67E42-1A8C-A61D-01F6-6BD5C3D8B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1F7AB9-FE13-52A1-6FE6-61ADA5B24993}"/>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290945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F016-C994-753F-CB3D-F72781410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623764-AD7C-6C65-0D1E-D69AFE7EB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A9C635-6CCE-30D7-2C81-7165519ED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74B4A-28BE-41FB-DB9F-4468BAEDBD74}"/>
              </a:ext>
            </a:extLst>
          </p:cNvPr>
          <p:cNvSpPr>
            <a:spLocks noGrp="1"/>
          </p:cNvSpPr>
          <p:nvPr>
            <p:ph type="dt" sz="half" idx="10"/>
          </p:nvPr>
        </p:nvSpPr>
        <p:spPr/>
        <p:txBody>
          <a:bodyPr/>
          <a:lstStyle/>
          <a:p>
            <a:fld id="{FCAAB9D8-56B7-4AA3-AAAD-0327F489D92D}" type="datetimeFigureOut">
              <a:rPr lang="en-IN" smtClean="0"/>
              <a:t>21-07-2022</a:t>
            </a:fld>
            <a:endParaRPr lang="en-IN"/>
          </a:p>
        </p:txBody>
      </p:sp>
      <p:sp>
        <p:nvSpPr>
          <p:cNvPr id="6" name="Footer Placeholder 5">
            <a:extLst>
              <a:ext uri="{FF2B5EF4-FFF2-40B4-BE49-F238E27FC236}">
                <a16:creationId xmlns:a16="http://schemas.microsoft.com/office/drawing/2014/main" id="{6B326B05-B22E-41F3-7272-843EB23DD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C019D-35BF-BF2E-63FC-4C9719CF1F52}"/>
              </a:ext>
            </a:extLst>
          </p:cNvPr>
          <p:cNvSpPr>
            <a:spLocks noGrp="1"/>
          </p:cNvSpPr>
          <p:nvPr>
            <p:ph type="sldNum" sz="quarter" idx="12"/>
          </p:nvPr>
        </p:nvSpPr>
        <p:spPr/>
        <p:txBody>
          <a:bodyPr/>
          <a:lstStyle/>
          <a:p>
            <a:fld id="{FF46E8E9-9FB2-42CA-9F3F-2CD0707223EC}" type="slidenum">
              <a:rPr lang="en-IN" smtClean="0"/>
              <a:t>‹#›</a:t>
            </a:fld>
            <a:endParaRPr lang="en-IN"/>
          </a:p>
        </p:txBody>
      </p:sp>
    </p:spTree>
    <p:extLst>
      <p:ext uri="{BB962C8B-B14F-4D97-AF65-F5344CB8AC3E}">
        <p14:creationId xmlns:p14="http://schemas.microsoft.com/office/powerpoint/2010/main" val="4018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C16D9-E376-9FF0-D51A-46F1C78F2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1DA1DA-D33B-8643-605B-DAF93EC25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9EFD6-4F8C-F8AA-D31E-8B59A9607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AB9D8-56B7-4AA3-AAAD-0327F489D92D}" type="datetimeFigureOut">
              <a:rPr lang="en-IN" smtClean="0"/>
              <a:t>21-07-2022</a:t>
            </a:fld>
            <a:endParaRPr lang="en-IN"/>
          </a:p>
        </p:txBody>
      </p:sp>
      <p:sp>
        <p:nvSpPr>
          <p:cNvPr id="5" name="Footer Placeholder 4">
            <a:extLst>
              <a:ext uri="{FF2B5EF4-FFF2-40B4-BE49-F238E27FC236}">
                <a16:creationId xmlns:a16="http://schemas.microsoft.com/office/drawing/2014/main" id="{068D1A96-2807-613A-738D-5F4B19F11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D8678F-78DC-44BD-F871-5E3B6830A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6E8E9-9FB2-42CA-9F3F-2CD0707223EC}" type="slidenum">
              <a:rPr lang="en-IN" smtClean="0"/>
              <a:t>‹#›</a:t>
            </a:fld>
            <a:endParaRPr lang="en-IN"/>
          </a:p>
        </p:txBody>
      </p:sp>
    </p:spTree>
    <p:extLst>
      <p:ext uri="{BB962C8B-B14F-4D97-AF65-F5344CB8AC3E}">
        <p14:creationId xmlns:p14="http://schemas.microsoft.com/office/powerpoint/2010/main" val="13614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181310-4347-C95E-47A8-A0D527C22E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3798" y="-62143"/>
            <a:ext cx="2539012" cy="1235444"/>
          </a:xfrm>
          <a:prstGeom prst="rect">
            <a:avLst/>
          </a:prstGeom>
          <a:noFill/>
          <a:ln>
            <a:noFill/>
          </a:ln>
        </p:spPr>
      </p:pic>
      <p:sp>
        <p:nvSpPr>
          <p:cNvPr id="8" name="TextBox 7">
            <a:extLst>
              <a:ext uri="{FF2B5EF4-FFF2-40B4-BE49-F238E27FC236}">
                <a16:creationId xmlns:a16="http://schemas.microsoft.com/office/drawing/2014/main" id="{A18AD703-317E-81B2-2CFC-DFE41C89CCDD}"/>
              </a:ext>
            </a:extLst>
          </p:cNvPr>
          <p:cNvSpPr txBox="1"/>
          <p:nvPr/>
        </p:nvSpPr>
        <p:spPr>
          <a:xfrm>
            <a:off x="4039339" y="617722"/>
            <a:ext cx="6094520" cy="369332"/>
          </a:xfrm>
          <a:prstGeom prst="rect">
            <a:avLst/>
          </a:prstGeom>
          <a:noFill/>
        </p:spPr>
        <p:txBody>
          <a:bodyPr wrap="square">
            <a:spAutoFit/>
          </a:bodyPr>
          <a:lstStyle/>
          <a:p>
            <a:r>
              <a:rPr lang="en-IN" b="1" u="sng" dirty="0"/>
              <a:t>Airlines Customer Satisfaction Prediction</a:t>
            </a:r>
          </a:p>
        </p:txBody>
      </p:sp>
      <p:sp>
        <p:nvSpPr>
          <p:cNvPr id="10" name="TextBox 9">
            <a:extLst>
              <a:ext uri="{FF2B5EF4-FFF2-40B4-BE49-F238E27FC236}">
                <a16:creationId xmlns:a16="http://schemas.microsoft.com/office/drawing/2014/main" id="{91786DF9-BDEB-9ED4-633F-3D25DD025E93}"/>
              </a:ext>
            </a:extLst>
          </p:cNvPr>
          <p:cNvSpPr txBox="1"/>
          <p:nvPr/>
        </p:nvSpPr>
        <p:spPr>
          <a:xfrm>
            <a:off x="2968841" y="1235444"/>
            <a:ext cx="6094520" cy="1200329"/>
          </a:xfrm>
          <a:prstGeom prst="rect">
            <a:avLst/>
          </a:prstGeom>
          <a:noFill/>
        </p:spPr>
        <p:txBody>
          <a:bodyPr wrap="square">
            <a:spAutoFit/>
          </a:bodyPr>
          <a:lstStyle/>
          <a:p>
            <a:pPr algn="ctr"/>
            <a:r>
              <a:rPr lang="en-US" b="1" dirty="0"/>
              <a:t>A Thesis submitted to </a:t>
            </a:r>
          </a:p>
          <a:p>
            <a:pPr algn="ctr"/>
            <a:r>
              <a:rPr lang="en-US" b="1" dirty="0"/>
              <a:t>Great Lakes Institute of Management </a:t>
            </a:r>
          </a:p>
          <a:p>
            <a:pPr algn="ctr"/>
            <a:r>
              <a:rPr lang="en-US" b="1" dirty="0"/>
              <a:t>In partial fulfilment of requirements </a:t>
            </a:r>
          </a:p>
          <a:p>
            <a:pPr algn="ctr"/>
            <a:r>
              <a:rPr lang="en-US" b="1" dirty="0"/>
              <a:t>for the award of</a:t>
            </a:r>
            <a:endParaRPr lang="en-IN" b="1" dirty="0"/>
          </a:p>
        </p:txBody>
      </p:sp>
      <p:sp>
        <p:nvSpPr>
          <p:cNvPr id="12" name="TextBox 11">
            <a:extLst>
              <a:ext uri="{FF2B5EF4-FFF2-40B4-BE49-F238E27FC236}">
                <a16:creationId xmlns:a16="http://schemas.microsoft.com/office/drawing/2014/main" id="{CAFB3A16-05D0-F97A-BA48-0A9CF710BD00}"/>
              </a:ext>
            </a:extLst>
          </p:cNvPr>
          <p:cNvSpPr txBox="1"/>
          <p:nvPr/>
        </p:nvSpPr>
        <p:spPr>
          <a:xfrm>
            <a:off x="3119761" y="2595389"/>
            <a:ext cx="6094520" cy="646331"/>
          </a:xfrm>
          <a:prstGeom prst="rect">
            <a:avLst/>
          </a:prstGeom>
          <a:noFill/>
        </p:spPr>
        <p:txBody>
          <a:bodyPr wrap="square">
            <a:spAutoFit/>
          </a:bodyPr>
          <a:lstStyle/>
          <a:p>
            <a:pPr algn="ctr"/>
            <a:r>
              <a:rPr lang="en-US" b="1" u="sng" dirty="0"/>
              <a:t>Post Graduate Programmed in Data Science and </a:t>
            </a:r>
          </a:p>
          <a:p>
            <a:pPr algn="ctr"/>
            <a:r>
              <a:rPr lang="en-US" b="1" u="sng" dirty="0"/>
              <a:t>Engineering By</a:t>
            </a:r>
            <a:r>
              <a:rPr lang="en-US" u="sng" dirty="0"/>
              <a:t> </a:t>
            </a:r>
            <a:endParaRPr lang="en-IN" u="sng" dirty="0"/>
          </a:p>
        </p:txBody>
      </p:sp>
      <p:graphicFrame>
        <p:nvGraphicFramePr>
          <p:cNvPr id="16" name="Table 15">
            <a:extLst>
              <a:ext uri="{FF2B5EF4-FFF2-40B4-BE49-F238E27FC236}">
                <a16:creationId xmlns:a16="http://schemas.microsoft.com/office/drawing/2014/main" id="{221BE139-0338-17BE-49A7-9EB7971B04D5}"/>
              </a:ext>
            </a:extLst>
          </p:cNvPr>
          <p:cNvGraphicFramePr>
            <a:graphicFrameLocks noGrp="1"/>
          </p:cNvGraphicFramePr>
          <p:nvPr>
            <p:extLst>
              <p:ext uri="{D42A27DB-BD31-4B8C-83A1-F6EECF244321}">
                <p14:modId xmlns:p14="http://schemas.microsoft.com/office/powerpoint/2010/main" val="3189923980"/>
              </p:ext>
            </p:extLst>
          </p:nvPr>
        </p:nvGraphicFramePr>
        <p:xfrm>
          <a:off x="3239165" y="3616281"/>
          <a:ext cx="6268819" cy="2163700"/>
        </p:xfrm>
        <a:graphic>
          <a:graphicData uri="http://schemas.openxmlformats.org/drawingml/2006/table">
            <a:tbl>
              <a:tblPr>
                <a:tableStyleId>{638B1855-1B75-4FBE-930C-398BA8C253C6}</a:tableStyleId>
              </a:tblPr>
              <a:tblGrid>
                <a:gridCol w="2841730">
                  <a:extLst>
                    <a:ext uri="{9D8B030D-6E8A-4147-A177-3AD203B41FA5}">
                      <a16:colId xmlns:a16="http://schemas.microsoft.com/office/drawing/2014/main" val="1861207906"/>
                    </a:ext>
                  </a:extLst>
                </a:gridCol>
                <a:gridCol w="3427089">
                  <a:extLst>
                    <a:ext uri="{9D8B030D-6E8A-4147-A177-3AD203B41FA5}">
                      <a16:colId xmlns:a16="http://schemas.microsoft.com/office/drawing/2014/main" val="2178262973"/>
                    </a:ext>
                  </a:extLst>
                </a:gridCol>
              </a:tblGrid>
              <a:tr h="0">
                <a:tc>
                  <a:txBody>
                    <a:bodyPr/>
                    <a:lstStyle/>
                    <a:p>
                      <a:pPr algn="just">
                        <a:lnSpc>
                          <a:spcPct val="130000"/>
                        </a:lnSpc>
                        <a:spcBef>
                          <a:spcPts val="1000"/>
                        </a:spcBef>
                      </a:pPr>
                      <a:r>
                        <a:rPr lang="en-IN" sz="1600">
                          <a:effectLst/>
                        </a:rPr>
                        <a:t>Batch details</a:t>
                      </a:r>
                      <a:endParaRPr lang="en-IN" sz="1100">
                        <a:solidFill>
                          <a:srgbClr val="353744"/>
                        </a:solidFill>
                        <a:effectLst/>
                        <a:latin typeface="Proxima Nova"/>
                        <a:ea typeface="Proxima Nova"/>
                        <a:cs typeface="Proxima Nova"/>
                      </a:endParaRPr>
                    </a:p>
                  </a:txBody>
                  <a:tcPr marL="63500" marR="63500" marT="63500" marB="63500"/>
                </a:tc>
                <a:tc>
                  <a:txBody>
                    <a:bodyPr/>
                    <a:lstStyle/>
                    <a:p>
                      <a:pPr algn="just">
                        <a:lnSpc>
                          <a:spcPct val="130000"/>
                        </a:lnSpc>
                        <a:spcBef>
                          <a:spcPts val="1000"/>
                        </a:spcBef>
                      </a:pPr>
                      <a:r>
                        <a:rPr lang="en-IN" sz="1600">
                          <a:effectLst/>
                        </a:rPr>
                        <a:t>PGP-DSE FT MUMBAI January’22</a:t>
                      </a:r>
                      <a:endParaRPr lang="en-IN" sz="1100">
                        <a:solidFill>
                          <a:srgbClr val="353744"/>
                        </a:solidFill>
                        <a:effectLst/>
                        <a:latin typeface="Proxima Nova"/>
                        <a:ea typeface="Proxima Nova"/>
                        <a:cs typeface="Proxima Nova"/>
                      </a:endParaRPr>
                    </a:p>
                  </a:txBody>
                  <a:tcPr marL="63500" marR="63500" marT="63500" marB="63500"/>
                </a:tc>
                <a:extLst>
                  <a:ext uri="{0D108BD9-81ED-4DB2-BD59-A6C34878D82A}">
                    <a16:rowId xmlns:a16="http://schemas.microsoft.com/office/drawing/2014/main" val="140384053"/>
                  </a:ext>
                </a:extLst>
              </a:tr>
              <a:tr h="1622698">
                <a:tc>
                  <a:txBody>
                    <a:bodyPr/>
                    <a:lstStyle/>
                    <a:p>
                      <a:pPr algn="just">
                        <a:lnSpc>
                          <a:spcPct val="130000"/>
                        </a:lnSpc>
                        <a:spcBef>
                          <a:spcPts val="1000"/>
                        </a:spcBef>
                      </a:pPr>
                      <a:r>
                        <a:rPr lang="en-IN" sz="1600" dirty="0">
                          <a:effectLst/>
                        </a:rPr>
                        <a:t>Team members</a:t>
                      </a:r>
                      <a:endParaRPr lang="en-IN" sz="1100" dirty="0">
                        <a:solidFill>
                          <a:srgbClr val="353744"/>
                        </a:solidFill>
                        <a:effectLst/>
                        <a:latin typeface="Proxima Nova"/>
                        <a:ea typeface="Proxima Nova"/>
                        <a:cs typeface="Proxima Nova"/>
                      </a:endParaRPr>
                    </a:p>
                  </a:txBody>
                  <a:tcPr marL="63500" marR="63500" marT="63500" marB="63500"/>
                </a:tc>
                <a:tc>
                  <a:txBody>
                    <a:bodyPr/>
                    <a:lstStyle/>
                    <a:p>
                      <a:pPr algn="just">
                        <a:lnSpc>
                          <a:spcPct val="130000"/>
                        </a:lnSpc>
                        <a:spcBef>
                          <a:spcPts val="1000"/>
                        </a:spcBef>
                      </a:pPr>
                      <a:r>
                        <a:rPr lang="en-IN" sz="1600" u="sng" dirty="0">
                          <a:effectLst/>
                        </a:rPr>
                        <a:t>Kinjal Goswami</a:t>
                      </a:r>
                      <a:endParaRPr lang="en-IN" sz="1100" u="sng" dirty="0">
                        <a:effectLst/>
                      </a:endParaRPr>
                    </a:p>
                    <a:p>
                      <a:pPr algn="just">
                        <a:lnSpc>
                          <a:spcPct val="130000"/>
                        </a:lnSpc>
                        <a:spcBef>
                          <a:spcPts val="1000"/>
                        </a:spcBef>
                      </a:pPr>
                      <a:r>
                        <a:rPr lang="en-IN" sz="1600" u="sng" dirty="0">
                          <a:effectLst/>
                        </a:rPr>
                        <a:t>Sandali Negi</a:t>
                      </a:r>
                      <a:endParaRPr lang="en-IN" sz="1100" u="sng" dirty="0">
                        <a:effectLst/>
                      </a:endParaRPr>
                    </a:p>
                    <a:p>
                      <a:pPr algn="just">
                        <a:lnSpc>
                          <a:spcPct val="130000"/>
                        </a:lnSpc>
                        <a:spcBef>
                          <a:spcPts val="1000"/>
                        </a:spcBef>
                      </a:pPr>
                      <a:r>
                        <a:rPr lang="en-IN" sz="1600" u="sng" dirty="0">
                          <a:effectLst/>
                        </a:rPr>
                        <a:t>Mihir Thanki</a:t>
                      </a:r>
                      <a:endParaRPr lang="en-IN" sz="1100" u="sng" dirty="0">
                        <a:effectLst/>
                      </a:endParaRPr>
                    </a:p>
                    <a:p>
                      <a:pPr algn="just">
                        <a:lnSpc>
                          <a:spcPct val="130000"/>
                        </a:lnSpc>
                        <a:spcBef>
                          <a:spcPts val="1000"/>
                        </a:spcBef>
                      </a:pPr>
                      <a:r>
                        <a:rPr lang="en-IN" sz="1600" u="sng" dirty="0">
                          <a:effectLst/>
                        </a:rPr>
                        <a:t>Rishav Jha</a:t>
                      </a:r>
                      <a:endParaRPr lang="en-IN" sz="1100" u="sng" dirty="0">
                        <a:solidFill>
                          <a:srgbClr val="353744"/>
                        </a:solidFill>
                        <a:effectLst/>
                        <a:latin typeface="Proxima Nova"/>
                        <a:ea typeface="Proxima Nova"/>
                        <a:cs typeface="Proxima Nova"/>
                      </a:endParaRPr>
                    </a:p>
                  </a:txBody>
                  <a:tcPr marL="63500" marR="63500" marT="63500" marB="63500"/>
                </a:tc>
                <a:extLst>
                  <a:ext uri="{0D108BD9-81ED-4DB2-BD59-A6C34878D82A}">
                    <a16:rowId xmlns:a16="http://schemas.microsoft.com/office/drawing/2014/main" val="1977514956"/>
                  </a:ext>
                </a:extLst>
              </a:tr>
            </a:tbl>
          </a:graphicData>
        </a:graphic>
      </p:graphicFrame>
      <p:sp>
        <p:nvSpPr>
          <p:cNvPr id="18" name="TextBox 17">
            <a:extLst>
              <a:ext uri="{FF2B5EF4-FFF2-40B4-BE49-F238E27FC236}">
                <a16:creationId xmlns:a16="http://schemas.microsoft.com/office/drawing/2014/main" id="{236309A9-C65B-9187-E07A-B1984ACA29F2}"/>
              </a:ext>
            </a:extLst>
          </p:cNvPr>
          <p:cNvSpPr txBox="1"/>
          <p:nvPr/>
        </p:nvSpPr>
        <p:spPr>
          <a:xfrm>
            <a:off x="4664622" y="5946090"/>
            <a:ext cx="3417903" cy="646331"/>
          </a:xfrm>
          <a:prstGeom prst="rect">
            <a:avLst/>
          </a:prstGeom>
          <a:noFill/>
        </p:spPr>
        <p:txBody>
          <a:bodyPr wrap="square" rtlCol="0">
            <a:spAutoFit/>
          </a:bodyPr>
          <a:lstStyle/>
          <a:p>
            <a:r>
              <a:rPr lang="en-IN" dirty="0"/>
              <a:t>Under the guidance of our mentor: Mr </a:t>
            </a:r>
            <a:r>
              <a:rPr lang="en-IN" b="1" u="sng" dirty="0"/>
              <a:t>Arpit Sharma </a:t>
            </a:r>
          </a:p>
        </p:txBody>
      </p:sp>
      <p:pic>
        <p:nvPicPr>
          <p:cNvPr id="1027" name="Picture 3" descr="Great Lakes Institute of Management, Gurgaon Convocation 2015 presided over  by Honorable Union Minister for Railways, Shri Suresh Prabhu">
            <a:extLst>
              <a:ext uri="{FF2B5EF4-FFF2-40B4-BE49-F238E27FC236}">
                <a16:creationId xmlns:a16="http://schemas.microsoft.com/office/drawing/2014/main" id="{80A0360A-C4EE-C657-2D53-21098DD8E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50" y="289248"/>
            <a:ext cx="2223117" cy="123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847" y="5759137"/>
            <a:ext cx="9834282" cy="899576"/>
          </a:xfrm>
          <a:prstGeom prst="rect">
            <a:avLst/>
          </a:prstGeom>
        </p:spPr>
        <p:txBody>
          <a:bodyPr vert="horz" wrap="square" lIns="0" tIns="13052" rIns="0" bIns="0" rtlCol="0">
            <a:spAutoFit/>
          </a:bodyPr>
          <a:lstStyle/>
          <a:p>
            <a:pPr marL="14501" marR="5800" algn="just">
              <a:lnSpc>
                <a:spcPct val="124300"/>
              </a:lnSpc>
              <a:spcBef>
                <a:spcPts val="104"/>
              </a:spcBef>
            </a:pPr>
            <a:r>
              <a:rPr sz="1600" spc="-11" dirty="0">
                <a:latin typeface="Arial"/>
                <a:cs typeface="Arial"/>
              </a:rPr>
              <a:t>The above </a:t>
            </a:r>
            <a:r>
              <a:rPr sz="1600" spc="-19" dirty="0">
                <a:latin typeface="Arial"/>
                <a:cs typeface="Arial"/>
              </a:rPr>
              <a:t>graphs shows </a:t>
            </a:r>
            <a:r>
              <a:rPr sz="1600" spc="-11" dirty="0">
                <a:latin typeface="Arial"/>
                <a:cs typeface="Arial"/>
              </a:rPr>
              <a:t>the countplot </a:t>
            </a:r>
            <a:r>
              <a:rPr sz="1600" spc="-5" dirty="0">
                <a:latin typeface="Arial"/>
                <a:cs typeface="Arial"/>
              </a:rPr>
              <a:t>of </a:t>
            </a:r>
            <a:r>
              <a:rPr sz="1600" spc="-19" dirty="0">
                <a:latin typeface="Arial"/>
                <a:cs typeface="Arial"/>
              </a:rPr>
              <a:t>the categorical variables </a:t>
            </a:r>
            <a:r>
              <a:rPr sz="1600" spc="-11" dirty="0">
                <a:latin typeface="Arial"/>
                <a:cs typeface="Arial"/>
              </a:rPr>
              <a:t>i.e. Type </a:t>
            </a:r>
            <a:r>
              <a:rPr sz="1600" spc="-5" dirty="0">
                <a:latin typeface="Arial"/>
                <a:cs typeface="Arial"/>
              </a:rPr>
              <a:t>of </a:t>
            </a:r>
            <a:r>
              <a:rPr sz="1600" spc="-19" dirty="0">
                <a:latin typeface="Arial"/>
                <a:cs typeface="Arial"/>
              </a:rPr>
              <a:t>travel </a:t>
            </a:r>
            <a:r>
              <a:rPr sz="1600" dirty="0">
                <a:latin typeface="Arial"/>
                <a:cs typeface="Arial"/>
              </a:rPr>
              <a:t>, </a:t>
            </a:r>
            <a:r>
              <a:rPr sz="1600" spc="5" dirty="0">
                <a:latin typeface="Arial"/>
                <a:cs typeface="Arial"/>
              </a:rPr>
              <a:t> </a:t>
            </a:r>
            <a:r>
              <a:rPr sz="1600" spc="-19" dirty="0">
                <a:latin typeface="Arial"/>
                <a:cs typeface="Arial"/>
              </a:rPr>
              <a:t>Class, </a:t>
            </a:r>
            <a:r>
              <a:rPr sz="1600" spc="-11" dirty="0">
                <a:latin typeface="Arial"/>
                <a:cs typeface="Arial"/>
              </a:rPr>
              <a:t>Gender, </a:t>
            </a:r>
            <a:r>
              <a:rPr sz="1600" spc="-19" dirty="0">
                <a:latin typeface="Arial"/>
                <a:cs typeface="Arial"/>
              </a:rPr>
              <a:t>Customer </a:t>
            </a:r>
            <a:r>
              <a:rPr sz="1600" spc="-11" dirty="0">
                <a:latin typeface="Arial"/>
                <a:cs typeface="Arial"/>
              </a:rPr>
              <a:t>Type. </a:t>
            </a:r>
            <a:r>
              <a:rPr sz="1600" spc="-5" dirty="0">
                <a:latin typeface="Arial"/>
                <a:cs typeface="Arial"/>
              </a:rPr>
              <a:t>It </a:t>
            </a:r>
            <a:r>
              <a:rPr sz="1600" spc="-11" dirty="0">
                <a:latin typeface="Arial"/>
                <a:cs typeface="Arial"/>
              </a:rPr>
              <a:t>shows </a:t>
            </a:r>
            <a:r>
              <a:rPr sz="1600" spc="-19" dirty="0">
                <a:latin typeface="Arial"/>
                <a:cs typeface="Arial"/>
              </a:rPr>
              <a:t>that </a:t>
            </a:r>
            <a:r>
              <a:rPr sz="1600" spc="-11" dirty="0">
                <a:latin typeface="Arial"/>
                <a:cs typeface="Arial"/>
              </a:rPr>
              <a:t>many </a:t>
            </a:r>
            <a:r>
              <a:rPr sz="1600" spc="-19" dirty="0">
                <a:latin typeface="Arial"/>
                <a:cs typeface="Arial"/>
              </a:rPr>
              <a:t>passengers prefer business class </a:t>
            </a:r>
            <a:r>
              <a:rPr sz="1600" spc="-11" dirty="0">
                <a:latin typeface="Arial"/>
                <a:cs typeface="Arial"/>
              </a:rPr>
              <a:t>over </a:t>
            </a:r>
            <a:r>
              <a:rPr sz="1600" spc="-5" dirty="0">
                <a:latin typeface="Arial"/>
                <a:cs typeface="Arial"/>
              </a:rPr>
              <a:t> </a:t>
            </a:r>
            <a:r>
              <a:rPr sz="1600" spc="-11" dirty="0">
                <a:latin typeface="Arial"/>
                <a:cs typeface="Arial"/>
              </a:rPr>
              <a:t>others</a:t>
            </a:r>
            <a:r>
              <a:rPr sz="1600" spc="-28" dirty="0">
                <a:latin typeface="Arial"/>
                <a:cs typeface="Arial"/>
              </a:rPr>
              <a:t> </a:t>
            </a:r>
            <a:r>
              <a:rPr sz="1600" spc="-11" dirty="0">
                <a:latin typeface="Arial"/>
                <a:cs typeface="Arial"/>
              </a:rPr>
              <a:t>and</a:t>
            </a:r>
            <a:r>
              <a:rPr sz="1600" spc="-22" dirty="0">
                <a:latin typeface="Arial"/>
                <a:cs typeface="Arial"/>
              </a:rPr>
              <a:t> </a:t>
            </a:r>
            <a:r>
              <a:rPr sz="1600" spc="-11" dirty="0">
                <a:latin typeface="Arial"/>
                <a:cs typeface="Arial"/>
              </a:rPr>
              <a:t>the</a:t>
            </a:r>
            <a:r>
              <a:rPr sz="1600" spc="-34" dirty="0">
                <a:latin typeface="Arial"/>
                <a:cs typeface="Arial"/>
              </a:rPr>
              <a:t> </a:t>
            </a:r>
            <a:r>
              <a:rPr sz="1600" spc="-11" dirty="0">
                <a:latin typeface="Arial"/>
                <a:cs typeface="Arial"/>
              </a:rPr>
              <a:t>main</a:t>
            </a:r>
            <a:r>
              <a:rPr sz="1600" spc="-22" dirty="0">
                <a:latin typeface="Arial"/>
                <a:cs typeface="Arial"/>
              </a:rPr>
              <a:t> </a:t>
            </a:r>
            <a:r>
              <a:rPr sz="1600" spc="-19" dirty="0">
                <a:latin typeface="Arial"/>
                <a:cs typeface="Arial"/>
              </a:rPr>
              <a:t>purpose</a:t>
            </a:r>
            <a:r>
              <a:rPr sz="1600" spc="-11" dirty="0">
                <a:latin typeface="Arial"/>
                <a:cs typeface="Arial"/>
              </a:rPr>
              <a:t> </a:t>
            </a:r>
            <a:r>
              <a:rPr sz="1600" spc="-5" dirty="0">
                <a:latin typeface="Arial"/>
                <a:cs typeface="Arial"/>
              </a:rPr>
              <a:t>of</a:t>
            </a:r>
            <a:r>
              <a:rPr sz="1600" spc="-22" dirty="0">
                <a:latin typeface="Arial"/>
                <a:cs typeface="Arial"/>
              </a:rPr>
              <a:t> </a:t>
            </a:r>
            <a:r>
              <a:rPr sz="1600" spc="-19" dirty="0">
                <a:latin typeface="Arial"/>
                <a:cs typeface="Arial"/>
              </a:rPr>
              <a:t>travel</a:t>
            </a:r>
            <a:r>
              <a:rPr sz="1600" spc="-28" dirty="0">
                <a:latin typeface="Arial"/>
                <a:cs typeface="Arial"/>
              </a:rPr>
              <a:t> </a:t>
            </a:r>
            <a:r>
              <a:rPr sz="1600" spc="-11" dirty="0">
                <a:latin typeface="Arial"/>
                <a:cs typeface="Arial"/>
              </a:rPr>
              <a:t>for</a:t>
            </a:r>
            <a:r>
              <a:rPr sz="1600" spc="-28" dirty="0">
                <a:latin typeface="Arial"/>
                <a:cs typeface="Arial"/>
              </a:rPr>
              <a:t> </a:t>
            </a:r>
            <a:r>
              <a:rPr sz="1600" spc="-11" dirty="0">
                <a:latin typeface="Arial"/>
                <a:cs typeface="Arial"/>
              </a:rPr>
              <a:t>most</a:t>
            </a:r>
            <a:r>
              <a:rPr sz="1600" spc="-22" dirty="0">
                <a:latin typeface="Arial"/>
                <a:cs typeface="Arial"/>
              </a:rPr>
              <a:t> </a:t>
            </a:r>
            <a:r>
              <a:rPr sz="1600" spc="-11" dirty="0">
                <a:latin typeface="Arial"/>
                <a:cs typeface="Arial"/>
              </a:rPr>
              <a:t>passenger</a:t>
            </a:r>
            <a:r>
              <a:rPr sz="1600" spc="-22" dirty="0">
                <a:latin typeface="Arial"/>
                <a:cs typeface="Arial"/>
              </a:rPr>
              <a:t> </a:t>
            </a:r>
            <a:r>
              <a:rPr sz="1600" spc="-11" dirty="0">
                <a:latin typeface="Arial"/>
                <a:cs typeface="Arial"/>
              </a:rPr>
              <a:t>is</a:t>
            </a:r>
            <a:r>
              <a:rPr sz="1600" spc="-28" dirty="0">
                <a:latin typeface="Arial"/>
                <a:cs typeface="Arial"/>
              </a:rPr>
              <a:t> </a:t>
            </a:r>
            <a:r>
              <a:rPr sz="1600" spc="-19" dirty="0">
                <a:latin typeface="Arial"/>
                <a:cs typeface="Arial"/>
              </a:rPr>
              <a:t>business</a:t>
            </a:r>
            <a:r>
              <a:rPr sz="1600" spc="-28" dirty="0">
                <a:latin typeface="Arial"/>
                <a:cs typeface="Arial"/>
              </a:rPr>
              <a:t> </a:t>
            </a:r>
            <a:r>
              <a:rPr sz="1600" spc="-11" dirty="0">
                <a:latin typeface="Arial"/>
                <a:cs typeface="Arial"/>
              </a:rPr>
              <a:t>related.</a:t>
            </a:r>
            <a:endParaRPr sz="1600" dirty="0">
              <a:latin typeface="Arial"/>
              <a:cs typeface="Arial"/>
            </a:endParaRPr>
          </a:p>
        </p:txBody>
      </p:sp>
      <p:pic>
        <p:nvPicPr>
          <p:cNvPr id="3" name="object 3"/>
          <p:cNvPicPr/>
          <p:nvPr/>
        </p:nvPicPr>
        <p:blipFill>
          <a:blip r:embed="rId2" cstate="print"/>
          <a:stretch>
            <a:fillRect/>
          </a:stretch>
        </p:blipFill>
        <p:spPr>
          <a:xfrm>
            <a:off x="896471" y="1118587"/>
            <a:ext cx="10515599" cy="4640550"/>
          </a:xfrm>
          <a:prstGeom prst="rect">
            <a:avLst/>
          </a:prstGeom>
        </p:spPr>
      </p:pic>
      <p:sp>
        <p:nvSpPr>
          <p:cNvPr id="4" name="object 4"/>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10</a:t>
            </a:fld>
            <a:endParaRPr dirty="0"/>
          </a:p>
        </p:txBody>
      </p:sp>
      <p:sp>
        <p:nvSpPr>
          <p:cNvPr id="5" name="object 3">
            <a:extLst>
              <a:ext uri="{FF2B5EF4-FFF2-40B4-BE49-F238E27FC236}">
                <a16:creationId xmlns:a16="http://schemas.microsoft.com/office/drawing/2014/main" id="{1C78C141-70B2-7993-F052-1B4EBEF82419}"/>
              </a:ext>
            </a:extLst>
          </p:cNvPr>
          <p:cNvSpPr txBox="1"/>
          <p:nvPr/>
        </p:nvSpPr>
        <p:spPr>
          <a:xfrm>
            <a:off x="1308847" y="409693"/>
            <a:ext cx="9834282" cy="598468"/>
          </a:xfrm>
          <a:prstGeom prst="rect">
            <a:avLst/>
          </a:prstGeom>
        </p:spPr>
        <p:txBody>
          <a:bodyPr vert="horz" wrap="square" lIns="0" tIns="13052" rIns="0" bIns="0" rtlCol="0">
            <a:spAutoFit/>
          </a:bodyPr>
          <a:lstStyle/>
          <a:p>
            <a:pPr marL="14501" marR="5800" algn="just">
              <a:lnSpc>
                <a:spcPct val="124600"/>
              </a:lnSpc>
              <a:spcBef>
                <a:spcPts val="104"/>
              </a:spcBef>
            </a:pPr>
            <a:r>
              <a:rPr sz="1600" spc="-11" dirty="0">
                <a:latin typeface="Arial"/>
                <a:cs typeface="Arial"/>
              </a:rPr>
              <a:t>The</a:t>
            </a:r>
            <a:r>
              <a:rPr sz="1600" spc="-5" dirty="0">
                <a:latin typeface="Arial"/>
                <a:cs typeface="Arial"/>
              </a:rPr>
              <a:t> </a:t>
            </a:r>
            <a:r>
              <a:rPr sz="1600" spc="-11" dirty="0">
                <a:latin typeface="Arial"/>
                <a:cs typeface="Arial"/>
              </a:rPr>
              <a:t>above graphs are</a:t>
            </a:r>
            <a:r>
              <a:rPr sz="1600" spc="-5" dirty="0">
                <a:latin typeface="Arial"/>
                <a:cs typeface="Arial"/>
              </a:rPr>
              <a:t> </a:t>
            </a:r>
            <a:r>
              <a:rPr sz="1600" spc="-11" dirty="0">
                <a:latin typeface="Arial"/>
                <a:cs typeface="Arial"/>
              </a:rPr>
              <a:t>the</a:t>
            </a:r>
            <a:r>
              <a:rPr sz="1600" spc="-5" dirty="0">
                <a:latin typeface="Arial"/>
                <a:cs typeface="Arial"/>
              </a:rPr>
              <a:t> </a:t>
            </a:r>
            <a:r>
              <a:rPr sz="1600" spc="-19" dirty="0">
                <a:latin typeface="Arial"/>
                <a:cs typeface="Arial"/>
              </a:rPr>
              <a:t>count</a:t>
            </a:r>
            <a:r>
              <a:rPr sz="1600" spc="-11" dirty="0">
                <a:latin typeface="Arial"/>
                <a:cs typeface="Arial"/>
              </a:rPr>
              <a:t> plots for each </a:t>
            </a:r>
            <a:r>
              <a:rPr sz="1600" spc="-19" dirty="0">
                <a:latin typeface="Arial"/>
                <a:cs typeface="Arial"/>
              </a:rPr>
              <a:t>independent</a:t>
            </a:r>
            <a:r>
              <a:rPr sz="1600" spc="-11" dirty="0">
                <a:latin typeface="Arial"/>
                <a:cs typeface="Arial"/>
              </a:rPr>
              <a:t> </a:t>
            </a:r>
            <a:r>
              <a:rPr sz="1600" spc="-19" dirty="0">
                <a:latin typeface="Arial"/>
                <a:cs typeface="Arial"/>
              </a:rPr>
              <a:t>categorical</a:t>
            </a:r>
            <a:r>
              <a:rPr sz="1600" spc="-11" dirty="0">
                <a:latin typeface="Arial"/>
                <a:cs typeface="Arial"/>
              </a:rPr>
              <a:t> </a:t>
            </a:r>
            <a:r>
              <a:rPr sz="1600" spc="-19" dirty="0">
                <a:latin typeface="Arial"/>
                <a:cs typeface="Arial"/>
              </a:rPr>
              <a:t>variable</a:t>
            </a:r>
            <a:r>
              <a:rPr sz="1600" spc="-11" dirty="0">
                <a:latin typeface="Arial"/>
                <a:cs typeface="Arial"/>
              </a:rPr>
              <a:t> </a:t>
            </a:r>
            <a:r>
              <a:rPr sz="1600" dirty="0">
                <a:latin typeface="Arial"/>
                <a:cs typeface="Arial"/>
              </a:rPr>
              <a:t>that </a:t>
            </a:r>
            <a:r>
              <a:rPr sz="1600" spc="5" dirty="0">
                <a:latin typeface="Arial"/>
                <a:cs typeface="Arial"/>
              </a:rPr>
              <a:t> </a:t>
            </a:r>
            <a:r>
              <a:rPr sz="1600" spc="-5" dirty="0">
                <a:latin typeface="Arial"/>
                <a:cs typeface="Arial"/>
              </a:rPr>
              <a:t>essentially</a:t>
            </a:r>
            <a:r>
              <a:rPr sz="1600" dirty="0">
                <a:latin typeface="Arial"/>
                <a:cs typeface="Arial"/>
              </a:rPr>
              <a:t> </a:t>
            </a:r>
            <a:r>
              <a:rPr sz="1600" spc="-5" dirty="0">
                <a:latin typeface="Arial"/>
                <a:cs typeface="Arial"/>
              </a:rPr>
              <a:t>represents</a:t>
            </a:r>
            <a:r>
              <a:rPr sz="1600" dirty="0">
                <a:latin typeface="Arial"/>
                <a:cs typeface="Arial"/>
              </a:rPr>
              <a:t> </a:t>
            </a:r>
            <a:r>
              <a:rPr sz="1600" spc="-5" dirty="0">
                <a:latin typeface="Arial"/>
                <a:cs typeface="Arial"/>
              </a:rPr>
              <a:t>the</a:t>
            </a:r>
            <a:r>
              <a:rPr sz="1600" dirty="0">
                <a:latin typeface="Arial"/>
                <a:cs typeface="Arial"/>
              </a:rPr>
              <a:t> </a:t>
            </a:r>
            <a:r>
              <a:rPr sz="1600" spc="-5" dirty="0">
                <a:latin typeface="Arial"/>
                <a:cs typeface="Arial"/>
              </a:rPr>
              <a:t>satisfaction</a:t>
            </a:r>
            <a:r>
              <a:rPr sz="1600" dirty="0">
                <a:latin typeface="Arial"/>
                <a:cs typeface="Arial"/>
              </a:rPr>
              <a:t> </a:t>
            </a:r>
            <a:r>
              <a:rPr sz="1600" spc="-5" dirty="0">
                <a:latin typeface="Arial"/>
                <a:cs typeface="Arial"/>
              </a:rPr>
              <a:t>level</a:t>
            </a:r>
            <a:r>
              <a:rPr sz="1600" dirty="0">
                <a:latin typeface="Arial"/>
                <a:cs typeface="Arial"/>
              </a:rPr>
              <a:t> of</a:t>
            </a:r>
            <a:r>
              <a:rPr sz="1600" spc="5" dirty="0">
                <a:latin typeface="Arial"/>
                <a:cs typeface="Arial"/>
              </a:rPr>
              <a:t> </a:t>
            </a:r>
            <a:r>
              <a:rPr sz="1600" spc="-5" dirty="0">
                <a:latin typeface="Arial"/>
                <a:cs typeface="Arial"/>
              </a:rPr>
              <a:t>customers</a:t>
            </a:r>
            <a:r>
              <a:rPr sz="1600" dirty="0">
                <a:latin typeface="Arial"/>
                <a:cs typeface="Arial"/>
              </a:rPr>
              <a:t> </a:t>
            </a:r>
            <a:r>
              <a:rPr sz="1600" spc="-11" dirty="0">
                <a:latin typeface="Arial"/>
                <a:cs typeface="Arial"/>
              </a:rPr>
              <a:t>in</a:t>
            </a:r>
            <a:r>
              <a:rPr sz="1600" spc="-5" dirty="0">
                <a:latin typeface="Arial"/>
                <a:cs typeface="Arial"/>
              </a:rPr>
              <a:t> respect</a:t>
            </a:r>
            <a:r>
              <a:rPr sz="1600" dirty="0">
                <a:latin typeface="Arial"/>
                <a:cs typeface="Arial"/>
              </a:rPr>
              <a:t> to</a:t>
            </a:r>
            <a:r>
              <a:rPr sz="1600" spc="5" dirty="0">
                <a:latin typeface="Arial"/>
                <a:cs typeface="Arial"/>
              </a:rPr>
              <a:t> </a:t>
            </a:r>
            <a:r>
              <a:rPr sz="1600" spc="-5" dirty="0">
                <a:latin typeface="Arial"/>
                <a:cs typeface="Arial"/>
              </a:rPr>
              <a:t>the</a:t>
            </a:r>
            <a:r>
              <a:rPr sz="1600" dirty="0">
                <a:latin typeface="Arial"/>
                <a:cs typeface="Arial"/>
              </a:rPr>
              <a:t> </a:t>
            </a:r>
            <a:r>
              <a:rPr sz="1600" spc="-5" dirty="0">
                <a:latin typeface="Arial"/>
                <a:cs typeface="Arial"/>
              </a:rPr>
              <a:t>different </a:t>
            </a:r>
            <a:r>
              <a:rPr sz="1600" dirty="0">
                <a:latin typeface="Arial"/>
                <a:cs typeface="Arial"/>
              </a:rPr>
              <a:t> </a:t>
            </a:r>
            <a:r>
              <a:rPr sz="1600" spc="-5" dirty="0">
                <a:latin typeface="Arial"/>
                <a:cs typeface="Arial"/>
              </a:rPr>
              <a:t>services provided</a:t>
            </a:r>
            <a:r>
              <a:rPr sz="1600" dirty="0">
                <a:latin typeface="Arial"/>
                <a:cs typeface="Arial"/>
              </a:rPr>
              <a:t> by</a:t>
            </a:r>
            <a:r>
              <a:rPr sz="1600" spc="-19" dirty="0">
                <a:latin typeface="Arial"/>
                <a:cs typeface="Arial"/>
              </a:rPr>
              <a:t> </a:t>
            </a:r>
            <a:r>
              <a:rPr sz="1600" spc="-5" dirty="0">
                <a:latin typeface="Arial"/>
                <a:cs typeface="Arial"/>
              </a:rPr>
              <a:t>the</a:t>
            </a:r>
            <a:r>
              <a:rPr sz="1600" dirty="0">
                <a:latin typeface="Arial"/>
                <a:cs typeface="Arial"/>
              </a:rPr>
              <a:t> </a:t>
            </a:r>
            <a:r>
              <a:rPr sz="1600" spc="-5" dirty="0">
                <a:latin typeface="Arial"/>
                <a:cs typeface="Arial"/>
              </a:rPr>
              <a:t>airline.</a:t>
            </a:r>
            <a:endParaRPr sz="16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6826" y="266330"/>
            <a:ext cx="10112186" cy="5184559"/>
          </a:xfrm>
          <a:prstGeom prst="rect">
            <a:avLst/>
          </a:prstGeom>
        </p:spPr>
      </p:pic>
      <p:sp>
        <p:nvSpPr>
          <p:cNvPr id="3" name="object 3"/>
          <p:cNvSpPr txBox="1"/>
          <p:nvPr/>
        </p:nvSpPr>
        <p:spPr>
          <a:xfrm>
            <a:off x="806825" y="5554159"/>
            <a:ext cx="10255622" cy="595699"/>
          </a:xfrm>
          <a:prstGeom prst="rect">
            <a:avLst/>
          </a:prstGeom>
        </p:spPr>
        <p:txBody>
          <a:bodyPr vert="horz" wrap="square" lIns="0" tIns="14501" rIns="0" bIns="0" rtlCol="0">
            <a:spAutoFit/>
          </a:bodyPr>
          <a:lstStyle/>
          <a:p>
            <a:pPr marL="14501" marR="5800" algn="just">
              <a:lnSpc>
                <a:spcPct val="124200"/>
              </a:lnSpc>
              <a:spcBef>
                <a:spcPts val="114"/>
              </a:spcBef>
            </a:pPr>
            <a:r>
              <a:rPr sz="1600" spc="-11" dirty="0">
                <a:latin typeface="Arial"/>
                <a:cs typeface="Arial"/>
              </a:rPr>
              <a:t>The above graphs shows the </a:t>
            </a:r>
            <a:r>
              <a:rPr sz="1600" spc="-19" dirty="0">
                <a:latin typeface="Arial"/>
                <a:cs typeface="Arial"/>
              </a:rPr>
              <a:t>spread</a:t>
            </a:r>
            <a:r>
              <a:rPr sz="1600" spc="-11" dirty="0">
                <a:latin typeface="Arial"/>
                <a:cs typeface="Arial"/>
              </a:rPr>
              <a:t> </a:t>
            </a:r>
            <a:r>
              <a:rPr sz="1600" spc="-5" dirty="0">
                <a:latin typeface="Arial"/>
                <a:cs typeface="Arial"/>
              </a:rPr>
              <a:t>of </a:t>
            </a:r>
            <a:r>
              <a:rPr sz="1600" spc="-11" dirty="0">
                <a:latin typeface="Arial"/>
                <a:cs typeface="Arial"/>
              </a:rPr>
              <a:t>the </a:t>
            </a:r>
            <a:r>
              <a:rPr sz="1600" spc="-19" dirty="0">
                <a:latin typeface="Arial"/>
                <a:cs typeface="Arial"/>
              </a:rPr>
              <a:t>numerical variables</a:t>
            </a:r>
            <a:r>
              <a:rPr sz="1600" spc="-11" dirty="0">
                <a:latin typeface="Arial"/>
                <a:cs typeface="Arial"/>
              </a:rPr>
              <a:t> i.e. </a:t>
            </a:r>
            <a:r>
              <a:rPr sz="1600" spc="-19" dirty="0">
                <a:latin typeface="Arial"/>
                <a:cs typeface="Arial"/>
              </a:rPr>
              <a:t>Departure</a:t>
            </a:r>
            <a:r>
              <a:rPr sz="1600" spc="342" dirty="0">
                <a:latin typeface="Arial"/>
                <a:cs typeface="Arial"/>
              </a:rPr>
              <a:t> </a:t>
            </a:r>
            <a:r>
              <a:rPr sz="1600" spc="-11" dirty="0">
                <a:latin typeface="Arial"/>
                <a:cs typeface="Arial"/>
              </a:rPr>
              <a:t>delay </a:t>
            </a:r>
            <a:r>
              <a:rPr sz="1600" dirty="0">
                <a:latin typeface="Arial"/>
                <a:cs typeface="Arial"/>
              </a:rPr>
              <a:t>, </a:t>
            </a:r>
            <a:r>
              <a:rPr sz="1600" spc="5" dirty="0">
                <a:latin typeface="Arial"/>
                <a:cs typeface="Arial"/>
              </a:rPr>
              <a:t> </a:t>
            </a:r>
            <a:r>
              <a:rPr sz="1600" spc="-19" dirty="0">
                <a:latin typeface="Arial"/>
                <a:cs typeface="Arial"/>
              </a:rPr>
              <a:t>Arrival </a:t>
            </a:r>
            <a:r>
              <a:rPr sz="1600" spc="-11" dirty="0">
                <a:latin typeface="Arial"/>
                <a:cs typeface="Arial"/>
              </a:rPr>
              <a:t>delay, </a:t>
            </a:r>
            <a:r>
              <a:rPr sz="1600" spc="-19" dirty="0">
                <a:latin typeface="Arial"/>
                <a:cs typeface="Arial"/>
              </a:rPr>
              <a:t>Flight </a:t>
            </a:r>
            <a:r>
              <a:rPr sz="1600" spc="-11" dirty="0">
                <a:latin typeface="Arial"/>
                <a:cs typeface="Arial"/>
              </a:rPr>
              <a:t>Distance and </a:t>
            </a:r>
            <a:r>
              <a:rPr sz="1600" spc="-19" dirty="0">
                <a:latin typeface="Arial"/>
                <a:cs typeface="Arial"/>
              </a:rPr>
              <a:t>Age </a:t>
            </a:r>
            <a:r>
              <a:rPr sz="1600" spc="-5" dirty="0">
                <a:latin typeface="Arial"/>
                <a:cs typeface="Arial"/>
              </a:rPr>
              <a:t>of </a:t>
            </a:r>
            <a:r>
              <a:rPr sz="1600" spc="-11" dirty="0">
                <a:latin typeface="Arial"/>
                <a:cs typeface="Arial"/>
              </a:rPr>
              <a:t>the </a:t>
            </a:r>
            <a:r>
              <a:rPr sz="1600" spc="-19" dirty="0">
                <a:latin typeface="Arial"/>
                <a:cs typeface="Arial"/>
              </a:rPr>
              <a:t>customer </a:t>
            </a:r>
            <a:r>
              <a:rPr sz="1600" spc="-11" dirty="0">
                <a:latin typeface="Arial"/>
                <a:cs typeface="Arial"/>
              </a:rPr>
              <a:t>.It shows the </a:t>
            </a:r>
            <a:r>
              <a:rPr sz="1600" spc="-19" dirty="0">
                <a:latin typeface="Arial"/>
                <a:cs typeface="Arial"/>
              </a:rPr>
              <a:t>presence </a:t>
            </a:r>
            <a:r>
              <a:rPr sz="1600" spc="-5" dirty="0">
                <a:latin typeface="Arial"/>
                <a:cs typeface="Arial"/>
              </a:rPr>
              <a:t>of </a:t>
            </a:r>
            <a:r>
              <a:rPr sz="1600" spc="-19" dirty="0">
                <a:latin typeface="Arial"/>
                <a:cs typeface="Arial"/>
              </a:rPr>
              <a:t>outliers </a:t>
            </a:r>
            <a:r>
              <a:rPr sz="1600" spc="-11" dirty="0">
                <a:latin typeface="Arial"/>
                <a:cs typeface="Arial"/>
              </a:rPr>
              <a:t>in </a:t>
            </a:r>
            <a:r>
              <a:rPr sz="1600" spc="-5" dirty="0">
                <a:latin typeface="Arial"/>
                <a:cs typeface="Arial"/>
              </a:rPr>
              <a:t> </a:t>
            </a:r>
            <a:r>
              <a:rPr sz="1600" spc="-11" dirty="0">
                <a:latin typeface="Arial"/>
                <a:cs typeface="Arial"/>
              </a:rPr>
              <a:t>the</a:t>
            </a:r>
            <a:r>
              <a:rPr sz="1600" spc="-28" dirty="0">
                <a:latin typeface="Arial"/>
                <a:cs typeface="Arial"/>
              </a:rPr>
              <a:t> </a:t>
            </a:r>
            <a:r>
              <a:rPr sz="1600" spc="-19" dirty="0">
                <a:latin typeface="Arial"/>
                <a:cs typeface="Arial"/>
              </a:rPr>
              <a:t>numerical</a:t>
            </a:r>
            <a:r>
              <a:rPr sz="1600" spc="-28" dirty="0">
                <a:latin typeface="Arial"/>
                <a:cs typeface="Arial"/>
              </a:rPr>
              <a:t> </a:t>
            </a:r>
            <a:r>
              <a:rPr sz="1600" spc="-19" dirty="0">
                <a:latin typeface="Arial"/>
                <a:cs typeface="Arial"/>
              </a:rPr>
              <a:t>variables</a:t>
            </a:r>
            <a:r>
              <a:rPr sz="1600" spc="-11" dirty="0">
                <a:latin typeface="Arial"/>
                <a:cs typeface="Arial"/>
              </a:rPr>
              <a:t> </a:t>
            </a:r>
            <a:r>
              <a:rPr sz="1600" dirty="0">
                <a:latin typeface="Arial"/>
                <a:cs typeface="Arial"/>
              </a:rPr>
              <a:t>.</a:t>
            </a:r>
          </a:p>
        </p:txBody>
      </p:sp>
      <p:sp>
        <p:nvSpPr>
          <p:cNvPr id="4" name="object 4"/>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9882" y="344260"/>
            <a:ext cx="2479401" cy="260864"/>
          </a:xfrm>
          <a:prstGeom prst="rect">
            <a:avLst/>
          </a:prstGeom>
        </p:spPr>
        <p:txBody>
          <a:bodyPr vert="horz" wrap="square" lIns="0" tIns="14501" rIns="0" bIns="0" rtlCol="0">
            <a:spAutoFit/>
          </a:bodyPr>
          <a:lstStyle/>
          <a:p>
            <a:pPr marL="14501">
              <a:spcBef>
                <a:spcPts val="114"/>
              </a:spcBef>
            </a:pPr>
            <a:r>
              <a:rPr sz="1600" b="1" spc="-11" dirty="0">
                <a:latin typeface="Arial"/>
                <a:cs typeface="Arial"/>
              </a:rPr>
              <a:t>B</a:t>
            </a:r>
            <a:r>
              <a:rPr sz="1600" b="1" spc="-5" dirty="0">
                <a:latin typeface="Arial"/>
                <a:cs typeface="Arial"/>
              </a:rPr>
              <a:t>i-</a:t>
            </a:r>
            <a:r>
              <a:rPr sz="1600" b="1" dirty="0">
                <a:latin typeface="Arial"/>
                <a:cs typeface="Arial"/>
              </a:rPr>
              <a:t>va</a:t>
            </a:r>
            <a:r>
              <a:rPr sz="1600" b="1" spc="-5" dirty="0">
                <a:latin typeface="Arial"/>
                <a:cs typeface="Arial"/>
              </a:rPr>
              <a:t>ri</a:t>
            </a:r>
            <a:r>
              <a:rPr sz="1600" b="1" spc="5" dirty="0">
                <a:latin typeface="Arial"/>
                <a:cs typeface="Arial"/>
              </a:rPr>
              <a:t>a</a:t>
            </a:r>
            <a:r>
              <a:rPr sz="1600" b="1" dirty="0">
                <a:latin typeface="Arial"/>
                <a:cs typeface="Arial"/>
              </a:rPr>
              <a:t>te</a:t>
            </a:r>
            <a:r>
              <a:rPr sz="1600" b="1" spc="-92" dirty="0">
                <a:latin typeface="Arial"/>
                <a:cs typeface="Arial"/>
              </a:rPr>
              <a:t> </a:t>
            </a:r>
            <a:r>
              <a:rPr sz="1600" b="1" dirty="0">
                <a:latin typeface="Arial"/>
                <a:cs typeface="Arial"/>
              </a:rPr>
              <a:t>ana</a:t>
            </a:r>
            <a:r>
              <a:rPr sz="1600" b="1" spc="-11" dirty="0">
                <a:latin typeface="Arial"/>
                <a:cs typeface="Arial"/>
              </a:rPr>
              <a:t>l</a:t>
            </a:r>
            <a:r>
              <a:rPr sz="1600" b="1" dirty="0">
                <a:latin typeface="Arial"/>
                <a:cs typeface="Arial"/>
              </a:rPr>
              <a:t>ysi</a:t>
            </a:r>
            <a:r>
              <a:rPr sz="1600" b="1" spc="11" dirty="0">
                <a:latin typeface="Arial"/>
                <a:cs typeface="Arial"/>
              </a:rPr>
              <a:t>s</a:t>
            </a:r>
            <a:r>
              <a:rPr sz="1600" b="1" dirty="0">
                <a:latin typeface="Arial"/>
                <a:cs typeface="Arial"/>
              </a:rPr>
              <a:t>:</a:t>
            </a:r>
            <a:endParaRPr sz="1600" dirty="0">
              <a:latin typeface="Arial"/>
              <a:cs typeface="Arial"/>
            </a:endParaRPr>
          </a:p>
        </p:txBody>
      </p:sp>
      <p:pic>
        <p:nvPicPr>
          <p:cNvPr id="3" name="object 3"/>
          <p:cNvPicPr/>
          <p:nvPr/>
        </p:nvPicPr>
        <p:blipFill>
          <a:blip r:embed="rId2" cstate="print"/>
          <a:stretch>
            <a:fillRect/>
          </a:stretch>
        </p:blipFill>
        <p:spPr>
          <a:xfrm>
            <a:off x="896472" y="798740"/>
            <a:ext cx="9523614" cy="5715000"/>
          </a:xfrm>
          <a:prstGeom prst="rect">
            <a:avLst/>
          </a:prstGeom>
        </p:spPr>
      </p:pic>
      <p:sp>
        <p:nvSpPr>
          <p:cNvPr id="4" name="object 4"/>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6494" y="535783"/>
            <a:ext cx="10076330" cy="595699"/>
          </a:xfrm>
          <a:prstGeom prst="rect">
            <a:avLst/>
          </a:prstGeom>
        </p:spPr>
        <p:txBody>
          <a:bodyPr vert="horz" wrap="square" lIns="0" tIns="14501" rIns="0" bIns="0" rtlCol="0">
            <a:spAutoFit/>
          </a:bodyPr>
          <a:lstStyle/>
          <a:p>
            <a:pPr marL="14501" marR="5800" algn="just">
              <a:lnSpc>
                <a:spcPct val="124200"/>
              </a:lnSpc>
              <a:spcBef>
                <a:spcPts val="114"/>
              </a:spcBef>
            </a:pPr>
            <a:r>
              <a:rPr sz="1600" dirty="0">
                <a:latin typeface="Arial"/>
                <a:cs typeface="Arial"/>
              </a:rPr>
              <a:t>The </a:t>
            </a:r>
            <a:r>
              <a:rPr lang="en-US" sz="1600" dirty="0">
                <a:latin typeface="Arial"/>
                <a:cs typeface="Arial"/>
              </a:rPr>
              <a:t>graph </a:t>
            </a:r>
            <a:r>
              <a:rPr sz="1600" spc="-5" dirty="0">
                <a:latin typeface="Arial"/>
                <a:cs typeface="Arial"/>
              </a:rPr>
              <a:t>above </a:t>
            </a:r>
            <a:r>
              <a:rPr lang="en-US" sz="1600" spc="-5" dirty="0">
                <a:latin typeface="Arial"/>
                <a:cs typeface="Arial"/>
              </a:rPr>
              <a:t>is</a:t>
            </a:r>
            <a:r>
              <a:rPr sz="1600" spc="-5" dirty="0">
                <a:latin typeface="Arial"/>
                <a:cs typeface="Arial"/>
              </a:rPr>
              <a:t> the bivariate analysis </a:t>
            </a:r>
            <a:r>
              <a:rPr sz="1600" dirty="0">
                <a:latin typeface="Arial"/>
                <a:cs typeface="Arial"/>
              </a:rPr>
              <a:t>of </a:t>
            </a:r>
            <a:r>
              <a:rPr sz="1600" spc="-5" dirty="0">
                <a:latin typeface="Arial"/>
                <a:cs typeface="Arial"/>
              </a:rPr>
              <a:t>independent variables. </a:t>
            </a:r>
            <a:r>
              <a:rPr sz="1600" dirty="0">
                <a:latin typeface="Arial"/>
                <a:cs typeface="Arial"/>
              </a:rPr>
              <a:t>Here, </a:t>
            </a:r>
            <a:r>
              <a:rPr sz="1600" spc="-5" dirty="0">
                <a:latin typeface="Arial"/>
                <a:cs typeface="Arial"/>
              </a:rPr>
              <a:t>it </a:t>
            </a:r>
            <a:r>
              <a:rPr sz="1600" dirty="0">
                <a:latin typeface="Arial"/>
                <a:cs typeface="Arial"/>
              </a:rPr>
              <a:t>can </a:t>
            </a:r>
            <a:r>
              <a:rPr sz="1600" spc="-5" dirty="0">
                <a:latin typeface="Arial"/>
                <a:cs typeface="Arial"/>
              </a:rPr>
              <a:t>be inferred that </a:t>
            </a:r>
            <a:r>
              <a:rPr sz="1600" dirty="0">
                <a:latin typeface="Arial"/>
                <a:cs typeface="Arial"/>
              </a:rPr>
              <a:t> there </a:t>
            </a:r>
            <a:r>
              <a:rPr sz="1600" spc="-5" dirty="0">
                <a:latin typeface="Arial"/>
                <a:cs typeface="Arial"/>
              </a:rPr>
              <a:t>is </a:t>
            </a:r>
            <a:r>
              <a:rPr sz="1600" dirty="0">
                <a:latin typeface="Arial"/>
                <a:cs typeface="Arial"/>
              </a:rPr>
              <a:t>a </a:t>
            </a:r>
            <a:r>
              <a:rPr sz="1600" spc="-5" dirty="0">
                <a:latin typeface="Arial"/>
                <a:cs typeface="Arial"/>
              </a:rPr>
              <a:t>high</a:t>
            </a:r>
            <a:r>
              <a:rPr sz="1600" dirty="0">
                <a:latin typeface="Arial"/>
                <a:cs typeface="Arial"/>
              </a:rPr>
              <a:t> </a:t>
            </a:r>
            <a:r>
              <a:rPr sz="1600" spc="-5" dirty="0">
                <a:latin typeface="Arial"/>
                <a:cs typeface="Arial"/>
              </a:rPr>
              <a:t>correlation between many</a:t>
            </a:r>
            <a:r>
              <a:rPr sz="1600" dirty="0">
                <a:latin typeface="Arial"/>
                <a:cs typeface="Arial"/>
              </a:rPr>
              <a:t> </a:t>
            </a:r>
            <a:r>
              <a:rPr sz="1600" spc="-5" dirty="0">
                <a:latin typeface="Arial"/>
                <a:cs typeface="Arial"/>
              </a:rPr>
              <a:t>independent</a:t>
            </a:r>
            <a:r>
              <a:rPr sz="1600" dirty="0">
                <a:latin typeface="Arial"/>
                <a:cs typeface="Arial"/>
              </a:rPr>
              <a:t> </a:t>
            </a:r>
            <a:r>
              <a:rPr sz="1600" spc="-5" dirty="0">
                <a:latin typeface="Arial"/>
                <a:cs typeface="Arial"/>
              </a:rPr>
              <a:t>numerical variables</a:t>
            </a:r>
            <a:r>
              <a:rPr sz="1600" spc="365" dirty="0">
                <a:latin typeface="Arial"/>
                <a:cs typeface="Arial"/>
              </a:rPr>
              <a:t> </a:t>
            </a:r>
            <a:r>
              <a:rPr sz="1600" spc="-5" dirty="0">
                <a:latin typeface="Arial"/>
                <a:cs typeface="Arial"/>
              </a:rPr>
              <a:t>which</a:t>
            </a:r>
            <a:r>
              <a:rPr sz="1600" spc="371" dirty="0">
                <a:latin typeface="Arial"/>
                <a:cs typeface="Arial"/>
              </a:rPr>
              <a:t> </a:t>
            </a:r>
            <a:r>
              <a:rPr sz="1600" spc="-11" dirty="0">
                <a:latin typeface="Arial"/>
                <a:cs typeface="Arial"/>
              </a:rPr>
              <a:t>can </a:t>
            </a:r>
            <a:r>
              <a:rPr sz="1600" spc="-5" dirty="0">
                <a:latin typeface="Arial"/>
                <a:cs typeface="Arial"/>
              </a:rPr>
              <a:t> lead to</a:t>
            </a:r>
            <a:r>
              <a:rPr sz="1600" spc="-11" dirty="0">
                <a:latin typeface="Arial"/>
                <a:cs typeface="Arial"/>
              </a:rPr>
              <a:t> </a:t>
            </a:r>
            <a:r>
              <a:rPr sz="1600" spc="-5" dirty="0">
                <a:latin typeface="Arial"/>
                <a:cs typeface="Arial"/>
              </a:rPr>
              <a:t>multicollinearity</a:t>
            </a:r>
            <a:r>
              <a:rPr sz="1600" dirty="0">
                <a:latin typeface="Arial"/>
                <a:cs typeface="Arial"/>
              </a:rPr>
              <a:t> </a:t>
            </a:r>
            <a:r>
              <a:rPr sz="1600" spc="-5" dirty="0">
                <a:latin typeface="Arial"/>
                <a:cs typeface="Arial"/>
              </a:rPr>
              <a:t>in</a:t>
            </a:r>
            <a:r>
              <a:rPr sz="1600" dirty="0">
                <a:latin typeface="Arial"/>
                <a:cs typeface="Arial"/>
              </a:rPr>
              <a:t> </a:t>
            </a:r>
            <a:r>
              <a:rPr sz="1600" spc="-5" dirty="0">
                <a:latin typeface="Arial"/>
                <a:cs typeface="Arial"/>
              </a:rPr>
              <a:t>the</a:t>
            </a:r>
            <a:r>
              <a:rPr sz="1600" dirty="0">
                <a:latin typeface="Arial"/>
                <a:cs typeface="Arial"/>
              </a:rPr>
              <a:t> data.</a:t>
            </a:r>
          </a:p>
        </p:txBody>
      </p:sp>
      <p:pic>
        <p:nvPicPr>
          <p:cNvPr id="3" name="object 3"/>
          <p:cNvPicPr/>
          <p:nvPr/>
        </p:nvPicPr>
        <p:blipFill>
          <a:blip r:embed="rId3" cstate="print"/>
          <a:stretch>
            <a:fillRect/>
          </a:stretch>
        </p:blipFill>
        <p:spPr>
          <a:xfrm>
            <a:off x="242047" y="1568825"/>
            <a:ext cx="9457766" cy="5155760"/>
          </a:xfrm>
          <a:prstGeom prst="rect">
            <a:avLst/>
          </a:prstGeom>
        </p:spPr>
      </p:pic>
      <p:sp>
        <p:nvSpPr>
          <p:cNvPr id="4" name="object 4"/>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13</a:t>
            </a:fld>
            <a:endParaRPr dirty="0"/>
          </a:p>
        </p:txBody>
      </p:sp>
      <p:sp>
        <p:nvSpPr>
          <p:cNvPr id="8" name="TextBox 7">
            <a:extLst>
              <a:ext uri="{FF2B5EF4-FFF2-40B4-BE49-F238E27FC236}">
                <a16:creationId xmlns:a16="http://schemas.microsoft.com/office/drawing/2014/main" id="{A19587B0-42A3-D8FD-F13A-1DDB3A902468}"/>
              </a:ext>
            </a:extLst>
          </p:cNvPr>
          <p:cNvSpPr txBox="1"/>
          <p:nvPr/>
        </p:nvSpPr>
        <p:spPr>
          <a:xfrm>
            <a:off x="5576047" y="5077018"/>
            <a:ext cx="6096000" cy="1647567"/>
          </a:xfrm>
          <a:prstGeom prst="rect">
            <a:avLst/>
          </a:prstGeom>
          <a:noFill/>
        </p:spPr>
        <p:txBody>
          <a:bodyPr wrap="square">
            <a:spAutoFit/>
          </a:bodyPr>
          <a:lstStyle/>
          <a:p>
            <a:pPr marR="621960" algn="just">
              <a:lnSpc>
                <a:spcPct val="130000"/>
              </a:lnSpc>
              <a:spcBef>
                <a:spcPts val="410"/>
              </a:spcBef>
            </a:pPr>
            <a:r>
              <a:rPr lang="en-US" sz="1588" dirty="0">
                <a:latin typeface="Arial" panose="020B0604020202020204" pitchFamily="34" charset="0"/>
                <a:ea typeface="Arial" panose="020B0604020202020204" pitchFamily="34" charset="0"/>
              </a:rPr>
              <a:t>The graphs show the bivariate analysis of independent categorical columns with the target variable. It can be inferred that in most sub categories of the categorical variables, the distribution of satisfied and dissatisfied customers are not the same.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01433" y="-1538422"/>
            <a:ext cx="6984758" cy="778673"/>
          </a:xfrm>
          <a:prstGeom prst="rect">
            <a:avLst/>
          </a:prstGeom>
        </p:spPr>
        <p:txBody>
          <a:bodyPr vert="horz" wrap="square" lIns="0" tIns="13777" rIns="0" bIns="0" rtlCol="0">
            <a:spAutoFit/>
          </a:bodyPr>
          <a:lstStyle/>
          <a:p>
            <a:pPr marL="14501" marR="5800" algn="just">
              <a:lnSpc>
                <a:spcPct val="124700"/>
              </a:lnSpc>
              <a:spcBef>
                <a:spcPts val="108"/>
              </a:spcBef>
            </a:pPr>
            <a:r>
              <a:rPr sz="1370" dirty="0">
                <a:latin typeface="Arial"/>
                <a:cs typeface="Arial"/>
              </a:rPr>
              <a:t>The </a:t>
            </a:r>
            <a:r>
              <a:rPr sz="1370" spc="-5" dirty="0">
                <a:latin typeface="Arial"/>
                <a:cs typeface="Arial"/>
              </a:rPr>
              <a:t>above is </a:t>
            </a:r>
            <a:r>
              <a:rPr sz="1370" dirty="0">
                <a:latin typeface="Arial"/>
                <a:cs typeface="Arial"/>
              </a:rPr>
              <a:t>the </a:t>
            </a:r>
            <a:r>
              <a:rPr sz="1370" spc="-5" dirty="0">
                <a:latin typeface="Arial"/>
                <a:cs typeface="Arial"/>
              </a:rPr>
              <a:t>bivariate analysis </a:t>
            </a:r>
            <a:r>
              <a:rPr sz="1370" dirty="0">
                <a:latin typeface="Arial"/>
                <a:cs typeface="Arial"/>
              </a:rPr>
              <a:t>of </a:t>
            </a:r>
            <a:r>
              <a:rPr sz="1370" spc="-5" dirty="0">
                <a:latin typeface="Arial"/>
                <a:cs typeface="Arial"/>
              </a:rPr>
              <a:t>independent categorical columns with the target </a:t>
            </a:r>
            <a:r>
              <a:rPr sz="1370" dirty="0">
                <a:latin typeface="Arial"/>
                <a:cs typeface="Arial"/>
              </a:rPr>
              <a:t> </a:t>
            </a:r>
            <a:r>
              <a:rPr sz="1370" spc="-5" dirty="0">
                <a:latin typeface="Arial"/>
                <a:cs typeface="Arial"/>
              </a:rPr>
              <a:t>variable. </a:t>
            </a:r>
            <a:r>
              <a:rPr sz="1370" dirty="0">
                <a:latin typeface="Arial"/>
                <a:cs typeface="Arial"/>
              </a:rPr>
              <a:t>It can </a:t>
            </a:r>
            <a:r>
              <a:rPr sz="1370" spc="-5" dirty="0">
                <a:latin typeface="Arial"/>
                <a:cs typeface="Arial"/>
              </a:rPr>
              <a:t>be inferred that in most </a:t>
            </a:r>
            <a:r>
              <a:rPr sz="1370" spc="-11" dirty="0">
                <a:latin typeface="Arial"/>
                <a:cs typeface="Arial"/>
              </a:rPr>
              <a:t>sub </a:t>
            </a:r>
            <a:r>
              <a:rPr sz="1370" spc="-5" dirty="0">
                <a:latin typeface="Arial"/>
                <a:cs typeface="Arial"/>
              </a:rPr>
              <a:t>categories </a:t>
            </a:r>
            <a:r>
              <a:rPr sz="1370" dirty="0">
                <a:latin typeface="Arial"/>
                <a:cs typeface="Arial"/>
              </a:rPr>
              <a:t>of the </a:t>
            </a:r>
            <a:r>
              <a:rPr sz="1370" spc="-5" dirty="0">
                <a:latin typeface="Arial"/>
                <a:cs typeface="Arial"/>
              </a:rPr>
              <a:t>categorical variables, </a:t>
            </a:r>
            <a:r>
              <a:rPr sz="1370" spc="-11" dirty="0">
                <a:latin typeface="Arial"/>
                <a:cs typeface="Arial"/>
              </a:rPr>
              <a:t>the </a:t>
            </a:r>
            <a:r>
              <a:rPr sz="1370" spc="-5" dirty="0">
                <a:latin typeface="Arial"/>
                <a:cs typeface="Arial"/>
              </a:rPr>
              <a:t> distribution</a:t>
            </a:r>
            <a:r>
              <a:rPr sz="1370" spc="-11" dirty="0">
                <a:latin typeface="Arial"/>
                <a:cs typeface="Arial"/>
              </a:rPr>
              <a:t> </a:t>
            </a:r>
            <a:r>
              <a:rPr sz="1370" dirty="0">
                <a:latin typeface="Arial"/>
                <a:cs typeface="Arial"/>
              </a:rPr>
              <a:t>of</a:t>
            </a:r>
            <a:r>
              <a:rPr sz="1370" spc="11" dirty="0">
                <a:latin typeface="Arial"/>
                <a:cs typeface="Arial"/>
              </a:rPr>
              <a:t> </a:t>
            </a:r>
            <a:r>
              <a:rPr sz="1370" spc="-5" dirty="0">
                <a:latin typeface="Arial"/>
                <a:cs typeface="Arial"/>
              </a:rPr>
              <a:t>satisfied</a:t>
            </a:r>
            <a:r>
              <a:rPr sz="1370" spc="-11" dirty="0">
                <a:latin typeface="Arial"/>
                <a:cs typeface="Arial"/>
              </a:rPr>
              <a:t> </a:t>
            </a:r>
            <a:r>
              <a:rPr sz="1370" dirty="0">
                <a:latin typeface="Arial"/>
                <a:cs typeface="Arial"/>
              </a:rPr>
              <a:t>and</a:t>
            </a:r>
            <a:r>
              <a:rPr sz="1370" spc="-11" dirty="0">
                <a:latin typeface="Arial"/>
                <a:cs typeface="Arial"/>
              </a:rPr>
              <a:t> </a:t>
            </a:r>
            <a:r>
              <a:rPr sz="1370" spc="-5" dirty="0">
                <a:latin typeface="Arial"/>
                <a:cs typeface="Arial"/>
              </a:rPr>
              <a:t>dissatisfied</a:t>
            </a:r>
            <a:r>
              <a:rPr sz="1370" dirty="0">
                <a:latin typeface="Arial"/>
                <a:cs typeface="Arial"/>
              </a:rPr>
              <a:t> </a:t>
            </a:r>
            <a:r>
              <a:rPr sz="1370" spc="-5" dirty="0">
                <a:latin typeface="Arial"/>
                <a:cs typeface="Arial"/>
              </a:rPr>
              <a:t>customers</a:t>
            </a:r>
            <a:r>
              <a:rPr sz="1370" dirty="0">
                <a:latin typeface="Arial"/>
                <a:cs typeface="Arial"/>
              </a:rPr>
              <a:t> are</a:t>
            </a:r>
            <a:r>
              <a:rPr sz="1370" spc="-11" dirty="0">
                <a:latin typeface="Arial"/>
                <a:cs typeface="Arial"/>
              </a:rPr>
              <a:t> </a:t>
            </a:r>
            <a:r>
              <a:rPr sz="1370" spc="-5" dirty="0">
                <a:latin typeface="Arial"/>
                <a:cs typeface="Arial"/>
              </a:rPr>
              <a:t>not</a:t>
            </a:r>
            <a:r>
              <a:rPr sz="1370" dirty="0">
                <a:latin typeface="Arial"/>
                <a:cs typeface="Arial"/>
              </a:rPr>
              <a:t> </a:t>
            </a:r>
            <a:r>
              <a:rPr sz="1370" spc="-5" dirty="0">
                <a:latin typeface="Arial"/>
                <a:cs typeface="Arial"/>
              </a:rPr>
              <a:t>the</a:t>
            </a:r>
            <a:r>
              <a:rPr sz="1370" dirty="0">
                <a:latin typeface="Arial"/>
                <a:cs typeface="Arial"/>
              </a:rPr>
              <a:t> </a:t>
            </a:r>
            <a:r>
              <a:rPr sz="1370" spc="-5" dirty="0">
                <a:latin typeface="Arial"/>
                <a:cs typeface="Arial"/>
              </a:rPr>
              <a:t>same.</a:t>
            </a:r>
            <a:endParaRPr sz="1370">
              <a:latin typeface="Arial"/>
              <a:cs typeface="Arial"/>
            </a:endParaRPr>
          </a:p>
        </p:txBody>
      </p:sp>
      <p:sp>
        <p:nvSpPr>
          <p:cNvPr id="3" name="object 3"/>
          <p:cNvSpPr txBox="1"/>
          <p:nvPr/>
        </p:nvSpPr>
        <p:spPr>
          <a:xfrm>
            <a:off x="564777" y="367553"/>
            <a:ext cx="9433442" cy="917454"/>
          </a:xfrm>
          <a:prstGeom prst="rect">
            <a:avLst/>
          </a:prstGeom>
        </p:spPr>
        <p:txBody>
          <a:bodyPr vert="horz" wrap="square" lIns="0" tIns="14501" rIns="0" bIns="0" rtlCol="0">
            <a:spAutoFit/>
          </a:bodyPr>
          <a:lstStyle/>
          <a:p>
            <a:pPr marL="14501">
              <a:spcBef>
                <a:spcPts val="114"/>
              </a:spcBef>
            </a:pPr>
            <a:r>
              <a:rPr sz="1600" b="1" spc="-5" dirty="0">
                <a:latin typeface="Arial"/>
                <a:cs typeface="Arial"/>
              </a:rPr>
              <a:t>Univariate</a:t>
            </a:r>
            <a:r>
              <a:rPr sz="1600" b="1" spc="-51" dirty="0">
                <a:latin typeface="Arial"/>
                <a:cs typeface="Arial"/>
              </a:rPr>
              <a:t> </a:t>
            </a:r>
            <a:r>
              <a:rPr sz="1600" b="1" spc="-5" dirty="0">
                <a:latin typeface="Arial"/>
                <a:cs typeface="Arial"/>
              </a:rPr>
              <a:t>analysis</a:t>
            </a:r>
            <a:r>
              <a:rPr sz="1600" b="1" spc="-19" dirty="0">
                <a:latin typeface="Arial"/>
                <a:cs typeface="Arial"/>
              </a:rPr>
              <a:t> </a:t>
            </a:r>
            <a:r>
              <a:rPr sz="1600" b="1" spc="-11" dirty="0">
                <a:latin typeface="Arial"/>
                <a:cs typeface="Arial"/>
              </a:rPr>
              <a:t>of </a:t>
            </a:r>
            <a:r>
              <a:rPr sz="1600" b="1" dirty="0">
                <a:latin typeface="Arial"/>
                <a:cs typeface="Arial"/>
              </a:rPr>
              <a:t>target</a:t>
            </a:r>
            <a:r>
              <a:rPr sz="1600" b="1" spc="-19" dirty="0">
                <a:latin typeface="Arial"/>
                <a:cs typeface="Arial"/>
              </a:rPr>
              <a:t> feature:</a:t>
            </a:r>
            <a:endParaRPr sz="1600" dirty="0">
              <a:latin typeface="Arial"/>
              <a:cs typeface="Arial"/>
            </a:endParaRPr>
          </a:p>
          <a:p>
            <a:pPr>
              <a:spcBef>
                <a:spcPts val="19"/>
              </a:spcBef>
            </a:pPr>
            <a:endParaRPr sz="1600" dirty="0">
              <a:latin typeface="Arial"/>
              <a:cs typeface="Arial"/>
            </a:endParaRPr>
          </a:p>
          <a:p>
            <a:pPr marL="14501">
              <a:lnSpc>
                <a:spcPts val="1611"/>
              </a:lnSpc>
              <a:spcBef>
                <a:spcPts val="5"/>
              </a:spcBef>
            </a:pPr>
            <a:r>
              <a:rPr sz="1600" dirty="0">
                <a:latin typeface="Arial"/>
                <a:cs typeface="Arial"/>
              </a:rPr>
              <a:t>We </a:t>
            </a:r>
            <a:r>
              <a:rPr sz="1600" spc="-5" dirty="0">
                <a:latin typeface="Arial"/>
                <a:cs typeface="Arial"/>
              </a:rPr>
              <a:t>can also</a:t>
            </a:r>
            <a:r>
              <a:rPr sz="1600" spc="5" dirty="0">
                <a:latin typeface="Arial"/>
                <a:cs typeface="Arial"/>
              </a:rPr>
              <a:t> </a:t>
            </a:r>
            <a:r>
              <a:rPr sz="1600" spc="-5" dirty="0">
                <a:latin typeface="Arial"/>
                <a:cs typeface="Arial"/>
              </a:rPr>
              <a:t>infer</a:t>
            </a:r>
            <a:r>
              <a:rPr sz="1600" spc="5" dirty="0">
                <a:latin typeface="Arial"/>
                <a:cs typeface="Arial"/>
              </a:rPr>
              <a:t> </a:t>
            </a:r>
            <a:r>
              <a:rPr sz="1600" spc="-5" dirty="0">
                <a:latin typeface="Arial"/>
                <a:cs typeface="Arial"/>
              </a:rPr>
              <a:t>that</a:t>
            </a:r>
            <a:r>
              <a:rPr sz="1600" dirty="0">
                <a:latin typeface="Arial"/>
                <a:cs typeface="Arial"/>
              </a:rPr>
              <a:t> </a:t>
            </a:r>
            <a:r>
              <a:rPr sz="1600" spc="-5" dirty="0">
                <a:latin typeface="Arial"/>
                <a:cs typeface="Arial"/>
              </a:rPr>
              <a:t>the</a:t>
            </a:r>
            <a:r>
              <a:rPr sz="1600" spc="5" dirty="0">
                <a:latin typeface="Arial"/>
                <a:cs typeface="Arial"/>
              </a:rPr>
              <a:t> </a:t>
            </a:r>
            <a:r>
              <a:rPr sz="1600" spc="-5" dirty="0">
                <a:latin typeface="Arial"/>
                <a:cs typeface="Arial"/>
              </a:rPr>
              <a:t>target</a:t>
            </a:r>
            <a:r>
              <a:rPr sz="1600" spc="5" dirty="0">
                <a:latin typeface="Arial"/>
                <a:cs typeface="Arial"/>
              </a:rPr>
              <a:t> </a:t>
            </a:r>
            <a:r>
              <a:rPr sz="1600" spc="-5" dirty="0">
                <a:latin typeface="Arial"/>
                <a:cs typeface="Arial"/>
              </a:rPr>
              <a:t>class</a:t>
            </a:r>
            <a:r>
              <a:rPr sz="1600" spc="5" dirty="0">
                <a:latin typeface="Arial"/>
                <a:cs typeface="Arial"/>
              </a:rPr>
              <a:t> </a:t>
            </a:r>
            <a:r>
              <a:rPr sz="1600" spc="-5" dirty="0">
                <a:latin typeface="Arial"/>
                <a:cs typeface="Arial"/>
              </a:rPr>
              <a:t>is</a:t>
            </a:r>
            <a:r>
              <a:rPr sz="1600" dirty="0">
                <a:latin typeface="Arial"/>
                <a:cs typeface="Arial"/>
              </a:rPr>
              <a:t> </a:t>
            </a:r>
            <a:r>
              <a:rPr sz="1600" spc="-5" dirty="0">
                <a:latin typeface="Arial"/>
                <a:cs typeface="Arial"/>
              </a:rPr>
              <a:t>balanced</a:t>
            </a:r>
            <a:r>
              <a:rPr sz="1600" dirty="0">
                <a:latin typeface="Arial"/>
                <a:cs typeface="Arial"/>
              </a:rPr>
              <a:t> </a:t>
            </a:r>
            <a:r>
              <a:rPr sz="1600" spc="-5" dirty="0">
                <a:latin typeface="Arial"/>
                <a:cs typeface="Arial"/>
              </a:rPr>
              <a:t>with 56% </a:t>
            </a:r>
            <a:r>
              <a:rPr sz="1600" dirty="0">
                <a:latin typeface="Arial"/>
                <a:cs typeface="Arial"/>
              </a:rPr>
              <a:t>of</a:t>
            </a:r>
            <a:r>
              <a:rPr sz="1600" spc="-5" dirty="0">
                <a:latin typeface="Arial"/>
                <a:cs typeface="Arial"/>
              </a:rPr>
              <a:t> passengers</a:t>
            </a:r>
            <a:r>
              <a:rPr sz="1600" dirty="0">
                <a:latin typeface="Arial"/>
                <a:cs typeface="Arial"/>
              </a:rPr>
              <a:t> </a:t>
            </a:r>
            <a:r>
              <a:rPr sz="1600" spc="-5" dirty="0">
                <a:latin typeface="Arial"/>
                <a:cs typeface="Arial"/>
              </a:rPr>
              <a:t>belonging</a:t>
            </a:r>
            <a:r>
              <a:rPr sz="1600" dirty="0">
                <a:latin typeface="Arial"/>
                <a:cs typeface="Arial"/>
              </a:rPr>
              <a:t> to the</a:t>
            </a:r>
            <a:r>
              <a:rPr sz="1600" spc="-5" dirty="0">
                <a:latin typeface="Arial"/>
                <a:cs typeface="Arial"/>
              </a:rPr>
              <a:t> </a:t>
            </a:r>
            <a:r>
              <a:rPr sz="1600" dirty="0">
                <a:latin typeface="Arial"/>
                <a:cs typeface="Arial"/>
              </a:rPr>
              <a:t>neutral</a:t>
            </a:r>
          </a:p>
          <a:p>
            <a:pPr marL="14501">
              <a:lnSpc>
                <a:spcPts val="1611"/>
              </a:lnSpc>
            </a:pPr>
            <a:r>
              <a:rPr sz="1600" spc="-5" dirty="0">
                <a:latin typeface="Arial"/>
                <a:cs typeface="Arial"/>
              </a:rPr>
              <a:t>/dissatisfied</a:t>
            </a:r>
            <a:r>
              <a:rPr sz="1600" spc="-11" dirty="0">
                <a:latin typeface="Arial"/>
                <a:cs typeface="Arial"/>
              </a:rPr>
              <a:t> </a:t>
            </a:r>
            <a:r>
              <a:rPr sz="1600" dirty="0">
                <a:latin typeface="Arial"/>
                <a:cs typeface="Arial"/>
              </a:rPr>
              <a:t>class </a:t>
            </a:r>
            <a:r>
              <a:rPr sz="1600" spc="-5" dirty="0">
                <a:latin typeface="Arial"/>
                <a:cs typeface="Arial"/>
              </a:rPr>
              <a:t>and</a:t>
            </a:r>
            <a:r>
              <a:rPr sz="1600" spc="-11" dirty="0">
                <a:latin typeface="Arial"/>
                <a:cs typeface="Arial"/>
              </a:rPr>
              <a:t> </a:t>
            </a:r>
            <a:r>
              <a:rPr sz="1600" spc="-5" dirty="0">
                <a:latin typeface="Arial"/>
                <a:cs typeface="Arial"/>
              </a:rPr>
              <a:t>43% from</a:t>
            </a:r>
            <a:r>
              <a:rPr sz="1600" spc="5" dirty="0">
                <a:latin typeface="Arial"/>
                <a:cs typeface="Arial"/>
              </a:rPr>
              <a:t> </a:t>
            </a:r>
            <a:r>
              <a:rPr sz="1600" spc="-5" dirty="0">
                <a:latin typeface="Arial"/>
                <a:cs typeface="Arial"/>
              </a:rPr>
              <a:t>the</a:t>
            </a:r>
            <a:r>
              <a:rPr sz="1600" dirty="0">
                <a:latin typeface="Arial"/>
                <a:cs typeface="Arial"/>
              </a:rPr>
              <a:t> </a:t>
            </a:r>
            <a:r>
              <a:rPr sz="1600" spc="-5" dirty="0">
                <a:latin typeface="Arial"/>
                <a:cs typeface="Arial"/>
              </a:rPr>
              <a:t>satisfied</a:t>
            </a:r>
            <a:r>
              <a:rPr sz="1600" spc="-11" dirty="0">
                <a:latin typeface="Arial"/>
                <a:cs typeface="Arial"/>
              </a:rPr>
              <a:t> </a:t>
            </a:r>
            <a:r>
              <a:rPr sz="1600" dirty="0">
                <a:latin typeface="Arial"/>
                <a:cs typeface="Arial"/>
              </a:rPr>
              <a:t>class.</a:t>
            </a:r>
          </a:p>
        </p:txBody>
      </p:sp>
      <p:pic>
        <p:nvPicPr>
          <p:cNvPr id="4" name="object 4"/>
          <p:cNvPicPr/>
          <p:nvPr/>
        </p:nvPicPr>
        <p:blipFill>
          <a:blip r:embed="rId2" cstate="print"/>
          <a:stretch>
            <a:fillRect/>
          </a:stretch>
        </p:blipFill>
        <p:spPr>
          <a:xfrm>
            <a:off x="2169459" y="1967753"/>
            <a:ext cx="6706363" cy="4522694"/>
          </a:xfrm>
          <a:prstGeom prst="rect">
            <a:avLst/>
          </a:prstGeom>
        </p:spPr>
      </p:pic>
      <p:sp>
        <p:nvSpPr>
          <p:cNvPr id="5" name="object 5"/>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A22ED-745E-9852-1126-CE4408B191D2}"/>
              </a:ext>
            </a:extLst>
          </p:cNvPr>
          <p:cNvSpPr txBox="1"/>
          <p:nvPr/>
        </p:nvSpPr>
        <p:spPr>
          <a:xfrm>
            <a:off x="228599" y="266700"/>
            <a:ext cx="2371725" cy="400110"/>
          </a:xfrm>
          <a:prstGeom prst="rect">
            <a:avLst/>
          </a:prstGeom>
          <a:noFill/>
        </p:spPr>
        <p:txBody>
          <a:bodyPr wrap="square" rtlCol="0">
            <a:spAutoFit/>
          </a:bodyPr>
          <a:lstStyle/>
          <a:p>
            <a:r>
              <a:rPr lang="en-US" sz="2000" b="1" u="sng" dirty="0"/>
              <a:t>Statistical Analysis</a:t>
            </a:r>
          </a:p>
        </p:txBody>
      </p:sp>
      <p:sp>
        <p:nvSpPr>
          <p:cNvPr id="4" name="TextBox 3">
            <a:extLst>
              <a:ext uri="{FF2B5EF4-FFF2-40B4-BE49-F238E27FC236}">
                <a16:creationId xmlns:a16="http://schemas.microsoft.com/office/drawing/2014/main" id="{86309B07-D7C4-ACEA-06FC-05AC476C6739}"/>
              </a:ext>
            </a:extLst>
          </p:cNvPr>
          <p:cNvSpPr txBox="1"/>
          <p:nvPr/>
        </p:nvSpPr>
        <p:spPr>
          <a:xfrm>
            <a:off x="428625" y="961487"/>
            <a:ext cx="10239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Checking the distribution of the  features using Shapiro Wilk Test at 5% of level of significance</a:t>
            </a:r>
          </a:p>
        </p:txBody>
      </p:sp>
      <p:sp>
        <p:nvSpPr>
          <p:cNvPr id="8" name="TextBox 7">
            <a:extLst>
              <a:ext uri="{FF2B5EF4-FFF2-40B4-BE49-F238E27FC236}">
                <a16:creationId xmlns:a16="http://schemas.microsoft.com/office/drawing/2014/main" id="{CDD75BB5-82C5-80AA-5217-07754FF75738}"/>
              </a:ext>
            </a:extLst>
          </p:cNvPr>
          <p:cNvSpPr txBox="1"/>
          <p:nvPr/>
        </p:nvSpPr>
        <p:spPr>
          <a:xfrm>
            <a:off x="1676400" y="1489322"/>
            <a:ext cx="8991600" cy="923330"/>
          </a:xfrm>
          <a:prstGeom prst="rect">
            <a:avLst/>
          </a:prstGeom>
          <a:noFill/>
        </p:spPr>
        <p:txBody>
          <a:bodyPr wrap="square" rtlCol="0">
            <a:spAutoFit/>
          </a:bodyPr>
          <a:lstStyle/>
          <a:p>
            <a:r>
              <a:rPr lang="en-US" dirty="0"/>
              <a:t>● The hypothesis test of  the independence of attributes </a:t>
            </a:r>
          </a:p>
          <a:p>
            <a:r>
              <a:rPr lang="en-US" dirty="0"/>
              <a:t>   Ho: The attributes follow normal distribution</a:t>
            </a:r>
          </a:p>
          <a:p>
            <a:r>
              <a:rPr lang="en-US" dirty="0"/>
              <a:t>   Ha: The attributes doesn’t  follow normal distribution</a:t>
            </a:r>
          </a:p>
        </p:txBody>
      </p:sp>
      <p:pic>
        <p:nvPicPr>
          <p:cNvPr id="10" name="Picture 9">
            <a:extLst>
              <a:ext uri="{FF2B5EF4-FFF2-40B4-BE49-F238E27FC236}">
                <a16:creationId xmlns:a16="http://schemas.microsoft.com/office/drawing/2014/main" id="{932485D2-B05C-6655-9406-1F3F5B3AD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22" y="2412652"/>
            <a:ext cx="3254427" cy="2146681"/>
          </a:xfrm>
          <a:prstGeom prst="rect">
            <a:avLst/>
          </a:prstGeom>
        </p:spPr>
      </p:pic>
      <p:sp>
        <p:nvSpPr>
          <p:cNvPr id="12" name="TextBox 11">
            <a:extLst>
              <a:ext uri="{FF2B5EF4-FFF2-40B4-BE49-F238E27FC236}">
                <a16:creationId xmlns:a16="http://schemas.microsoft.com/office/drawing/2014/main" id="{A7700BC9-15E5-E4BD-717B-8F117479894F}"/>
              </a:ext>
            </a:extLst>
          </p:cNvPr>
          <p:cNvSpPr txBox="1"/>
          <p:nvPr/>
        </p:nvSpPr>
        <p:spPr>
          <a:xfrm>
            <a:off x="2143125" y="4559333"/>
            <a:ext cx="71723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p-value of the features are less than 5% percent that is 0.05,which means result is significant and will reject the null hypothesis</a:t>
            </a:r>
          </a:p>
          <a:p>
            <a:pPr marL="285750" indent="-285750">
              <a:buFont typeface="Arial" panose="020B0604020202020204" pitchFamily="34" charset="0"/>
              <a:buChar char="•"/>
            </a:pPr>
            <a:r>
              <a:rPr lang="en-US" dirty="0"/>
              <a:t>The features doesn’t follow normal distribution</a:t>
            </a:r>
          </a:p>
        </p:txBody>
      </p:sp>
      <p:pic>
        <p:nvPicPr>
          <p:cNvPr id="14" name="Picture 13">
            <a:extLst>
              <a:ext uri="{FF2B5EF4-FFF2-40B4-BE49-F238E27FC236}">
                <a16:creationId xmlns:a16="http://schemas.microsoft.com/office/drawing/2014/main" id="{FB745566-DC72-8112-A45D-10974397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76200"/>
            <a:ext cx="2324100" cy="952500"/>
          </a:xfrm>
          <a:prstGeom prst="rect">
            <a:avLst/>
          </a:prstGeom>
        </p:spPr>
      </p:pic>
    </p:spTree>
    <p:extLst>
      <p:ext uri="{BB962C8B-B14F-4D97-AF65-F5344CB8AC3E}">
        <p14:creationId xmlns:p14="http://schemas.microsoft.com/office/powerpoint/2010/main" val="189101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493BB-D68D-5CBD-2AD5-EFEAA5E9D9CC}"/>
              </a:ext>
            </a:extLst>
          </p:cNvPr>
          <p:cNvSpPr txBox="1"/>
          <p:nvPr/>
        </p:nvSpPr>
        <p:spPr>
          <a:xfrm>
            <a:off x="301558" y="117335"/>
            <a:ext cx="4238625" cy="400110"/>
          </a:xfrm>
          <a:prstGeom prst="rect">
            <a:avLst/>
          </a:prstGeom>
          <a:noFill/>
        </p:spPr>
        <p:txBody>
          <a:bodyPr wrap="square" rtlCol="0">
            <a:spAutoFit/>
          </a:bodyPr>
          <a:lstStyle/>
          <a:p>
            <a:r>
              <a:rPr lang="en-US" sz="2000" b="1" u="sng" dirty="0"/>
              <a:t>Non-parametric test </a:t>
            </a:r>
          </a:p>
        </p:txBody>
      </p:sp>
      <p:sp>
        <p:nvSpPr>
          <p:cNvPr id="4" name="TextBox 3">
            <a:extLst>
              <a:ext uri="{FF2B5EF4-FFF2-40B4-BE49-F238E27FC236}">
                <a16:creationId xmlns:a16="http://schemas.microsoft.com/office/drawing/2014/main" id="{326DAA97-7538-CA07-B61E-CB710D3107B9}"/>
              </a:ext>
            </a:extLst>
          </p:cNvPr>
          <p:cNvSpPr txBox="1"/>
          <p:nvPr/>
        </p:nvSpPr>
        <p:spPr>
          <a:xfrm>
            <a:off x="-1" y="517445"/>
            <a:ext cx="121253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the features are not following normal distribution , we will go for Non-parametric test</a:t>
            </a:r>
          </a:p>
          <a:p>
            <a:pPr marL="285750" indent="-285750">
              <a:buFont typeface="Arial" panose="020B0604020202020204" pitchFamily="34" charset="0"/>
              <a:buChar char="•"/>
            </a:pPr>
            <a:r>
              <a:rPr lang="en-US" dirty="0"/>
              <a:t>For Numerical features we will use Kruskal test for checking the significant features</a:t>
            </a:r>
          </a:p>
          <a:p>
            <a:pPr marL="285750" indent="-285750">
              <a:buFont typeface="Arial" panose="020B0604020202020204" pitchFamily="34" charset="0"/>
              <a:buChar char="•"/>
            </a:pPr>
            <a:r>
              <a:rPr lang="en-US" dirty="0"/>
              <a:t>For categorical test we ill use </a:t>
            </a:r>
            <a:r>
              <a:rPr lang="en-US" dirty="0" err="1"/>
              <a:t>Chisquare</a:t>
            </a:r>
            <a:r>
              <a:rPr lang="en-US" dirty="0"/>
              <a:t> test for checking the significant features</a:t>
            </a:r>
          </a:p>
          <a:p>
            <a:pPr marL="285750" indent="-285750">
              <a:buFont typeface="Arial" panose="020B0604020202020204" pitchFamily="34" charset="0"/>
              <a:buChar char="•"/>
            </a:pPr>
            <a:r>
              <a:rPr lang="en-US" dirty="0"/>
              <a:t>For both test the null hypothesis is that the feature is important and Alternative is that the feature is not important</a:t>
            </a:r>
          </a:p>
        </p:txBody>
      </p:sp>
      <p:pic>
        <p:nvPicPr>
          <p:cNvPr id="6" name="Picture 5">
            <a:extLst>
              <a:ext uri="{FF2B5EF4-FFF2-40B4-BE49-F238E27FC236}">
                <a16:creationId xmlns:a16="http://schemas.microsoft.com/office/drawing/2014/main" id="{4C3B7DA6-AFA4-3B66-F1FD-37F8DB6E3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60" y="2007447"/>
            <a:ext cx="3240632" cy="2300941"/>
          </a:xfrm>
          <a:prstGeom prst="rect">
            <a:avLst/>
          </a:prstGeom>
        </p:spPr>
      </p:pic>
      <p:pic>
        <p:nvPicPr>
          <p:cNvPr id="10" name="Picture 9">
            <a:extLst>
              <a:ext uri="{FF2B5EF4-FFF2-40B4-BE49-F238E27FC236}">
                <a16:creationId xmlns:a16="http://schemas.microsoft.com/office/drawing/2014/main" id="{0AB76ADA-6B9B-C527-CC63-FD5C15E7F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158" y="1717774"/>
            <a:ext cx="4309654" cy="4514349"/>
          </a:xfrm>
          <a:prstGeom prst="rect">
            <a:avLst/>
          </a:prstGeom>
        </p:spPr>
      </p:pic>
      <p:sp>
        <p:nvSpPr>
          <p:cNvPr id="11" name="TextBox 10">
            <a:extLst>
              <a:ext uri="{FF2B5EF4-FFF2-40B4-BE49-F238E27FC236}">
                <a16:creationId xmlns:a16="http://schemas.microsoft.com/office/drawing/2014/main" id="{FEA35A57-1A0B-3CAD-5989-79C31DF1C48D}"/>
              </a:ext>
            </a:extLst>
          </p:cNvPr>
          <p:cNvSpPr txBox="1"/>
          <p:nvPr/>
        </p:nvSpPr>
        <p:spPr>
          <a:xfrm>
            <a:off x="650289" y="6155889"/>
            <a:ext cx="10496549" cy="369332"/>
          </a:xfrm>
          <a:prstGeom prst="rect">
            <a:avLst/>
          </a:prstGeom>
          <a:noFill/>
        </p:spPr>
        <p:txBody>
          <a:bodyPr wrap="square" rtlCol="0">
            <a:spAutoFit/>
          </a:bodyPr>
          <a:lstStyle/>
          <a:p>
            <a:pPr marL="285750" indent="-285750">
              <a:buFont typeface="Arial" panose="020B0604020202020204" pitchFamily="34" charset="0"/>
              <a:buChar char="•"/>
            </a:pPr>
            <a:r>
              <a:rPr lang="en-US" dirty="0"/>
              <a:t>Since the p-value for all the features are less then 0.05,which indicates that all the feature are important</a:t>
            </a:r>
          </a:p>
        </p:txBody>
      </p:sp>
      <p:pic>
        <p:nvPicPr>
          <p:cNvPr id="13" name="Picture 12">
            <a:extLst>
              <a:ext uri="{FF2B5EF4-FFF2-40B4-BE49-F238E27FC236}">
                <a16:creationId xmlns:a16="http://schemas.microsoft.com/office/drawing/2014/main" id="{A9E96EC4-27DD-027F-5276-DF6802EAA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6342" y="117335"/>
            <a:ext cx="2324100" cy="952500"/>
          </a:xfrm>
          <a:prstGeom prst="rect">
            <a:avLst/>
          </a:prstGeom>
        </p:spPr>
      </p:pic>
    </p:spTree>
    <p:extLst>
      <p:ext uri="{BB962C8B-B14F-4D97-AF65-F5344CB8AC3E}">
        <p14:creationId xmlns:p14="http://schemas.microsoft.com/office/powerpoint/2010/main" val="70171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B9950-E099-C7EA-1246-66483D992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85725"/>
            <a:ext cx="2324100" cy="952500"/>
          </a:xfrm>
          <a:prstGeom prst="rect">
            <a:avLst/>
          </a:prstGeom>
        </p:spPr>
      </p:pic>
      <p:sp>
        <p:nvSpPr>
          <p:cNvPr id="4" name="TextBox 3">
            <a:extLst>
              <a:ext uri="{FF2B5EF4-FFF2-40B4-BE49-F238E27FC236}">
                <a16:creationId xmlns:a16="http://schemas.microsoft.com/office/drawing/2014/main" id="{AD7B05E8-257F-0A23-1C05-6CE4857AF879}"/>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52A768ED-85C0-8956-336D-E19B4CBE12FF}"/>
              </a:ext>
            </a:extLst>
          </p:cNvPr>
          <p:cNvSpPr txBox="1"/>
          <p:nvPr/>
        </p:nvSpPr>
        <p:spPr>
          <a:xfrm>
            <a:off x="114300" y="257175"/>
            <a:ext cx="7948613" cy="400110"/>
          </a:xfrm>
          <a:prstGeom prst="rect">
            <a:avLst/>
          </a:prstGeom>
          <a:noFill/>
        </p:spPr>
        <p:txBody>
          <a:bodyPr wrap="square" rtlCol="0">
            <a:spAutoFit/>
          </a:bodyPr>
          <a:lstStyle/>
          <a:p>
            <a:r>
              <a:rPr lang="en-US" sz="2000" b="1" u="sng" dirty="0"/>
              <a:t>Model Building</a:t>
            </a:r>
            <a:r>
              <a:rPr lang="en-US" sz="2000" b="1" dirty="0"/>
              <a:t>:</a:t>
            </a:r>
          </a:p>
        </p:txBody>
      </p:sp>
      <p:sp>
        <p:nvSpPr>
          <p:cNvPr id="7" name="TextBox 6">
            <a:extLst>
              <a:ext uri="{FF2B5EF4-FFF2-40B4-BE49-F238E27FC236}">
                <a16:creationId xmlns:a16="http://schemas.microsoft.com/office/drawing/2014/main" id="{C8EF1F95-6D2F-742C-8FCE-DF518B161F0F}"/>
              </a:ext>
            </a:extLst>
          </p:cNvPr>
          <p:cNvSpPr txBox="1"/>
          <p:nvPr/>
        </p:nvSpPr>
        <p:spPr>
          <a:xfrm>
            <a:off x="447675" y="668893"/>
            <a:ext cx="4705350" cy="369332"/>
          </a:xfrm>
          <a:prstGeom prst="rect">
            <a:avLst/>
          </a:prstGeom>
          <a:noFill/>
        </p:spPr>
        <p:txBody>
          <a:bodyPr wrap="square" rtlCol="0">
            <a:spAutoFit/>
          </a:bodyPr>
          <a:lstStyle/>
          <a:p>
            <a:r>
              <a:rPr lang="en-US" b="1" dirty="0"/>
              <a:t>Logistic regression</a:t>
            </a:r>
            <a:r>
              <a:rPr lang="en-US" dirty="0"/>
              <a:t>:</a:t>
            </a:r>
            <a:endParaRPr lang="en-US" b="1" dirty="0"/>
          </a:p>
        </p:txBody>
      </p:sp>
      <p:sp>
        <p:nvSpPr>
          <p:cNvPr id="8" name="TextBox 7">
            <a:extLst>
              <a:ext uri="{FF2B5EF4-FFF2-40B4-BE49-F238E27FC236}">
                <a16:creationId xmlns:a16="http://schemas.microsoft.com/office/drawing/2014/main" id="{87781AC9-32FD-A3C7-3B58-C9D5E87357D9}"/>
              </a:ext>
            </a:extLst>
          </p:cNvPr>
          <p:cNvSpPr txBox="1"/>
          <p:nvPr/>
        </p:nvSpPr>
        <p:spPr>
          <a:xfrm>
            <a:off x="721995" y="1049833"/>
            <a:ext cx="11003280" cy="646331"/>
          </a:xfrm>
          <a:prstGeom prst="rect">
            <a:avLst/>
          </a:prstGeom>
          <a:noFill/>
        </p:spPr>
        <p:txBody>
          <a:bodyPr wrap="square" rtlCol="0">
            <a:spAutoFit/>
          </a:bodyPr>
          <a:lstStyle/>
          <a:p>
            <a:r>
              <a:rPr lang="en-US" dirty="0"/>
              <a:t>● Logistic Regression is a binary classification algorithm. It predicts the probability of occurrence of a label class. </a:t>
            </a:r>
          </a:p>
          <a:p>
            <a:r>
              <a:rPr lang="en-US" dirty="0"/>
              <a:t>● Consider that logistic regression is used to identify whether the product falls under the advantage category or not</a:t>
            </a:r>
          </a:p>
        </p:txBody>
      </p:sp>
      <p:pic>
        <p:nvPicPr>
          <p:cNvPr id="10" name="Picture 9">
            <a:extLst>
              <a:ext uri="{FF2B5EF4-FFF2-40B4-BE49-F238E27FC236}">
                <a16:creationId xmlns:a16="http://schemas.microsoft.com/office/drawing/2014/main" id="{301CEF51-0480-842D-6BF1-26E77DB73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75" y="1932921"/>
            <a:ext cx="5353049" cy="1667529"/>
          </a:xfrm>
          <a:prstGeom prst="rect">
            <a:avLst/>
          </a:prstGeom>
        </p:spPr>
      </p:pic>
      <p:pic>
        <p:nvPicPr>
          <p:cNvPr id="13" name="Picture 12">
            <a:extLst>
              <a:ext uri="{FF2B5EF4-FFF2-40B4-BE49-F238E27FC236}">
                <a16:creationId xmlns:a16="http://schemas.microsoft.com/office/drawing/2014/main" id="{38923FD3-FADA-543A-76FA-74121F635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 y="3600450"/>
            <a:ext cx="10029825" cy="3105150"/>
          </a:xfrm>
          <a:prstGeom prst="rect">
            <a:avLst/>
          </a:prstGeom>
        </p:spPr>
      </p:pic>
    </p:spTree>
    <p:extLst>
      <p:ext uri="{BB962C8B-B14F-4D97-AF65-F5344CB8AC3E}">
        <p14:creationId xmlns:p14="http://schemas.microsoft.com/office/powerpoint/2010/main" val="310301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680B3-0270-A5F5-2E63-B211B0D77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0" y="152400"/>
            <a:ext cx="2324100" cy="952500"/>
          </a:xfrm>
          <a:prstGeom prst="rect">
            <a:avLst/>
          </a:prstGeom>
        </p:spPr>
      </p:pic>
      <p:sp>
        <p:nvSpPr>
          <p:cNvPr id="4" name="TextBox 3">
            <a:extLst>
              <a:ext uri="{FF2B5EF4-FFF2-40B4-BE49-F238E27FC236}">
                <a16:creationId xmlns:a16="http://schemas.microsoft.com/office/drawing/2014/main" id="{AE4BCF78-C22F-810E-6506-FC729ED33FBA}"/>
              </a:ext>
            </a:extLst>
          </p:cNvPr>
          <p:cNvSpPr txBox="1"/>
          <p:nvPr/>
        </p:nvSpPr>
        <p:spPr>
          <a:xfrm>
            <a:off x="419101" y="377309"/>
            <a:ext cx="3084194" cy="400110"/>
          </a:xfrm>
          <a:prstGeom prst="rect">
            <a:avLst/>
          </a:prstGeom>
          <a:noFill/>
        </p:spPr>
        <p:txBody>
          <a:bodyPr wrap="square" rtlCol="0">
            <a:spAutoFit/>
          </a:bodyPr>
          <a:lstStyle/>
          <a:p>
            <a:r>
              <a:rPr lang="en-US" sz="2000" b="1" u="sng" dirty="0"/>
              <a:t>Decision Tree</a:t>
            </a:r>
          </a:p>
        </p:txBody>
      </p:sp>
      <p:sp>
        <p:nvSpPr>
          <p:cNvPr id="5" name="TextBox 4">
            <a:extLst>
              <a:ext uri="{FF2B5EF4-FFF2-40B4-BE49-F238E27FC236}">
                <a16:creationId xmlns:a16="http://schemas.microsoft.com/office/drawing/2014/main" id="{FBF97C6D-9354-E146-3A35-4857E90E7F5D}"/>
              </a:ext>
            </a:extLst>
          </p:cNvPr>
          <p:cNvSpPr txBox="1"/>
          <p:nvPr/>
        </p:nvSpPr>
        <p:spPr>
          <a:xfrm flipH="1">
            <a:off x="542924" y="1019174"/>
            <a:ext cx="9077325" cy="1200329"/>
          </a:xfrm>
          <a:prstGeom prst="rect">
            <a:avLst/>
          </a:prstGeom>
          <a:noFill/>
        </p:spPr>
        <p:txBody>
          <a:bodyPr wrap="square" rtlCol="0">
            <a:spAutoFit/>
          </a:bodyPr>
          <a:lstStyle/>
          <a:p>
            <a:r>
              <a:rPr lang="en-US" dirty="0"/>
              <a:t>• Decision trees can be used for classification as well as regression problems. </a:t>
            </a:r>
          </a:p>
          <a:p>
            <a:r>
              <a:rPr lang="en-US" dirty="0"/>
              <a:t>• The name itself suggests that it uses a flowchart like a tree structure to show the predictions that result from a series of feature-based splits. </a:t>
            </a:r>
          </a:p>
          <a:p>
            <a:r>
              <a:rPr lang="en-US" dirty="0"/>
              <a:t>• It starts with a root node and ends with a decision made by leave</a:t>
            </a:r>
          </a:p>
        </p:txBody>
      </p:sp>
      <p:pic>
        <p:nvPicPr>
          <p:cNvPr id="7" name="Picture 6">
            <a:extLst>
              <a:ext uri="{FF2B5EF4-FFF2-40B4-BE49-F238E27FC236}">
                <a16:creationId xmlns:a16="http://schemas.microsoft.com/office/drawing/2014/main" id="{5C50F517-AA8C-C58E-655E-B9E0665DD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25" y="2343706"/>
            <a:ext cx="9829799" cy="4514294"/>
          </a:xfrm>
          <a:prstGeom prst="rect">
            <a:avLst/>
          </a:prstGeom>
        </p:spPr>
      </p:pic>
    </p:spTree>
    <p:extLst>
      <p:ext uri="{BB962C8B-B14F-4D97-AF65-F5344CB8AC3E}">
        <p14:creationId xmlns:p14="http://schemas.microsoft.com/office/powerpoint/2010/main" val="305737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3D1C37-D83A-ED7C-AE41-620101C73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900" y="66675"/>
            <a:ext cx="2324100" cy="952500"/>
          </a:xfrm>
          <a:prstGeom prst="rect">
            <a:avLst/>
          </a:prstGeom>
        </p:spPr>
      </p:pic>
      <p:pic>
        <p:nvPicPr>
          <p:cNvPr id="9" name="Picture 8">
            <a:extLst>
              <a:ext uri="{FF2B5EF4-FFF2-40B4-BE49-F238E27FC236}">
                <a16:creationId xmlns:a16="http://schemas.microsoft.com/office/drawing/2014/main" id="{D544EBB6-9DAE-40B4-7C4B-BCFE2A194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90" y="3784552"/>
            <a:ext cx="7161228" cy="2289097"/>
          </a:xfrm>
          <a:prstGeom prst="rect">
            <a:avLst/>
          </a:prstGeom>
        </p:spPr>
      </p:pic>
      <p:pic>
        <p:nvPicPr>
          <p:cNvPr id="11" name="Picture 10">
            <a:extLst>
              <a:ext uri="{FF2B5EF4-FFF2-40B4-BE49-F238E27FC236}">
                <a16:creationId xmlns:a16="http://schemas.microsoft.com/office/drawing/2014/main" id="{764D0F70-A0C0-59D7-BDD4-F68CB426A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10" y="1252955"/>
            <a:ext cx="7161228" cy="2092014"/>
          </a:xfrm>
          <a:prstGeom prst="rect">
            <a:avLst/>
          </a:prstGeom>
        </p:spPr>
      </p:pic>
      <p:sp>
        <p:nvSpPr>
          <p:cNvPr id="13" name="TextBox 12">
            <a:extLst>
              <a:ext uri="{FF2B5EF4-FFF2-40B4-BE49-F238E27FC236}">
                <a16:creationId xmlns:a16="http://schemas.microsoft.com/office/drawing/2014/main" id="{E5FF0169-6A8E-74E3-45D9-3F97487C41A1}"/>
              </a:ext>
            </a:extLst>
          </p:cNvPr>
          <p:cNvSpPr txBox="1"/>
          <p:nvPr/>
        </p:nvSpPr>
        <p:spPr>
          <a:xfrm>
            <a:off x="3698764" y="654263"/>
            <a:ext cx="1168181" cy="461665"/>
          </a:xfrm>
          <a:prstGeom prst="rect">
            <a:avLst/>
          </a:prstGeom>
          <a:noFill/>
        </p:spPr>
        <p:txBody>
          <a:bodyPr wrap="square" rtlCol="0">
            <a:spAutoFit/>
          </a:bodyPr>
          <a:lstStyle/>
          <a:p>
            <a:r>
              <a:rPr lang="en-US" sz="2400" b="1" dirty="0"/>
              <a:t>Train</a:t>
            </a:r>
          </a:p>
        </p:txBody>
      </p:sp>
      <p:sp>
        <p:nvSpPr>
          <p:cNvPr id="14" name="TextBox 13">
            <a:extLst>
              <a:ext uri="{FF2B5EF4-FFF2-40B4-BE49-F238E27FC236}">
                <a16:creationId xmlns:a16="http://schemas.microsoft.com/office/drawing/2014/main" id="{1B857108-AF9F-FC6C-8F9B-1B95D1E66453}"/>
              </a:ext>
            </a:extLst>
          </p:cNvPr>
          <p:cNvSpPr txBox="1"/>
          <p:nvPr/>
        </p:nvSpPr>
        <p:spPr>
          <a:xfrm>
            <a:off x="3769785" y="3248179"/>
            <a:ext cx="1563259" cy="461665"/>
          </a:xfrm>
          <a:prstGeom prst="rect">
            <a:avLst/>
          </a:prstGeom>
          <a:noFill/>
        </p:spPr>
        <p:txBody>
          <a:bodyPr wrap="square" rtlCol="0">
            <a:spAutoFit/>
          </a:bodyPr>
          <a:lstStyle/>
          <a:p>
            <a:r>
              <a:rPr lang="en-US" sz="2400" b="1" dirty="0"/>
              <a:t>Test</a:t>
            </a:r>
          </a:p>
        </p:txBody>
      </p:sp>
      <p:sp>
        <p:nvSpPr>
          <p:cNvPr id="15" name="TextBox 14">
            <a:extLst>
              <a:ext uri="{FF2B5EF4-FFF2-40B4-BE49-F238E27FC236}">
                <a16:creationId xmlns:a16="http://schemas.microsoft.com/office/drawing/2014/main" id="{8DA4AFA2-71E3-61C2-BEDA-2272C4A877CF}"/>
              </a:ext>
            </a:extLst>
          </p:cNvPr>
          <p:cNvSpPr txBox="1"/>
          <p:nvPr/>
        </p:nvSpPr>
        <p:spPr>
          <a:xfrm>
            <a:off x="495300" y="6073649"/>
            <a:ext cx="78200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model is doing good in Train data set but not  in test data set.</a:t>
            </a:r>
          </a:p>
          <a:p>
            <a:pPr marL="285750" indent="-285750">
              <a:buFont typeface="Arial" panose="020B0604020202020204" pitchFamily="34" charset="0"/>
              <a:buChar char="•"/>
            </a:pPr>
            <a:r>
              <a:rPr lang="en-US" dirty="0"/>
              <a:t>Thus , leading to overfitting</a:t>
            </a:r>
          </a:p>
        </p:txBody>
      </p:sp>
      <p:sp>
        <p:nvSpPr>
          <p:cNvPr id="16" name="TextBox 15">
            <a:extLst>
              <a:ext uri="{FF2B5EF4-FFF2-40B4-BE49-F238E27FC236}">
                <a16:creationId xmlns:a16="http://schemas.microsoft.com/office/drawing/2014/main" id="{595462AF-9194-D8BA-82EE-08C9C8EF4169}"/>
              </a:ext>
            </a:extLst>
          </p:cNvPr>
          <p:cNvSpPr txBox="1"/>
          <p:nvPr/>
        </p:nvSpPr>
        <p:spPr>
          <a:xfrm flipH="1">
            <a:off x="798193" y="288667"/>
            <a:ext cx="3173731" cy="461665"/>
          </a:xfrm>
          <a:prstGeom prst="rect">
            <a:avLst/>
          </a:prstGeom>
          <a:noFill/>
        </p:spPr>
        <p:txBody>
          <a:bodyPr wrap="square" rtlCol="0">
            <a:spAutoFit/>
          </a:bodyPr>
          <a:lstStyle/>
          <a:p>
            <a:r>
              <a:rPr lang="en-US" sz="2400" b="1" u="sng" dirty="0"/>
              <a:t>Classification Report</a:t>
            </a:r>
            <a:r>
              <a:rPr lang="en-US" u="sng" dirty="0"/>
              <a:t>:</a:t>
            </a:r>
          </a:p>
        </p:txBody>
      </p:sp>
    </p:spTree>
    <p:extLst>
      <p:ext uri="{BB962C8B-B14F-4D97-AF65-F5344CB8AC3E}">
        <p14:creationId xmlns:p14="http://schemas.microsoft.com/office/powerpoint/2010/main" val="278869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76A71C-0224-4623-D6BE-F3EEA1A2E0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3798" y="-26633"/>
            <a:ext cx="2539012" cy="1235444"/>
          </a:xfrm>
          <a:prstGeom prst="rect">
            <a:avLst/>
          </a:prstGeom>
          <a:noFill/>
          <a:ln>
            <a:noFill/>
          </a:ln>
        </p:spPr>
      </p:pic>
      <p:graphicFrame>
        <p:nvGraphicFramePr>
          <p:cNvPr id="5" name="Table 4">
            <a:extLst>
              <a:ext uri="{FF2B5EF4-FFF2-40B4-BE49-F238E27FC236}">
                <a16:creationId xmlns:a16="http://schemas.microsoft.com/office/drawing/2014/main" id="{027D7238-283C-79D5-317C-26766DCA68CE}"/>
              </a:ext>
            </a:extLst>
          </p:cNvPr>
          <p:cNvGraphicFramePr>
            <a:graphicFrameLocks noGrp="1"/>
          </p:cNvGraphicFramePr>
          <p:nvPr>
            <p:extLst>
              <p:ext uri="{D42A27DB-BD31-4B8C-83A1-F6EECF244321}">
                <p14:modId xmlns:p14="http://schemas.microsoft.com/office/powerpoint/2010/main" val="2250868632"/>
              </p:ext>
            </p:extLst>
          </p:nvPr>
        </p:nvGraphicFramePr>
        <p:xfrm>
          <a:off x="1500326" y="923276"/>
          <a:ext cx="8575829" cy="5213365"/>
        </p:xfrm>
        <a:graphic>
          <a:graphicData uri="http://schemas.openxmlformats.org/drawingml/2006/table">
            <a:tbl>
              <a:tblPr>
                <a:tableStyleId>{16D9F66E-5EB9-4882-86FB-DCBF35E3C3E4}</a:tableStyleId>
              </a:tblPr>
              <a:tblGrid>
                <a:gridCol w="1330614">
                  <a:extLst>
                    <a:ext uri="{9D8B030D-6E8A-4147-A177-3AD203B41FA5}">
                      <a16:colId xmlns:a16="http://schemas.microsoft.com/office/drawing/2014/main" val="1653126125"/>
                    </a:ext>
                  </a:extLst>
                </a:gridCol>
                <a:gridCol w="7245215">
                  <a:extLst>
                    <a:ext uri="{9D8B030D-6E8A-4147-A177-3AD203B41FA5}">
                      <a16:colId xmlns:a16="http://schemas.microsoft.com/office/drawing/2014/main" val="2318221457"/>
                    </a:ext>
                  </a:extLst>
                </a:gridCol>
              </a:tblGrid>
              <a:tr h="472070">
                <a:tc>
                  <a:txBody>
                    <a:bodyPr/>
                    <a:lstStyle/>
                    <a:p>
                      <a:pPr algn="just">
                        <a:lnSpc>
                          <a:spcPct val="130000"/>
                        </a:lnSpc>
                        <a:spcBef>
                          <a:spcPts val="1000"/>
                        </a:spcBef>
                      </a:pPr>
                      <a:r>
                        <a:rPr lang="en-IN" sz="1600" b="1" u="sng" dirty="0">
                          <a:effectLst/>
                        </a:rPr>
                        <a:t>Sr. No.</a:t>
                      </a:r>
                      <a:endParaRPr lang="en-IN" sz="1600" b="1" dirty="0">
                        <a:solidFill>
                          <a:srgbClr val="353744"/>
                        </a:solidFill>
                        <a:effectLst/>
                        <a:latin typeface="Proxima Nova"/>
                        <a:ea typeface="Proxima Nova"/>
                        <a:cs typeface="Proxima Nova"/>
                      </a:endParaRPr>
                    </a:p>
                  </a:txBody>
                  <a:tcPr marL="38630" marR="38630" marT="38630" marB="38630">
                    <a:solidFill>
                      <a:schemeClr val="accent2"/>
                    </a:solidFill>
                  </a:tcPr>
                </a:tc>
                <a:tc>
                  <a:txBody>
                    <a:bodyPr/>
                    <a:lstStyle/>
                    <a:p>
                      <a:pPr algn="just">
                        <a:lnSpc>
                          <a:spcPct val="130000"/>
                        </a:lnSpc>
                        <a:spcBef>
                          <a:spcPts val="1000"/>
                        </a:spcBef>
                      </a:pPr>
                      <a:r>
                        <a:rPr lang="en-IN" sz="1600" b="1" u="sng" dirty="0">
                          <a:solidFill>
                            <a:srgbClr val="353744"/>
                          </a:solidFill>
                          <a:effectLst/>
                        </a:rPr>
                        <a:t>Contents</a:t>
                      </a:r>
                      <a:endParaRPr lang="en-IN" sz="1600" b="1" dirty="0">
                        <a:solidFill>
                          <a:srgbClr val="353744"/>
                        </a:solidFill>
                        <a:effectLst/>
                        <a:latin typeface="Proxima Nova"/>
                        <a:ea typeface="Proxima Nova"/>
                        <a:cs typeface="Proxima Nova"/>
                      </a:endParaRPr>
                    </a:p>
                  </a:txBody>
                  <a:tcPr marL="38630" marR="38630" marT="38630" marB="38630">
                    <a:solidFill>
                      <a:schemeClr val="accent2"/>
                    </a:solidFill>
                  </a:tcPr>
                </a:tc>
                <a:extLst>
                  <a:ext uri="{0D108BD9-81ED-4DB2-BD59-A6C34878D82A}">
                    <a16:rowId xmlns:a16="http://schemas.microsoft.com/office/drawing/2014/main" val="1626310469"/>
                  </a:ext>
                </a:extLst>
              </a:tr>
              <a:tr h="392993">
                <a:tc>
                  <a:txBody>
                    <a:bodyPr/>
                    <a:lstStyle/>
                    <a:p>
                      <a:pPr algn="just">
                        <a:lnSpc>
                          <a:spcPct val="130000"/>
                        </a:lnSpc>
                        <a:spcBef>
                          <a:spcPts val="1000"/>
                        </a:spcBef>
                      </a:pPr>
                      <a:r>
                        <a:rPr lang="en-IN" sz="1600">
                          <a:effectLst/>
                        </a:rPr>
                        <a:t>1</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t>TABLE OF CONTENTS</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475433885"/>
                  </a:ext>
                </a:extLst>
              </a:tr>
              <a:tr h="392993">
                <a:tc>
                  <a:txBody>
                    <a:bodyPr/>
                    <a:lstStyle/>
                    <a:p>
                      <a:pPr algn="just">
                        <a:lnSpc>
                          <a:spcPct val="130000"/>
                        </a:lnSpc>
                        <a:spcBef>
                          <a:spcPts val="1000"/>
                        </a:spcBef>
                      </a:pPr>
                      <a:r>
                        <a:rPr lang="en-IN" sz="1600">
                          <a:effectLst/>
                        </a:rPr>
                        <a:t>2</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effectLst/>
                        </a:rPr>
                        <a:t>Business Problem statement</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3288092629"/>
                  </a:ext>
                </a:extLst>
              </a:tr>
              <a:tr h="392993">
                <a:tc>
                  <a:txBody>
                    <a:bodyPr/>
                    <a:lstStyle/>
                    <a:p>
                      <a:pPr algn="just">
                        <a:lnSpc>
                          <a:spcPct val="130000"/>
                        </a:lnSpc>
                        <a:spcBef>
                          <a:spcPts val="1000"/>
                        </a:spcBef>
                      </a:pPr>
                      <a:r>
                        <a:rPr lang="en-IN" sz="1600">
                          <a:effectLst/>
                        </a:rPr>
                        <a:t>3</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Data Description</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2473784355"/>
                  </a:ext>
                </a:extLst>
              </a:tr>
              <a:tr h="392993">
                <a:tc>
                  <a:txBody>
                    <a:bodyPr/>
                    <a:lstStyle/>
                    <a:p>
                      <a:pPr algn="just">
                        <a:lnSpc>
                          <a:spcPct val="130000"/>
                        </a:lnSpc>
                        <a:spcBef>
                          <a:spcPts val="1000"/>
                        </a:spcBef>
                      </a:pPr>
                      <a:r>
                        <a:rPr lang="en-IN" sz="1600">
                          <a:effectLst/>
                        </a:rPr>
                        <a:t>4</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Project Methodology</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1386990814"/>
                  </a:ext>
                </a:extLst>
              </a:tr>
              <a:tr h="418372">
                <a:tc>
                  <a:txBody>
                    <a:bodyPr/>
                    <a:lstStyle/>
                    <a:p>
                      <a:pPr algn="just">
                        <a:lnSpc>
                          <a:spcPct val="130000"/>
                        </a:lnSpc>
                        <a:spcBef>
                          <a:spcPts val="1000"/>
                        </a:spcBef>
                      </a:pPr>
                      <a:r>
                        <a:rPr lang="en-IN" sz="1600">
                          <a:effectLst/>
                        </a:rPr>
                        <a:t>5</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effectLst/>
                        </a:rPr>
                        <a:t>Data Pre-Processing</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1544308196"/>
                  </a:ext>
                </a:extLst>
              </a:tr>
              <a:tr h="392993">
                <a:tc>
                  <a:txBody>
                    <a:bodyPr/>
                    <a:lstStyle/>
                    <a:p>
                      <a:pPr algn="just">
                        <a:lnSpc>
                          <a:spcPct val="130000"/>
                        </a:lnSpc>
                        <a:spcBef>
                          <a:spcPts val="1000"/>
                        </a:spcBef>
                      </a:pPr>
                      <a:r>
                        <a:rPr lang="en-IN" sz="1600">
                          <a:effectLst/>
                        </a:rPr>
                        <a:t>6</a:t>
                      </a:r>
                      <a:endParaRPr lang="en-IN" sz="160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EDA- Exploratory Data Analysis</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2544535356"/>
                  </a:ext>
                </a:extLst>
              </a:tr>
              <a:tr h="392993">
                <a:tc>
                  <a:txBody>
                    <a:bodyPr/>
                    <a:lstStyle/>
                    <a:p>
                      <a:pPr algn="just">
                        <a:lnSpc>
                          <a:spcPct val="130000"/>
                        </a:lnSpc>
                        <a:spcBef>
                          <a:spcPts val="1000"/>
                        </a:spcBef>
                      </a:pPr>
                      <a:r>
                        <a:rPr lang="en-IN" sz="1600" dirty="0">
                          <a:solidFill>
                            <a:srgbClr val="353744"/>
                          </a:solidFill>
                          <a:effectLst/>
                        </a:rPr>
                        <a:t>7</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Statistical Testing</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2405074545"/>
                  </a:ext>
                </a:extLst>
              </a:tr>
              <a:tr h="392993">
                <a:tc>
                  <a:txBody>
                    <a:bodyPr/>
                    <a:lstStyle/>
                    <a:p>
                      <a:pPr algn="just">
                        <a:lnSpc>
                          <a:spcPct val="130000"/>
                        </a:lnSpc>
                        <a:spcBef>
                          <a:spcPts val="1000"/>
                        </a:spcBef>
                      </a:pPr>
                      <a:r>
                        <a:rPr lang="en-IN" sz="1600" dirty="0">
                          <a:solidFill>
                            <a:srgbClr val="353744"/>
                          </a:solidFill>
                          <a:effectLst/>
                        </a:rPr>
                        <a:t>8</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Model Building </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212046769"/>
                  </a:ext>
                </a:extLst>
              </a:tr>
              <a:tr h="392993">
                <a:tc>
                  <a:txBody>
                    <a:bodyPr/>
                    <a:lstStyle/>
                    <a:p>
                      <a:pPr algn="just">
                        <a:lnSpc>
                          <a:spcPct val="130000"/>
                        </a:lnSpc>
                        <a:spcBef>
                          <a:spcPts val="1000"/>
                        </a:spcBef>
                      </a:pPr>
                      <a:r>
                        <a:rPr lang="en-IN" sz="1600" dirty="0">
                          <a:solidFill>
                            <a:srgbClr val="353744"/>
                          </a:solidFill>
                          <a:effectLst/>
                        </a:rPr>
                        <a:t>9</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Inferences</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915253187"/>
                  </a:ext>
                </a:extLst>
              </a:tr>
              <a:tr h="392993">
                <a:tc>
                  <a:txBody>
                    <a:bodyPr/>
                    <a:lstStyle/>
                    <a:p>
                      <a:pPr algn="just">
                        <a:lnSpc>
                          <a:spcPct val="130000"/>
                        </a:lnSpc>
                        <a:spcBef>
                          <a:spcPts val="1000"/>
                        </a:spcBef>
                      </a:pPr>
                      <a:r>
                        <a:rPr lang="en-IN" sz="1600" dirty="0">
                          <a:solidFill>
                            <a:srgbClr val="353744"/>
                          </a:solidFill>
                          <a:effectLst/>
                        </a:rPr>
                        <a:t>10</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Model Comparison</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3394518994"/>
                  </a:ext>
                </a:extLst>
              </a:tr>
              <a:tr h="392993">
                <a:tc>
                  <a:txBody>
                    <a:bodyPr/>
                    <a:lstStyle/>
                    <a:p>
                      <a:pPr algn="just">
                        <a:lnSpc>
                          <a:spcPct val="130000"/>
                        </a:lnSpc>
                        <a:spcBef>
                          <a:spcPts val="1000"/>
                        </a:spcBef>
                      </a:pPr>
                      <a:r>
                        <a:rPr lang="en-IN" sz="1600" dirty="0">
                          <a:solidFill>
                            <a:srgbClr val="353744"/>
                          </a:solidFill>
                          <a:effectLst/>
                        </a:rPr>
                        <a:t>11</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latin typeface="Proxima Nova"/>
                          <a:ea typeface="Proxima Nova"/>
                          <a:cs typeface="Proxima Nova"/>
                        </a:rPr>
                        <a:t>Important Features</a:t>
                      </a:r>
                    </a:p>
                  </a:txBody>
                  <a:tcPr marL="38630" marR="38630" marT="38630" marB="38630"/>
                </a:tc>
                <a:extLst>
                  <a:ext uri="{0D108BD9-81ED-4DB2-BD59-A6C34878D82A}">
                    <a16:rowId xmlns:a16="http://schemas.microsoft.com/office/drawing/2014/main" val="2736582761"/>
                  </a:ext>
                </a:extLst>
              </a:tr>
              <a:tr h="392993">
                <a:tc>
                  <a:txBody>
                    <a:bodyPr/>
                    <a:lstStyle/>
                    <a:p>
                      <a:pPr algn="just">
                        <a:lnSpc>
                          <a:spcPct val="130000"/>
                        </a:lnSpc>
                        <a:spcBef>
                          <a:spcPts val="1000"/>
                        </a:spcBef>
                      </a:pPr>
                      <a:r>
                        <a:rPr lang="en-IN" sz="1600" dirty="0">
                          <a:solidFill>
                            <a:srgbClr val="353744"/>
                          </a:solidFill>
                          <a:effectLst/>
                        </a:rPr>
                        <a:t>12</a:t>
                      </a:r>
                      <a:endParaRPr lang="en-IN" sz="1600" dirty="0">
                        <a:solidFill>
                          <a:srgbClr val="353744"/>
                        </a:solidFill>
                        <a:effectLst/>
                        <a:latin typeface="Proxima Nova"/>
                        <a:ea typeface="Proxima Nova"/>
                        <a:cs typeface="Proxima Nova"/>
                      </a:endParaRPr>
                    </a:p>
                  </a:txBody>
                  <a:tcPr marL="38630" marR="38630" marT="38630" marB="38630"/>
                </a:tc>
                <a:tc>
                  <a:txBody>
                    <a:bodyPr/>
                    <a:lstStyle/>
                    <a:p>
                      <a:pPr algn="just">
                        <a:lnSpc>
                          <a:spcPct val="130000"/>
                        </a:lnSpc>
                        <a:spcBef>
                          <a:spcPts val="1000"/>
                        </a:spcBef>
                      </a:pPr>
                      <a:r>
                        <a:rPr lang="en-IN" sz="1600" dirty="0">
                          <a:solidFill>
                            <a:srgbClr val="353744"/>
                          </a:solidFill>
                          <a:effectLst/>
                        </a:rPr>
                        <a:t>References </a:t>
                      </a:r>
                      <a:endParaRPr lang="en-IN" sz="1600" dirty="0">
                        <a:solidFill>
                          <a:srgbClr val="353744"/>
                        </a:solidFill>
                        <a:effectLst/>
                        <a:latin typeface="Proxima Nova"/>
                        <a:ea typeface="Proxima Nova"/>
                        <a:cs typeface="Proxima Nova"/>
                      </a:endParaRPr>
                    </a:p>
                  </a:txBody>
                  <a:tcPr marL="38630" marR="38630" marT="38630" marB="38630"/>
                </a:tc>
                <a:extLst>
                  <a:ext uri="{0D108BD9-81ED-4DB2-BD59-A6C34878D82A}">
                    <a16:rowId xmlns:a16="http://schemas.microsoft.com/office/drawing/2014/main" val="1350794884"/>
                  </a:ext>
                </a:extLst>
              </a:tr>
            </a:tbl>
          </a:graphicData>
        </a:graphic>
      </p:graphicFrame>
    </p:spTree>
    <p:extLst>
      <p:ext uri="{BB962C8B-B14F-4D97-AF65-F5344CB8AC3E}">
        <p14:creationId xmlns:p14="http://schemas.microsoft.com/office/powerpoint/2010/main" val="392277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BC3F8-DD25-C1D8-33D1-A9F5F3F19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0" y="95250"/>
            <a:ext cx="2324100" cy="952500"/>
          </a:xfrm>
          <a:prstGeom prst="rect">
            <a:avLst/>
          </a:prstGeom>
        </p:spPr>
      </p:pic>
      <p:sp>
        <p:nvSpPr>
          <p:cNvPr id="5" name="TextBox 4">
            <a:extLst>
              <a:ext uri="{FF2B5EF4-FFF2-40B4-BE49-F238E27FC236}">
                <a16:creationId xmlns:a16="http://schemas.microsoft.com/office/drawing/2014/main" id="{67486481-DC62-3EF6-862B-DB0543692755}"/>
              </a:ext>
            </a:extLst>
          </p:cNvPr>
          <p:cNvSpPr txBox="1"/>
          <p:nvPr/>
        </p:nvSpPr>
        <p:spPr>
          <a:xfrm>
            <a:off x="400050" y="401419"/>
            <a:ext cx="8963025" cy="646331"/>
          </a:xfrm>
          <a:prstGeom prst="rect">
            <a:avLst/>
          </a:prstGeom>
          <a:noFill/>
        </p:spPr>
        <p:txBody>
          <a:bodyPr wrap="square" rtlCol="0">
            <a:spAutoFit/>
          </a:bodyPr>
          <a:lstStyle/>
          <a:p>
            <a:r>
              <a:rPr lang="en-US" b="1" u="sng" dirty="0"/>
              <a:t>HYPER-PARAMETERS</a:t>
            </a:r>
            <a:r>
              <a:rPr lang="en-US" u="sng" dirty="0"/>
              <a:t>:</a:t>
            </a:r>
            <a:r>
              <a:rPr lang="en-US" dirty="0"/>
              <a:t> </a:t>
            </a:r>
          </a:p>
          <a:p>
            <a:r>
              <a:rPr lang="en-US" dirty="0"/>
              <a:t>Pre-pruning can be done by specifying the following hyperparameters:</a:t>
            </a:r>
            <a:endParaRPr lang="en-US" b="1" dirty="0"/>
          </a:p>
        </p:txBody>
      </p:sp>
      <p:sp>
        <p:nvSpPr>
          <p:cNvPr id="6" name="TextBox 5">
            <a:extLst>
              <a:ext uri="{FF2B5EF4-FFF2-40B4-BE49-F238E27FC236}">
                <a16:creationId xmlns:a16="http://schemas.microsoft.com/office/drawing/2014/main" id="{D607B738-01D7-96A7-FA74-2839380296B3}"/>
              </a:ext>
            </a:extLst>
          </p:cNvPr>
          <p:cNvSpPr txBox="1"/>
          <p:nvPr/>
        </p:nvSpPr>
        <p:spPr>
          <a:xfrm flipH="1">
            <a:off x="328611" y="1047750"/>
            <a:ext cx="11791950" cy="3139321"/>
          </a:xfrm>
          <a:prstGeom prst="rect">
            <a:avLst/>
          </a:prstGeom>
          <a:noFill/>
        </p:spPr>
        <p:txBody>
          <a:bodyPr wrap="square" rtlCol="0">
            <a:spAutoFit/>
          </a:bodyPr>
          <a:lstStyle/>
          <a:p>
            <a:r>
              <a:rPr lang="en-US" b="1" u="sng" dirty="0"/>
              <a:t>criterion</a:t>
            </a:r>
            <a:r>
              <a:rPr lang="en-US" u="sng" dirty="0"/>
              <a:t>:</a:t>
            </a:r>
            <a:r>
              <a:rPr lang="en-US" dirty="0"/>
              <a:t> </a:t>
            </a:r>
          </a:p>
          <a:p>
            <a:r>
              <a:rPr lang="en-US" dirty="0"/>
              <a:t>• The criterion available here are Gini and entropy </a:t>
            </a:r>
          </a:p>
          <a:p>
            <a:r>
              <a:rPr lang="en-US" dirty="0"/>
              <a:t>• It determines the basis of a split. </a:t>
            </a:r>
            <a:r>
              <a:rPr lang="en-US" dirty="0" err="1"/>
              <a:t>max_depth</a:t>
            </a:r>
            <a:r>
              <a:rPr lang="en-US" dirty="0"/>
              <a:t>: </a:t>
            </a:r>
          </a:p>
          <a:p>
            <a:r>
              <a:rPr lang="en-US" dirty="0"/>
              <a:t>• It is the maximum length of the decision allowed to grow.</a:t>
            </a:r>
          </a:p>
          <a:p>
            <a:r>
              <a:rPr lang="en-US" dirty="0"/>
              <a:t> • Once the max_depth value is reached the tree will not grow further.</a:t>
            </a:r>
          </a:p>
          <a:p>
            <a:r>
              <a:rPr lang="en-US" dirty="0"/>
              <a:t> </a:t>
            </a:r>
            <a:r>
              <a:rPr lang="en-US" b="1" dirty="0" err="1"/>
              <a:t>min_samples_split</a:t>
            </a:r>
            <a:r>
              <a:rPr lang="en-US" dirty="0"/>
              <a:t>: </a:t>
            </a:r>
          </a:p>
          <a:p>
            <a:r>
              <a:rPr lang="en-US" dirty="0"/>
              <a:t>• The minimum samples are required to split an internal node. </a:t>
            </a:r>
          </a:p>
          <a:p>
            <a:r>
              <a:rPr lang="en-US" b="1" dirty="0" err="1"/>
              <a:t>max_leaf_nodes</a:t>
            </a:r>
            <a:r>
              <a:rPr lang="en-US" dirty="0"/>
              <a:t>: </a:t>
            </a:r>
          </a:p>
          <a:p>
            <a:r>
              <a:rPr lang="en-US" dirty="0"/>
              <a:t>• It helps create the tree with “</a:t>
            </a:r>
            <a:r>
              <a:rPr lang="en-US" dirty="0" err="1"/>
              <a:t>max_leaf_nodes</a:t>
            </a:r>
            <a:r>
              <a:rPr lang="en-US" dirty="0"/>
              <a:t>” in best-first fashion. </a:t>
            </a:r>
          </a:p>
          <a:p>
            <a:r>
              <a:rPr lang="en-US" dirty="0"/>
              <a:t>• Once the </a:t>
            </a:r>
            <a:r>
              <a:rPr lang="en-US" dirty="0" err="1"/>
              <a:t>max_leaf_nodes</a:t>
            </a:r>
            <a:r>
              <a:rPr lang="en-US" dirty="0"/>
              <a:t> value is reached the leaf nodes will not grow further n-estimators: </a:t>
            </a:r>
          </a:p>
          <a:p>
            <a:r>
              <a:rPr lang="en-US" dirty="0"/>
              <a:t>• This is the number of trees you want to build before taking the maximum voting or averages of predictions.</a:t>
            </a:r>
          </a:p>
        </p:txBody>
      </p:sp>
      <p:sp>
        <p:nvSpPr>
          <p:cNvPr id="7" name="TextBox 6">
            <a:extLst>
              <a:ext uri="{FF2B5EF4-FFF2-40B4-BE49-F238E27FC236}">
                <a16:creationId xmlns:a16="http://schemas.microsoft.com/office/drawing/2014/main" id="{82387353-B740-20B3-A293-F5EBBBAA2181}"/>
              </a:ext>
            </a:extLst>
          </p:cNvPr>
          <p:cNvSpPr txBox="1"/>
          <p:nvPr/>
        </p:nvSpPr>
        <p:spPr>
          <a:xfrm flipH="1">
            <a:off x="328612" y="4187071"/>
            <a:ext cx="11534777" cy="2031325"/>
          </a:xfrm>
          <a:prstGeom prst="rect">
            <a:avLst/>
          </a:prstGeom>
          <a:noFill/>
        </p:spPr>
        <p:txBody>
          <a:bodyPr wrap="square" rtlCol="0">
            <a:spAutoFit/>
          </a:bodyPr>
          <a:lstStyle/>
          <a:p>
            <a:r>
              <a:rPr lang="en-US" b="1" u="sng" dirty="0"/>
              <a:t>HYPER-PARAMETER TUNING</a:t>
            </a:r>
            <a:r>
              <a:rPr lang="en-US" dirty="0"/>
              <a:t>:</a:t>
            </a:r>
          </a:p>
          <a:p>
            <a:r>
              <a:rPr lang="en-US" dirty="0"/>
              <a:t> • Hyper tuning the parameters is needed to reduce the overfitting of the model and also to further refine the model. • The hyperparameters can be tuned using the Grid Search method. It considers all the combinations of the hyperparameters and returns the optimal hyperparameter values. </a:t>
            </a:r>
          </a:p>
          <a:p>
            <a:r>
              <a:rPr lang="en-US" dirty="0"/>
              <a:t>• The tuned parameters resulted from the Grid search method as follows for Decision Tree and Random Forest are as follows:</a:t>
            </a:r>
          </a:p>
          <a:p>
            <a:r>
              <a:rPr lang="en-US" dirty="0"/>
              <a:t> o Criterion: Gini ,</a:t>
            </a:r>
            <a:r>
              <a:rPr lang="en-US" dirty="0" err="1"/>
              <a:t>Max_depth</a:t>
            </a:r>
            <a:r>
              <a:rPr lang="en-US" dirty="0"/>
              <a:t>: 10 ,</a:t>
            </a:r>
            <a:r>
              <a:rPr lang="en-US" dirty="0" err="1"/>
              <a:t>Min_sample_split</a:t>
            </a:r>
            <a:r>
              <a:rPr lang="en-US" dirty="0"/>
              <a:t>: 2 , </a:t>
            </a:r>
            <a:r>
              <a:rPr lang="en-US" dirty="0" err="1"/>
              <a:t>max_leaf_nodes</a:t>
            </a:r>
            <a:r>
              <a:rPr lang="en-US" dirty="0"/>
              <a:t>: 15 </a:t>
            </a:r>
          </a:p>
        </p:txBody>
      </p:sp>
    </p:spTree>
    <p:extLst>
      <p:ext uri="{BB962C8B-B14F-4D97-AF65-F5344CB8AC3E}">
        <p14:creationId xmlns:p14="http://schemas.microsoft.com/office/powerpoint/2010/main" val="388785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69109-BA70-698A-69C9-12A9733E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900" y="123825"/>
            <a:ext cx="2324100" cy="952500"/>
          </a:xfrm>
          <a:prstGeom prst="rect">
            <a:avLst/>
          </a:prstGeom>
        </p:spPr>
      </p:pic>
      <p:sp>
        <p:nvSpPr>
          <p:cNvPr id="4" name="TextBox 3">
            <a:extLst>
              <a:ext uri="{FF2B5EF4-FFF2-40B4-BE49-F238E27FC236}">
                <a16:creationId xmlns:a16="http://schemas.microsoft.com/office/drawing/2014/main" id="{F0CFD4A1-23E0-8F1E-883C-183773A83AB2}"/>
              </a:ext>
            </a:extLst>
          </p:cNvPr>
          <p:cNvSpPr txBox="1"/>
          <p:nvPr/>
        </p:nvSpPr>
        <p:spPr>
          <a:xfrm flipH="1">
            <a:off x="285751" y="209550"/>
            <a:ext cx="4219574" cy="461665"/>
          </a:xfrm>
          <a:prstGeom prst="rect">
            <a:avLst/>
          </a:prstGeom>
          <a:noFill/>
        </p:spPr>
        <p:txBody>
          <a:bodyPr wrap="square" rtlCol="0">
            <a:spAutoFit/>
          </a:bodyPr>
          <a:lstStyle/>
          <a:p>
            <a:r>
              <a:rPr lang="en-US" sz="2400" b="1" u="sng" dirty="0"/>
              <a:t>Tunned Decision Tree</a:t>
            </a:r>
          </a:p>
        </p:txBody>
      </p:sp>
      <p:sp>
        <p:nvSpPr>
          <p:cNvPr id="6" name="TextBox 5">
            <a:extLst>
              <a:ext uri="{FF2B5EF4-FFF2-40B4-BE49-F238E27FC236}">
                <a16:creationId xmlns:a16="http://schemas.microsoft.com/office/drawing/2014/main" id="{8A9D4C29-2FBD-B553-B8A6-219805F2FE28}"/>
              </a:ext>
            </a:extLst>
          </p:cNvPr>
          <p:cNvSpPr txBox="1"/>
          <p:nvPr/>
        </p:nvSpPr>
        <p:spPr>
          <a:xfrm flipH="1">
            <a:off x="180976" y="706993"/>
            <a:ext cx="3924300" cy="369332"/>
          </a:xfrm>
          <a:prstGeom prst="rect">
            <a:avLst/>
          </a:prstGeom>
          <a:noFill/>
        </p:spPr>
        <p:txBody>
          <a:bodyPr wrap="square" rtlCol="0">
            <a:spAutoFit/>
          </a:bodyPr>
          <a:lstStyle/>
          <a:p>
            <a:r>
              <a:rPr lang="en-US" b="1" dirty="0"/>
              <a:t>Classification Report</a:t>
            </a:r>
            <a:r>
              <a:rPr lang="en-US" dirty="0"/>
              <a:t>:</a:t>
            </a:r>
          </a:p>
        </p:txBody>
      </p:sp>
      <p:sp>
        <p:nvSpPr>
          <p:cNvPr id="7" name="TextBox 6">
            <a:extLst>
              <a:ext uri="{FF2B5EF4-FFF2-40B4-BE49-F238E27FC236}">
                <a16:creationId xmlns:a16="http://schemas.microsoft.com/office/drawing/2014/main" id="{469EE0BC-55AF-9884-2CBF-A47E1C945DCC}"/>
              </a:ext>
            </a:extLst>
          </p:cNvPr>
          <p:cNvSpPr txBox="1"/>
          <p:nvPr/>
        </p:nvSpPr>
        <p:spPr>
          <a:xfrm flipH="1">
            <a:off x="4341494" y="774477"/>
            <a:ext cx="1240156" cy="369332"/>
          </a:xfrm>
          <a:prstGeom prst="rect">
            <a:avLst/>
          </a:prstGeom>
          <a:noFill/>
        </p:spPr>
        <p:txBody>
          <a:bodyPr wrap="square" rtlCol="0">
            <a:spAutoFit/>
          </a:bodyPr>
          <a:lstStyle/>
          <a:p>
            <a:r>
              <a:rPr lang="en-US" b="1" dirty="0"/>
              <a:t>Train</a:t>
            </a:r>
          </a:p>
        </p:txBody>
      </p:sp>
      <p:pic>
        <p:nvPicPr>
          <p:cNvPr id="9" name="Picture 8">
            <a:extLst>
              <a:ext uri="{FF2B5EF4-FFF2-40B4-BE49-F238E27FC236}">
                <a16:creationId xmlns:a16="http://schemas.microsoft.com/office/drawing/2014/main" id="{BB326847-53C0-8841-EE61-4D36A8CA1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314414"/>
            <a:ext cx="6353175" cy="1781211"/>
          </a:xfrm>
          <a:prstGeom prst="rect">
            <a:avLst/>
          </a:prstGeom>
        </p:spPr>
      </p:pic>
      <p:pic>
        <p:nvPicPr>
          <p:cNvPr id="11" name="Picture 10">
            <a:extLst>
              <a:ext uri="{FF2B5EF4-FFF2-40B4-BE49-F238E27FC236}">
                <a16:creationId xmlns:a16="http://schemas.microsoft.com/office/drawing/2014/main" id="{E1A1439C-7AFE-110D-BAD4-F7F42C9B2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1" y="3872174"/>
            <a:ext cx="7353300" cy="1671411"/>
          </a:xfrm>
          <a:prstGeom prst="rect">
            <a:avLst/>
          </a:prstGeom>
        </p:spPr>
      </p:pic>
      <p:sp>
        <p:nvSpPr>
          <p:cNvPr id="12" name="TextBox 11">
            <a:extLst>
              <a:ext uri="{FF2B5EF4-FFF2-40B4-BE49-F238E27FC236}">
                <a16:creationId xmlns:a16="http://schemas.microsoft.com/office/drawing/2014/main" id="{AC251CB4-56B9-E23A-C377-50B885BE0077}"/>
              </a:ext>
            </a:extLst>
          </p:cNvPr>
          <p:cNvSpPr txBox="1"/>
          <p:nvPr/>
        </p:nvSpPr>
        <p:spPr>
          <a:xfrm>
            <a:off x="4341494" y="3429000"/>
            <a:ext cx="878206" cy="369332"/>
          </a:xfrm>
          <a:prstGeom prst="rect">
            <a:avLst/>
          </a:prstGeom>
          <a:noFill/>
        </p:spPr>
        <p:txBody>
          <a:bodyPr wrap="square" rtlCol="0">
            <a:spAutoFit/>
          </a:bodyPr>
          <a:lstStyle/>
          <a:p>
            <a:r>
              <a:rPr lang="en-US" b="1" dirty="0"/>
              <a:t>Test</a:t>
            </a:r>
          </a:p>
        </p:txBody>
      </p:sp>
      <p:sp>
        <p:nvSpPr>
          <p:cNvPr id="13" name="TextBox 12">
            <a:extLst>
              <a:ext uri="{FF2B5EF4-FFF2-40B4-BE49-F238E27FC236}">
                <a16:creationId xmlns:a16="http://schemas.microsoft.com/office/drawing/2014/main" id="{9AB75C8D-086E-A3D2-4B7C-DFD459A5C113}"/>
              </a:ext>
            </a:extLst>
          </p:cNvPr>
          <p:cNvSpPr txBox="1"/>
          <p:nvPr/>
        </p:nvSpPr>
        <p:spPr>
          <a:xfrm>
            <a:off x="1600200" y="5725120"/>
            <a:ext cx="75437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tunning the parameter of Decision tree model, we are getting satisfied result</a:t>
            </a:r>
          </a:p>
          <a:p>
            <a:endParaRPr lang="en-US" dirty="0"/>
          </a:p>
        </p:txBody>
      </p:sp>
    </p:spTree>
    <p:extLst>
      <p:ext uri="{BB962C8B-B14F-4D97-AF65-F5344CB8AC3E}">
        <p14:creationId xmlns:p14="http://schemas.microsoft.com/office/powerpoint/2010/main" val="245441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47352-59E0-1706-2FD6-9A83CEE6E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76200"/>
            <a:ext cx="2324100" cy="952500"/>
          </a:xfrm>
          <a:prstGeom prst="rect">
            <a:avLst/>
          </a:prstGeom>
        </p:spPr>
      </p:pic>
      <p:sp>
        <p:nvSpPr>
          <p:cNvPr id="4" name="TextBox 3">
            <a:extLst>
              <a:ext uri="{FF2B5EF4-FFF2-40B4-BE49-F238E27FC236}">
                <a16:creationId xmlns:a16="http://schemas.microsoft.com/office/drawing/2014/main" id="{0B658FCA-09B3-B4FB-4D57-EA5346D2FDF7}"/>
              </a:ext>
            </a:extLst>
          </p:cNvPr>
          <p:cNvSpPr txBox="1"/>
          <p:nvPr/>
        </p:nvSpPr>
        <p:spPr>
          <a:xfrm>
            <a:off x="190500" y="105027"/>
            <a:ext cx="5915025" cy="461665"/>
          </a:xfrm>
          <a:prstGeom prst="rect">
            <a:avLst/>
          </a:prstGeom>
          <a:noFill/>
        </p:spPr>
        <p:txBody>
          <a:bodyPr wrap="square" rtlCol="0">
            <a:spAutoFit/>
          </a:bodyPr>
          <a:lstStyle/>
          <a:p>
            <a:r>
              <a:rPr lang="en-US" sz="2400" b="1" u="sng" dirty="0"/>
              <a:t>Model Comparison : Area Under the curve</a:t>
            </a:r>
          </a:p>
        </p:txBody>
      </p:sp>
      <p:pic>
        <p:nvPicPr>
          <p:cNvPr id="6" name="Picture 5">
            <a:extLst>
              <a:ext uri="{FF2B5EF4-FFF2-40B4-BE49-F238E27FC236}">
                <a16:creationId xmlns:a16="http://schemas.microsoft.com/office/drawing/2014/main" id="{5961C6B2-CBC5-5201-2D9D-3D765B853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1" y="531167"/>
            <a:ext cx="9105900" cy="4580751"/>
          </a:xfrm>
          <a:prstGeom prst="rect">
            <a:avLst/>
          </a:prstGeom>
        </p:spPr>
      </p:pic>
      <p:sp>
        <p:nvSpPr>
          <p:cNvPr id="7" name="TextBox 6">
            <a:extLst>
              <a:ext uri="{FF2B5EF4-FFF2-40B4-BE49-F238E27FC236}">
                <a16:creationId xmlns:a16="http://schemas.microsoft.com/office/drawing/2014/main" id="{9331C6DD-9DCD-8472-5513-58F156773636}"/>
              </a:ext>
            </a:extLst>
          </p:cNvPr>
          <p:cNvSpPr txBox="1"/>
          <p:nvPr/>
        </p:nvSpPr>
        <p:spPr>
          <a:xfrm>
            <a:off x="685800" y="5502533"/>
            <a:ext cx="110489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above graph shows the area under the curve</a:t>
            </a:r>
          </a:p>
          <a:p>
            <a:pPr marL="285750" indent="-285750">
              <a:buFont typeface="Arial" panose="020B0604020202020204" pitchFamily="34" charset="0"/>
              <a:buChar char="•"/>
            </a:pPr>
            <a:r>
              <a:rPr lang="en-US" dirty="0"/>
              <a:t>Both the decision tree without tunning and with tunning parameter shows high accuracy score</a:t>
            </a:r>
          </a:p>
          <a:p>
            <a:pPr marL="285750" indent="-285750">
              <a:buFont typeface="Arial" panose="020B0604020202020204" pitchFamily="34" charset="0"/>
              <a:buChar char="•"/>
            </a:pPr>
            <a:r>
              <a:rPr lang="en-US" dirty="0"/>
              <a:t>Since without tunning parameter decision tree model is overfitted, we consider decision tree model with tunning parameter as the best model</a:t>
            </a:r>
          </a:p>
        </p:txBody>
      </p:sp>
    </p:spTree>
    <p:extLst>
      <p:ext uri="{BB962C8B-B14F-4D97-AF65-F5344CB8AC3E}">
        <p14:creationId xmlns:p14="http://schemas.microsoft.com/office/powerpoint/2010/main" val="4912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5364D9-7488-C64C-9227-F8F69FF1B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225" y="133350"/>
            <a:ext cx="2324100" cy="952500"/>
          </a:xfrm>
          <a:prstGeom prst="rect">
            <a:avLst/>
          </a:prstGeom>
        </p:spPr>
      </p:pic>
      <p:sp>
        <p:nvSpPr>
          <p:cNvPr id="4" name="TextBox 3">
            <a:extLst>
              <a:ext uri="{FF2B5EF4-FFF2-40B4-BE49-F238E27FC236}">
                <a16:creationId xmlns:a16="http://schemas.microsoft.com/office/drawing/2014/main" id="{2A3D9AB5-55D5-4BA6-3720-AC68BA49ACBC}"/>
              </a:ext>
            </a:extLst>
          </p:cNvPr>
          <p:cNvSpPr txBox="1"/>
          <p:nvPr/>
        </p:nvSpPr>
        <p:spPr>
          <a:xfrm>
            <a:off x="66675" y="200025"/>
            <a:ext cx="4391025" cy="461665"/>
          </a:xfrm>
          <a:prstGeom prst="rect">
            <a:avLst/>
          </a:prstGeom>
          <a:noFill/>
        </p:spPr>
        <p:txBody>
          <a:bodyPr wrap="square" rtlCol="0">
            <a:spAutoFit/>
          </a:bodyPr>
          <a:lstStyle/>
          <a:p>
            <a:r>
              <a:rPr lang="en-US" sz="2400" b="1" u="sng" dirty="0"/>
              <a:t>Important Features</a:t>
            </a:r>
          </a:p>
        </p:txBody>
      </p:sp>
      <p:pic>
        <p:nvPicPr>
          <p:cNvPr id="6" name="Picture 5">
            <a:extLst>
              <a:ext uri="{FF2B5EF4-FFF2-40B4-BE49-F238E27FC236}">
                <a16:creationId xmlns:a16="http://schemas.microsoft.com/office/drawing/2014/main" id="{801A1BC6-5AC5-8F23-023D-F27FAD832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609600"/>
            <a:ext cx="8220075" cy="5305515"/>
          </a:xfrm>
          <a:prstGeom prst="rect">
            <a:avLst/>
          </a:prstGeom>
        </p:spPr>
      </p:pic>
      <p:sp>
        <p:nvSpPr>
          <p:cNvPr id="7" name="TextBox 6">
            <a:extLst>
              <a:ext uri="{FF2B5EF4-FFF2-40B4-BE49-F238E27FC236}">
                <a16:creationId xmlns:a16="http://schemas.microsoft.com/office/drawing/2014/main" id="{6B744622-EADA-DD54-7848-080AC610AFA5}"/>
              </a:ext>
            </a:extLst>
          </p:cNvPr>
          <p:cNvSpPr txBox="1"/>
          <p:nvPr/>
        </p:nvSpPr>
        <p:spPr>
          <a:xfrm>
            <a:off x="638175" y="5879068"/>
            <a:ext cx="10591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Online boarding , Inflight </a:t>
            </a:r>
            <a:r>
              <a:rPr lang="en-US" dirty="0" err="1"/>
              <a:t>wifi</a:t>
            </a:r>
            <a:r>
              <a:rPr lang="en-US" dirty="0"/>
              <a:t> service , Type of travel and inflight entertainment plays the important role in predicting that the traveler is satisfied or not</a:t>
            </a:r>
          </a:p>
        </p:txBody>
      </p:sp>
    </p:spTree>
    <p:extLst>
      <p:ext uri="{BB962C8B-B14F-4D97-AF65-F5344CB8AC3E}">
        <p14:creationId xmlns:p14="http://schemas.microsoft.com/office/powerpoint/2010/main" val="5223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2648C-84FF-BC05-524D-FA1AF5D07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142875"/>
            <a:ext cx="2324100" cy="952500"/>
          </a:xfrm>
          <a:prstGeom prst="rect">
            <a:avLst/>
          </a:prstGeom>
        </p:spPr>
      </p:pic>
      <p:sp>
        <p:nvSpPr>
          <p:cNvPr id="4" name="TextBox 3">
            <a:extLst>
              <a:ext uri="{FF2B5EF4-FFF2-40B4-BE49-F238E27FC236}">
                <a16:creationId xmlns:a16="http://schemas.microsoft.com/office/drawing/2014/main" id="{E356A351-B90F-D97C-FE78-61974D51012F}"/>
              </a:ext>
            </a:extLst>
          </p:cNvPr>
          <p:cNvSpPr txBox="1"/>
          <p:nvPr/>
        </p:nvSpPr>
        <p:spPr>
          <a:xfrm>
            <a:off x="457200" y="276225"/>
            <a:ext cx="4095750" cy="461665"/>
          </a:xfrm>
          <a:prstGeom prst="rect">
            <a:avLst/>
          </a:prstGeom>
          <a:noFill/>
        </p:spPr>
        <p:txBody>
          <a:bodyPr wrap="square" rtlCol="0">
            <a:spAutoFit/>
          </a:bodyPr>
          <a:lstStyle/>
          <a:p>
            <a:r>
              <a:rPr lang="en-US" sz="2400" b="1" u="sng" dirty="0"/>
              <a:t>Conclusion and Insights</a:t>
            </a:r>
          </a:p>
        </p:txBody>
      </p:sp>
      <p:sp>
        <p:nvSpPr>
          <p:cNvPr id="5" name="TextBox 4">
            <a:extLst>
              <a:ext uri="{FF2B5EF4-FFF2-40B4-BE49-F238E27FC236}">
                <a16:creationId xmlns:a16="http://schemas.microsoft.com/office/drawing/2014/main" id="{1234D755-BD0E-84AD-79F6-954937BDD499}"/>
              </a:ext>
            </a:extLst>
          </p:cNvPr>
          <p:cNvSpPr txBox="1"/>
          <p:nvPr/>
        </p:nvSpPr>
        <p:spPr>
          <a:xfrm>
            <a:off x="266700" y="1095375"/>
            <a:ext cx="10153650" cy="5570756"/>
          </a:xfrm>
          <a:prstGeom prst="rect">
            <a:avLst/>
          </a:prstGeom>
          <a:noFill/>
        </p:spPr>
        <p:txBody>
          <a:bodyPr wrap="square" rtlCol="0">
            <a:spAutoFit/>
          </a:bodyPr>
          <a:lstStyle/>
          <a:p>
            <a:pPr marL="285750" indent="-285750">
              <a:buFont typeface="Arial" panose="020B0604020202020204" pitchFamily="34" charset="0"/>
              <a:buChar char="•"/>
            </a:pPr>
            <a:r>
              <a:rPr lang="en-IN" sz="2000" dirty="0"/>
              <a:t>As you can see online boarding, inflight wi-fi service, and airline classes represented the 3 most important factors for the satisfaction predictions. A simple explanation is that these factors form a part of prediction power of the Decision Tree Model</a:t>
            </a:r>
          </a:p>
          <a:p>
            <a:endParaRPr lang="en-IN" sz="2000" dirty="0"/>
          </a:p>
          <a:p>
            <a:pPr marL="285750" indent="-285750">
              <a:buFont typeface="Arial" panose="020B0604020202020204" pitchFamily="34" charset="0"/>
              <a:buChar char="•"/>
            </a:pPr>
            <a:r>
              <a:rPr lang="en-IN" sz="2000" dirty="0"/>
              <a:t>If these factors were dropped from the model, it’s prediction power would greatly reduce. As shown from the Base Model, these 3 factors remain the most important and contribute the best predictions of customer satisfaction</a:t>
            </a:r>
          </a:p>
          <a:p>
            <a:endParaRPr lang="en-IN" sz="2000" dirty="0"/>
          </a:p>
          <a:p>
            <a:pPr marL="285750" indent="-285750">
              <a:buFont typeface="Arial" panose="020B0604020202020204" pitchFamily="34" charset="0"/>
              <a:buChar char="•"/>
            </a:pPr>
            <a:r>
              <a:rPr lang="en-IN" sz="2000" dirty="0"/>
              <a:t>Airlines should focus on its cleanliness as it is highly correlated with other services leading to customer satisfaction and dissatisfaction </a:t>
            </a:r>
          </a:p>
          <a:p>
            <a:endParaRPr lang="en-IN" sz="2000" dirty="0"/>
          </a:p>
          <a:p>
            <a:pPr marL="285750" indent="-285750">
              <a:buFont typeface="Arial" panose="020B0604020202020204" pitchFamily="34" charset="0"/>
              <a:buChar char="•"/>
            </a:pPr>
            <a:r>
              <a:rPr lang="en-US" sz="2000" dirty="0"/>
              <a:t>Airlines should also focus on Ease of Online Booking, as business passengers prioritize on ease and convenience in their travel.</a:t>
            </a:r>
          </a:p>
          <a:p>
            <a:endParaRPr lang="en-US" sz="2000" dirty="0"/>
          </a:p>
          <a:p>
            <a:pPr marL="285750" indent="-285750">
              <a:buFont typeface="Arial" panose="020B0604020202020204" pitchFamily="34" charset="0"/>
              <a:buChar char="•"/>
            </a:pPr>
            <a:r>
              <a:rPr lang="en-US" sz="2000" dirty="0"/>
              <a:t>Airlines should focus on improving the Inflight Wi-Fi Service experience. For instance, airlines could develop better software to allow easier access to inflight wi-fi</a:t>
            </a:r>
            <a:r>
              <a:rPr lang="en-US" sz="1800" dirty="0"/>
              <a:t>.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5078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DC06EC-4D95-F879-A94C-67F099BBC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0" y="123825"/>
            <a:ext cx="2324100" cy="952500"/>
          </a:xfrm>
          <a:prstGeom prst="rect">
            <a:avLst/>
          </a:prstGeom>
        </p:spPr>
      </p:pic>
      <p:sp>
        <p:nvSpPr>
          <p:cNvPr id="4" name="TextBox 3">
            <a:extLst>
              <a:ext uri="{FF2B5EF4-FFF2-40B4-BE49-F238E27FC236}">
                <a16:creationId xmlns:a16="http://schemas.microsoft.com/office/drawing/2014/main" id="{617EF973-5532-8F34-1794-249E9100D214}"/>
              </a:ext>
            </a:extLst>
          </p:cNvPr>
          <p:cNvSpPr txBox="1"/>
          <p:nvPr/>
        </p:nvSpPr>
        <p:spPr>
          <a:xfrm>
            <a:off x="476250" y="800099"/>
            <a:ext cx="2828925" cy="461665"/>
          </a:xfrm>
          <a:prstGeom prst="rect">
            <a:avLst/>
          </a:prstGeom>
          <a:noFill/>
        </p:spPr>
        <p:txBody>
          <a:bodyPr wrap="square" rtlCol="0">
            <a:spAutoFit/>
          </a:bodyPr>
          <a:lstStyle/>
          <a:p>
            <a:r>
              <a:rPr lang="en-IN" sz="2400" b="1" u="sng" dirty="0"/>
              <a:t>References:</a:t>
            </a:r>
            <a:endParaRPr lang="en-US" sz="2400" b="1" dirty="0"/>
          </a:p>
        </p:txBody>
      </p:sp>
      <p:sp>
        <p:nvSpPr>
          <p:cNvPr id="5" name="TextBox 4">
            <a:extLst>
              <a:ext uri="{FF2B5EF4-FFF2-40B4-BE49-F238E27FC236}">
                <a16:creationId xmlns:a16="http://schemas.microsoft.com/office/drawing/2014/main" id="{3A02589B-8D7C-E205-AD6D-845D5A4EF057}"/>
              </a:ext>
            </a:extLst>
          </p:cNvPr>
          <p:cNvSpPr txBox="1"/>
          <p:nvPr/>
        </p:nvSpPr>
        <p:spPr>
          <a:xfrm>
            <a:off x="1162050" y="2000250"/>
            <a:ext cx="6257925" cy="1107996"/>
          </a:xfrm>
          <a:prstGeom prst="rect">
            <a:avLst/>
          </a:prstGeom>
          <a:noFill/>
        </p:spPr>
        <p:txBody>
          <a:bodyPr wrap="square" rtlCol="0">
            <a:spAutoFit/>
          </a:bodyPr>
          <a:lstStyle/>
          <a:p>
            <a:r>
              <a:rPr lang="en-IN" sz="2400" dirty="0"/>
              <a:t>https://www.kaggle.com/datasets/teejmahal20/airline-passenger-satisfaction</a:t>
            </a:r>
          </a:p>
          <a:p>
            <a:endParaRPr lang="en-US" dirty="0"/>
          </a:p>
        </p:txBody>
      </p:sp>
      <p:sp>
        <p:nvSpPr>
          <p:cNvPr id="6" name="TextBox 5">
            <a:extLst>
              <a:ext uri="{FF2B5EF4-FFF2-40B4-BE49-F238E27FC236}">
                <a16:creationId xmlns:a16="http://schemas.microsoft.com/office/drawing/2014/main" id="{EB7E6573-0C94-CF0E-83D4-CE16643A34C7}"/>
              </a:ext>
            </a:extLst>
          </p:cNvPr>
          <p:cNvSpPr txBox="1"/>
          <p:nvPr/>
        </p:nvSpPr>
        <p:spPr>
          <a:xfrm>
            <a:off x="1000125" y="3667125"/>
            <a:ext cx="5991225" cy="1477328"/>
          </a:xfrm>
          <a:prstGeom prst="rect">
            <a:avLst/>
          </a:prstGeom>
          <a:noFill/>
        </p:spPr>
        <p:txBody>
          <a:bodyPr wrap="square" rtlCol="0">
            <a:spAutoFit/>
          </a:bodyPr>
          <a:lstStyle/>
          <a:p>
            <a:r>
              <a:rPr lang="en-IN" sz="2400" dirty="0"/>
              <a:t>https://towardsdatascience.com/predicting-satisfaction-of-airline-passengers-with-classification-76f1516e1d16</a:t>
            </a:r>
          </a:p>
          <a:p>
            <a:endParaRPr lang="en-US" dirty="0"/>
          </a:p>
        </p:txBody>
      </p:sp>
    </p:spTree>
    <p:extLst>
      <p:ext uri="{BB962C8B-B14F-4D97-AF65-F5344CB8AC3E}">
        <p14:creationId xmlns:p14="http://schemas.microsoft.com/office/powerpoint/2010/main" val="158836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6B51C9-C763-0BD4-269D-A31462C7AF59}"/>
              </a:ext>
            </a:extLst>
          </p:cNvPr>
          <p:cNvSpPr txBox="1"/>
          <p:nvPr/>
        </p:nvSpPr>
        <p:spPr>
          <a:xfrm>
            <a:off x="140563" y="220882"/>
            <a:ext cx="3959441" cy="523220"/>
          </a:xfrm>
          <a:prstGeom prst="rect">
            <a:avLst/>
          </a:prstGeom>
          <a:noFill/>
        </p:spPr>
        <p:txBody>
          <a:bodyPr wrap="square">
            <a:spAutoFit/>
          </a:bodyPr>
          <a:lstStyle/>
          <a:p>
            <a:pPr algn="ctr"/>
            <a:r>
              <a:rPr lang="en-IN" sz="2800" b="1" u="sng" dirty="0"/>
              <a:t>PROBLEM STATEMENT </a:t>
            </a:r>
          </a:p>
        </p:txBody>
      </p:sp>
      <p:pic>
        <p:nvPicPr>
          <p:cNvPr id="5" name="Picture 4">
            <a:extLst>
              <a:ext uri="{FF2B5EF4-FFF2-40B4-BE49-F238E27FC236}">
                <a16:creationId xmlns:a16="http://schemas.microsoft.com/office/drawing/2014/main" id="{50AECCE8-1B33-443C-800F-58B5A211A1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01452" y="0"/>
            <a:ext cx="2539012" cy="1235444"/>
          </a:xfrm>
          <a:prstGeom prst="rect">
            <a:avLst/>
          </a:prstGeom>
          <a:noFill/>
          <a:ln>
            <a:noFill/>
          </a:ln>
        </p:spPr>
      </p:pic>
      <p:sp>
        <p:nvSpPr>
          <p:cNvPr id="7" name="TextBox 6">
            <a:extLst>
              <a:ext uri="{FF2B5EF4-FFF2-40B4-BE49-F238E27FC236}">
                <a16:creationId xmlns:a16="http://schemas.microsoft.com/office/drawing/2014/main" id="{A5A435C7-3527-5626-80F6-1BE76CEFB086}"/>
              </a:ext>
            </a:extLst>
          </p:cNvPr>
          <p:cNvSpPr txBox="1"/>
          <p:nvPr/>
        </p:nvSpPr>
        <p:spPr>
          <a:xfrm>
            <a:off x="309239" y="2025413"/>
            <a:ext cx="11688928" cy="3139321"/>
          </a:xfrm>
          <a:prstGeom prst="rect">
            <a:avLst/>
          </a:prstGeom>
          <a:noFill/>
        </p:spPr>
        <p:txBody>
          <a:bodyPr wrap="square">
            <a:spAutoFit/>
          </a:bodyPr>
          <a:lstStyle/>
          <a:p>
            <a:pPr algn="l"/>
            <a:r>
              <a:rPr lang="en-US" b="0" i="0" dirty="0">
                <a:solidFill>
                  <a:srgbClr val="001B2E"/>
                </a:solidFill>
                <a:effectLst/>
                <a:latin typeface="Archivo"/>
              </a:rPr>
              <a:t> Comprised of 25 columns and 130,000 observations, the dataset is an aggregation of customer surveys and encodes a comprehensive set of quantitative and qualitative conditions. Guided by the assumption that customer retention is intrinsically tied to customer satisfaction, our research is designed to maximize positive flight experiences through an analytical lens.</a:t>
            </a:r>
          </a:p>
          <a:p>
            <a:pPr algn="l"/>
            <a:r>
              <a:rPr lang="en-US" b="0" i="0" dirty="0">
                <a:solidFill>
                  <a:srgbClr val="001B2E"/>
                </a:solidFill>
                <a:effectLst/>
                <a:latin typeface="Archivo"/>
              </a:rPr>
              <a:t>In this project, we hope to create classifiers that can predict if a customer had a positive experience or a neutral or negative one. These models can then be leveraged to identify the factors that contribute most to customer satisfaction; by identifying features most highly correlated with company success, we can distill these variables into actionable insights and applicable recommendations.</a:t>
            </a:r>
          </a:p>
          <a:p>
            <a:pPr algn="l"/>
            <a:r>
              <a:rPr lang="en-US" b="0" i="0" dirty="0">
                <a:solidFill>
                  <a:srgbClr val="001B2E"/>
                </a:solidFill>
                <a:effectLst/>
                <a:latin typeface="Archivo"/>
              </a:rPr>
              <a:t>Our project analyzes 3 machine-learning models: base model , decision trees and </a:t>
            </a:r>
            <a:r>
              <a:rPr lang="en-US" dirty="0">
                <a:solidFill>
                  <a:srgbClr val="001B2E"/>
                </a:solidFill>
                <a:latin typeface="Archivo"/>
              </a:rPr>
              <a:t>tuned Decision</a:t>
            </a:r>
            <a:r>
              <a:rPr lang="en-US" b="0" i="0" dirty="0">
                <a:solidFill>
                  <a:srgbClr val="001B2E"/>
                </a:solidFill>
                <a:effectLst/>
                <a:latin typeface="Archivo"/>
              </a:rPr>
              <a:t> Tree Model. In balancing their computational efficiency against their performance metrics, we can provide a comprehensive audit of the ideal market model.</a:t>
            </a:r>
          </a:p>
        </p:txBody>
      </p:sp>
      <p:sp>
        <p:nvSpPr>
          <p:cNvPr id="9" name="TextBox 8">
            <a:extLst>
              <a:ext uri="{FF2B5EF4-FFF2-40B4-BE49-F238E27FC236}">
                <a16:creationId xmlns:a16="http://schemas.microsoft.com/office/drawing/2014/main" id="{18F778AB-C202-D177-18E4-66787121B4A1}"/>
              </a:ext>
            </a:extLst>
          </p:cNvPr>
          <p:cNvSpPr txBox="1"/>
          <p:nvPr/>
        </p:nvSpPr>
        <p:spPr>
          <a:xfrm>
            <a:off x="309239" y="784593"/>
            <a:ext cx="11573519" cy="1200329"/>
          </a:xfrm>
          <a:prstGeom prst="rect">
            <a:avLst/>
          </a:prstGeom>
          <a:noFill/>
        </p:spPr>
        <p:txBody>
          <a:bodyPr wrap="square">
            <a:spAutoFit/>
          </a:bodyPr>
          <a:lstStyle/>
          <a:p>
            <a:r>
              <a:rPr lang="en-IN" dirty="0">
                <a:solidFill>
                  <a:srgbClr val="001B2E"/>
                </a:solidFill>
                <a:latin typeface="Archivo"/>
              </a:rPr>
              <a:t>Airlines industry is currently the biggest industry of transportation in the world. It focuses in service strategy to get costumers, because a great quality of service is a way to get customer loyalty. The objectives of this study are to examine and to identify the ways to increase airline customer satisfaction with service quality dimension, consisting of tangibility, reliability, responsiveness, assurance, and empathy.</a:t>
            </a:r>
          </a:p>
        </p:txBody>
      </p:sp>
      <p:sp>
        <p:nvSpPr>
          <p:cNvPr id="11" name="TextBox 10">
            <a:extLst>
              <a:ext uri="{FF2B5EF4-FFF2-40B4-BE49-F238E27FC236}">
                <a16:creationId xmlns:a16="http://schemas.microsoft.com/office/drawing/2014/main" id="{21D14EDE-7E71-B820-66D8-0B8F097362DD}"/>
              </a:ext>
            </a:extLst>
          </p:cNvPr>
          <p:cNvSpPr txBox="1"/>
          <p:nvPr/>
        </p:nvSpPr>
        <p:spPr>
          <a:xfrm>
            <a:off x="309239" y="5164734"/>
            <a:ext cx="6094520" cy="523220"/>
          </a:xfrm>
          <a:prstGeom prst="rect">
            <a:avLst/>
          </a:prstGeom>
          <a:noFill/>
        </p:spPr>
        <p:txBody>
          <a:bodyPr wrap="square">
            <a:spAutoFit/>
          </a:bodyPr>
          <a:lstStyle/>
          <a:p>
            <a:r>
              <a:rPr lang="en-IN" sz="2800" b="1" u="sng" dirty="0"/>
              <a:t>PROJECT OUTCOME</a:t>
            </a:r>
          </a:p>
        </p:txBody>
      </p:sp>
      <p:sp>
        <p:nvSpPr>
          <p:cNvPr id="13" name="TextBox 12">
            <a:extLst>
              <a:ext uri="{FF2B5EF4-FFF2-40B4-BE49-F238E27FC236}">
                <a16:creationId xmlns:a16="http://schemas.microsoft.com/office/drawing/2014/main" id="{2BDBEF29-DE55-9F71-15E7-6C4F3B3A2B70}"/>
              </a:ext>
            </a:extLst>
          </p:cNvPr>
          <p:cNvSpPr txBox="1"/>
          <p:nvPr/>
        </p:nvSpPr>
        <p:spPr>
          <a:xfrm>
            <a:off x="419468" y="5801530"/>
            <a:ext cx="11520995" cy="646331"/>
          </a:xfrm>
          <a:prstGeom prst="rect">
            <a:avLst/>
          </a:prstGeom>
          <a:noFill/>
        </p:spPr>
        <p:txBody>
          <a:bodyPr wrap="square">
            <a:spAutoFit/>
          </a:bodyPr>
          <a:lstStyle/>
          <a:p>
            <a:r>
              <a:rPr lang="en-US" b="0" i="0" dirty="0">
                <a:solidFill>
                  <a:srgbClr val="001B2E"/>
                </a:solidFill>
                <a:effectLst/>
                <a:latin typeface="Archivo"/>
              </a:rPr>
              <a:t>Our aim is driven by our guiding question: can we identify the most economically-friendly factors that airlines can invest in to improve customer satisfaction?</a:t>
            </a:r>
            <a:endParaRPr lang="en-IN" dirty="0"/>
          </a:p>
        </p:txBody>
      </p:sp>
    </p:spTree>
    <p:extLst>
      <p:ext uri="{BB962C8B-B14F-4D97-AF65-F5344CB8AC3E}">
        <p14:creationId xmlns:p14="http://schemas.microsoft.com/office/powerpoint/2010/main" val="16011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AAAEB-8C14-584A-3563-1B453F18C4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10330" y="44389"/>
            <a:ext cx="2539012" cy="1235444"/>
          </a:xfrm>
          <a:prstGeom prst="rect">
            <a:avLst/>
          </a:prstGeom>
          <a:noFill/>
          <a:ln>
            <a:noFill/>
          </a:ln>
        </p:spPr>
      </p:pic>
      <p:sp>
        <p:nvSpPr>
          <p:cNvPr id="4" name="TextBox 3">
            <a:extLst>
              <a:ext uri="{FF2B5EF4-FFF2-40B4-BE49-F238E27FC236}">
                <a16:creationId xmlns:a16="http://schemas.microsoft.com/office/drawing/2014/main" id="{5FB09A3C-C5C9-52B9-1088-10BE10E3114F}"/>
              </a:ext>
            </a:extLst>
          </p:cNvPr>
          <p:cNvSpPr txBox="1"/>
          <p:nvPr/>
        </p:nvSpPr>
        <p:spPr>
          <a:xfrm>
            <a:off x="437966" y="381740"/>
            <a:ext cx="7631836" cy="5693866"/>
          </a:xfrm>
          <a:prstGeom prst="rect">
            <a:avLst/>
          </a:prstGeom>
          <a:noFill/>
        </p:spPr>
        <p:txBody>
          <a:bodyPr wrap="square">
            <a:spAutoFit/>
          </a:bodyPr>
          <a:lstStyle/>
          <a:p>
            <a:r>
              <a:rPr lang="en-US" sz="2800" b="1" u="sng" dirty="0"/>
              <a:t>DATA SET </a:t>
            </a:r>
          </a:p>
          <a:p>
            <a:endParaRPr lang="en-US" sz="2800" b="1" u="sng" dirty="0"/>
          </a:p>
          <a:p>
            <a:r>
              <a:rPr lang="en-US" sz="2800" dirty="0"/>
              <a:t>● A dataset is a collection of data, and it can be structured or unstructured. </a:t>
            </a:r>
          </a:p>
          <a:p>
            <a:endParaRPr lang="en-US" sz="2800" dirty="0"/>
          </a:p>
          <a:p>
            <a:r>
              <a:rPr lang="en-US" sz="2800" dirty="0"/>
              <a:t>● A structured data is represented in a tabular format, where every column of the table represents a particular variable, and each row corresponds to a given record of the dataset. </a:t>
            </a:r>
          </a:p>
          <a:p>
            <a:endParaRPr lang="en-US" sz="2800" dirty="0"/>
          </a:p>
          <a:p>
            <a:r>
              <a:rPr lang="en-US" sz="2800" dirty="0"/>
              <a:t>● Unsupervised/unstructured data is not represented in a tabular form, data that we fetch from Kaggle</a:t>
            </a:r>
            <a:r>
              <a:rPr lang="en-US" dirty="0"/>
              <a:t>.</a:t>
            </a:r>
            <a:endParaRPr lang="en-IN" dirty="0"/>
          </a:p>
        </p:txBody>
      </p:sp>
      <p:pic>
        <p:nvPicPr>
          <p:cNvPr id="3074" name="Picture 2" descr="Dataset Icon - Download in Colored Outline Style">
            <a:extLst>
              <a:ext uri="{FF2B5EF4-FFF2-40B4-BE49-F238E27FC236}">
                <a16:creationId xmlns:a16="http://schemas.microsoft.com/office/drawing/2014/main" id="{BE8F66ED-02E8-5DD7-38BF-B4A287900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759" y="1464816"/>
            <a:ext cx="3755255" cy="375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6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64E35-ACF6-9C2C-8AA9-B757AFD2C823}"/>
              </a:ext>
            </a:extLst>
          </p:cNvPr>
          <p:cNvSpPr txBox="1"/>
          <p:nvPr/>
        </p:nvSpPr>
        <p:spPr>
          <a:xfrm>
            <a:off x="230818" y="150920"/>
            <a:ext cx="4243527" cy="461665"/>
          </a:xfrm>
          <a:prstGeom prst="rect">
            <a:avLst/>
          </a:prstGeom>
          <a:noFill/>
        </p:spPr>
        <p:txBody>
          <a:bodyPr wrap="square" rtlCol="0">
            <a:spAutoFit/>
          </a:bodyPr>
          <a:lstStyle/>
          <a:p>
            <a:r>
              <a:rPr lang="en-IN" sz="2400" b="1" u="sng" dirty="0"/>
              <a:t>Data Description </a:t>
            </a:r>
          </a:p>
        </p:txBody>
      </p:sp>
      <p:sp>
        <p:nvSpPr>
          <p:cNvPr id="4" name="TextBox 3">
            <a:extLst>
              <a:ext uri="{FF2B5EF4-FFF2-40B4-BE49-F238E27FC236}">
                <a16:creationId xmlns:a16="http://schemas.microsoft.com/office/drawing/2014/main" id="{B04B5FD9-C7DE-1B52-6559-2E92D511E419}"/>
              </a:ext>
            </a:extLst>
          </p:cNvPr>
          <p:cNvSpPr txBox="1"/>
          <p:nvPr/>
        </p:nvSpPr>
        <p:spPr>
          <a:xfrm>
            <a:off x="230818" y="631639"/>
            <a:ext cx="11825057" cy="646331"/>
          </a:xfrm>
          <a:prstGeom prst="rect">
            <a:avLst/>
          </a:prstGeom>
          <a:noFill/>
        </p:spPr>
        <p:txBody>
          <a:bodyPr wrap="square">
            <a:spAutoFit/>
          </a:bodyPr>
          <a:lstStyle/>
          <a:p>
            <a:r>
              <a:rPr lang="en-US" b="0" i="0" dirty="0">
                <a:solidFill>
                  <a:srgbClr val="001B2E"/>
                </a:solidFill>
                <a:effectLst/>
                <a:latin typeface="Archivo"/>
              </a:rPr>
              <a:t>This Dataset Comprised of 25 columns and 130,000 observations, the dataset is an aggregation of customer surveys and encodes a comprehensive set of quantitative and qualitative conditions.</a:t>
            </a:r>
            <a:endParaRPr lang="en-IN" dirty="0"/>
          </a:p>
        </p:txBody>
      </p:sp>
      <p:sp>
        <p:nvSpPr>
          <p:cNvPr id="11" name="TextBox 10">
            <a:extLst>
              <a:ext uri="{FF2B5EF4-FFF2-40B4-BE49-F238E27FC236}">
                <a16:creationId xmlns:a16="http://schemas.microsoft.com/office/drawing/2014/main" id="{F439D883-B298-8659-172E-1F02BB3A9874}"/>
              </a:ext>
            </a:extLst>
          </p:cNvPr>
          <p:cNvSpPr txBox="1"/>
          <p:nvPr/>
        </p:nvSpPr>
        <p:spPr>
          <a:xfrm>
            <a:off x="230819" y="1264160"/>
            <a:ext cx="6094520" cy="369332"/>
          </a:xfrm>
          <a:prstGeom prst="rect">
            <a:avLst/>
          </a:prstGeom>
          <a:noFill/>
        </p:spPr>
        <p:txBody>
          <a:bodyPr wrap="square">
            <a:spAutoFit/>
          </a:bodyPr>
          <a:lstStyle/>
          <a:p>
            <a:r>
              <a:rPr lang="en-US" b="0" i="1" dirty="0">
                <a:effectLst/>
                <a:latin typeface="Inter"/>
              </a:rPr>
              <a:t>Gender:</a:t>
            </a:r>
            <a:r>
              <a:rPr lang="en-US" b="0" i="0" dirty="0">
                <a:effectLst/>
                <a:latin typeface="Inter"/>
              </a:rPr>
              <a:t> Gender of the passengers (Female, Male)</a:t>
            </a:r>
            <a:endParaRPr lang="en-IN" dirty="0"/>
          </a:p>
        </p:txBody>
      </p:sp>
      <p:sp>
        <p:nvSpPr>
          <p:cNvPr id="13" name="TextBox 12">
            <a:extLst>
              <a:ext uri="{FF2B5EF4-FFF2-40B4-BE49-F238E27FC236}">
                <a16:creationId xmlns:a16="http://schemas.microsoft.com/office/drawing/2014/main" id="{B2229AEA-2351-ADCD-B98A-3F5F46BC8715}"/>
              </a:ext>
            </a:extLst>
          </p:cNvPr>
          <p:cNvSpPr txBox="1"/>
          <p:nvPr/>
        </p:nvSpPr>
        <p:spPr>
          <a:xfrm>
            <a:off x="230819" y="1692027"/>
            <a:ext cx="6782540" cy="369332"/>
          </a:xfrm>
          <a:prstGeom prst="rect">
            <a:avLst/>
          </a:prstGeom>
          <a:noFill/>
        </p:spPr>
        <p:txBody>
          <a:bodyPr wrap="square">
            <a:spAutoFit/>
          </a:bodyPr>
          <a:lstStyle/>
          <a:p>
            <a:r>
              <a:rPr lang="en-US" b="0" i="1" dirty="0">
                <a:effectLst/>
                <a:latin typeface="Inter"/>
              </a:rPr>
              <a:t>Customer Type:</a:t>
            </a:r>
            <a:r>
              <a:rPr lang="en-US" b="0" i="0" dirty="0">
                <a:effectLst/>
                <a:latin typeface="Inter"/>
              </a:rPr>
              <a:t> The customer type (Loyal customer, disloyal customer)</a:t>
            </a:r>
            <a:endParaRPr lang="en-IN" dirty="0"/>
          </a:p>
        </p:txBody>
      </p:sp>
      <p:sp>
        <p:nvSpPr>
          <p:cNvPr id="15" name="TextBox 14">
            <a:extLst>
              <a:ext uri="{FF2B5EF4-FFF2-40B4-BE49-F238E27FC236}">
                <a16:creationId xmlns:a16="http://schemas.microsoft.com/office/drawing/2014/main" id="{2FE04265-94C4-EC51-FF26-97CABDEF6A65}"/>
              </a:ext>
            </a:extLst>
          </p:cNvPr>
          <p:cNvSpPr txBox="1"/>
          <p:nvPr/>
        </p:nvSpPr>
        <p:spPr>
          <a:xfrm>
            <a:off x="230819" y="2134976"/>
            <a:ext cx="6094520" cy="369332"/>
          </a:xfrm>
          <a:prstGeom prst="rect">
            <a:avLst/>
          </a:prstGeom>
          <a:noFill/>
        </p:spPr>
        <p:txBody>
          <a:bodyPr wrap="square">
            <a:spAutoFit/>
          </a:bodyPr>
          <a:lstStyle/>
          <a:p>
            <a:r>
              <a:rPr lang="en-US" b="0" i="1" dirty="0">
                <a:effectLst/>
                <a:latin typeface="Inter"/>
              </a:rPr>
              <a:t>Age:</a:t>
            </a:r>
            <a:r>
              <a:rPr lang="en-US" b="0" i="0" dirty="0">
                <a:effectLst/>
                <a:latin typeface="Inter"/>
              </a:rPr>
              <a:t> The actual age of the passengers</a:t>
            </a:r>
            <a:endParaRPr lang="en-IN" dirty="0"/>
          </a:p>
        </p:txBody>
      </p:sp>
      <p:sp>
        <p:nvSpPr>
          <p:cNvPr id="17" name="TextBox 16">
            <a:extLst>
              <a:ext uri="{FF2B5EF4-FFF2-40B4-BE49-F238E27FC236}">
                <a16:creationId xmlns:a16="http://schemas.microsoft.com/office/drawing/2014/main" id="{75031EE6-04FC-1973-238B-F7A9E09CD8FF}"/>
              </a:ext>
            </a:extLst>
          </p:cNvPr>
          <p:cNvSpPr txBox="1"/>
          <p:nvPr/>
        </p:nvSpPr>
        <p:spPr>
          <a:xfrm>
            <a:off x="230818" y="2577925"/>
            <a:ext cx="8495931" cy="369332"/>
          </a:xfrm>
          <a:prstGeom prst="rect">
            <a:avLst/>
          </a:prstGeom>
          <a:noFill/>
        </p:spPr>
        <p:txBody>
          <a:bodyPr wrap="square">
            <a:spAutoFit/>
          </a:bodyPr>
          <a:lstStyle/>
          <a:p>
            <a:r>
              <a:rPr lang="en-US" b="0" i="1" dirty="0">
                <a:effectLst/>
                <a:latin typeface="Inter"/>
              </a:rPr>
              <a:t>Type of Travel:</a:t>
            </a:r>
            <a:r>
              <a:rPr lang="en-US" b="0" i="0" dirty="0">
                <a:effectLst/>
                <a:latin typeface="Inter"/>
              </a:rPr>
              <a:t> Purpose of the flight of the passengers (Personal Travel, Business Travel)</a:t>
            </a:r>
            <a:endParaRPr lang="en-IN" dirty="0"/>
          </a:p>
        </p:txBody>
      </p:sp>
      <p:sp>
        <p:nvSpPr>
          <p:cNvPr id="19" name="TextBox 18">
            <a:extLst>
              <a:ext uri="{FF2B5EF4-FFF2-40B4-BE49-F238E27FC236}">
                <a16:creationId xmlns:a16="http://schemas.microsoft.com/office/drawing/2014/main" id="{83408903-1E5D-8AE6-BBD8-D399D3D892C5}"/>
              </a:ext>
            </a:extLst>
          </p:cNvPr>
          <p:cNvSpPr txBox="1"/>
          <p:nvPr/>
        </p:nvSpPr>
        <p:spPr>
          <a:xfrm>
            <a:off x="230818" y="3129041"/>
            <a:ext cx="9250532" cy="3693319"/>
          </a:xfrm>
          <a:prstGeom prst="rect">
            <a:avLst/>
          </a:prstGeom>
          <a:noFill/>
        </p:spPr>
        <p:txBody>
          <a:bodyPr wrap="square">
            <a:spAutoFit/>
          </a:bodyPr>
          <a:lstStyle/>
          <a:p>
            <a:pPr algn="l" fontAlgn="base"/>
            <a:r>
              <a:rPr lang="en-US" b="0" i="1" dirty="0">
                <a:effectLst/>
                <a:latin typeface="inherit"/>
              </a:rPr>
              <a:t>Class:</a:t>
            </a:r>
            <a:r>
              <a:rPr lang="en-US" b="0" i="0" dirty="0">
                <a:effectLst/>
                <a:latin typeface="Inter"/>
              </a:rPr>
              <a:t> Travel class in the plane of the passengers (Business, Eco, Eco Plus)</a:t>
            </a:r>
          </a:p>
          <a:p>
            <a:pPr algn="l" fontAlgn="base"/>
            <a:endParaRPr lang="en-US" b="0" i="0" dirty="0">
              <a:effectLst/>
              <a:latin typeface="Inter"/>
            </a:endParaRPr>
          </a:p>
          <a:p>
            <a:pPr algn="l" fontAlgn="base"/>
            <a:r>
              <a:rPr lang="en-US" b="0" i="1" dirty="0">
                <a:effectLst/>
                <a:latin typeface="inherit"/>
              </a:rPr>
              <a:t>Flight distance:</a:t>
            </a:r>
            <a:r>
              <a:rPr lang="en-US" b="0" i="0" dirty="0">
                <a:effectLst/>
                <a:latin typeface="Inter"/>
              </a:rPr>
              <a:t> The flight distance of this journey</a:t>
            </a:r>
          </a:p>
          <a:p>
            <a:pPr algn="l" fontAlgn="base"/>
            <a:endParaRPr lang="en-US" b="0" i="0" dirty="0">
              <a:effectLst/>
              <a:latin typeface="Inter"/>
            </a:endParaRPr>
          </a:p>
          <a:p>
            <a:pPr algn="l" fontAlgn="base"/>
            <a:r>
              <a:rPr lang="en-US" b="0" i="1" dirty="0">
                <a:effectLst/>
                <a:latin typeface="inherit"/>
              </a:rPr>
              <a:t>Inflight </a:t>
            </a:r>
            <a:r>
              <a:rPr lang="en-US" b="0" i="1" dirty="0" err="1">
                <a:effectLst/>
                <a:latin typeface="inherit"/>
              </a:rPr>
              <a:t>wifi</a:t>
            </a:r>
            <a:r>
              <a:rPr lang="en-US" b="0" i="1" dirty="0">
                <a:effectLst/>
                <a:latin typeface="inherit"/>
              </a:rPr>
              <a:t> service:</a:t>
            </a:r>
            <a:r>
              <a:rPr lang="en-US" b="0" i="0" dirty="0">
                <a:effectLst/>
                <a:latin typeface="Inter"/>
              </a:rPr>
              <a:t> Satisfaction level of the inflight </a:t>
            </a:r>
            <a:r>
              <a:rPr lang="en-US" b="0" i="0" dirty="0" err="1">
                <a:effectLst/>
                <a:latin typeface="Inter"/>
              </a:rPr>
              <a:t>wifi</a:t>
            </a:r>
            <a:r>
              <a:rPr lang="en-US" b="0" i="0" dirty="0">
                <a:effectLst/>
                <a:latin typeface="Inter"/>
              </a:rPr>
              <a:t> service (0:Not Applicable;1-5)</a:t>
            </a:r>
          </a:p>
          <a:p>
            <a:pPr algn="l" fontAlgn="base"/>
            <a:endParaRPr lang="en-US" b="0" i="0" dirty="0">
              <a:effectLst/>
              <a:latin typeface="Inter"/>
            </a:endParaRPr>
          </a:p>
          <a:p>
            <a:pPr algn="l" fontAlgn="base"/>
            <a:r>
              <a:rPr lang="en-US" b="0" i="1" dirty="0">
                <a:effectLst/>
                <a:latin typeface="inherit"/>
              </a:rPr>
              <a:t>Departure/Arrival time convenient:</a:t>
            </a:r>
            <a:r>
              <a:rPr lang="en-US" b="0" i="0" dirty="0">
                <a:effectLst/>
                <a:latin typeface="Inter"/>
              </a:rPr>
              <a:t> Satisfaction level of Departure/Arrival time convenient</a:t>
            </a:r>
          </a:p>
          <a:p>
            <a:pPr algn="l" fontAlgn="base"/>
            <a:endParaRPr lang="en-US" b="0" i="0" dirty="0">
              <a:effectLst/>
              <a:latin typeface="Inter"/>
            </a:endParaRPr>
          </a:p>
          <a:p>
            <a:pPr algn="l" fontAlgn="base"/>
            <a:r>
              <a:rPr lang="en-US" b="0" i="1" dirty="0">
                <a:effectLst/>
                <a:latin typeface="inherit"/>
              </a:rPr>
              <a:t>Ease of Online booking:</a:t>
            </a:r>
            <a:r>
              <a:rPr lang="en-US" b="0" i="0" dirty="0">
                <a:effectLst/>
                <a:latin typeface="Inter"/>
              </a:rPr>
              <a:t> Satisfaction level of online booking</a:t>
            </a:r>
          </a:p>
          <a:p>
            <a:pPr algn="l" fontAlgn="base"/>
            <a:endParaRPr lang="en-US" b="0" i="0" dirty="0">
              <a:effectLst/>
              <a:latin typeface="Inter"/>
            </a:endParaRPr>
          </a:p>
          <a:p>
            <a:pPr algn="l" fontAlgn="base"/>
            <a:r>
              <a:rPr lang="en-US" b="0" i="1" dirty="0">
                <a:effectLst/>
                <a:latin typeface="inherit"/>
              </a:rPr>
              <a:t>Gate location:</a:t>
            </a:r>
            <a:r>
              <a:rPr lang="en-US" b="0" i="0" dirty="0">
                <a:effectLst/>
                <a:latin typeface="Inter"/>
              </a:rPr>
              <a:t> Satisfaction level of Gate location</a:t>
            </a:r>
          </a:p>
          <a:p>
            <a:pPr algn="l" fontAlgn="base"/>
            <a:endParaRPr lang="en-US" b="0" i="0" dirty="0">
              <a:effectLst/>
              <a:latin typeface="Inter"/>
            </a:endParaRPr>
          </a:p>
          <a:p>
            <a:pPr algn="l" fontAlgn="base"/>
            <a:r>
              <a:rPr lang="en-US" b="0" i="1" dirty="0">
                <a:effectLst/>
                <a:latin typeface="inherit"/>
              </a:rPr>
              <a:t>Food and drink:</a:t>
            </a:r>
            <a:r>
              <a:rPr lang="en-US" b="0" i="0" dirty="0">
                <a:effectLst/>
                <a:latin typeface="Inter"/>
              </a:rPr>
              <a:t> Satisfaction level of Food and drink</a:t>
            </a:r>
          </a:p>
        </p:txBody>
      </p:sp>
      <p:pic>
        <p:nvPicPr>
          <p:cNvPr id="20" name="Picture 19">
            <a:extLst>
              <a:ext uri="{FF2B5EF4-FFF2-40B4-BE49-F238E27FC236}">
                <a16:creationId xmlns:a16="http://schemas.microsoft.com/office/drawing/2014/main" id="{69AEEBA1-1C84-0FE5-0552-885C93B998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92180" y="26710"/>
            <a:ext cx="1669002" cy="710083"/>
          </a:xfrm>
          <a:prstGeom prst="rect">
            <a:avLst/>
          </a:prstGeom>
          <a:noFill/>
          <a:ln>
            <a:noFill/>
          </a:ln>
        </p:spPr>
      </p:pic>
    </p:spTree>
    <p:extLst>
      <p:ext uri="{BB962C8B-B14F-4D97-AF65-F5344CB8AC3E}">
        <p14:creationId xmlns:p14="http://schemas.microsoft.com/office/powerpoint/2010/main" val="41485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34FEA-654B-50A3-EC7F-327E41BA1FD4}"/>
              </a:ext>
            </a:extLst>
          </p:cNvPr>
          <p:cNvSpPr txBox="1"/>
          <p:nvPr/>
        </p:nvSpPr>
        <p:spPr>
          <a:xfrm>
            <a:off x="241916" y="256452"/>
            <a:ext cx="7339614" cy="6463308"/>
          </a:xfrm>
          <a:prstGeom prst="rect">
            <a:avLst/>
          </a:prstGeom>
          <a:noFill/>
        </p:spPr>
        <p:txBody>
          <a:bodyPr wrap="square">
            <a:spAutoFit/>
          </a:bodyPr>
          <a:lstStyle/>
          <a:p>
            <a:pPr algn="l" fontAlgn="base"/>
            <a:r>
              <a:rPr lang="en-US" b="0" i="1" dirty="0">
                <a:effectLst/>
                <a:latin typeface="inherit"/>
              </a:rPr>
              <a:t>Online boarding:</a:t>
            </a:r>
            <a:r>
              <a:rPr lang="en-US" b="0" i="0" dirty="0">
                <a:effectLst/>
                <a:latin typeface="Inter"/>
              </a:rPr>
              <a:t> Satisfaction level of online boarding</a:t>
            </a:r>
          </a:p>
          <a:p>
            <a:pPr algn="l" fontAlgn="base"/>
            <a:endParaRPr lang="en-US" b="0" i="0" dirty="0">
              <a:effectLst/>
              <a:latin typeface="Inter"/>
            </a:endParaRPr>
          </a:p>
          <a:p>
            <a:pPr algn="l" fontAlgn="base"/>
            <a:r>
              <a:rPr lang="en-US" b="0" i="1" dirty="0">
                <a:effectLst/>
                <a:latin typeface="inherit"/>
              </a:rPr>
              <a:t>Seat comfort:</a:t>
            </a:r>
            <a:r>
              <a:rPr lang="en-US" b="0" i="0" dirty="0">
                <a:effectLst/>
                <a:latin typeface="Inter"/>
              </a:rPr>
              <a:t> Satisfaction level of Seat comfort</a:t>
            </a:r>
          </a:p>
          <a:p>
            <a:pPr algn="l" fontAlgn="base"/>
            <a:endParaRPr lang="en-US" b="0" i="0" dirty="0">
              <a:effectLst/>
              <a:latin typeface="Inter"/>
            </a:endParaRPr>
          </a:p>
          <a:p>
            <a:pPr algn="l" fontAlgn="base"/>
            <a:r>
              <a:rPr lang="en-US" b="0" i="1" dirty="0">
                <a:effectLst/>
                <a:latin typeface="inherit"/>
              </a:rPr>
              <a:t>Inflight entertainment:</a:t>
            </a:r>
            <a:r>
              <a:rPr lang="en-US" b="0" i="0" dirty="0">
                <a:effectLst/>
                <a:latin typeface="Inter"/>
              </a:rPr>
              <a:t> Satisfaction level of inflight entertainment</a:t>
            </a:r>
          </a:p>
          <a:p>
            <a:pPr algn="l" fontAlgn="base"/>
            <a:endParaRPr lang="en-US" b="0" i="0" dirty="0">
              <a:effectLst/>
              <a:latin typeface="Inter"/>
            </a:endParaRPr>
          </a:p>
          <a:p>
            <a:pPr algn="l" fontAlgn="base"/>
            <a:r>
              <a:rPr lang="en-US" b="0" i="1" dirty="0">
                <a:effectLst/>
                <a:latin typeface="inherit"/>
              </a:rPr>
              <a:t>On-board service:</a:t>
            </a:r>
            <a:r>
              <a:rPr lang="en-US" b="0" i="0" dirty="0">
                <a:effectLst/>
                <a:latin typeface="Inter"/>
              </a:rPr>
              <a:t> Satisfaction level of On-board service</a:t>
            </a:r>
          </a:p>
          <a:p>
            <a:pPr algn="l" fontAlgn="base"/>
            <a:endParaRPr lang="en-US" b="0" i="0" dirty="0">
              <a:effectLst/>
              <a:latin typeface="Inter"/>
            </a:endParaRPr>
          </a:p>
          <a:p>
            <a:pPr algn="l" fontAlgn="base"/>
            <a:r>
              <a:rPr lang="en-US" b="0" i="1" dirty="0">
                <a:effectLst/>
                <a:latin typeface="inherit"/>
              </a:rPr>
              <a:t>Leg room service:</a:t>
            </a:r>
            <a:r>
              <a:rPr lang="en-US" b="0" i="0" dirty="0">
                <a:effectLst/>
                <a:latin typeface="Inter"/>
              </a:rPr>
              <a:t> Satisfaction level of Leg room service</a:t>
            </a:r>
          </a:p>
          <a:p>
            <a:pPr algn="l" fontAlgn="base"/>
            <a:endParaRPr lang="en-US" b="0" i="0" dirty="0">
              <a:effectLst/>
              <a:latin typeface="Inter"/>
            </a:endParaRPr>
          </a:p>
          <a:p>
            <a:pPr algn="l" fontAlgn="base"/>
            <a:r>
              <a:rPr lang="en-US" b="0" i="1" dirty="0">
                <a:effectLst/>
                <a:latin typeface="inherit"/>
              </a:rPr>
              <a:t>Baggage handling:</a:t>
            </a:r>
            <a:r>
              <a:rPr lang="en-US" b="0" i="0" dirty="0">
                <a:effectLst/>
                <a:latin typeface="Inter"/>
              </a:rPr>
              <a:t> Satisfaction level of baggage handling</a:t>
            </a:r>
          </a:p>
          <a:p>
            <a:pPr algn="l" fontAlgn="base"/>
            <a:endParaRPr lang="en-US" b="0" i="0" dirty="0">
              <a:effectLst/>
              <a:latin typeface="Inter"/>
            </a:endParaRPr>
          </a:p>
          <a:p>
            <a:pPr algn="l" fontAlgn="base"/>
            <a:r>
              <a:rPr lang="en-US" b="0" i="1" dirty="0">
                <a:effectLst/>
                <a:latin typeface="inherit"/>
              </a:rPr>
              <a:t>Check-in service:</a:t>
            </a:r>
            <a:r>
              <a:rPr lang="en-US" b="0" i="0" dirty="0">
                <a:effectLst/>
                <a:latin typeface="Inter"/>
              </a:rPr>
              <a:t> Satisfaction level of Check-in service</a:t>
            </a:r>
          </a:p>
          <a:p>
            <a:pPr algn="l" fontAlgn="base"/>
            <a:endParaRPr lang="en-US" b="0" i="0" dirty="0">
              <a:effectLst/>
              <a:latin typeface="Inter"/>
            </a:endParaRPr>
          </a:p>
          <a:p>
            <a:pPr algn="l" fontAlgn="base"/>
            <a:r>
              <a:rPr lang="en-US" b="0" i="1" dirty="0">
                <a:effectLst/>
                <a:latin typeface="inherit"/>
              </a:rPr>
              <a:t>Inflight service:</a:t>
            </a:r>
            <a:r>
              <a:rPr lang="en-US" b="0" i="0" dirty="0">
                <a:effectLst/>
                <a:latin typeface="Inter"/>
              </a:rPr>
              <a:t> Satisfaction level of inflight service</a:t>
            </a:r>
          </a:p>
          <a:p>
            <a:pPr algn="l" fontAlgn="base"/>
            <a:endParaRPr lang="en-US" b="0" i="0" dirty="0">
              <a:effectLst/>
              <a:latin typeface="Inter"/>
            </a:endParaRPr>
          </a:p>
          <a:p>
            <a:pPr algn="l" fontAlgn="base"/>
            <a:r>
              <a:rPr lang="en-US" b="0" i="1" dirty="0">
                <a:effectLst/>
                <a:latin typeface="inherit"/>
              </a:rPr>
              <a:t>Cleanliness:</a:t>
            </a:r>
            <a:r>
              <a:rPr lang="en-US" b="0" i="0" dirty="0">
                <a:effectLst/>
                <a:latin typeface="Inter"/>
              </a:rPr>
              <a:t> Satisfaction level of Cleanliness</a:t>
            </a:r>
          </a:p>
          <a:p>
            <a:pPr algn="l" fontAlgn="base"/>
            <a:endParaRPr lang="en-US" b="0" i="0" dirty="0">
              <a:effectLst/>
              <a:latin typeface="Inter"/>
            </a:endParaRPr>
          </a:p>
          <a:p>
            <a:pPr algn="l" fontAlgn="base"/>
            <a:r>
              <a:rPr lang="en-US" b="0" i="1" dirty="0">
                <a:effectLst/>
                <a:latin typeface="inherit"/>
              </a:rPr>
              <a:t>Departure Delay in Minutes:</a:t>
            </a:r>
            <a:r>
              <a:rPr lang="en-US" b="0" i="0" dirty="0">
                <a:effectLst/>
                <a:latin typeface="Inter"/>
              </a:rPr>
              <a:t> Minutes delayed when departure</a:t>
            </a:r>
          </a:p>
          <a:p>
            <a:pPr algn="l" fontAlgn="base"/>
            <a:endParaRPr lang="en-US" b="0" i="0" dirty="0">
              <a:effectLst/>
              <a:latin typeface="Inter"/>
            </a:endParaRPr>
          </a:p>
          <a:p>
            <a:pPr algn="l" fontAlgn="base"/>
            <a:r>
              <a:rPr lang="en-US" b="0" i="1" dirty="0">
                <a:effectLst/>
                <a:latin typeface="inherit"/>
              </a:rPr>
              <a:t>Arrival Delay in Minutes:</a:t>
            </a:r>
            <a:r>
              <a:rPr lang="en-US" b="0" i="0" dirty="0">
                <a:effectLst/>
                <a:latin typeface="Inter"/>
              </a:rPr>
              <a:t> Minutes delayed when Arrival</a:t>
            </a:r>
          </a:p>
          <a:p>
            <a:pPr algn="l" fontAlgn="base"/>
            <a:endParaRPr lang="en-US" b="0" i="0" dirty="0">
              <a:effectLst/>
              <a:latin typeface="Inter"/>
            </a:endParaRPr>
          </a:p>
          <a:p>
            <a:pPr algn="l" fontAlgn="base"/>
            <a:r>
              <a:rPr lang="en-US" b="0" i="1" dirty="0">
                <a:effectLst/>
                <a:latin typeface="inherit"/>
              </a:rPr>
              <a:t>Satisfaction:</a:t>
            </a:r>
            <a:r>
              <a:rPr lang="en-US" b="0" i="0" dirty="0">
                <a:effectLst/>
                <a:latin typeface="Inter"/>
              </a:rPr>
              <a:t> Airline satisfaction level(Satisfaction, neutral or dissatisfaction)</a:t>
            </a:r>
          </a:p>
        </p:txBody>
      </p:sp>
      <p:pic>
        <p:nvPicPr>
          <p:cNvPr id="4" name="Picture 3">
            <a:extLst>
              <a:ext uri="{FF2B5EF4-FFF2-40B4-BE49-F238E27FC236}">
                <a16:creationId xmlns:a16="http://schemas.microsoft.com/office/drawing/2014/main" id="{AE2EFB07-091B-CB61-007C-02D0EA469D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16862" y="79901"/>
            <a:ext cx="2322002" cy="949910"/>
          </a:xfrm>
          <a:prstGeom prst="rect">
            <a:avLst/>
          </a:prstGeom>
          <a:noFill/>
          <a:ln>
            <a:noFill/>
          </a:ln>
        </p:spPr>
      </p:pic>
    </p:spTree>
    <p:extLst>
      <p:ext uri="{BB962C8B-B14F-4D97-AF65-F5344CB8AC3E}">
        <p14:creationId xmlns:p14="http://schemas.microsoft.com/office/powerpoint/2010/main" val="210258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055CB8-4C5E-CD28-EDAC-6F3BC49E59C2}"/>
              </a:ext>
            </a:extLst>
          </p:cNvPr>
          <p:cNvPicPr>
            <a:picLocks noChangeAspect="1"/>
          </p:cNvPicPr>
          <p:nvPr/>
        </p:nvPicPr>
        <p:blipFill>
          <a:blip r:embed="rId2"/>
          <a:stretch>
            <a:fillRect/>
          </a:stretch>
        </p:blipFill>
        <p:spPr>
          <a:xfrm>
            <a:off x="142042" y="949912"/>
            <a:ext cx="4382611" cy="5734976"/>
          </a:xfrm>
          <a:prstGeom prst="rect">
            <a:avLst/>
          </a:prstGeom>
        </p:spPr>
      </p:pic>
      <p:sp>
        <p:nvSpPr>
          <p:cNvPr id="9" name="TextBox 8">
            <a:extLst>
              <a:ext uri="{FF2B5EF4-FFF2-40B4-BE49-F238E27FC236}">
                <a16:creationId xmlns:a16="http://schemas.microsoft.com/office/drawing/2014/main" id="{120E86CD-79B6-4414-C691-45934E744A7E}"/>
              </a:ext>
            </a:extLst>
          </p:cNvPr>
          <p:cNvSpPr txBox="1"/>
          <p:nvPr/>
        </p:nvSpPr>
        <p:spPr>
          <a:xfrm>
            <a:off x="230820" y="297389"/>
            <a:ext cx="3524435" cy="461665"/>
          </a:xfrm>
          <a:prstGeom prst="rect">
            <a:avLst/>
          </a:prstGeom>
          <a:noFill/>
        </p:spPr>
        <p:txBody>
          <a:bodyPr wrap="square" rtlCol="0">
            <a:spAutoFit/>
          </a:bodyPr>
          <a:lstStyle/>
          <a:p>
            <a:r>
              <a:rPr lang="en-IN" sz="2400" b="1" u="sng" dirty="0"/>
              <a:t>Project Methodology</a:t>
            </a:r>
          </a:p>
        </p:txBody>
      </p:sp>
      <p:cxnSp>
        <p:nvCxnSpPr>
          <p:cNvPr id="13" name="Straight Connector 12">
            <a:extLst>
              <a:ext uri="{FF2B5EF4-FFF2-40B4-BE49-F238E27FC236}">
                <a16:creationId xmlns:a16="http://schemas.microsoft.com/office/drawing/2014/main" id="{9D4DD6B1-201D-2962-DDC7-E1EB65040238}"/>
              </a:ext>
            </a:extLst>
          </p:cNvPr>
          <p:cNvCxnSpPr/>
          <p:nvPr/>
        </p:nvCxnSpPr>
        <p:spPr>
          <a:xfrm>
            <a:off x="4989250" y="97654"/>
            <a:ext cx="62144" cy="6587234"/>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5B8275BF-C2B3-8420-9A51-FC4569143F72}"/>
              </a:ext>
            </a:extLst>
          </p:cNvPr>
          <p:cNvSpPr txBox="1"/>
          <p:nvPr/>
        </p:nvSpPr>
        <p:spPr>
          <a:xfrm>
            <a:off x="5276294" y="593844"/>
            <a:ext cx="6560598" cy="5632311"/>
          </a:xfrm>
          <a:prstGeom prst="rect">
            <a:avLst/>
          </a:prstGeom>
          <a:noFill/>
        </p:spPr>
        <p:txBody>
          <a:bodyPr wrap="square">
            <a:spAutoFit/>
          </a:bodyPr>
          <a:lstStyle/>
          <a:p>
            <a:r>
              <a:rPr lang="en-US" sz="2000" b="1" u="sng" dirty="0"/>
              <a:t>DATA PRE-PROCESSING </a:t>
            </a:r>
          </a:p>
          <a:p>
            <a:endParaRPr lang="en-US" sz="2000" dirty="0"/>
          </a:p>
          <a:p>
            <a:r>
              <a:rPr lang="en-US" sz="2000" u="sng" dirty="0"/>
              <a:t>Data Preparation</a:t>
            </a:r>
            <a:r>
              <a:rPr lang="en-US" sz="2000" dirty="0"/>
              <a:t>: </a:t>
            </a:r>
          </a:p>
          <a:p>
            <a:endParaRPr lang="en-US" sz="2000" dirty="0"/>
          </a:p>
          <a:p>
            <a:r>
              <a:rPr lang="en-US" sz="2000" dirty="0"/>
              <a:t>Data pre-processing is a crucial step that helps enhance the quality of data to promote the extraction of meaningful insights from the data. Data pre-processing in Machine Learning refers to the technique of preparing (cleaning and </a:t>
            </a:r>
            <a:r>
              <a:rPr lang="en-US" sz="2000" dirty="0" err="1"/>
              <a:t>organising</a:t>
            </a:r>
            <a:r>
              <a:rPr lang="en-US" sz="2000" dirty="0"/>
              <a:t>) the raw data to make it suitable for building and training Machine Learning models. </a:t>
            </a:r>
          </a:p>
          <a:p>
            <a:endParaRPr lang="en-US" sz="2000" dirty="0"/>
          </a:p>
          <a:p>
            <a:r>
              <a:rPr lang="en-US" sz="2000" dirty="0"/>
              <a:t>Data Preparation is the process of collecting, cleaning, and consolidating data into one file or data table, primarily for use in the analysis. </a:t>
            </a:r>
          </a:p>
          <a:p>
            <a:endParaRPr lang="en-US" sz="2000" dirty="0"/>
          </a:p>
          <a:p>
            <a:r>
              <a:rPr lang="en-US" sz="2000" u="sng" dirty="0"/>
              <a:t>Acquire the data set: </a:t>
            </a:r>
            <a:r>
              <a:rPr lang="en-US" sz="2000" dirty="0"/>
              <a:t>https://www.kaggle.com/datasets/teejmahal20/airline-passenger-satisfaction</a:t>
            </a:r>
            <a:endParaRPr lang="en-IN" sz="2000" dirty="0"/>
          </a:p>
        </p:txBody>
      </p:sp>
    </p:spTree>
    <p:extLst>
      <p:ext uri="{BB962C8B-B14F-4D97-AF65-F5344CB8AC3E}">
        <p14:creationId xmlns:p14="http://schemas.microsoft.com/office/powerpoint/2010/main" val="123177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flipV="1">
            <a:off x="690281" y="579136"/>
            <a:ext cx="3724833" cy="260864"/>
          </a:xfrm>
          <a:prstGeom prst="rect">
            <a:avLst/>
          </a:prstGeom>
        </p:spPr>
        <p:txBody>
          <a:bodyPr vert="horz" wrap="square" lIns="0" tIns="14501" rIns="0" bIns="0" rtlCol="0">
            <a:spAutoFit/>
          </a:bodyPr>
          <a:lstStyle/>
          <a:p>
            <a:pPr marL="14501">
              <a:spcBef>
                <a:spcPts val="114"/>
              </a:spcBef>
            </a:pPr>
            <a:r>
              <a:rPr sz="1600" b="1" spc="-40" dirty="0">
                <a:latin typeface="Arial"/>
                <a:cs typeface="Arial"/>
              </a:rPr>
              <a:t>Missing</a:t>
            </a:r>
            <a:r>
              <a:rPr sz="1370" b="1" spc="-40" dirty="0">
                <a:latin typeface="Arial"/>
                <a:cs typeface="Arial"/>
              </a:rPr>
              <a:t>/Null</a:t>
            </a:r>
            <a:r>
              <a:rPr sz="1370" b="1" spc="251" dirty="0">
                <a:latin typeface="Arial"/>
                <a:cs typeface="Arial"/>
              </a:rPr>
              <a:t> </a:t>
            </a:r>
            <a:r>
              <a:rPr sz="1370" b="1" spc="-11" dirty="0">
                <a:latin typeface="Arial"/>
                <a:cs typeface="Arial"/>
              </a:rPr>
              <a:t>Values:</a:t>
            </a:r>
            <a:endParaRPr sz="1370" dirty="0">
              <a:latin typeface="Arial"/>
              <a:cs typeface="Arial"/>
            </a:endParaRPr>
          </a:p>
        </p:txBody>
      </p:sp>
      <p:sp>
        <p:nvSpPr>
          <p:cNvPr id="3" name="object 3"/>
          <p:cNvSpPr txBox="1"/>
          <p:nvPr/>
        </p:nvSpPr>
        <p:spPr>
          <a:xfrm>
            <a:off x="690281" y="2788024"/>
            <a:ext cx="9637673" cy="2189597"/>
          </a:xfrm>
          <a:prstGeom prst="rect">
            <a:avLst/>
          </a:prstGeom>
        </p:spPr>
        <p:txBody>
          <a:bodyPr vert="horz" wrap="square" lIns="0" tIns="14501" rIns="0" bIns="0" rtlCol="0">
            <a:spAutoFit/>
          </a:bodyPr>
          <a:lstStyle/>
          <a:p>
            <a:pPr marL="14501">
              <a:lnSpc>
                <a:spcPts val="1611"/>
              </a:lnSpc>
              <a:spcBef>
                <a:spcPts val="114"/>
              </a:spcBef>
            </a:pPr>
            <a:r>
              <a:rPr sz="1600" dirty="0">
                <a:latin typeface="Arial"/>
                <a:cs typeface="Arial"/>
              </a:rPr>
              <a:t>As </a:t>
            </a:r>
            <a:r>
              <a:rPr sz="1600" spc="-5" dirty="0">
                <a:latin typeface="Arial"/>
                <a:cs typeface="Arial"/>
              </a:rPr>
              <a:t>we</a:t>
            </a:r>
            <a:r>
              <a:rPr sz="1600" dirty="0">
                <a:latin typeface="Arial"/>
                <a:cs typeface="Arial"/>
              </a:rPr>
              <a:t> </a:t>
            </a:r>
            <a:r>
              <a:rPr sz="1600" spc="-5" dirty="0">
                <a:latin typeface="Arial"/>
                <a:cs typeface="Arial"/>
              </a:rPr>
              <a:t>can</a:t>
            </a:r>
            <a:r>
              <a:rPr sz="1600" spc="5" dirty="0">
                <a:latin typeface="Arial"/>
                <a:cs typeface="Arial"/>
              </a:rPr>
              <a:t> </a:t>
            </a:r>
            <a:r>
              <a:rPr sz="1600" spc="-5" dirty="0">
                <a:latin typeface="Arial"/>
                <a:cs typeface="Arial"/>
              </a:rPr>
              <a:t>see</a:t>
            </a:r>
            <a:r>
              <a:rPr sz="1600" dirty="0">
                <a:latin typeface="Arial"/>
                <a:cs typeface="Arial"/>
              </a:rPr>
              <a:t> </a:t>
            </a:r>
            <a:r>
              <a:rPr sz="1600" spc="-5" dirty="0">
                <a:latin typeface="Arial"/>
                <a:cs typeface="Arial"/>
              </a:rPr>
              <a:t>that</a:t>
            </a:r>
            <a:r>
              <a:rPr sz="1600" spc="-11" dirty="0">
                <a:latin typeface="Arial"/>
                <a:cs typeface="Arial"/>
              </a:rPr>
              <a:t> </a:t>
            </a:r>
            <a:r>
              <a:rPr sz="1600" spc="-5" dirty="0">
                <a:latin typeface="Arial"/>
                <a:cs typeface="Arial"/>
              </a:rPr>
              <a:t>only</a:t>
            </a:r>
            <a:r>
              <a:rPr sz="1600" spc="5" dirty="0">
                <a:latin typeface="Arial"/>
                <a:cs typeface="Arial"/>
              </a:rPr>
              <a:t> </a:t>
            </a:r>
            <a:r>
              <a:rPr sz="1600" dirty="0">
                <a:latin typeface="Arial"/>
                <a:cs typeface="Arial"/>
              </a:rPr>
              <a:t>one</a:t>
            </a:r>
            <a:r>
              <a:rPr sz="1600" spc="-11" dirty="0">
                <a:latin typeface="Arial"/>
                <a:cs typeface="Arial"/>
              </a:rPr>
              <a:t> </a:t>
            </a:r>
            <a:r>
              <a:rPr sz="1600" spc="-5" dirty="0">
                <a:latin typeface="Arial"/>
                <a:cs typeface="Arial"/>
              </a:rPr>
              <a:t>column</a:t>
            </a:r>
            <a:r>
              <a:rPr sz="1600" dirty="0">
                <a:latin typeface="Arial"/>
                <a:cs typeface="Arial"/>
              </a:rPr>
              <a:t> </a:t>
            </a:r>
            <a:r>
              <a:rPr sz="1600" spc="-5" dirty="0">
                <a:latin typeface="Arial"/>
                <a:cs typeface="Arial"/>
              </a:rPr>
              <a:t>i.e.</a:t>
            </a:r>
            <a:r>
              <a:rPr sz="1600" spc="5" dirty="0">
                <a:latin typeface="Arial"/>
                <a:cs typeface="Arial"/>
              </a:rPr>
              <a:t> </a:t>
            </a:r>
            <a:r>
              <a:rPr sz="1600" spc="-5" dirty="0">
                <a:latin typeface="Arial"/>
                <a:cs typeface="Arial"/>
              </a:rPr>
              <a:t>Arrival </a:t>
            </a:r>
            <a:r>
              <a:rPr sz="1600" dirty="0">
                <a:latin typeface="Arial"/>
                <a:cs typeface="Arial"/>
              </a:rPr>
              <a:t>Delay </a:t>
            </a:r>
            <a:r>
              <a:rPr sz="1600" spc="-5" dirty="0">
                <a:latin typeface="Arial"/>
                <a:cs typeface="Arial"/>
              </a:rPr>
              <a:t>has</a:t>
            </a:r>
            <a:r>
              <a:rPr sz="1600" spc="5" dirty="0">
                <a:latin typeface="Arial"/>
                <a:cs typeface="Arial"/>
              </a:rPr>
              <a:t> </a:t>
            </a:r>
            <a:r>
              <a:rPr sz="1600" spc="-5" dirty="0">
                <a:latin typeface="Arial"/>
                <a:cs typeface="Arial"/>
              </a:rPr>
              <a:t>null values</a:t>
            </a:r>
            <a:r>
              <a:rPr sz="1600" spc="5" dirty="0">
                <a:latin typeface="Arial"/>
                <a:cs typeface="Arial"/>
              </a:rPr>
              <a:t> </a:t>
            </a:r>
            <a:r>
              <a:rPr sz="1600" spc="-5" dirty="0">
                <a:latin typeface="Arial"/>
                <a:cs typeface="Arial"/>
              </a:rPr>
              <a:t>in</a:t>
            </a:r>
            <a:r>
              <a:rPr sz="1600" dirty="0">
                <a:latin typeface="Arial"/>
                <a:cs typeface="Arial"/>
              </a:rPr>
              <a:t> </a:t>
            </a:r>
            <a:r>
              <a:rPr sz="1600" spc="-5" dirty="0">
                <a:latin typeface="Arial"/>
                <a:cs typeface="Arial"/>
              </a:rPr>
              <a:t>it</a:t>
            </a:r>
            <a:r>
              <a:rPr sz="1600" dirty="0">
                <a:latin typeface="Arial"/>
                <a:cs typeface="Arial"/>
              </a:rPr>
              <a:t> .</a:t>
            </a:r>
          </a:p>
          <a:p>
            <a:pPr marL="14501" marR="384291">
              <a:lnSpc>
                <a:spcPts val="1576"/>
              </a:lnSpc>
              <a:spcBef>
                <a:spcPts val="74"/>
              </a:spcBef>
            </a:pPr>
            <a:r>
              <a:rPr sz="1600" dirty="0">
                <a:latin typeface="Arial"/>
                <a:cs typeface="Arial"/>
              </a:rPr>
              <a:t>We </a:t>
            </a:r>
            <a:r>
              <a:rPr sz="1600" spc="-5" dirty="0">
                <a:latin typeface="Arial"/>
                <a:cs typeface="Arial"/>
              </a:rPr>
              <a:t>will</a:t>
            </a:r>
            <a:r>
              <a:rPr sz="1600" dirty="0">
                <a:latin typeface="Arial"/>
                <a:cs typeface="Arial"/>
              </a:rPr>
              <a:t> </a:t>
            </a:r>
            <a:r>
              <a:rPr sz="1600" spc="-5" dirty="0">
                <a:latin typeface="Arial"/>
                <a:cs typeface="Arial"/>
              </a:rPr>
              <a:t>deal</a:t>
            </a:r>
            <a:r>
              <a:rPr sz="1600" dirty="0">
                <a:latin typeface="Arial"/>
                <a:cs typeface="Arial"/>
              </a:rPr>
              <a:t> </a:t>
            </a:r>
            <a:r>
              <a:rPr sz="1600" spc="-5" dirty="0">
                <a:latin typeface="Arial"/>
                <a:cs typeface="Arial"/>
              </a:rPr>
              <a:t>with</a:t>
            </a:r>
            <a:r>
              <a:rPr sz="1600" spc="5" dirty="0">
                <a:latin typeface="Arial"/>
                <a:cs typeface="Arial"/>
              </a:rPr>
              <a:t> </a:t>
            </a:r>
            <a:r>
              <a:rPr sz="1600" spc="-5" dirty="0">
                <a:latin typeface="Arial"/>
                <a:cs typeface="Arial"/>
              </a:rPr>
              <a:t>the null</a:t>
            </a:r>
            <a:r>
              <a:rPr sz="1600" spc="11" dirty="0">
                <a:latin typeface="Arial"/>
                <a:cs typeface="Arial"/>
              </a:rPr>
              <a:t> </a:t>
            </a:r>
            <a:r>
              <a:rPr sz="1600" spc="-5" dirty="0">
                <a:latin typeface="Arial"/>
                <a:cs typeface="Arial"/>
              </a:rPr>
              <a:t>values</a:t>
            </a:r>
            <a:r>
              <a:rPr sz="1600" spc="5" dirty="0">
                <a:latin typeface="Arial"/>
                <a:cs typeface="Arial"/>
              </a:rPr>
              <a:t> </a:t>
            </a:r>
            <a:r>
              <a:rPr sz="1600" spc="-5" dirty="0">
                <a:latin typeface="Arial"/>
                <a:cs typeface="Arial"/>
              </a:rPr>
              <a:t>in</a:t>
            </a:r>
            <a:r>
              <a:rPr sz="1600" spc="-11" dirty="0">
                <a:latin typeface="Arial"/>
                <a:cs typeface="Arial"/>
              </a:rPr>
              <a:t> </a:t>
            </a:r>
            <a:r>
              <a:rPr sz="1600" spc="-5" dirty="0">
                <a:latin typeface="Arial"/>
                <a:cs typeface="Arial"/>
              </a:rPr>
              <a:t>the</a:t>
            </a:r>
            <a:r>
              <a:rPr sz="1600" spc="5" dirty="0">
                <a:latin typeface="Arial"/>
                <a:cs typeface="Arial"/>
              </a:rPr>
              <a:t> </a:t>
            </a:r>
            <a:r>
              <a:rPr sz="1600" spc="-5" dirty="0">
                <a:latin typeface="Arial"/>
                <a:cs typeface="Arial"/>
              </a:rPr>
              <a:t>further</a:t>
            </a:r>
            <a:r>
              <a:rPr sz="1600" spc="-19" dirty="0">
                <a:latin typeface="Arial"/>
                <a:cs typeface="Arial"/>
              </a:rPr>
              <a:t> </a:t>
            </a:r>
            <a:r>
              <a:rPr sz="1600" dirty="0">
                <a:latin typeface="Arial"/>
                <a:cs typeface="Arial"/>
              </a:rPr>
              <a:t>process</a:t>
            </a:r>
            <a:r>
              <a:rPr sz="1600" spc="-5" dirty="0">
                <a:latin typeface="Arial"/>
                <a:cs typeface="Arial"/>
              </a:rPr>
              <a:t> </a:t>
            </a:r>
            <a:r>
              <a:rPr sz="1600" dirty="0">
                <a:latin typeface="Arial"/>
                <a:cs typeface="Arial"/>
              </a:rPr>
              <a:t>by </a:t>
            </a:r>
            <a:r>
              <a:rPr sz="1600" spc="-5" dirty="0">
                <a:latin typeface="Arial"/>
                <a:cs typeface="Arial"/>
              </a:rPr>
              <a:t>either</a:t>
            </a:r>
            <a:r>
              <a:rPr sz="1600" spc="5" dirty="0">
                <a:latin typeface="Arial"/>
                <a:cs typeface="Arial"/>
              </a:rPr>
              <a:t> </a:t>
            </a:r>
            <a:r>
              <a:rPr sz="1600" spc="-5" dirty="0">
                <a:latin typeface="Arial"/>
                <a:cs typeface="Arial"/>
              </a:rPr>
              <a:t>imputing</a:t>
            </a:r>
            <a:r>
              <a:rPr sz="1600" spc="5" dirty="0">
                <a:latin typeface="Arial"/>
                <a:cs typeface="Arial"/>
              </a:rPr>
              <a:t> </a:t>
            </a:r>
            <a:r>
              <a:rPr sz="1600" spc="-5" dirty="0">
                <a:latin typeface="Arial"/>
                <a:cs typeface="Arial"/>
              </a:rPr>
              <a:t>values </a:t>
            </a:r>
            <a:r>
              <a:rPr sz="1600" dirty="0">
                <a:latin typeface="Arial"/>
                <a:cs typeface="Arial"/>
              </a:rPr>
              <a:t>or </a:t>
            </a:r>
            <a:r>
              <a:rPr sz="1600" spc="-5" dirty="0">
                <a:latin typeface="Arial"/>
                <a:cs typeface="Arial"/>
              </a:rPr>
              <a:t>dropping</a:t>
            </a:r>
            <a:r>
              <a:rPr sz="1600" spc="5" dirty="0">
                <a:latin typeface="Arial"/>
                <a:cs typeface="Arial"/>
              </a:rPr>
              <a:t> </a:t>
            </a:r>
            <a:r>
              <a:rPr sz="1600" spc="-5" dirty="0">
                <a:latin typeface="Arial"/>
                <a:cs typeface="Arial"/>
              </a:rPr>
              <a:t>the </a:t>
            </a:r>
            <a:r>
              <a:rPr sz="1600" spc="-365" dirty="0">
                <a:latin typeface="Arial"/>
                <a:cs typeface="Arial"/>
              </a:rPr>
              <a:t> </a:t>
            </a:r>
            <a:r>
              <a:rPr sz="1600" spc="-5" dirty="0">
                <a:latin typeface="Arial"/>
                <a:cs typeface="Arial"/>
              </a:rPr>
              <a:t>column.</a:t>
            </a:r>
            <a:endParaRPr sz="1600" dirty="0">
              <a:latin typeface="Arial"/>
              <a:cs typeface="Arial"/>
            </a:endParaRPr>
          </a:p>
          <a:p>
            <a:pPr>
              <a:lnSpc>
                <a:spcPct val="100000"/>
              </a:lnSpc>
            </a:pPr>
            <a:endParaRPr sz="1600" dirty="0">
              <a:latin typeface="Arial"/>
              <a:cs typeface="Arial"/>
            </a:endParaRPr>
          </a:p>
          <a:p>
            <a:pPr marL="101511">
              <a:spcBef>
                <a:spcPts val="901"/>
              </a:spcBef>
            </a:pPr>
            <a:r>
              <a:rPr sz="1600" b="1" spc="-5" dirty="0">
                <a:latin typeface="Arial"/>
                <a:cs typeface="Arial"/>
              </a:rPr>
              <a:t>DROP</a:t>
            </a:r>
            <a:r>
              <a:rPr sz="1600" b="1" spc="-28" dirty="0">
                <a:latin typeface="Arial"/>
                <a:cs typeface="Arial"/>
              </a:rPr>
              <a:t> </a:t>
            </a:r>
            <a:r>
              <a:rPr sz="1600" b="1" spc="-19" dirty="0">
                <a:latin typeface="Arial"/>
                <a:cs typeface="Arial"/>
              </a:rPr>
              <a:t>COLUMNS</a:t>
            </a:r>
            <a:endParaRPr sz="1600" dirty="0">
              <a:latin typeface="Arial"/>
              <a:cs typeface="Arial"/>
            </a:endParaRPr>
          </a:p>
          <a:p>
            <a:pPr marL="101511" marR="5800">
              <a:lnSpc>
                <a:spcPts val="1576"/>
              </a:lnSpc>
              <a:spcBef>
                <a:spcPts val="1188"/>
              </a:spcBef>
            </a:pPr>
            <a:r>
              <a:rPr sz="1600" spc="-5" dirty="0">
                <a:latin typeface="Arial"/>
                <a:cs typeface="Arial"/>
              </a:rPr>
              <a:t>As</a:t>
            </a:r>
            <a:r>
              <a:rPr sz="1600" spc="-28" dirty="0">
                <a:latin typeface="Arial"/>
                <a:cs typeface="Arial"/>
              </a:rPr>
              <a:t> </a:t>
            </a:r>
            <a:r>
              <a:rPr sz="1600" spc="-11" dirty="0">
                <a:latin typeface="Arial"/>
                <a:cs typeface="Arial"/>
              </a:rPr>
              <a:t>we</a:t>
            </a:r>
            <a:r>
              <a:rPr sz="1600" spc="-22" dirty="0">
                <a:latin typeface="Arial"/>
                <a:cs typeface="Arial"/>
              </a:rPr>
              <a:t> </a:t>
            </a:r>
            <a:r>
              <a:rPr sz="1600" spc="-11" dirty="0">
                <a:latin typeface="Arial"/>
                <a:cs typeface="Arial"/>
              </a:rPr>
              <a:t>can</a:t>
            </a:r>
            <a:r>
              <a:rPr sz="1600" spc="-19" dirty="0">
                <a:latin typeface="Arial"/>
                <a:cs typeface="Arial"/>
              </a:rPr>
              <a:t> </a:t>
            </a:r>
            <a:r>
              <a:rPr sz="1600" spc="-11" dirty="0">
                <a:latin typeface="Arial"/>
                <a:cs typeface="Arial"/>
              </a:rPr>
              <a:t>see</a:t>
            </a:r>
            <a:r>
              <a:rPr sz="1600" spc="-22" dirty="0">
                <a:latin typeface="Arial"/>
                <a:cs typeface="Arial"/>
              </a:rPr>
              <a:t> </a:t>
            </a:r>
            <a:r>
              <a:rPr sz="1600" spc="-11" dirty="0">
                <a:latin typeface="Arial"/>
                <a:cs typeface="Arial"/>
              </a:rPr>
              <a:t>that</a:t>
            </a:r>
            <a:r>
              <a:rPr sz="1600" spc="-19" dirty="0">
                <a:latin typeface="Arial"/>
                <a:cs typeface="Arial"/>
              </a:rPr>
              <a:t> </a:t>
            </a:r>
            <a:r>
              <a:rPr sz="1600" spc="-11" dirty="0">
                <a:latin typeface="Arial"/>
                <a:cs typeface="Arial"/>
              </a:rPr>
              <a:t>the</a:t>
            </a:r>
            <a:r>
              <a:rPr sz="1600" spc="-34" dirty="0">
                <a:latin typeface="Arial"/>
                <a:cs typeface="Arial"/>
              </a:rPr>
              <a:t> </a:t>
            </a:r>
            <a:r>
              <a:rPr sz="1600" spc="-11" dirty="0">
                <a:latin typeface="Arial"/>
                <a:cs typeface="Arial"/>
              </a:rPr>
              <a:t>Unnamed:0</a:t>
            </a:r>
            <a:r>
              <a:rPr sz="1600" spc="-28" dirty="0">
                <a:latin typeface="Arial"/>
                <a:cs typeface="Arial"/>
              </a:rPr>
              <a:t> </a:t>
            </a:r>
            <a:r>
              <a:rPr sz="1600" spc="-11" dirty="0">
                <a:latin typeface="Arial"/>
                <a:cs typeface="Arial"/>
              </a:rPr>
              <a:t>and</a:t>
            </a:r>
            <a:r>
              <a:rPr sz="1600" spc="-22" dirty="0">
                <a:latin typeface="Arial"/>
                <a:cs typeface="Arial"/>
              </a:rPr>
              <a:t> </a:t>
            </a:r>
            <a:r>
              <a:rPr sz="1600" spc="-11" dirty="0">
                <a:latin typeface="Arial"/>
                <a:cs typeface="Arial"/>
              </a:rPr>
              <a:t>id</a:t>
            </a:r>
            <a:r>
              <a:rPr sz="1600" spc="-19" dirty="0">
                <a:latin typeface="Arial"/>
                <a:cs typeface="Arial"/>
              </a:rPr>
              <a:t> column</a:t>
            </a:r>
            <a:r>
              <a:rPr sz="1600" spc="-22" dirty="0">
                <a:latin typeface="Arial"/>
                <a:cs typeface="Arial"/>
              </a:rPr>
              <a:t> </a:t>
            </a:r>
            <a:r>
              <a:rPr sz="1600" spc="-11" dirty="0">
                <a:latin typeface="Arial"/>
                <a:cs typeface="Arial"/>
              </a:rPr>
              <a:t>contain</a:t>
            </a:r>
            <a:r>
              <a:rPr sz="1600" spc="-19" dirty="0">
                <a:latin typeface="Arial"/>
                <a:cs typeface="Arial"/>
              </a:rPr>
              <a:t> </a:t>
            </a:r>
            <a:r>
              <a:rPr sz="1600" spc="-11" dirty="0">
                <a:latin typeface="Arial"/>
                <a:cs typeface="Arial"/>
              </a:rPr>
              <a:t>all</a:t>
            </a:r>
            <a:r>
              <a:rPr sz="1600" spc="-28" dirty="0">
                <a:latin typeface="Arial"/>
                <a:cs typeface="Arial"/>
              </a:rPr>
              <a:t> </a:t>
            </a:r>
            <a:r>
              <a:rPr sz="1600" spc="-11" dirty="0">
                <a:latin typeface="Arial"/>
                <a:cs typeface="Arial"/>
              </a:rPr>
              <a:t>unique</a:t>
            </a:r>
            <a:r>
              <a:rPr sz="1600" spc="-22" dirty="0">
                <a:latin typeface="Arial"/>
                <a:cs typeface="Arial"/>
              </a:rPr>
              <a:t> </a:t>
            </a:r>
            <a:r>
              <a:rPr sz="1600" spc="-19" dirty="0">
                <a:latin typeface="Arial"/>
                <a:cs typeface="Arial"/>
              </a:rPr>
              <a:t>values</a:t>
            </a:r>
            <a:r>
              <a:rPr sz="1600" spc="-22" dirty="0">
                <a:latin typeface="Arial"/>
                <a:cs typeface="Arial"/>
              </a:rPr>
              <a:t> </a:t>
            </a:r>
            <a:r>
              <a:rPr sz="1600" spc="-19" dirty="0">
                <a:latin typeface="Arial"/>
                <a:cs typeface="Arial"/>
              </a:rPr>
              <a:t>which</a:t>
            </a:r>
            <a:r>
              <a:rPr sz="1600" spc="-22" dirty="0">
                <a:latin typeface="Arial"/>
                <a:cs typeface="Arial"/>
              </a:rPr>
              <a:t> </a:t>
            </a:r>
            <a:r>
              <a:rPr sz="1600" spc="-5" dirty="0">
                <a:latin typeface="Arial"/>
                <a:cs typeface="Arial"/>
              </a:rPr>
              <a:t>do</a:t>
            </a:r>
            <a:r>
              <a:rPr sz="1600" spc="-19" dirty="0">
                <a:latin typeface="Arial"/>
                <a:cs typeface="Arial"/>
              </a:rPr>
              <a:t> </a:t>
            </a:r>
            <a:r>
              <a:rPr sz="1600" spc="-11" dirty="0">
                <a:latin typeface="Arial"/>
                <a:cs typeface="Arial"/>
              </a:rPr>
              <a:t>not</a:t>
            </a:r>
            <a:r>
              <a:rPr sz="1600" spc="-22" dirty="0">
                <a:latin typeface="Arial"/>
                <a:cs typeface="Arial"/>
              </a:rPr>
              <a:t> </a:t>
            </a:r>
            <a:r>
              <a:rPr sz="1600" spc="-11" dirty="0">
                <a:latin typeface="Arial"/>
                <a:cs typeface="Arial"/>
              </a:rPr>
              <a:t>give</a:t>
            </a:r>
            <a:r>
              <a:rPr sz="1600" spc="-28" dirty="0">
                <a:latin typeface="Arial"/>
                <a:cs typeface="Arial"/>
              </a:rPr>
              <a:t> </a:t>
            </a:r>
            <a:r>
              <a:rPr sz="1600" spc="-5" dirty="0">
                <a:latin typeface="Arial"/>
                <a:cs typeface="Arial"/>
              </a:rPr>
              <a:t>us</a:t>
            </a:r>
            <a:r>
              <a:rPr sz="1600" spc="-28" dirty="0">
                <a:latin typeface="Arial"/>
                <a:cs typeface="Arial"/>
              </a:rPr>
              <a:t> </a:t>
            </a:r>
            <a:r>
              <a:rPr sz="1600" spc="-11" dirty="0">
                <a:latin typeface="Arial"/>
                <a:cs typeface="Arial"/>
              </a:rPr>
              <a:t>any </a:t>
            </a:r>
            <a:r>
              <a:rPr sz="1600" spc="-358" dirty="0">
                <a:latin typeface="Arial"/>
                <a:cs typeface="Arial"/>
              </a:rPr>
              <a:t> </a:t>
            </a:r>
            <a:r>
              <a:rPr sz="1600" spc="-19" dirty="0">
                <a:latin typeface="Arial"/>
                <a:cs typeface="Arial"/>
              </a:rPr>
              <a:t>relevant</a:t>
            </a:r>
            <a:r>
              <a:rPr sz="1600" spc="-22" dirty="0">
                <a:latin typeface="Arial"/>
                <a:cs typeface="Arial"/>
              </a:rPr>
              <a:t> </a:t>
            </a:r>
            <a:r>
              <a:rPr sz="1600" spc="-19" dirty="0">
                <a:latin typeface="Arial"/>
                <a:cs typeface="Arial"/>
              </a:rPr>
              <a:t>information</a:t>
            </a:r>
            <a:r>
              <a:rPr sz="1600" spc="-22" dirty="0">
                <a:latin typeface="Arial"/>
                <a:cs typeface="Arial"/>
              </a:rPr>
              <a:t> </a:t>
            </a:r>
            <a:r>
              <a:rPr sz="1600" spc="-11" dirty="0">
                <a:latin typeface="Arial"/>
                <a:cs typeface="Arial"/>
              </a:rPr>
              <a:t>about</a:t>
            </a:r>
            <a:r>
              <a:rPr sz="1600" spc="-22" dirty="0">
                <a:latin typeface="Arial"/>
                <a:cs typeface="Arial"/>
              </a:rPr>
              <a:t> </a:t>
            </a:r>
            <a:r>
              <a:rPr sz="1600" spc="-11" dirty="0">
                <a:latin typeface="Arial"/>
                <a:cs typeface="Arial"/>
              </a:rPr>
              <a:t>the</a:t>
            </a:r>
            <a:r>
              <a:rPr sz="1600" spc="-22" dirty="0">
                <a:latin typeface="Arial"/>
                <a:cs typeface="Arial"/>
              </a:rPr>
              <a:t> </a:t>
            </a:r>
            <a:r>
              <a:rPr sz="1600" spc="-19" dirty="0">
                <a:latin typeface="Arial"/>
                <a:cs typeface="Arial"/>
              </a:rPr>
              <a:t>customer</a:t>
            </a:r>
            <a:r>
              <a:rPr sz="1600" spc="-28" dirty="0">
                <a:latin typeface="Arial"/>
                <a:cs typeface="Arial"/>
              </a:rPr>
              <a:t> </a:t>
            </a:r>
            <a:r>
              <a:rPr sz="1600" spc="-19" dirty="0">
                <a:latin typeface="Arial"/>
                <a:cs typeface="Arial"/>
              </a:rPr>
              <a:t>satisfaction</a:t>
            </a:r>
            <a:r>
              <a:rPr sz="1600" spc="-22" dirty="0">
                <a:latin typeface="Arial"/>
                <a:cs typeface="Arial"/>
              </a:rPr>
              <a:t> </a:t>
            </a:r>
            <a:r>
              <a:rPr sz="1600" dirty="0">
                <a:latin typeface="Arial"/>
                <a:cs typeface="Arial"/>
              </a:rPr>
              <a:t>.</a:t>
            </a:r>
          </a:p>
          <a:p>
            <a:pPr marL="101511">
              <a:spcBef>
                <a:spcPts val="1045"/>
              </a:spcBef>
            </a:pPr>
            <a:r>
              <a:rPr sz="1600" spc="-11" dirty="0">
                <a:latin typeface="Arial"/>
                <a:cs typeface="Arial"/>
              </a:rPr>
              <a:t>Thus</a:t>
            </a:r>
            <a:r>
              <a:rPr sz="1600" spc="-34" dirty="0">
                <a:latin typeface="Arial"/>
                <a:cs typeface="Arial"/>
              </a:rPr>
              <a:t> </a:t>
            </a:r>
            <a:r>
              <a:rPr sz="1600" spc="-11" dirty="0">
                <a:latin typeface="Arial"/>
                <a:cs typeface="Arial"/>
              </a:rPr>
              <a:t>we</a:t>
            </a:r>
            <a:r>
              <a:rPr sz="1600" spc="-28" dirty="0">
                <a:latin typeface="Arial"/>
                <a:cs typeface="Arial"/>
              </a:rPr>
              <a:t> </a:t>
            </a:r>
            <a:r>
              <a:rPr sz="1600" spc="-11" dirty="0">
                <a:latin typeface="Arial"/>
                <a:cs typeface="Arial"/>
              </a:rPr>
              <a:t>can</a:t>
            </a:r>
            <a:r>
              <a:rPr sz="1600" spc="-22" dirty="0">
                <a:latin typeface="Arial"/>
                <a:cs typeface="Arial"/>
              </a:rPr>
              <a:t> </a:t>
            </a:r>
            <a:r>
              <a:rPr sz="1600" spc="-11" dirty="0">
                <a:latin typeface="Arial"/>
                <a:cs typeface="Arial"/>
              </a:rPr>
              <a:t>drop</a:t>
            </a:r>
            <a:r>
              <a:rPr sz="1600" spc="-28" dirty="0">
                <a:latin typeface="Arial"/>
                <a:cs typeface="Arial"/>
              </a:rPr>
              <a:t> </a:t>
            </a:r>
            <a:r>
              <a:rPr sz="1600" spc="-19" dirty="0">
                <a:latin typeface="Arial"/>
                <a:cs typeface="Arial"/>
              </a:rPr>
              <a:t>these</a:t>
            </a:r>
            <a:r>
              <a:rPr sz="1600" spc="-28" dirty="0">
                <a:latin typeface="Arial"/>
                <a:cs typeface="Arial"/>
              </a:rPr>
              <a:t> </a:t>
            </a:r>
            <a:r>
              <a:rPr sz="1600" spc="-11" dirty="0">
                <a:latin typeface="Arial"/>
                <a:cs typeface="Arial"/>
              </a:rPr>
              <a:t>columns</a:t>
            </a:r>
            <a:r>
              <a:rPr sz="1600" spc="-28" dirty="0">
                <a:latin typeface="Arial"/>
                <a:cs typeface="Arial"/>
              </a:rPr>
              <a:t> </a:t>
            </a:r>
            <a:r>
              <a:rPr sz="1600" spc="-11" dirty="0">
                <a:latin typeface="Arial"/>
                <a:cs typeface="Arial"/>
              </a:rPr>
              <a:t>from</a:t>
            </a:r>
            <a:r>
              <a:rPr sz="1600" spc="-22" dirty="0">
                <a:latin typeface="Arial"/>
                <a:cs typeface="Arial"/>
              </a:rPr>
              <a:t> </a:t>
            </a:r>
            <a:r>
              <a:rPr sz="1600" spc="-11" dirty="0">
                <a:latin typeface="Arial"/>
                <a:cs typeface="Arial"/>
              </a:rPr>
              <a:t>the</a:t>
            </a:r>
            <a:r>
              <a:rPr sz="1600" spc="-28" dirty="0">
                <a:latin typeface="Arial"/>
                <a:cs typeface="Arial"/>
              </a:rPr>
              <a:t> </a:t>
            </a:r>
            <a:r>
              <a:rPr sz="1600" spc="-19" dirty="0">
                <a:latin typeface="Arial"/>
                <a:cs typeface="Arial"/>
              </a:rPr>
              <a:t>dataset.</a:t>
            </a:r>
            <a:endParaRPr sz="1600" dirty="0">
              <a:latin typeface="Arial"/>
              <a:cs typeface="Arial"/>
            </a:endParaRPr>
          </a:p>
        </p:txBody>
      </p:sp>
      <p:pic>
        <p:nvPicPr>
          <p:cNvPr id="4" name="object 4"/>
          <p:cNvPicPr/>
          <p:nvPr/>
        </p:nvPicPr>
        <p:blipFill>
          <a:blip r:embed="rId2" cstate="print"/>
          <a:stretch>
            <a:fillRect/>
          </a:stretch>
        </p:blipFill>
        <p:spPr>
          <a:xfrm>
            <a:off x="690281" y="1291218"/>
            <a:ext cx="6047222" cy="904767"/>
          </a:xfrm>
          <a:prstGeom prst="rect">
            <a:avLst/>
          </a:prstGeom>
        </p:spPr>
      </p:pic>
      <p:pic>
        <p:nvPicPr>
          <p:cNvPr id="5" name="object 5"/>
          <p:cNvPicPr/>
          <p:nvPr/>
        </p:nvPicPr>
        <p:blipFill>
          <a:blip r:embed="rId3" cstate="print"/>
          <a:stretch>
            <a:fillRect/>
          </a:stretch>
        </p:blipFill>
        <p:spPr>
          <a:xfrm>
            <a:off x="690281" y="5384061"/>
            <a:ext cx="6969531" cy="365442"/>
          </a:xfrm>
          <a:prstGeom prst="rect">
            <a:avLst/>
          </a:prstGeom>
        </p:spPr>
      </p:pic>
      <p:sp>
        <p:nvSpPr>
          <p:cNvPr id="6" name="object 6"/>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0823" y="201706"/>
            <a:ext cx="5177118" cy="645786"/>
          </a:xfrm>
          <a:prstGeom prst="rect">
            <a:avLst/>
          </a:prstGeom>
        </p:spPr>
        <p:txBody>
          <a:bodyPr vert="horz" wrap="square" lIns="0" tIns="120364" rIns="0" bIns="0" rtlCol="0">
            <a:spAutoFit/>
          </a:bodyPr>
          <a:lstStyle/>
          <a:p>
            <a:pPr marL="14501">
              <a:spcBef>
                <a:spcPts val="948"/>
              </a:spcBef>
            </a:pPr>
            <a:r>
              <a:rPr sz="1370" b="1" u="sng" spc="-5" dirty="0">
                <a:uFill>
                  <a:solidFill>
                    <a:srgbClr val="000000"/>
                  </a:solidFill>
                </a:uFill>
                <a:latin typeface="Arial"/>
                <a:cs typeface="Arial"/>
              </a:rPr>
              <a:t>EXPLORATORY</a:t>
            </a:r>
            <a:r>
              <a:rPr sz="1370" b="1" u="sng" spc="-19" dirty="0">
                <a:uFill>
                  <a:solidFill>
                    <a:srgbClr val="000000"/>
                  </a:solidFill>
                </a:uFill>
                <a:latin typeface="Arial"/>
                <a:cs typeface="Arial"/>
              </a:rPr>
              <a:t> </a:t>
            </a:r>
            <a:r>
              <a:rPr sz="1370" b="1" u="sng" spc="-5" dirty="0">
                <a:uFill>
                  <a:solidFill>
                    <a:srgbClr val="000000"/>
                  </a:solidFill>
                </a:uFill>
                <a:latin typeface="Arial"/>
                <a:cs typeface="Arial"/>
              </a:rPr>
              <a:t>DATA</a:t>
            </a:r>
            <a:r>
              <a:rPr sz="1370" b="1" u="sng" spc="-22" dirty="0">
                <a:uFill>
                  <a:solidFill>
                    <a:srgbClr val="000000"/>
                  </a:solidFill>
                </a:uFill>
                <a:latin typeface="Arial"/>
                <a:cs typeface="Arial"/>
              </a:rPr>
              <a:t> </a:t>
            </a:r>
            <a:r>
              <a:rPr sz="1370" b="1" u="sng" spc="-5" dirty="0">
                <a:uFill>
                  <a:solidFill>
                    <a:srgbClr val="000000"/>
                  </a:solidFill>
                </a:uFill>
                <a:latin typeface="Arial"/>
                <a:cs typeface="Arial"/>
              </a:rPr>
              <a:t>ANALYSIS</a:t>
            </a:r>
            <a:r>
              <a:rPr sz="1370" b="1" u="sng" dirty="0">
                <a:uFill>
                  <a:solidFill>
                    <a:srgbClr val="000000"/>
                  </a:solidFill>
                </a:uFill>
                <a:latin typeface="Arial"/>
                <a:cs typeface="Arial"/>
              </a:rPr>
              <a:t> </a:t>
            </a:r>
            <a:r>
              <a:rPr sz="1370" b="1" u="sng" spc="-5" dirty="0">
                <a:uFill>
                  <a:solidFill>
                    <a:srgbClr val="000000"/>
                  </a:solidFill>
                </a:uFill>
                <a:latin typeface="Arial"/>
                <a:cs typeface="Arial"/>
              </a:rPr>
              <a:t>&amp; BUSINESS</a:t>
            </a:r>
            <a:r>
              <a:rPr sz="1370" b="1" u="sng" spc="-11" dirty="0">
                <a:uFill>
                  <a:solidFill>
                    <a:srgbClr val="000000"/>
                  </a:solidFill>
                </a:uFill>
                <a:latin typeface="Arial"/>
                <a:cs typeface="Arial"/>
              </a:rPr>
              <a:t> INSIGHTS</a:t>
            </a:r>
            <a:endParaRPr sz="1370" dirty="0">
              <a:latin typeface="Arial"/>
              <a:cs typeface="Arial"/>
            </a:endParaRPr>
          </a:p>
          <a:p>
            <a:pPr marL="14501">
              <a:spcBef>
                <a:spcPts val="834"/>
              </a:spcBef>
            </a:pPr>
            <a:r>
              <a:rPr sz="1370" b="1" spc="-5" dirty="0">
                <a:latin typeface="Arial"/>
                <a:cs typeface="Arial"/>
              </a:rPr>
              <a:t>Univariate</a:t>
            </a:r>
            <a:r>
              <a:rPr sz="1370" b="1" spc="-80" dirty="0">
                <a:latin typeface="Arial"/>
                <a:cs typeface="Arial"/>
              </a:rPr>
              <a:t> </a:t>
            </a:r>
            <a:r>
              <a:rPr sz="1370" b="1" spc="-11" dirty="0">
                <a:latin typeface="Arial"/>
                <a:cs typeface="Arial"/>
              </a:rPr>
              <a:t>Analysis:</a:t>
            </a:r>
            <a:endParaRPr sz="1370" dirty="0">
              <a:latin typeface="Arial"/>
              <a:cs typeface="Arial"/>
            </a:endParaRPr>
          </a:p>
        </p:txBody>
      </p:sp>
      <p:pic>
        <p:nvPicPr>
          <p:cNvPr id="4" name="object 4"/>
          <p:cNvPicPr/>
          <p:nvPr/>
        </p:nvPicPr>
        <p:blipFill>
          <a:blip r:embed="rId3" cstate="print"/>
          <a:stretch>
            <a:fillRect/>
          </a:stretch>
        </p:blipFill>
        <p:spPr>
          <a:xfrm>
            <a:off x="994299" y="1038687"/>
            <a:ext cx="10147177" cy="5717220"/>
          </a:xfrm>
          <a:prstGeom prst="rect">
            <a:avLst/>
          </a:prstGeom>
        </p:spPr>
      </p:pic>
      <p:sp>
        <p:nvSpPr>
          <p:cNvPr id="5" name="object 5"/>
          <p:cNvSpPr txBox="1">
            <a:spLocks noGrp="1"/>
          </p:cNvSpPr>
          <p:nvPr>
            <p:ph type="sldNum" sz="quarter" idx="7"/>
          </p:nvPr>
        </p:nvSpPr>
        <p:spPr>
          <a:xfrm>
            <a:off x="4882105" y="7149928"/>
            <a:ext cx="304875" cy="438325"/>
          </a:xfrm>
          <a:prstGeom prst="rect">
            <a:avLst/>
          </a:prstGeom>
        </p:spPr>
        <p:txBody>
          <a:bodyPr vert="horz" wrap="square" lIns="0" tIns="0" rIns="0" bIns="0" rtlCol="0">
            <a:spAutoFit/>
          </a:bodyPr>
          <a:lstStyle>
            <a:defPPr>
              <a:defRPr kern="0"/>
            </a:defPPr>
            <a:lvl1pPr>
              <a:defRPr sz="1424" b="0" i="0">
                <a:solidFill>
                  <a:srgbClr val="353744"/>
                </a:solidFill>
                <a:latin typeface="Tahoma"/>
                <a:cs typeface="Tahoma"/>
              </a:defRPr>
            </a:lvl1pPr>
          </a:lstStyle>
          <a:p>
            <a:pPr marL="43505">
              <a:spcBef>
                <a:spcPts val="120"/>
              </a:spcBef>
            </a:pPr>
            <a:fld id="{81D60167-4931-47E6-BA6A-407CBD079E47}" type="slidenum">
              <a:rPr lang="en-US" smtClean="0"/>
              <a:pPr marL="49303">
                <a:spcBef>
                  <a:spcPts val="136"/>
                </a:spcBef>
              </a:pPr>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2013</Words>
  <Application>Microsoft Office PowerPoint</Application>
  <PresentationFormat>Widescreen</PresentationFormat>
  <Paragraphs>203</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Archivo</vt:lpstr>
      <vt:lpstr>Arial</vt:lpstr>
      <vt:lpstr>Calibri</vt:lpstr>
      <vt:lpstr>Calibri Light</vt:lpstr>
      <vt:lpstr>inherit</vt:lpstr>
      <vt:lpstr>Inter</vt:lpstr>
      <vt:lpstr>Proxima Nova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Thanki</dc:creator>
  <cp:lastModifiedBy>Mihir Thanki</cp:lastModifiedBy>
  <cp:revision>10</cp:revision>
  <dcterms:created xsi:type="dcterms:W3CDTF">2022-07-21T08:25:56Z</dcterms:created>
  <dcterms:modified xsi:type="dcterms:W3CDTF">2022-07-21T14:09:28Z</dcterms:modified>
</cp:coreProperties>
</file>