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5" r:id="rId4"/>
    <p:sldId id="267" r:id="rId5"/>
    <p:sldId id="268" r:id="rId6"/>
    <p:sldId id="266" r:id="rId7"/>
    <p:sldId id="269" r:id="rId8"/>
    <p:sldId id="274" r:id="rId9"/>
    <p:sldId id="282" r:id="rId10"/>
    <p:sldId id="283" r:id="rId11"/>
    <p:sldId id="284" r:id="rId12"/>
    <p:sldId id="285" r:id="rId13"/>
    <p:sldId id="276" r:id="rId14"/>
    <p:sldId id="270" r:id="rId15"/>
    <p:sldId id="271" r:id="rId16"/>
    <p:sldId id="278" r:id="rId17"/>
    <p:sldId id="280" r:id="rId18"/>
    <p:sldId id="279" r:id="rId19"/>
    <p:sldId id="272" r:id="rId20"/>
    <p:sldId id="277" r:id="rId21"/>
    <p:sldId id="28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shav kumar" initials="Rk" lastIdx="1" clrIdx="0">
    <p:extLst>
      <p:ext uri="{19B8F6BF-5375-455C-9EA6-DF929625EA0E}">
        <p15:presenceInfo xmlns:p15="http://schemas.microsoft.com/office/powerpoint/2012/main" userId="6044130549bcd48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72" d="100"/>
          <a:sy n="72" d="100"/>
        </p:scale>
        <p:origin x="67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F81F1A-5228-4B4F-9A0A-635A9DCEFD84}" type="datetimeFigureOut">
              <a:rPr lang="en-US" smtClean="0"/>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B127DB-7D00-4AA8-9227-0143D27C7785}" type="slidenum">
              <a:rPr lang="en-US" smtClean="0"/>
              <a:t>‹#›</a:t>
            </a:fld>
            <a:endParaRPr lang="en-US" dirty="0"/>
          </a:p>
        </p:txBody>
      </p:sp>
    </p:spTree>
    <p:extLst>
      <p:ext uri="{BB962C8B-B14F-4D97-AF65-F5344CB8AC3E}">
        <p14:creationId xmlns:p14="http://schemas.microsoft.com/office/powerpoint/2010/main" val="2486892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F81F1A-5228-4B4F-9A0A-635A9DCEFD84}" type="datetimeFigureOut">
              <a:rPr lang="en-US" smtClean="0"/>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B127DB-7D00-4AA8-9227-0143D27C7785}" type="slidenum">
              <a:rPr lang="en-US" smtClean="0"/>
              <a:t>‹#›</a:t>
            </a:fld>
            <a:endParaRPr lang="en-US" dirty="0"/>
          </a:p>
        </p:txBody>
      </p:sp>
    </p:spTree>
    <p:extLst>
      <p:ext uri="{BB962C8B-B14F-4D97-AF65-F5344CB8AC3E}">
        <p14:creationId xmlns:p14="http://schemas.microsoft.com/office/powerpoint/2010/main" val="1650679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F81F1A-5228-4B4F-9A0A-635A9DCEFD84}" type="datetimeFigureOut">
              <a:rPr lang="en-US" smtClean="0"/>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B127DB-7D00-4AA8-9227-0143D27C778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90697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F81F1A-5228-4B4F-9A0A-635A9DCEFD84}" type="datetimeFigureOut">
              <a:rPr lang="en-US" smtClean="0"/>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B127DB-7D00-4AA8-9227-0143D27C7785}" type="slidenum">
              <a:rPr lang="en-US" smtClean="0"/>
              <a:t>‹#›</a:t>
            </a:fld>
            <a:endParaRPr lang="en-US" dirty="0"/>
          </a:p>
        </p:txBody>
      </p:sp>
    </p:spTree>
    <p:extLst>
      <p:ext uri="{BB962C8B-B14F-4D97-AF65-F5344CB8AC3E}">
        <p14:creationId xmlns:p14="http://schemas.microsoft.com/office/powerpoint/2010/main" val="597266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F81F1A-5228-4B4F-9A0A-635A9DCEFD84}" type="datetimeFigureOut">
              <a:rPr lang="en-US" smtClean="0"/>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B127DB-7D00-4AA8-9227-0143D27C778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149044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F81F1A-5228-4B4F-9A0A-635A9DCEFD84}" type="datetimeFigureOut">
              <a:rPr lang="en-US" smtClean="0"/>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B127DB-7D00-4AA8-9227-0143D27C7785}" type="slidenum">
              <a:rPr lang="en-US" smtClean="0"/>
              <a:t>‹#›</a:t>
            </a:fld>
            <a:endParaRPr lang="en-US" dirty="0"/>
          </a:p>
        </p:txBody>
      </p:sp>
    </p:spTree>
    <p:extLst>
      <p:ext uri="{BB962C8B-B14F-4D97-AF65-F5344CB8AC3E}">
        <p14:creationId xmlns:p14="http://schemas.microsoft.com/office/powerpoint/2010/main" val="3516957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F81F1A-5228-4B4F-9A0A-635A9DCEFD84}" type="datetimeFigureOut">
              <a:rPr lang="en-US" smtClean="0"/>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B127DB-7D00-4AA8-9227-0143D27C7785}" type="slidenum">
              <a:rPr lang="en-US" smtClean="0"/>
              <a:t>‹#›</a:t>
            </a:fld>
            <a:endParaRPr lang="en-US" dirty="0"/>
          </a:p>
        </p:txBody>
      </p:sp>
    </p:spTree>
    <p:extLst>
      <p:ext uri="{BB962C8B-B14F-4D97-AF65-F5344CB8AC3E}">
        <p14:creationId xmlns:p14="http://schemas.microsoft.com/office/powerpoint/2010/main" val="33457288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F81F1A-5228-4B4F-9A0A-635A9DCEFD84}" type="datetimeFigureOut">
              <a:rPr lang="en-US" smtClean="0"/>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B127DB-7D00-4AA8-9227-0143D27C7785}" type="slidenum">
              <a:rPr lang="en-US" smtClean="0"/>
              <a:t>‹#›</a:t>
            </a:fld>
            <a:endParaRPr lang="en-US" dirty="0"/>
          </a:p>
        </p:txBody>
      </p:sp>
    </p:spTree>
    <p:extLst>
      <p:ext uri="{BB962C8B-B14F-4D97-AF65-F5344CB8AC3E}">
        <p14:creationId xmlns:p14="http://schemas.microsoft.com/office/powerpoint/2010/main" val="1749426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F81F1A-5228-4B4F-9A0A-635A9DCEFD84}" type="datetimeFigureOut">
              <a:rPr lang="en-US" smtClean="0"/>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B127DB-7D00-4AA8-9227-0143D27C7785}" type="slidenum">
              <a:rPr lang="en-US" smtClean="0"/>
              <a:t>‹#›</a:t>
            </a:fld>
            <a:endParaRPr lang="en-US" dirty="0"/>
          </a:p>
        </p:txBody>
      </p:sp>
    </p:spTree>
    <p:extLst>
      <p:ext uri="{BB962C8B-B14F-4D97-AF65-F5344CB8AC3E}">
        <p14:creationId xmlns:p14="http://schemas.microsoft.com/office/powerpoint/2010/main" val="4073338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F81F1A-5228-4B4F-9A0A-635A9DCEFD84}" type="datetimeFigureOut">
              <a:rPr lang="en-US" smtClean="0"/>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B127DB-7D00-4AA8-9227-0143D27C7785}" type="slidenum">
              <a:rPr lang="en-US" smtClean="0"/>
              <a:t>‹#›</a:t>
            </a:fld>
            <a:endParaRPr lang="en-US" dirty="0"/>
          </a:p>
        </p:txBody>
      </p:sp>
    </p:spTree>
    <p:extLst>
      <p:ext uri="{BB962C8B-B14F-4D97-AF65-F5344CB8AC3E}">
        <p14:creationId xmlns:p14="http://schemas.microsoft.com/office/powerpoint/2010/main" val="1638538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F81F1A-5228-4B4F-9A0A-635A9DCEFD84}" type="datetimeFigureOut">
              <a:rPr lang="en-US" smtClean="0"/>
              <a:t>4/5/2021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4B127DB-7D00-4AA8-9227-0143D27C7785}" type="slidenum">
              <a:rPr lang="en-US" smtClean="0"/>
              <a:t>‹#›</a:t>
            </a:fld>
            <a:endParaRPr lang="en-US" dirty="0"/>
          </a:p>
        </p:txBody>
      </p:sp>
    </p:spTree>
    <p:extLst>
      <p:ext uri="{BB962C8B-B14F-4D97-AF65-F5344CB8AC3E}">
        <p14:creationId xmlns:p14="http://schemas.microsoft.com/office/powerpoint/2010/main" val="1688167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F81F1A-5228-4B4F-9A0A-635A9DCEFD84}" type="datetimeFigureOut">
              <a:rPr lang="en-US" smtClean="0"/>
              <a:t>4/5/2021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4B127DB-7D00-4AA8-9227-0143D27C7785}" type="slidenum">
              <a:rPr lang="en-US" smtClean="0"/>
              <a:t>‹#›</a:t>
            </a:fld>
            <a:endParaRPr lang="en-US" dirty="0"/>
          </a:p>
        </p:txBody>
      </p:sp>
    </p:spTree>
    <p:extLst>
      <p:ext uri="{BB962C8B-B14F-4D97-AF65-F5344CB8AC3E}">
        <p14:creationId xmlns:p14="http://schemas.microsoft.com/office/powerpoint/2010/main" val="3133613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F81F1A-5228-4B4F-9A0A-635A9DCEFD84}" type="datetimeFigureOut">
              <a:rPr lang="en-US" smtClean="0"/>
              <a:t>4/5/2021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4B127DB-7D00-4AA8-9227-0143D27C7785}" type="slidenum">
              <a:rPr lang="en-US" smtClean="0"/>
              <a:t>‹#›</a:t>
            </a:fld>
            <a:endParaRPr lang="en-US" dirty="0"/>
          </a:p>
        </p:txBody>
      </p:sp>
    </p:spTree>
    <p:extLst>
      <p:ext uri="{BB962C8B-B14F-4D97-AF65-F5344CB8AC3E}">
        <p14:creationId xmlns:p14="http://schemas.microsoft.com/office/powerpoint/2010/main" val="317989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F81F1A-5228-4B4F-9A0A-635A9DCEFD84}" type="datetimeFigureOut">
              <a:rPr lang="en-US" smtClean="0"/>
              <a:t>4/5/2021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4B127DB-7D00-4AA8-9227-0143D27C7785}" type="slidenum">
              <a:rPr lang="en-US" smtClean="0"/>
              <a:t>‹#›</a:t>
            </a:fld>
            <a:endParaRPr lang="en-US" dirty="0"/>
          </a:p>
        </p:txBody>
      </p:sp>
    </p:spTree>
    <p:extLst>
      <p:ext uri="{BB962C8B-B14F-4D97-AF65-F5344CB8AC3E}">
        <p14:creationId xmlns:p14="http://schemas.microsoft.com/office/powerpoint/2010/main" val="2111320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F81F1A-5228-4B4F-9A0A-635A9DCEFD84}" type="datetimeFigureOut">
              <a:rPr lang="en-US" smtClean="0"/>
              <a:t>4/5/2021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4B127DB-7D00-4AA8-9227-0143D27C7785}" type="slidenum">
              <a:rPr lang="en-US" smtClean="0"/>
              <a:t>‹#›</a:t>
            </a:fld>
            <a:endParaRPr lang="en-US" dirty="0"/>
          </a:p>
        </p:txBody>
      </p:sp>
    </p:spTree>
    <p:extLst>
      <p:ext uri="{BB962C8B-B14F-4D97-AF65-F5344CB8AC3E}">
        <p14:creationId xmlns:p14="http://schemas.microsoft.com/office/powerpoint/2010/main" val="1127647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FF81F1A-5228-4B4F-9A0A-635A9DCEFD84}" type="datetimeFigureOut">
              <a:rPr lang="en-US" smtClean="0"/>
              <a:t>4/5/2021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4B127DB-7D00-4AA8-9227-0143D27C7785}" type="slidenum">
              <a:rPr lang="en-US" smtClean="0"/>
              <a:t>‹#›</a:t>
            </a:fld>
            <a:endParaRPr lang="en-US" dirty="0"/>
          </a:p>
        </p:txBody>
      </p:sp>
    </p:spTree>
    <p:extLst>
      <p:ext uri="{BB962C8B-B14F-4D97-AF65-F5344CB8AC3E}">
        <p14:creationId xmlns:p14="http://schemas.microsoft.com/office/powerpoint/2010/main" val="1534007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FF81F1A-5228-4B4F-9A0A-635A9DCEFD84}" type="datetimeFigureOut">
              <a:rPr lang="en-US" smtClean="0"/>
              <a:t>4/5/2021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4B127DB-7D00-4AA8-9227-0143D27C7785}" type="slidenum">
              <a:rPr lang="en-US" smtClean="0"/>
              <a:t>‹#›</a:t>
            </a:fld>
            <a:endParaRPr lang="en-US" dirty="0"/>
          </a:p>
        </p:txBody>
      </p:sp>
    </p:spTree>
    <p:extLst>
      <p:ext uri="{BB962C8B-B14F-4D97-AF65-F5344CB8AC3E}">
        <p14:creationId xmlns:p14="http://schemas.microsoft.com/office/powerpoint/2010/main" val="2466766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6024" y="1051560"/>
            <a:ext cx="9910354" cy="1097280"/>
          </a:xfrm>
        </p:spPr>
        <p:txBody>
          <a:bodyPr/>
          <a:lstStyle/>
          <a:p>
            <a:r>
              <a:rPr lang="en-US" dirty="0"/>
              <a:t>EDA CREDIT CASE STUDY</a:t>
            </a:r>
          </a:p>
        </p:txBody>
      </p:sp>
      <p:sp>
        <p:nvSpPr>
          <p:cNvPr id="3" name="Subtitle 2"/>
          <p:cNvSpPr>
            <a:spLocks noGrp="1"/>
          </p:cNvSpPr>
          <p:nvPr>
            <p:ph type="subTitle" idx="1"/>
          </p:nvPr>
        </p:nvSpPr>
        <p:spPr>
          <a:xfrm>
            <a:off x="5975498" y="4454434"/>
            <a:ext cx="4692502" cy="803366"/>
          </a:xfrm>
        </p:spPr>
        <p:txBody>
          <a:bodyPr>
            <a:normAutofit/>
          </a:bodyPr>
          <a:lstStyle/>
          <a:p>
            <a:r>
              <a:rPr lang="en-US" dirty="0"/>
              <a:t>Presented By: Malvika Chauhan</a:t>
            </a:r>
          </a:p>
          <a:p>
            <a:r>
              <a:rPr lang="en-US" dirty="0"/>
              <a:t>                   Rishav Kumar  </a:t>
            </a:r>
          </a:p>
        </p:txBody>
      </p:sp>
    </p:spTree>
    <p:extLst>
      <p:ext uri="{BB962C8B-B14F-4D97-AF65-F5344CB8AC3E}">
        <p14:creationId xmlns:p14="http://schemas.microsoft.com/office/powerpoint/2010/main" val="2113865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83B9D0-51EB-4C39-88AA-989DC880B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148" y="2348958"/>
            <a:ext cx="8456560" cy="3375982"/>
          </a:xfrm>
          <a:prstGeom prst="rect">
            <a:avLst/>
          </a:prstGeom>
        </p:spPr>
      </p:pic>
      <p:sp>
        <p:nvSpPr>
          <p:cNvPr id="3" name="TextBox 2">
            <a:extLst>
              <a:ext uri="{FF2B5EF4-FFF2-40B4-BE49-F238E27FC236}">
                <a16:creationId xmlns:a16="http://schemas.microsoft.com/office/drawing/2014/main" id="{F1B4ADDE-61CF-49AC-8CEE-B982905A2D59}"/>
              </a:ext>
            </a:extLst>
          </p:cNvPr>
          <p:cNvSpPr txBox="1"/>
          <p:nvPr/>
        </p:nvSpPr>
        <p:spPr>
          <a:xfrm>
            <a:off x="901148" y="948394"/>
            <a:ext cx="7381462"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Mostly married people apply for loan followed by Single.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9801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B0F37-FBE5-4B00-BDE7-933173CFF4F2}"/>
              </a:ext>
            </a:extLst>
          </p:cNvPr>
          <p:cNvSpPr>
            <a:spLocks noGrp="1"/>
          </p:cNvSpPr>
          <p:nvPr>
            <p:ph type="title"/>
          </p:nvPr>
        </p:nvSpPr>
        <p:spPr>
          <a:xfrm>
            <a:off x="830651" y="748748"/>
            <a:ext cx="8596668" cy="768626"/>
          </a:xfrm>
        </p:spPr>
        <p:txBody>
          <a:bodyPr>
            <a:normAutofit/>
          </a:bodyPr>
          <a:lstStyle/>
          <a:p>
            <a:pPr marL="285750" indent="-285750">
              <a:buFont typeface="Wingdings" panose="05000000000000000000" pitchFamily="2" charset="2"/>
              <a:buChar char="Ø"/>
            </a:pPr>
            <a:r>
              <a:rPr lang="en-IN" sz="1800" dirty="0">
                <a:solidFill>
                  <a:schemeClr val="tx2"/>
                </a:solidFill>
                <a:latin typeface="Times New Roman" panose="02020603050405020304" pitchFamily="18" charset="0"/>
                <a:cs typeface="Times New Roman" panose="02020603050405020304" pitchFamily="18" charset="0"/>
              </a:rPr>
              <a:t>People of age group 30-40 are mostly likely to apply for loan and also same range people do not able to repay their loan on time.</a:t>
            </a:r>
            <a:endParaRPr lang="en-US" sz="1800" dirty="0">
              <a:solidFill>
                <a:schemeClr val="tx2"/>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AF96715-4F2A-468D-96AC-5A4CBA7CA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651" y="1934817"/>
            <a:ext cx="8843436" cy="3790122"/>
          </a:xfrm>
          <a:prstGeom prst="rect">
            <a:avLst/>
          </a:prstGeom>
        </p:spPr>
      </p:pic>
    </p:spTree>
    <p:extLst>
      <p:ext uri="{BB962C8B-B14F-4D97-AF65-F5344CB8AC3E}">
        <p14:creationId xmlns:p14="http://schemas.microsoft.com/office/powerpoint/2010/main" val="2264508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0D3737-2388-47A0-9C98-DDF0CE0FBD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160" y="2143539"/>
            <a:ext cx="9374794" cy="3289852"/>
          </a:xfrm>
          <a:prstGeom prst="rect">
            <a:avLst/>
          </a:prstGeom>
        </p:spPr>
      </p:pic>
      <p:sp>
        <p:nvSpPr>
          <p:cNvPr id="4" name="TextBox 3">
            <a:extLst>
              <a:ext uri="{FF2B5EF4-FFF2-40B4-BE49-F238E27FC236}">
                <a16:creationId xmlns:a16="http://schemas.microsoft.com/office/drawing/2014/main" id="{1FA8ABDD-AA25-4080-B509-DF8DCBD7C609}"/>
              </a:ext>
            </a:extLst>
          </p:cNvPr>
          <p:cNvSpPr txBox="1"/>
          <p:nvPr/>
        </p:nvSpPr>
        <p:spPr>
          <a:xfrm>
            <a:off x="1049160" y="755374"/>
            <a:ext cx="8288115"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chemeClr val="tx1">
                    <a:lumMod val="65000"/>
                    <a:lumOff val="35000"/>
                  </a:schemeClr>
                </a:solidFill>
                <a:latin typeface="Times New Roman" panose="02020603050405020304" pitchFamily="18" charset="0"/>
                <a:cs typeface="Times New Roman" panose="02020603050405020304" pitchFamily="18" charset="0"/>
              </a:rPr>
              <a:t>Family of 2 people most likely to take loan as compare to others and also comes under defaulter list.</a:t>
            </a:r>
            <a:endParaRPr lang="en-US"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0300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14759"/>
          </a:xfrm>
        </p:spPr>
        <p:txBody>
          <a:bodyPr/>
          <a:lstStyle/>
          <a:p>
            <a:r>
              <a:rPr lang="en-US" dirty="0"/>
              <a:t>Segmental Univariate Analysis</a:t>
            </a:r>
          </a:p>
        </p:txBody>
      </p:sp>
      <p:sp>
        <p:nvSpPr>
          <p:cNvPr id="3" name="Content Placeholder 2"/>
          <p:cNvSpPr>
            <a:spLocks noGrp="1"/>
          </p:cNvSpPr>
          <p:nvPr>
            <p:ph idx="1"/>
          </p:nvPr>
        </p:nvSpPr>
        <p:spPr>
          <a:xfrm>
            <a:off x="838200" y="1479884"/>
            <a:ext cx="10515600" cy="4697079"/>
          </a:xfrm>
        </p:spPr>
        <p:txBody>
          <a:bodyPr>
            <a:normAutofit/>
          </a:bodyPr>
          <a:lstStyle/>
          <a:p>
            <a:r>
              <a:rPr lang="en-US" dirty="0">
                <a:latin typeface="Times New Roman" panose="02020603050405020304" pitchFamily="18" charset="0"/>
                <a:cs typeface="Times New Roman" panose="02020603050405020304" pitchFamily="18" charset="0"/>
              </a:rPr>
              <a:t>Segmented univariate analysis allows you to compare subsets of data, which is a powerful technique because it helps you understand how a relevant metric varies across different segments. The way we approach this is by to figure out how to segment/group the variable into smaller buckets that we can compare.</a:t>
            </a:r>
          </a:p>
          <a:p>
            <a:r>
              <a:rPr lang="en-US" dirty="0">
                <a:latin typeface="Times New Roman" panose="02020603050405020304" pitchFamily="18" charset="0"/>
                <a:cs typeface="Times New Roman" panose="02020603050405020304" pitchFamily="18" charset="0"/>
              </a:rPr>
              <a:t>Here we tried to segment CODE_GENDER in target dataset and found the proportion of males applying for loans and having difficulties in payment is much more than females.</a:t>
            </a:r>
          </a:p>
        </p:txBody>
      </p:sp>
      <p:pic>
        <p:nvPicPr>
          <p:cNvPr id="5" name="Picture 4"/>
          <p:cNvPicPr>
            <a:picLocks noChangeAspect="1"/>
          </p:cNvPicPr>
          <p:nvPr/>
        </p:nvPicPr>
        <p:blipFill>
          <a:blip r:embed="rId2"/>
          <a:stretch>
            <a:fillRect/>
          </a:stretch>
        </p:blipFill>
        <p:spPr>
          <a:xfrm>
            <a:off x="838200" y="3429000"/>
            <a:ext cx="9507846" cy="3174275"/>
          </a:xfrm>
          <a:prstGeom prst="rect">
            <a:avLst/>
          </a:prstGeom>
        </p:spPr>
      </p:pic>
    </p:spTree>
    <p:extLst>
      <p:ext uri="{BB962C8B-B14F-4D97-AF65-F5344CB8AC3E}">
        <p14:creationId xmlns:p14="http://schemas.microsoft.com/office/powerpoint/2010/main" val="3307745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271" y="423337"/>
            <a:ext cx="8596668" cy="1320800"/>
          </a:xfrm>
        </p:spPr>
        <p:txBody>
          <a:bodyPr/>
          <a:lstStyle/>
          <a:p>
            <a:r>
              <a:rPr lang="en-US" dirty="0"/>
              <a:t>Bivariate analysis</a:t>
            </a:r>
            <a:br>
              <a:rPr lang="en-US" dirty="0"/>
            </a:br>
            <a:endParaRPr lang="en-US" dirty="0"/>
          </a:p>
        </p:txBody>
      </p:sp>
      <p:sp>
        <p:nvSpPr>
          <p:cNvPr id="3" name="Content Placeholder 2"/>
          <p:cNvSpPr>
            <a:spLocks noGrp="1"/>
          </p:cNvSpPr>
          <p:nvPr>
            <p:ph idx="1"/>
          </p:nvPr>
        </p:nvSpPr>
        <p:spPr>
          <a:xfrm>
            <a:off x="838200" y="992778"/>
            <a:ext cx="10515600" cy="5184186"/>
          </a:xfrm>
        </p:spPr>
        <p:txBody>
          <a:bodyPr>
            <a:normAutofit/>
          </a:bodyPr>
          <a:lstStyle/>
          <a:p>
            <a:r>
              <a:rPr lang="en-US" dirty="0">
                <a:latin typeface="Times New Roman" panose="02020603050405020304" pitchFamily="18" charset="0"/>
                <a:cs typeface="Times New Roman" panose="02020603050405020304" pitchFamily="18" charset="0"/>
              </a:rPr>
              <a:t>Bivariate analysis is one of the simplest forms of quantitative (statistical) analysis. It involves the analysis of two variables (often denoted as X, Y), for the purpose of determining the empirical relationship between them.</a:t>
            </a:r>
          </a:p>
          <a:p>
            <a:r>
              <a:rPr lang="en-US" dirty="0">
                <a:latin typeface="Times New Roman" panose="02020603050405020304" pitchFamily="18" charset="0"/>
                <a:cs typeface="Times New Roman" panose="02020603050405020304" pitchFamily="18" charset="0"/>
              </a:rPr>
              <a:t> We can conclude from below graph it becomes difficult for applicant to pay if the 'AMT_CREDIT and AMT_GOODS_PRICE' rises together.</a:t>
            </a:r>
          </a:p>
          <a:p>
            <a:endParaRPr lang="en-US" sz="1600" dirty="0"/>
          </a:p>
          <a:p>
            <a:pPr marL="0" indent="0">
              <a:buNone/>
            </a:pPr>
            <a:endParaRPr lang="en-US"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766804"/>
            <a:ext cx="9211961" cy="3773877"/>
          </a:xfrm>
          <a:prstGeom prst="rect">
            <a:avLst/>
          </a:prstGeom>
        </p:spPr>
      </p:pic>
    </p:spTree>
    <p:extLst>
      <p:ext uri="{BB962C8B-B14F-4D97-AF65-F5344CB8AC3E}">
        <p14:creationId xmlns:p14="http://schemas.microsoft.com/office/powerpoint/2010/main" val="4150915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90696"/>
          </a:xfrm>
        </p:spPr>
        <p:txBody>
          <a:bodyPr>
            <a:normAutofit fontScale="90000"/>
          </a:bodyPr>
          <a:lstStyle/>
          <a:p>
            <a:r>
              <a:rPr lang="en-US" dirty="0"/>
              <a:t>Correlation matrix</a:t>
            </a:r>
            <a:br>
              <a:rPr lang="en-US" dirty="0"/>
            </a:br>
            <a:endParaRPr lang="en-US" dirty="0"/>
          </a:p>
        </p:txBody>
      </p:sp>
      <p:sp>
        <p:nvSpPr>
          <p:cNvPr id="3" name="Content Placeholder 2"/>
          <p:cNvSpPr>
            <a:spLocks noGrp="1"/>
          </p:cNvSpPr>
          <p:nvPr>
            <p:ph idx="1"/>
          </p:nvPr>
        </p:nvSpPr>
        <p:spPr>
          <a:xfrm>
            <a:off x="838200" y="926432"/>
            <a:ext cx="10515600" cy="5250531"/>
          </a:xfrm>
        </p:spPr>
        <p:txBody>
          <a:bodyPr>
            <a:normAutofit/>
          </a:bodyPr>
          <a:lstStyle/>
          <a:p>
            <a:r>
              <a:rPr lang="en-US" dirty="0">
                <a:latin typeface="Times New Roman" panose="02020603050405020304" pitchFamily="18" charset="0"/>
                <a:cs typeface="Times New Roman" panose="02020603050405020304" pitchFamily="18" charset="0"/>
              </a:rPr>
              <a:t>A correlation matrix is a table showing correlation coefficients between variables. Each cell in the table shows the correlation between two variables.</a:t>
            </a:r>
          </a:p>
          <a:p>
            <a:r>
              <a:rPr lang="en-US" dirty="0">
                <a:latin typeface="Times New Roman" panose="02020603050405020304" pitchFamily="18" charset="0"/>
                <a:cs typeface="Times New Roman" panose="02020603050405020304" pitchFamily="18" charset="0"/>
              </a:rPr>
              <a:t>We can use heatmap to represent correlation matrix for dataset Target = 0 and Target = 1</a:t>
            </a:r>
          </a:p>
          <a:p>
            <a:r>
              <a:rPr lang="en-US" dirty="0">
                <a:latin typeface="Times New Roman" panose="02020603050405020304" pitchFamily="18" charset="0"/>
                <a:cs typeface="Times New Roman" panose="02020603050405020304" pitchFamily="18" charset="0"/>
              </a:rPr>
              <a:t>For target =0</a:t>
            </a:r>
          </a:p>
          <a:p>
            <a:endParaRPr lang="en-US" sz="1600" dirty="0"/>
          </a:p>
          <a:p>
            <a:pPr marL="0" indent="0">
              <a:buNone/>
            </a:pPr>
            <a:endParaRPr lang="en-US" sz="1600" dirty="0"/>
          </a:p>
          <a:p>
            <a:endParaRPr lang="en-US" sz="1600" dirty="0"/>
          </a:p>
          <a:p>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58221"/>
            <a:ext cx="9726382" cy="4034653"/>
          </a:xfrm>
          <a:prstGeom prst="rect">
            <a:avLst/>
          </a:prstGeom>
        </p:spPr>
      </p:pic>
    </p:spTree>
    <p:extLst>
      <p:ext uri="{BB962C8B-B14F-4D97-AF65-F5344CB8AC3E}">
        <p14:creationId xmlns:p14="http://schemas.microsoft.com/office/powerpoint/2010/main" val="3390012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
            <a:ext cx="10515600" cy="6085523"/>
          </a:xfrm>
        </p:spPr>
        <p:txBody>
          <a:bodyPr>
            <a:normAutofit/>
          </a:bodyPr>
          <a:lstStyle/>
          <a:p>
            <a:r>
              <a:rPr lang="en-US" sz="2400" dirty="0"/>
              <a:t>Observation from Top 10 correlated pairs</a:t>
            </a:r>
          </a:p>
          <a:p>
            <a:pPr marL="0" indent="0">
              <a:buNone/>
            </a:pPr>
            <a:r>
              <a:rPr lang="en-US" dirty="0">
                <a:latin typeface="Times New Roman" panose="02020603050405020304" pitchFamily="18" charset="0"/>
                <a:cs typeface="Times New Roman" panose="02020603050405020304" pitchFamily="18" charset="0"/>
              </a:rPr>
              <a:t>1.Increase in the count of children there is a increase in family member</a:t>
            </a:r>
          </a:p>
          <a:p>
            <a:pPr marL="0" indent="0">
              <a:buNone/>
            </a:pPr>
            <a:r>
              <a:rPr lang="en-US" dirty="0">
                <a:latin typeface="Times New Roman" panose="02020603050405020304" pitchFamily="18" charset="0"/>
                <a:cs typeface="Times New Roman" panose="02020603050405020304" pitchFamily="18" charset="0"/>
              </a:rPr>
              <a:t>2.AMT_INCOME_TOTAL increases with the increase in AMT_CREDIT and AMT_ANNUNITY.</a:t>
            </a:r>
          </a:p>
          <a:p>
            <a:pPr marL="0" indent="0">
              <a:buNone/>
            </a:pPr>
            <a:r>
              <a:rPr lang="en-US" dirty="0">
                <a:latin typeface="Times New Roman" panose="02020603050405020304" pitchFamily="18" charset="0"/>
                <a:cs typeface="Times New Roman" panose="02020603050405020304" pitchFamily="18" charset="0"/>
              </a:rPr>
              <a:t>3.AMT_GOOD_PRICE increase with the increase in AMT_ANNUNITY </a:t>
            </a:r>
          </a:p>
          <a:p>
            <a:pPr marL="0" indent="0">
              <a:buNone/>
            </a:pPr>
            <a:r>
              <a:rPr lang="en-US" dirty="0">
                <a:latin typeface="Times New Roman" panose="02020603050405020304" pitchFamily="18" charset="0"/>
                <a:cs typeface="Times New Roman" panose="02020603050405020304" pitchFamily="18" charset="0"/>
              </a:rPr>
              <a:t>4.AMT_GOOD_PRICE,AMT_CREDIT and AMT_ANNUNITY are somehow related to each other.</a:t>
            </a:r>
          </a:p>
          <a:p>
            <a:pPr marL="0" indent="0">
              <a:buNone/>
            </a:pPr>
            <a:r>
              <a:rPr lang="en-US" dirty="0">
                <a:latin typeface="Times New Roman" panose="02020603050405020304" pitchFamily="18" charset="0"/>
                <a:cs typeface="Times New Roman" panose="02020603050405020304" pitchFamily="18" charset="0"/>
              </a:rPr>
              <a:t>5.People work location is different from their permanent address.</a:t>
            </a:r>
          </a:p>
        </p:txBody>
      </p:sp>
      <p:pic>
        <p:nvPicPr>
          <p:cNvPr id="7" name="Picture 6"/>
          <p:cNvPicPr>
            <a:picLocks noChangeAspect="1"/>
          </p:cNvPicPr>
          <p:nvPr/>
        </p:nvPicPr>
        <p:blipFill>
          <a:blip r:embed="rId2"/>
          <a:stretch>
            <a:fillRect/>
          </a:stretch>
        </p:blipFill>
        <p:spPr>
          <a:xfrm>
            <a:off x="838200" y="2545334"/>
            <a:ext cx="5183777" cy="4124325"/>
          </a:xfrm>
          <a:prstGeom prst="rect">
            <a:avLst/>
          </a:prstGeom>
        </p:spPr>
      </p:pic>
      <p:pic>
        <p:nvPicPr>
          <p:cNvPr id="8" name="Picture 7"/>
          <p:cNvPicPr>
            <a:picLocks noChangeAspect="1"/>
          </p:cNvPicPr>
          <p:nvPr/>
        </p:nvPicPr>
        <p:blipFill>
          <a:blip r:embed="rId3"/>
          <a:stretch>
            <a:fillRect/>
          </a:stretch>
        </p:blipFill>
        <p:spPr>
          <a:xfrm>
            <a:off x="6096000" y="2545334"/>
            <a:ext cx="5547360" cy="4105275"/>
          </a:xfrm>
          <a:prstGeom prst="rect">
            <a:avLst/>
          </a:prstGeom>
        </p:spPr>
      </p:pic>
    </p:spTree>
    <p:extLst>
      <p:ext uri="{BB962C8B-B14F-4D97-AF65-F5344CB8AC3E}">
        <p14:creationId xmlns:p14="http://schemas.microsoft.com/office/powerpoint/2010/main" val="4016301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D5B73-8387-413D-875F-752E060180B5}"/>
              </a:ext>
            </a:extLst>
          </p:cNvPr>
          <p:cNvSpPr>
            <a:spLocks noGrp="1"/>
          </p:cNvSpPr>
          <p:nvPr>
            <p:ph type="title"/>
          </p:nvPr>
        </p:nvSpPr>
        <p:spPr>
          <a:xfrm>
            <a:off x="1152939" y="2478158"/>
            <a:ext cx="8598141" cy="950842"/>
          </a:xfrm>
        </p:spPr>
        <p:txBody>
          <a:bodyPr>
            <a:normAutofit fontScale="90000"/>
          </a:bodyPr>
          <a:lstStyle/>
          <a:p>
            <a:r>
              <a:rPr lang="en-US" dirty="0"/>
              <a:t>Merging with previous application dataset</a:t>
            </a:r>
            <a:br>
              <a:rPr lang="en-US" dirty="0"/>
            </a:br>
            <a:endParaRPr lang="en-US" dirty="0"/>
          </a:p>
        </p:txBody>
      </p:sp>
    </p:spTree>
    <p:extLst>
      <p:ext uri="{BB962C8B-B14F-4D97-AF65-F5344CB8AC3E}">
        <p14:creationId xmlns:p14="http://schemas.microsoft.com/office/powerpoint/2010/main" val="3220136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52585A-1A90-4188-89D2-3E5BB1C03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124" y="0"/>
            <a:ext cx="6401963" cy="6858000"/>
          </a:xfrm>
          <a:prstGeom prst="rect">
            <a:avLst/>
          </a:prstGeom>
        </p:spPr>
      </p:pic>
      <p:pic>
        <p:nvPicPr>
          <p:cNvPr id="7" name="Picture 6">
            <a:extLst>
              <a:ext uri="{FF2B5EF4-FFF2-40B4-BE49-F238E27FC236}">
                <a16:creationId xmlns:a16="http://schemas.microsoft.com/office/drawing/2014/main" id="{0616CBE6-3A01-4BFF-B406-CE4A1EE2EF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5114" y="0"/>
            <a:ext cx="5023738" cy="6858000"/>
          </a:xfrm>
          <a:prstGeom prst="rect">
            <a:avLst/>
          </a:prstGeom>
        </p:spPr>
      </p:pic>
    </p:spTree>
    <p:extLst>
      <p:ext uri="{BB962C8B-B14F-4D97-AF65-F5344CB8AC3E}">
        <p14:creationId xmlns:p14="http://schemas.microsoft.com/office/powerpoint/2010/main" val="1198039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3229"/>
          </a:xfrm>
        </p:spPr>
        <p:txBody>
          <a:bodyPr>
            <a:normAutofit fontScale="90000"/>
          </a:bodyPr>
          <a:lstStyle/>
          <a:p>
            <a:r>
              <a:rPr lang="en-US" dirty="0"/>
              <a:t>Merging with previous application dataset</a:t>
            </a:r>
            <a:br>
              <a:rPr lang="en-US" dirty="0"/>
            </a:br>
            <a:endParaRPr lang="en-US" dirty="0"/>
          </a:p>
        </p:txBody>
      </p:sp>
      <p:sp>
        <p:nvSpPr>
          <p:cNvPr id="3" name="Content Placeholder 2"/>
          <p:cNvSpPr>
            <a:spLocks noGrp="1"/>
          </p:cNvSpPr>
          <p:nvPr>
            <p:ph idx="1"/>
          </p:nvPr>
        </p:nvSpPr>
        <p:spPr>
          <a:xfrm>
            <a:off x="838200" y="1179444"/>
            <a:ext cx="8279296" cy="4704521"/>
          </a:xfrm>
        </p:spPr>
        <p:txBody>
          <a:bodyPr>
            <a:normAutofit/>
          </a:bodyPr>
          <a:lstStyle/>
          <a:p>
            <a:r>
              <a:rPr lang="en-US" dirty="0"/>
              <a:t>Observations after merging both dataset:</a:t>
            </a:r>
          </a:p>
          <a:p>
            <a:pPr marL="0" indent="0">
              <a:buNone/>
            </a:pPr>
            <a:r>
              <a:rPr lang="en-US" dirty="0">
                <a:latin typeface="Times New Roman" panose="02020603050405020304" pitchFamily="18" charset="0"/>
                <a:cs typeface="Times New Roman" panose="02020603050405020304" pitchFamily="18" charset="0"/>
              </a:rPr>
              <a:t>1. Most rejection of loans came from purpose 'repairs'. </a:t>
            </a:r>
          </a:p>
          <a:p>
            <a:pPr marL="0" indent="0">
              <a:buNone/>
            </a:pPr>
            <a:r>
              <a:rPr lang="en-US" dirty="0">
                <a:latin typeface="Times New Roman" panose="02020603050405020304" pitchFamily="18" charset="0"/>
                <a:cs typeface="Times New Roman" panose="02020603050405020304" pitchFamily="18" charset="0"/>
              </a:rPr>
              <a:t>2. For education purposes we have equal number of approves and rejection.</a:t>
            </a:r>
          </a:p>
          <a:p>
            <a:pPr marL="0" indent="0">
              <a:buNone/>
            </a:pPr>
            <a:r>
              <a:rPr lang="en-US" dirty="0">
                <a:latin typeface="Times New Roman" panose="02020603050405020304" pitchFamily="18" charset="0"/>
                <a:cs typeface="Times New Roman" panose="02020603050405020304" pitchFamily="18" charset="0"/>
              </a:rPr>
              <a:t>3. Buying a used car is having significant higher rejection than approves.</a:t>
            </a:r>
          </a:p>
          <a:p>
            <a:pPr marL="0" indent="0">
              <a:buNone/>
            </a:pPr>
            <a:r>
              <a:rPr lang="en-US" dirty="0">
                <a:latin typeface="Times New Roman" panose="02020603050405020304" pitchFamily="18" charset="0"/>
                <a:cs typeface="Times New Roman" panose="02020603050405020304" pitchFamily="18" charset="0"/>
              </a:rPr>
              <a:t>4. Also when purpose is Building a house there is less scope of cancelling the loan.</a:t>
            </a:r>
          </a:p>
          <a:p>
            <a:pPr marL="0" indent="0">
              <a:buNone/>
            </a:pPr>
            <a:r>
              <a:rPr lang="en-US" dirty="0">
                <a:latin typeface="Times New Roman" panose="02020603050405020304" pitchFamily="18" charset="0"/>
                <a:cs typeface="Times New Roman" panose="02020603050405020304" pitchFamily="18" charset="0"/>
              </a:rPr>
              <a:t>5. Loan purposes with 'Repairs' are facing more difficulties in payment on time.</a:t>
            </a:r>
          </a:p>
          <a:p>
            <a:pPr marL="0" indent="0">
              <a:buNone/>
            </a:pPr>
            <a:r>
              <a:rPr lang="en-US" dirty="0">
                <a:latin typeface="Times New Roman" panose="02020603050405020304" pitchFamily="18" charset="0"/>
                <a:cs typeface="Times New Roman" panose="02020603050405020304" pitchFamily="18" charset="0"/>
              </a:rPr>
              <a:t>6. There are few places where loan payment is significant higher than facing difficulties. They are 'Buying a garage', 'Business development', 'Buying land', 'Buying a new car' and 'Education‘. We can focus on these purposes for which the client is having for minimal payment difficulties. 'Building a house', 'Everyday house', 'Everyday on the loans' are some purpose in which payment of difficulties is almost same.</a:t>
            </a:r>
          </a:p>
        </p:txBody>
      </p:sp>
    </p:spTree>
    <p:extLst>
      <p:ext uri="{BB962C8B-B14F-4D97-AF65-F5344CB8AC3E}">
        <p14:creationId xmlns:p14="http://schemas.microsoft.com/office/powerpoint/2010/main" val="1030543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Objective</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This case study aims to identify patterns which indicate if a client has difficulty paying their installments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a:t>
            </a:r>
          </a:p>
        </p:txBody>
      </p:sp>
    </p:spTree>
    <p:extLst>
      <p:ext uri="{BB962C8B-B14F-4D97-AF65-F5344CB8AC3E}">
        <p14:creationId xmlns:p14="http://schemas.microsoft.com/office/powerpoint/2010/main" val="3680724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Recommendation</a:t>
            </a:r>
          </a:p>
        </p:txBody>
      </p:sp>
      <p:sp>
        <p:nvSpPr>
          <p:cNvPr id="3" name="Content Placeholder 2"/>
          <p:cNvSpPr>
            <a:spLocks noGrp="1"/>
          </p:cNvSpPr>
          <p:nvPr>
            <p:ph idx="1"/>
          </p:nvPr>
        </p:nvSpPr>
        <p:spPr>
          <a:xfrm>
            <a:off x="677334" y="1705113"/>
            <a:ext cx="8956996" cy="4788452"/>
          </a:xfrm>
        </p:spPr>
        <p:txBody>
          <a:bodyPr>
            <a:normAutofit fontScale="62500" lnSpcReduction="20000"/>
          </a:bodyPr>
          <a:lstStyle/>
          <a:p>
            <a:r>
              <a:rPr lang="en-US" sz="2900" dirty="0">
                <a:latin typeface="Times New Roman" panose="02020603050405020304" pitchFamily="18" charset="0"/>
                <a:cs typeface="Times New Roman" panose="02020603050405020304" pitchFamily="18" charset="0"/>
              </a:rPr>
              <a:t>With some following ways bank can be able to handle losses.</a:t>
            </a:r>
          </a:p>
          <a:p>
            <a:endParaRPr lang="en-US" sz="2900" dirty="0">
              <a:latin typeface="Times New Roman" panose="02020603050405020304" pitchFamily="18" charset="0"/>
              <a:cs typeface="Times New Roman" panose="02020603050405020304" pitchFamily="18" charset="0"/>
            </a:endParaRPr>
          </a:p>
          <a:p>
            <a:pPr marL="0" indent="0">
              <a:buNone/>
            </a:pPr>
            <a:r>
              <a:rPr lang="en-US" sz="2900" dirty="0">
                <a:latin typeface="Times New Roman" panose="02020603050405020304" pitchFamily="18" charset="0"/>
                <a:cs typeface="Times New Roman" panose="02020603050405020304" pitchFamily="18" charset="0"/>
              </a:rPr>
              <a:t>1.Revolving loans are comparatively safer than Cash loan. </a:t>
            </a:r>
          </a:p>
          <a:p>
            <a:pPr marL="0" indent="0">
              <a:buNone/>
            </a:pPr>
            <a:r>
              <a:rPr lang="en-US" sz="2900" dirty="0">
                <a:latin typeface="Times New Roman" panose="02020603050405020304" pitchFamily="18" charset="0"/>
                <a:cs typeface="Times New Roman" panose="02020603050405020304" pitchFamily="18" charset="0"/>
              </a:rPr>
              <a:t>2.Females are more likely to repay loan inspite of failing to repay on time. Bank can target more to female for profit.</a:t>
            </a:r>
          </a:p>
          <a:p>
            <a:pPr marL="0" indent="0">
              <a:buNone/>
            </a:pPr>
            <a:r>
              <a:rPr lang="en-US" sz="2900" dirty="0">
                <a:latin typeface="Times New Roman" panose="02020603050405020304" pitchFamily="18" charset="0"/>
                <a:cs typeface="Times New Roman" panose="02020603050405020304" pitchFamily="18" charset="0"/>
              </a:rPr>
              <a:t>3.Though married people used to take loan more but they are also first in defaulter list, so bank should give</a:t>
            </a:r>
          </a:p>
          <a:p>
            <a:pPr marL="0" indent="0">
              <a:buNone/>
            </a:pPr>
            <a:r>
              <a:rPr lang="en-US" sz="2900" dirty="0">
                <a:latin typeface="Times New Roman" panose="02020603050405020304" pitchFamily="18" charset="0"/>
                <a:cs typeface="Times New Roman" panose="02020603050405020304" pitchFamily="18" charset="0"/>
              </a:rPr>
              <a:t>loan to them with caution to avoid loss.</a:t>
            </a:r>
          </a:p>
          <a:p>
            <a:pPr marL="0" indent="0">
              <a:buNone/>
            </a:pPr>
            <a:r>
              <a:rPr lang="en-US" sz="2900" dirty="0">
                <a:latin typeface="Times New Roman" panose="02020603050405020304" pitchFamily="18" charset="0"/>
                <a:cs typeface="Times New Roman" panose="02020603050405020304" pitchFamily="18" charset="0"/>
              </a:rPr>
              <a:t>4.Bank can target people whose purpose of loan is education as they are less likely to reject it also they</a:t>
            </a:r>
          </a:p>
          <a:p>
            <a:pPr marL="0" indent="0">
              <a:buNone/>
            </a:pPr>
            <a:r>
              <a:rPr lang="en-US" sz="2900" dirty="0">
                <a:latin typeface="Times New Roman" panose="02020603050405020304" pitchFamily="18" charset="0"/>
                <a:cs typeface="Times New Roman" panose="02020603050405020304" pitchFamily="18" charset="0"/>
              </a:rPr>
              <a:t>are less likely to comes under default category.</a:t>
            </a:r>
          </a:p>
          <a:p>
            <a:pPr marL="0" indent="0">
              <a:buNone/>
            </a:pPr>
            <a:r>
              <a:rPr lang="en-US" sz="2900" dirty="0">
                <a:latin typeface="Times New Roman" panose="02020603050405020304" pitchFamily="18" charset="0"/>
                <a:cs typeface="Times New Roman" panose="02020603050405020304" pitchFamily="18" charset="0"/>
              </a:rPr>
              <a:t>5.Banks should focus less on income type ‘Working’ as they are having most number of unsuccessful payments.</a:t>
            </a:r>
          </a:p>
          <a:p>
            <a:pPr marL="0" indent="0">
              <a:buNone/>
            </a:pPr>
            <a:r>
              <a:rPr lang="en-US" sz="2900" dirty="0">
                <a:latin typeface="Times New Roman" panose="02020603050405020304" pitchFamily="18" charset="0"/>
                <a:cs typeface="Times New Roman" panose="02020603050405020304" pitchFamily="18" charset="0"/>
              </a:rPr>
              <a:t>6.Bank can focus mostly on housing type ‘with parents’ , ‘House\apartment’ and ‘municipal apartment’ for successful payments.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5124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B58ED-70B6-4747-93EB-2389CA743A97}"/>
              </a:ext>
            </a:extLst>
          </p:cNvPr>
          <p:cNvSpPr>
            <a:spLocks noGrp="1"/>
          </p:cNvSpPr>
          <p:nvPr>
            <p:ph type="title"/>
          </p:nvPr>
        </p:nvSpPr>
        <p:spPr>
          <a:xfrm>
            <a:off x="2930204" y="2782956"/>
            <a:ext cx="3165796" cy="768626"/>
          </a:xfrm>
        </p:spPr>
        <p:txBody>
          <a:bodyPr>
            <a:normAutofit/>
          </a:bodyPr>
          <a:lstStyle/>
          <a:p>
            <a:r>
              <a:rPr lang="en-IN" sz="4000" dirty="0"/>
              <a:t>Thank You</a:t>
            </a:r>
            <a:endParaRPr lang="en-US" sz="4000" dirty="0"/>
          </a:p>
        </p:txBody>
      </p:sp>
    </p:spTree>
    <p:extLst>
      <p:ext uri="{BB962C8B-B14F-4D97-AF65-F5344CB8AC3E}">
        <p14:creationId xmlns:p14="http://schemas.microsoft.com/office/powerpoint/2010/main" val="3168066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Cleaning and Preparation</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Below are the steps which are performed :-</a:t>
            </a:r>
          </a:p>
          <a:p>
            <a:r>
              <a:rPr lang="en-US" sz="2400" dirty="0">
                <a:latin typeface="Times New Roman" panose="02020603050405020304" pitchFamily="18" charset="0"/>
                <a:cs typeface="Times New Roman" panose="02020603050405020304" pitchFamily="18" charset="0"/>
              </a:rPr>
              <a:t>Data Inspection</a:t>
            </a:r>
            <a:r>
              <a:rPr lang="en-US" sz="2100"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It is the act of viewing data for verification and debugging purposes, before, during, or after a translation. With reference to dataset-app.info(),  app.describe(), app.shape are some method in inspect the data.</a:t>
            </a:r>
          </a:p>
          <a:p>
            <a:pPr marL="0" indent="0">
              <a:buNone/>
            </a:pPr>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Identify percentage of null values in columns: </a:t>
            </a:r>
            <a:r>
              <a:rPr lang="en-US" sz="1800" dirty="0">
                <a:latin typeface="Times New Roman" panose="02020603050405020304" pitchFamily="18" charset="0"/>
                <a:cs typeface="Times New Roman" panose="02020603050405020304" pitchFamily="18" charset="0"/>
              </a:rPr>
              <a:t>We found there are 67 columns in the dataset containing null values in application dataset and 16 in previous application dataset.</a:t>
            </a:r>
          </a:p>
          <a:p>
            <a:pPr marL="0" indent="0">
              <a:buNone/>
            </a:pPr>
            <a:endParaRPr lang="en-US" sz="18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Drop columns with high null values: </a:t>
            </a:r>
            <a:r>
              <a:rPr lang="en-US" sz="1800" dirty="0">
                <a:latin typeface="Times New Roman" panose="02020603050405020304" pitchFamily="18" charset="0"/>
                <a:cs typeface="Times New Roman" panose="02020603050405020304" pitchFamily="18" charset="0"/>
              </a:rPr>
              <a:t>We followed the strategy of dropping columns having null percentage greater than 50 . Application dataset was having 41 and previous dataset was having 4 columns having null percentage greater than 50 . So we dropped them including some other columns which are not relevant for our analysis.</a:t>
            </a:r>
          </a:p>
          <a:p>
            <a:pPr marL="0" indent="0">
              <a:buNone/>
            </a:pPr>
            <a:endParaRPr lang="en-US" sz="2000" dirty="0"/>
          </a:p>
          <a:p>
            <a:pPr marL="0" indent="0">
              <a:buNone/>
            </a:pPr>
            <a:endParaRPr lang="en-US" sz="2000" dirty="0"/>
          </a:p>
          <a:p>
            <a:endParaRPr lang="en-US" dirty="0"/>
          </a:p>
        </p:txBody>
      </p:sp>
    </p:spTree>
    <p:extLst>
      <p:ext uri="{BB962C8B-B14F-4D97-AF65-F5344CB8AC3E}">
        <p14:creationId xmlns:p14="http://schemas.microsoft.com/office/powerpoint/2010/main" val="2061799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0789"/>
            <a:ext cx="10515600" cy="6184232"/>
          </a:xfrm>
        </p:spPr>
        <p:txBody>
          <a:bodyPr>
            <a:normAutofit/>
          </a:bodyPr>
          <a:lstStyle/>
          <a:p>
            <a:endParaRPr lang="en-US" dirty="0"/>
          </a:p>
          <a:p>
            <a:r>
              <a:rPr lang="en-US" sz="2400" dirty="0">
                <a:latin typeface="Times New Roman" panose="02020603050405020304" pitchFamily="18" charset="0"/>
                <a:cs typeface="Times New Roman" panose="02020603050405020304" pitchFamily="18" charset="0"/>
              </a:rPr>
              <a:t>Impute other columns with fewer null values:</a:t>
            </a:r>
          </a:p>
          <a:p>
            <a:r>
              <a:rPr lang="en-US" sz="1600" b="1" dirty="0">
                <a:latin typeface="Times New Roman" panose="02020603050405020304" pitchFamily="18" charset="0"/>
                <a:cs typeface="Times New Roman" panose="02020603050405020304" pitchFamily="18" charset="0"/>
              </a:rPr>
              <a:t>AMT_ANNUITY-</a:t>
            </a:r>
            <a:r>
              <a:rPr lang="en-US" sz="1600" dirty="0">
                <a:latin typeface="Times New Roman" panose="02020603050405020304" pitchFamily="18" charset="0"/>
                <a:cs typeface="Times New Roman" panose="02020603050405020304" pitchFamily="18" charset="0"/>
              </a:rPr>
              <a:t> There is a high range of outliers at left side of the distribution and hence imputing with mean would not be the right approach so imputing with median.</a:t>
            </a:r>
          </a:p>
          <a:p>
            <a:r>
              <a:rPr lang="en-US" sz="1600" b="1" dirty="0">
                <a:latin typeface="Times New Roman" panose="02020603050405020304" pitchFamily="18" charset="0"/>
                <a:cs typeface="Times New Roman" panose="02020603050405020304" pitchFamily="18" charset="0"/>
              </a:rPr>
              <a:t>AMT_GOODS_PRICE-</a:t>
            </a:r>
            <a:r>
              <a:rPr lang="en-US" sz="1600" dirty="0">
                <a:latin typeface="Times New Roman" panose="02020603050405020304" pitchFamily="18" charset="0"/>
                <a:cs typeface="Times New Roman" panose="02020603050405020304" pitchFamily="18" charset="0"/>
              </a:rPr>
              <a:t> Since both Median and mode are same and might lead to incorrect analysis . Hence imputing it with mean.</a:t>
            </a:r>
          </a:p>
          <a:p>
            <a:r>
              <a:rPr lang="en-US" sz="1600" b="1" dirty="0">
                <a:latin typeface="Times New Roman" panose="02020603050405020304" pitchFamily="18" charset="0"/>
                <a:cs typeface="Times New Roman" panose="02020603050405020304" pitchFamily="18" charset="0"/>
              </a:rPr>
              <a:t>OCCUPATION_TYPE-</a:t>
            </a:r>
            <a:r>
              <a:rPr lang="en-US" sz="1600" dirty="0">
                <a:latin typeface="Times New Roman" panose="02020603050405020304" pitchFamily="18" charset="0"/>
                <a:cs typeface="Times New Roman" panose="02020603050405020304" pitchFamily="18" charset="0"/>
              </a:rPr>
              <a:t> For OCCUPATION_TYPE filling null values with not Specified as might be customer did not wanted to specify there occupation to all or it might get miss to add in the form due to technical problem while filling the form, so we can't normally predict and add any random occupation to the customer to fill null.</a:t>
            </a:r>
          </a:p>
          <a:p>
            <a:r>
              <a:rPr lang="en-US" sz="1600" b="1" dirty="0">
                <a:latin typeface="Times New Roman" panose="02020603050405020304" pitchFamily="18" charset="0"/>
                <a:cs typeface="Times New Roman" panose="02020603050405020304" pitchFamily="18" charset="0"/>
              </a:rPr>
              <a:t>NAME_TYPE_SUITE</a:t>
            </a:r>
            <a:r>
              <a:rPr lang="en-US" sz="1600" dirty="0">
                <a:latin typeface="Times New Roman" panose="02020603050405020304" pitchFamily="18" charset="0"/>
                <a:cs typeface="Times New Roman" panose="02020603050405020304" pitchFamily="18" charset="0"/>
              </a:rPr>
              <a:t> - Fill null values with mode, we might predict that customer did not accompanied with anyone and came alone. </a:t>
            </a:r>
          </a:p>
          <a:p>
            <a:r>
              <a:rPr lang="en-US" sz="1600" b="1" dirty="0">
                <a:latin typeface="Times New Roman" panose="02020603050405020304" pitchFamily="18" charset="0"/>
                <a:cs typeface="Times New Roman" panose="02020603050405020304" pitchFamily="18" charset="0"/>
              </a:rPr>
              <a:t>CNT_FAM_MEMBERS-</a:t>
            </a:r>
            <a:r>
              <a:rPr lang="en-US" sz="1600" dirty="0">
                <a:latin typeface="Times New Roman" panose="02020603050405020304" pitchFamily="18" charset="0"/>
                <a:cs typeface="Times New Roman" panose="02020603050405020304" pitchFamily="18" charset="0"/>
              </a:rPr>
              <a:t> Replacing null with median as this value can not be fraction.</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Outliers:</a:t>
            </a:r>
          </a:p>
          <a:p>
            <a:r>
              <a:rPr lang="en-US" sz="1600" dirty="0">
                <a:latin typeface="Times New Roman" panose="02020603050405020304" pitchFamily="18" charset="0"/>
                <a:cs typeface="Times New Roman" panose="02020603050405020304" pitchFamily="18" charset="0"/>
              </a:rPr>
              <a:t>Handling outlier in </a:t>
            </a:r>
            <a:r>
              <a:rPr lang="en-US" sz="1600" b="1" dirty="0">
                <a:latin typeface="Times New Roman" panose="02020603050405020304" pitchFamily="18" charset="0"/>
                <a:cs typeface="Times New Roman" panose="02020603050405020304" pitchFamily="18" charset="0"/>
              </a:rPr>
              <a:t>AMT_ANNUITY</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AMT_GOODS_PRICE</a:t>
            </a:r>
            <a:r>
              <a:rPr lang="en-US" sz="1600" dirty="0">
                <a:latin typeface="Times New Roman" panose="02020603050405020304" pitchFamily="18" charset="0"/>
                <a:cs typeface="Times New Roman" panose="02020603050405020304" pitchFamily="18" charset="0"/>
              </a:rPr>
              <a:t> by excluding values outside 99%ile.</a:t>
            </a:r>
          </a:p>
          <a:p>
            <a:r>
              <a:rPr lang="en-US" sz="1600" dirty="0">
                <a:latin typeface="Times New Roman" panose="02020603050405020304" pitchFamily="18" charset="0"/>
                <a:cs typeface="Times New Roman" panose="02020603050405020304" pitchFamily="18" charset="0"/>
              </a:rPr>
              <a:t>Since </a:t>
            </a:r>
            <a:r>
              <a:rPr lang="en-US" sz="1600" b="1" dirty="0">
                <a:latin typeface="Times New Roman" panose="02020603050405020304" pitchFamily="18" charset="0"/>
                <a:cs typeface="Times New Roman" panose="02020603050405020304" pitchFamily="18" charset="0"/>
              </a:rPr>
              <a:t>AMT_INCOME_TOTAL</a:t>
            </a:r>
            <a:r>
              <a:rPr lang="en-US" sz="1600" dirty="0">
                <a:latin typeface="Times New Roman" panose="02020603050405020304" pitchFamily="18" charset="0"/>
                <a:cs typeface="Times New Roman" panose="02020603050405020304" pitchFamily="18" charset="0"/>
              </a:rPr>
              <a:t> outlier is 337500 and 99th percentile is 450000 and the number of rows with these values are 12866 and 2750 respectively. Replacing the values higher than 450000.0 with 450000.0+10000.0 to make it continuous and distinctly identifiable and not 337500.0 since 99th percentile value is higher.</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19878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7358"/>
            <a:ext cx="10515600" cy="5659605"/>
          </a:xfrm>
        </p:spPr>
        <p:txBody>
          <a:bodyPr>
            <a:normAutofit/>
          </a:bodyPr>
          <a:lstStyle/>
          <a:p>
            <a:r>
              <a:rPr lang="en-US" sz="2600" dirty="0">
                <a:latin typeface="Times New Roman" panose="02020603050405020304" pitchFamily="18" charset="0"/>
                <a:cs typeface="Times New Roman" panose="02020603050405020304" pitchFamily="18" charset="0"/>
              </a:rPr>
              <a:t>Data quality issues such as negative value in age column:</a:t>
            </a:r>
          </a:p>
          <a:p>
            <a:r>
              <a:rPr lang="en-US" sz="1700" b="1" dirty="0">
                <a:latin typeface="Times New Roman" panose="02020603050405020304" pitchFamily="18" charset="0"/>
                <a:cs typeface="Times New Roman" panose="02020603050405020304" pitchFamily="18" charset="0"/>
              </a:rPr>
              <a:t>CNT_FAM_MEMBERS</a:t>
            </a:r>
            <a:r>
              <a:rPr lang="en-US" sz="1700" dirty="0">
                <a:latin typeface="Times New Roman" panose="02020603050405020304" pitchFamily="18" charset="0"/>
                <a:cs typeface="Times New Roman" panose="02020603050405020304" pitchFamily="18" charset="0"/>
              </a:rPr>
              <a:t> cannot be float. Converting to integer.</a:t>
            </a:r>
          </a:p>
          <a:p>
            <a:r>
              <a:rPr lang="en-US" sz="1700" b="1" dirty="0">
                <a:latin typeface="Times New Roman" panose="02020603050405020304" pitchFamily="18" charset="0"/>
                <a:cs typeface="Times New Roman" panose="02020603050405020304" pitchFamily="18" charset="0"/>
              </a:rPr>
              <a:t>DAYS_EMPLOYED</a:t>
            </a:r>
            <a:r>
              <a:rPr lang="en-US" sz="170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DAY_REGISTRATION</a:t>
            </a:r>
            <a:r>
              <a:rPr lang="en-US" sz="170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DAYS_ID_PUBLISH</a:t>
            </a:r>
            <a:r>
              <a:rPr lang="en-US" sz="1700" dirty="0">
                <a:latin typeface="Times New Roman" panose="02020603050405020304" pitchFamily="18" charset="0"/>
                <a:cs typeface="Times New Roman" panose="02020603050405020304" pitchFamily="18" charset="0"/>
              </a:rPr>
              <a:t> should be a positive value. Converting into absolute value.</a:t>
            </a:r>
          </a:p>
          <a:p>
            <a:r>
              <a:rPr lang="en-US" sz="1700" b="1" dirty="0">
                <a:latin typeface="Times New Roman" panose="02020603050405020304" pitchFamily="18" charset="0"/>
                <a:cs typeface="Times New Roman" panose="02020603050405020304" pitchFamily="18" charset="0"/>
              </a:rPr>
              <a:t>DAYS_BIRTH</a:t>
            </a:r>
            <a:r>
              <a:rPr lang="en-US" sz="1700" dirty="0">
                <a:latin typeface="Times New Roman" panose="02020603050405020304" pitchFamily="18" charset="0"/>
                <a:cs typeface="Times New Roman" panose="02020603050405020304" pitchFamily="18" charset="0"/>
              </a:rPr>
              <a:t> column is age of the person at the time of loan application. This could be converted to age in years by dividing by 365.25. Also it is with a  negative sign, hence needs to be treated.</a:t>
            </a:r>
          </a:p>
          <a:p>
            <a:pPr marL="0" indent="0">
              <a:buNone/>
            </a:pPr>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Binning continuous variables:</a:t>
            </a:r>
          </a:p>
          <a:p>
            <a:r>
              <a:rPr lang="en-US" sz="1600" dirty="0">
                <a:latin typeface="Times New Roman" panose="02020603050405020304" pitchFamily="18" charset="0"/>
                <a:cs typeface="Times New Roman" panose="02020603050405020304" pitchFamily="18" charset="0"/>
              </a:rPr>
              <a:t>Min age is 20 and max age is 68- Dividing into 7 intervals and creating a new column </a:t>
            </a:r>
            <a:r>
              <a:rPr lang="en-US" sz="1600" b="1" dirty="0">
                <a:latin typeface="Times New Roman" panose="02020603050405020304" pitchFamily="18" charset="0"/>
                <a:cs typeface="Times New Roman" panose="02020603050405020304" pitchFamily="18" charset="0"/>
              </a:rPr>
              <a:t>Age_group</a:t>
            </a:r>
            <a:r>
              <a:rPr lang="en-US" sz="1600" dirty="0">
                <a:latin typeface="Times New Roman" panose="02020603050405020304" pitchFamily="18" charset="0"/>
                <a:cs typeface="Times New Roman" panose="02020603050405020304" pitchFamily="18" charset="0"/>
              </a:rPr>
              <a:t> having range as</a:t>
            </a:r>
          </a:p>
          <a:p>
            <a:pPr marL="0" indent="0">
              <a:buNone/>
            </a:pPr>
            <a:r>
              <a:rPr lang="en-US" sz="1600" dirty="0">
                <a:latin typeface="Times New Roman" panose="02020603050405020304" pitchFamily="18" charset="0"/>
                <a:cs typeface="Times New Roman" panose="02020603050405020304" pitchFamily="18" charset="0"/>
              </a:rPr>
              <a:t>  </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Binning </a:t>
            </a:r>
            <a:r>
              <a:rPr lang="en-US" sz="1600" b="1" dirty="0">
                <a:latin typeface="Times New Roman" panose="02020603050405020304" pitchFamily="18" charset="0"/>
                <a:cs typeface="Times New Roman" panose="02020603050405020304" pitchFamily="18" charset="0"/>
              </a:rPr>
              <a:t>AMT_INCOME_TOTAL</a:t>
            </a:r>
            <a:r>
              <a:rPr lang="en-US" sz="1600" dirty="0">
                <a:latin typeface="Times New Roman" panose="02020603050405020304" pitchFamily="18" charset="0"/>
                <a:cs typeface="Times New Roman" panose="02020603050405020304" pitchFamily="18" charset="0"/>
              </a:rPr>
              <a:t> into income range categories for ease of analysis as 'Low','Average','High','Very High'</a:t>
            </a:r>
          </a:p>
          <a:p>
            <a:endParaRPr lang="en-US" dirty="0"/>
          </a:p>
          <a:p>
            <a:endParaRPr lang="en-US" dirty="0"/>
          </a:p>
          <a:p>
            <a:endParaRPr lang="en-US" dirty="0"/>
          </a:p>
        </p:txBody>
      </p:sp>
      <p:pic>
        <p:nvPicPr>
          <p:cNvPr id="2" name="Picture 1"/>
          <p:cNvPicPr>
            <a:picLocks noChangeAspect="1"/>
          </p:cNvPicPr>
          <p:nvPr/>
        </p:nvPicPr>
        <p:blipFill>
          <a:blip r:embed="rId2"/>
          <a:stretch>
            <a:fillRect/>
          </a:stretch>
        </p:blipFill>
        <p:spPr>
          <a:xfrm>
            <a:off x="993457" y="3931920"/>
            <a:ext cx="2524125" cy="1371600"/>
          </a:xfrm>
          <a:prstGeom prst="rect">
            <a:avLst/>
          </a:prstGeom>
        </p:spPr>
      </p:pic>
    </p:spTree>
    <p:extLst>
      <p:ext uri="{BB962C8B-B14F-4D97-AF65-F5344CB8AC3E}">
        <p14:creationId xmlns:p14="http://schemas.microsoft.com/office/powerpoint/2010/main" val="3220742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a:t>
            </a:r>
          </a:p>
        </p:txBody>
      </p:sp>
      <p:sp>
        <p:nvSpPr>
          <p:cNvPr id="3" name="Content Placeholder 2"/>
          <p:cNvSpPr>
            <a:spLocks noGrp="1"/>
          </p:cNvSpPr>
          <p:nvPr>
            <p:ph idx="1"/>
          </p:nvPr>
        </p:nvSpPr>
        <p:spPr>
          <a:xfrm>
            <a:off x="838200" y="1985553"/>
            <a:ext cx="10515600" cy="4191409"/>
          </a:xfrm>
        </p:spPr>
        <p:txBody>
          <a:bodyPr>
            <a:normAutofit/>
          </a:bodyPr>
          <a:lstStyle/>
          <a:p>
            <a:r>
              <a:rPr lang="en-US" sz="2000" b="1" dirty="0">
                <a:latin typeface="Times New Roman" panose="02020603050405020304" pitchFamily="18" charset="0"/>
                <a:cs typeface="Times New Roman" panose="02020603050405020304" pitchFamily="18" charset="0"/>
              </a:rPr>
              <a:t>Divide data based on target 0 and 1:</a:t>
            </a:r>
          </a:p>
          <a:p>
            <a:pPr marL="0" indent="0">
              <a:buNone/>
            </a:pPr>
            <a:r>
              <a:rPr lang="en-US" sz="1600" dirty="0">
                <a:latin typeface="Times New Roman" panose="02020603050405020304" pitchFamily="18" charset="0"/>
                <a:cs typeface="Times New Roman" panose="02020603050405020304" pitchFamily="18" charset="0"/>
              </a:rPr>
              <a:t>We have a </a:t>
            </a:r>
            <a:r>
              <a:rPr lang="en-US" sz="1600" b="1" dirty="0">
                <a:latin typeface="Times New Roman" panose="02020603050405020304" pitchFamily="18" charset="0"/>
                <a:cs typeface="Times New Roman" panose="02020603050405020304" pitchFamily="18" charset="0"/>
              </a:rPr>
              <a:t>Imbalance Ratio</a:t>
            </a:r>
            <a:r>
              <a:rPr lang="en-US" sz="1600" dirty="0">
                <a:latin typeface="Times New Roman" panose="02020603050405020304" pitchFamily="18" charset="0"/>
                <a:cs typeface="Times New Roman" panose="02020603050405020304" pitchFamily="18" charset="0"/>
              </a:rPr>
              <a:t>: 11.32</a:t>
            </a:r>
          </a:p>
          <a:p>
            <a:pPr marL="0" indent="0">
              <a:buNone/>
            </a:pPr>
            <a:r>
              <a:rPr lang="en-US" sz="1600" dirty="0">
                <a:latin typeface="Times New Roman" panose="02020603050405020304" pitchFamily="18" charset="0"/>
                <a:cs typeface="Times New Roman" panose="02020603050405020304" pitchFamily="18" charset="0"/>
              </a:rPr>
              <a:t>Creating two data frames for Target = 0 and Target = 1 as below-</a:t>
            </a:r>
          </a:p>
          <a:p>
            <a:pPr marL="0" indent="0">
              <a:buNone/>
            </a:pPr>
            <a:r>
              <a:rPr lang="en-US" sz="1600" dirty="0">
                <a:latin typeface="Times New Roman" panose="02020603050405020304" pitchFamily="18" charset="0"/>
                <a:cs typeface="Times New Roman" panose="02020603050405020304" pitchFamily="18" charset="0"/>
              </a:rPr>
              <a:t>app_T0 = app[app.TARGET == 0]</a:t>
            </a:r>
          </a:p>
          <a:p>
            <a:pPr marL="0" indent="0">
              <a:buNone/>
            </a:pPr>
            <a:r>
              <a:rPr lang="en-US" sz="1600" dirty="0">
                <a:latin typeface="Times New Roman" panose="02020603050405020304" pitchFamily="18" charset="0"/>
                <a:cs typeface="Times New Roman" panose="02020603050405020304" pitchFamily="18" charset="0"/>
              </a:rPr>
              <a:t>app_T1 = app[app.TARGET == 1]</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On dividing dataset we analysis that data only consist of 8.11% cases where payment was not made on time.</a:t>
            </a:r>
          </a:p>
          <a:p>
            <a:pPr marL="0" indent="0">
              <a:buNone/>
            </a:pPr>
            <a:r>
              <a:rPr lang="en-US" sz="1600" dirty="0">
                <a:latin typeface="Times New Roman" panose="02020603050405020304" pitchFamily="18" charset="0"/>
                <a:cs typeface="Times New Roman" panose="02020603050405020304" pitchFamily="18" charset="0"/>
              </a:rPr>
              <a:t>Also Imbalance Ratio is 11.32.</a:t>
            </a:r>
          </a:p>
          <a:p>
            <a:pPr marL="0" indent="0">
              <a:buNone/>
            </a:pPr>
            <a:endParaRPr lang="en-US" sz="1700" dirty="0"/>
          </a:p>
        </p:txBody>
      </p:sp>
    </p:spTree>
    <p:extLst>
      <p:ext uri="{BB962C8B-B14F-4D97-AF65-F5344CB8AC3E}">
        <p14:creationId xmlns:p14="http://schemas.microsoft.com/office/powerpoint/2010/main" val="2691486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Univariate analysis</a:t>
            </a:r>
            <a:br>
              <a:rPr lang="en-US" dirty="0"/>
            </a:br>
            <a:endParaRPr lang="en-US" dirty="0"/>
          </a:p>
        </p:txBody>
      </p:sp>
      <p:sp>
        <p:nvSpPr>
          <p:cNvPr id="3" name="Content Placeholder 2"/>
          <p:cNvSpPr>
            <a:spLocks noGrp="1"/>
          </p:cNvSpPr>
          <p:nvPr>
            <p:ph idx="1"/>
          </p:nvPr>
        </p:nvSpPr>
        <p:spPr>
          <a:xfrm>
            <a:off x="838200" y="1094874"/>
            <a:ext cx="10515600" cy="5082089"/>
          </a:xfrm>
        </p:spPr>
        <p:txBody>
          <a:bodyPr>
            <a:normAutofit/>
          </a:bodyPr>
          <a:lstStyle/>
          <a:p>
            <a:r>
              <a:rPr lang="en-US" sz="1600" dirty="0"/>
              <a:t> </a:t>
            </a:r>
            <a:r>
              <a:rPr lang="en-US" dirty="0">
                <a:latin typeface="Times New Roman" panose="02020603050405020304" pitchFamily="18" charset="0"/>
                <a:cs typeface="Times New Roman" panose="02020603050405020304" pitchFamily="18" charset="0"/>
              </a:rPr>
              <a:t>Univariate analysis explores each variable in a data set, separately. It looks at the range of values, as well as the central tendency of the values. It describes the pattern of response to the variable.</a:t>
            </a:r>
          </a:p>
          <a:p>
            <a:pPr marL="0" indent="0">
              <a:buNone/>
            </a:pPr>
            <a:r>
              <a:rPr lang="en-US" dirty="0">
                <a:latin typeface="Times New Roman" panose="02020603050405020304" pitchFamily="18" charset="0"/>
                <a:cs typeface="Times New Roman" panose="02020603050405020304" pitchFamily="18" charset="0"/>
              </a:rPr>
              <a:t>From below we can notice that revolving loans are lesser in the defaulted population. Hence we can infer that revolving loans are comparatively safer. There are around 250000 people has applied for cash loan who are not defaulters while more than 20000 people in defaulters list have applied for loan.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426" y="3108815"/>
            <a:ext cx="8759943" cy="3068148"/>
          </a:xfrm>
          <a:prstGeom prst="rect">
            <a:avLst/>
          </a:prstGeom>
        </p:spPr>
      </p:pic>
    </p:spTree>
    <p:extLst>
      <p:ext uri="{BB962C8B-B14F-4D97-AF65-F5344CB8AC3E}">
        <p14:creationId xmlns:p14="http://schemas.microsoft.com/office/powerpoint/2010/main" val="2274863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5326"/>
            <a:ext cx="10515600" cy="5671637"/>
          </a:xfrm>
        </p:spPr>
        <p:txBody>
          <a:bodyPr>
            <a:normAutofit/>
          </a:bodyPr>
          <a:lstStyle/>
          <a:p>
            <a:r>
              <a:rPr lang="en-US" dirty="0">
                <a:latin typeface="Times New Roman" panose="02020603050405020304" pitchFamily="18" charset="0"/>
                <a:cs typeface="Times New Roman" panose="02020603050405020304" pitchFamily="18" charset="0"/>
              </a:rPr>
              <a:t>Population having there own apartments/house have high rate of defaults.</a:t>
            </a:r>
          </a:p>
        </p:txBody>
      </p:sp>
      <p:pic>
        <p:nvPicPr>
          <p:cNvPr id="4" name="Picture 3"/>
          <p:cNvPicPr>
            <a:picLocks noChangeAspect="1"/>
          </p:cNvPicPr>
          <p:nvPr/>
        </p:nvPicPr>
        <p:blipFill>
          <a:blip r:embed="rId2"/>
          <a:stretch>
            <a:fillRect/>
          </a:stretch>
        </p:blipFill>
        <p:spPr>
          <a:xfrm>
            <a:off x="973211" y="1802130"/>
            <a:ext cx="8707455" cy="4015574"/>
          </a:xfrm>
          <a:prstGeom prst="rect">
            <a:avLst/>
          </a:prstGeom>
        </p:spPr>
      </p:pic>
    </p:spTree>
    <p:extLst>
      <p:ext uri="{BB962C8B-B14F-4D97-AF65-F5344CB8AC3E}">
        <p14:creationId xmlns:p14="http://schemas.microsoft.com/office/powerpoint/2010/main" val="3961291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0ACA03-0E5A-488B-87BF-B526D2F8E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470" y="2063009"/>
            <a:ext cx="9517780" cy="3542661"/>
          </a:xfrm>
          <a:prstGeom prst="rect">
            <a:avLst/>
          </a:prstGeom>
        </p:spPr>
      </p:pic>
      <p:sp>
        <p:nvSpPr>
          <p:cNvPr id="8" name="TextBox 7">
            <a:extLst>
              <a:ext uri="{FF2B5EF4-FFF2-40B4-BE49-F238E27FC236}">
                <a16:creationId xmlns:a16="http://schemas.microsoft.com/office/drawing/2014/main" id="{FA2F5005-279C-4E0C-B651-92C971AE450E}"/>
              </a:ext>
            </a:extLst>
          </p:cNvPr>
          <p:cNvSpPr txBox="1"/>
          <p:nvPr/>
        </p:nvSpPr>
        <p:spPr>
          <a:xfrm>
            <a:off x="841470" y="605999"/>
            <a:ext cx="7414634" cy="646331"/>
          </a:xfrm>
          <a:prstGeom prst="rect">
            <a:avLst/>
          </a:prstGeom>
          <a:noFill/>
        </p:spPr>
        <p:txBody>
          <a:bodyPr wrap="square">
            <a:spAutoFit/>
          </a:bodyPr>
          <a:lstStyle/>
          <a:p>
            <a:pPr marL="285750" indent="-28575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 Peo</a:t>
            </a:r>
            <a:r>
              <a:rPr lang="en-IN" dirty="0">
                <a:latin typeface="Times New Roman" panose="02020603050405020304" pitchFamily="18" charset="0"/>
                <a:cs typeface="Times New Roman" panose="02020603050405020304" pitchFamily="18" charset="0"/>
              </a:rPr>
              <a:t>ple applying for loan are mostly “Unaccompanied”.</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15701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861</TotalTime>
  <Words>1521</Words>
  <Application>Microsoft Office PowerPoint</Application>
  <PresentationFormat>Widescreen</PresentationFormat>
  <Paragraphs>93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Times New Roman</vt:lpstr>
      <vt:lpstr>Trebuchet MS</vt:lpstr>
      <vt:lpstr>Wingdings</vt:lpstr>
      <vt:lpstr>Wingdings 3</vt:lpstr>
      <vt:lpstr>Facet</vt:lpstr>
      <vt:lpstr>EDA CREDIT CASE STUDY</vt:lpstr>
      <vt:lpstr>Objective</vt:lpstr>
      <vt:lpstr>Data Cleaning and Preparation</vt:lpstr>
      <vt:lpstr>PowerPoint Presentation</vt:lpstr>
      <vt:lpstr>PowerPoint Presentation</vt:lpstr>
      <vt:lpstr>Data Analysis</vt:lpstr>
      <vt:lpstr>Univariate analysis </vt:lpstr>
      <vt:lpstr>PowerPoint Presentation</vt:lpstr>
      <vt:lpstr>PowerPoint Presentation</vt:lpstr>
      <vt:lpstr>PowerPoint Presentation</vt:lpstr>
      <vt:lpstr>People of age group 30-40 are mostly likely to apply for loan and also same range people do not able to repay their loan on time.</vt:lpstr>
      <vt:lpstr>PowerPoint Presentation</vt:lpstr>
      <vt:lpstr>Segmental Univariate Analysis</vt:lpstr>
      <vt:lpstr>Bivariate analysis </vt:lpstr>
      <vt:lpstr>Correlation matrix </vt:lpstr>
      <vt:lpstr>PowerPoint Presentation</vt:lpstr>
      <vt:lpstr>Merging with previous application dataset </vt:lpstr>
      <vt:lpstr>PowerPoint Presentation</vt:lpstr>
      <vt:lpstr>Merging with previous application dataset </vt:lpstr>
      <vt:lpstr>Conclusion and 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Malvika Chauhan</dc:creator>
  <cp:lastModifiedBy>Rishav kumar</cp:lastModifiedBy>
  <cp:revision>36</cp:revision>
  <dcterms:created xsi:type="dcterms:W3CDTF">2021-04-03T04:55:47Z</dcterms:created>
  <dcterms:modified xsi:type="dcterms:W3CDTF">2021-04-05T17:40:58Z</dcterms:modified>
</cp:coreProperties>
</file>