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67" r:id="rId5"/>
    <p:sldId id="268" r:id="rId6"/>
    <p:sldId id="266" r:id="rId7"/>
    <p:sldId id="269" r:id="rId8"/>
    <p:sldId id="274" r:id="rId9"/>
    <p:sldId id="276" r:id="rId10"/>
    <p:sldId id="270" r:id="rId11"/>
    <p:sldId id="271" r:id="rId12"/>
    <p:sldId id="272" r:id="rId13"/>
    <p:sldId id="27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0" d="100"/>
          <a:sy n="80" d="100"/>
        </p:scale>
        <p:origin x="37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F81F1A-5228-4B4F-9A0A-635A9DCEFD84}" type="datetimeFigureOut">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127DB-7D00-4AA8-9227-0143D27C7785}" type="slidenum">
              <a:rPr lang="en-US" smtClean="0"/>
              <a:t>‹#›</a:t>
            </a:fld>
            <a:endParaRPr lang="en-US"/>
          </a:p>
        </p:txBody>
      </p:sp>
    </p:spTree>
    <p:extLst>
      <p:ext uri="{BB962C8B-B14F-4D97-AF65-F5344CB8AC3E}">
        <p14:creationId xmlns:p14="http://schemas.microsoft.com/office/powerpoint/2010/main" val="4163489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F81F1A-5228-4B4F-9A0A-635A9DCEFD84}" type="datetimeFigureOut">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127DB-7D00-4AA8-9227-0143D27C7785}" type="slidenum">
              <a:rPr lang="en-US" smtClean="0"/>
              <a:t>‹#›</a:t>
            </a:fld>
            <a:endParaRPr lang="en-US"/>
          </a:p>
        </p:txBody>
      </p:sp>
    </p:spTree>
    <p:extLst>
      <p:ext uri="{BB962C8B-B14F-4D97-AF65-F5344CB8AC3E}">
        <p14:creationId xmlns:p14="http://schemas.microsoft.com/office/powerpoint/2010/main" val="2998399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F81F1A-5228-4B4F-9A0A-635A9DCEFD84}" type="datetimeFigureOut">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127DB-7D00-4AA8-9227-0143D27C7785}" type="slidenum">
              <a:rPr lang="en-US" smtClean="0"/>
              <a:t>‹#›</a:t>
            </a:fld>
            <a:endParaRPr lang="en-US"/>
          </a:p>
        </p:txBody>
      </p:sp>
    </p:spTree>
    <p:extLst>
      <p:ext uri="{BB962C8B-B14F-4D97-AF65-F5344CB8AC3E}">
        <p14:creationId xmlns:p14="http://schemas.microsoft.com/office/powerpoint/2010/main" val="118526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F81F1A-5228-4B4F-9A0A-635A9DCEFD84}" type="datetimeFigureOut">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127DB-7D00-4AA8-9227-0143D27C7785}" type="slidenum">
              <a:rPr lang="en-US" smtClean="0"/>
              <a:t>‹#›</a:t>
            </a:fld>
            <a:endParaRPr lang="en-US"/>
          </a:p>
        </p:txBody>
      </p:sp>
    </p:spTree>
    <p:extLst>
      <p:ext uri="{BB962C8B-B14F-4D97-AF65-F5344CB8AC3E}">
        <p14:creationId xmlns:p14="http://schemas.microsoft.com/office/powerpoint/2010/main" val="1351978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FF81F1A-5228-4B4F-9A0A-635A9DCEFD84}" type="datetimeFigureOut">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127DB-7D00-4AA8-9227-0143D27C7785}" type="slidenum">
              <a:rPr lang="en-US" smtClean="0"/>
              <a:t>‹#›</a:t>
            </a:fld>
            <a:endParaRPr lang="en-US"/>
          </a:p>
        </p:txBody>
      </p:sp>
    </p:spTree>
    <p:extLst>
      <p:ext uri="{BB962C8B-B14F-4D97-AF65-F5344CB8AC3E}">
        <p14:creationId xmlns:p14="http://schemas.microsoft.com/office/powerpoint/2010/main" val="2976589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F81F1A-5228-4B4F-9A0A-635A9DCEFD84}" type="datetimeFigureOut">
              <a:rPr lang="en-US" smtClean="0"/>
              <a:t>4/3/2021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B127DB-7D00-4AA8-9227-0143D27C7785}" type="slidenum">
              <a:rPr lang="en-US" smtClean="0"/>
              <a:t>‹#›</a:t>
            </a:fld>
            <a:endParaRPr lang="en-US"/>
          </a:p>
        </p:txBody>
      </p:sp>
    </p:spTree>
    <p:extLst>
      <p:ext uri="{BB962C8B-B14F-4D97-AF65-F5344CB8AC3E}">
        <p14:creationId xmlns:p14="http://schemas.microsoft.com/office/powerpoint/2010/main" val="3230463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F81F1A-5228-4B4F-9A0A-635A9DCEFD84}" type="datetimeFigureOut">
              <a:rPr lang="en-US" smtClean="0"/>
              <a:t>4/3/2021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B127DB-7D00-4AA8-9227-0143D27C7785}" type="slidenum">
              <a:rPr lang="en-US" smtClean="0"/>
              <a:t>‹#›</a:t>
            </a:fld>
            <a:endParaRPr lang="en-US"/>
          </a:p>
        </p:txBody>
      </p:sp>
    </p:spTree>
    <p:extLst>
      <p:ext uri="{BB962C8B-B14F-4D97-AF65-F5344CB8AC3E}">
        <p14:creationId xmlns:p14="http://schemas.microsoft.com/office/powerpoint/2010/main" val="2407383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F81F1A-5228-4B4F-9A0A-635A9DCEFD84}" type="datetimeFigureOut">
              <a:rPr lang="en-US" smtClean="0"/>
              <a:t>4/3/2021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B127DB-7D00-4AA8-9227-0143D27C7785}" type="slidenum">
              <a:rPr lang="en-US" smtClean="0"/>
              <a:t>‹#›</a:t>
            </a:fld>
            <a:endParaRPr lang="en-US"/>
          </a:p>
        </p:txBody>
      </p:sp>
    </p:spTree>
    <p:extLst>
      <p:ext uri="{BB962C8B-B14F-4D97-AF65-F5344CB8AC3E}">
        <p14:creationId xmlns:p14="http://schemas.microsoft.com/office/powerpoint/2010/main" val="35254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F81F1A-5228-4B4F-9A0A-635A9DCEFD84}" type="datetimeFigureOut">
              <a:rPr lang="en-US" smtClean="0"/>
              <a:t>4/3/2021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B127DB-7D00-4AA8-9227-0143D27C7785}" type="slidenum">
              <a:rPr lang="en-US" smtClean="0"/>
              <a:t>‹#›</a:t>
            </a:fld>
            <a:endParaRPr lang="en-US"/>
          </a:p>
        </p:txBody>
      </p:sp>
    </p:spTree>
    <p:extLst>
      <p:ext uri="{BB962C8B-B14F-4D97-AF65-F5344CB8AC3E}">
        <p14:creationId xmlns:p14="http://schemas.microsoft.com/office/powerpoint/2010/main" val="4038830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FF81F1A-5228-4B4F-9A0A-635A9DCEFD84}" type="datetimeFigureOut">
              <a:rPr lang="en-US" smtClean="0"/>
              <a:t>4/3/2021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B127DB-7D00-4AA8-9227-0143D27C7785}" type="slidenum">
              <a:rPr lang="en-US" smtClean="0"/>
              <a:t>‹#›</a:t>
            </a:fld>
            <a:endParaRPr lang="en-US"/>
          </a:p>
        </p:txBody>
      </p:sp>
    </p:spTree>
    <p:extLst>
      <p:ext uri="{BB962C8B-B14F-4D97-AF65-F5344CB8AC3E}">
        <p14:creationId xmlns:p14="http://schemas.microsoft.com/office/powerpoint/2010/main" val="1794427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FF81F1A-5228-4B4F-9A0A-635A9DCEFD84}" type="datetimeFigureOut">
              <a:rPr lang="en-US" smtClean="0"/>
              <a:t>4/3/2021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B127DB-7D00-4AA8-9227-0143D27C7785}" type="slidenum">
              <a:rPr lang="en-US" smtClean="0"/>
              <a:t>‹#›</a:t>
            </a:fld>
            <a:endParaRPr lang="en-US"/>
          </a:p>
        </p:txBody>
      </p:sp>
    </p:spTree>
    <p:extLst>
      <p:ext uri="{BB962C8B-B14F-4D97-AF65-F5344CB8AC3E}">
        <p14:creationId xmlns:p14="http://schemas.microsoft.com/office/powerpoint/2010/main" val="3634102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F81F1A-5228-4B4F-9A0A-635A9DCEFD84}" type="datetimeFigureOut">
              <a:rPr lang="en-US" smtClean="0"/>
              <a:t>4/3/2021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B127DB-7D00-4AA8-9227-0143D27C7785}" type="slidenum">
              <a:rPr lang="en-US" smtClean="0"/>
              <a:t>‹#›</a:t>
            </a:fld>
            <a:endParaRPr lang="en-US"/>
          </a:p>
        </p:txBody>
      </p:sp>
    </p:spTree>
    <p:extLst>
      <p:ext uri="{BB962C8B-B14F-4D97-AF65-F5344CB8AC3E}">
        <p14:creationId xmlns:p14="http://schemas.microsoft.com/office/powerpoint/2010/main" val="543996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163637"/>
          </a:xfrm>
        </p:spPr>
        <p:txBody>
          <a:bodyPr/>
          <a:lstStyle/>
          <a:p>
            <a:r>
              <a:rPr lang="en-US" dirty="0" smtClean="0"/>
              <a:t>EDA CREDIT CASE STUDY</a:t>
            </a:r>
            <a:endParaRPr lang="en-US" dirty="0"/>
          </a:p>
        </p:txBody>
      </p:sp>
      <p:sp>
        <p:nvSpPr>
          <p:cNvPr id="3" name="Subtitle 2"/>
          <p:cNvSpPr>
            <a:spLocks noGrp="1"/>
          </p:cNvSpPr>
          <p:nvPr>
            <p:ph type="subTitle" idx="1"/>
          </p:nvPr>
        </p:nvSpPr>
        <p:spPr>
          <a:xfrm>
            <a:off x="5975498" y="4497572"/>
            <a:ext cx="4692502" cy="760228"/>
          </a:xfrm>
        </p:spPr>
        <p:txBody>
          <a:bodyPr>
            <a:normAutofit fontScale="92500" lnSpcReduction="10000"/>
          </a:bodyPr>
          <a:lstStyle/>
          <a:p>
            <a:r>
              <a:rPr lang="en-US" dirty="0" smtClean="0"/>
              <a:t>Presented By: Malvika Chauhan</a:t>
            </a:r>
          </a:p>
          <a:p>
            <a:r>
              <a:rPr lang="en-US" dirty="0" smtClean="0"/>
              <a:t>                   </a:t>
            </a:r>
            <a:r>
              <a:rPr lang="en-US" dirty="0" err="1" smtClean="0"/>
              <a:t>Rishav</a:t>
            </a:r>
            <a:r>
              <a:rPr lang="en-US" dirty="0" smtClean="0"/>
              <a:t> Kumar  </a:t>
            </a:r>
            <a:endParaRPr lang="en-US" dirty="0"/>
          </a:p>
        </p:txBody>
      </p:sp>
    </p:spTree>
    <p:extLst>
      <p:ext uri="{BB962C8B-B14F-4D97-AF65-F5344CB8AC3E}">
        <p14:creationId xmlns:p14="http://schemas.microsoft.com/office/powerpoint/2010/main" val="2113865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Bivariate analysis</a:t>
            </a:r>
            <a:br>
              <a:rPr lang="en-US" dirty="0" smtClean="0"/>
            </a:br>
            <a:endParaRPr lang="en-US" dirty="0"/>
          </a:p>
        </p:txBody>
      </p:sp>
      <p:sp>
        <p:nvSpPr>
          <p:cNvPr id="3" name="Content Placeholder 2"/>
          <p:cNvSpPr>
            <a:spLocks noGrp="1"/>
          </p:cNvSpPr>
          <p:nvPr>
            <p:ph idx="1"/>
          </p:nvPr>
        </p:nvSpPr>
        <p:spPr>
          <a:xfrm>
            <a:off x="838200" y="1034716"/>
            <a:ext cx="10515600" cy="5142247"/>
          </a:xfrm>
        </p:spPr>
        <p:txBody>
          <a:bodyPr>
            <a:normAutofit/>
          </a:bodyPr>
          <a:lstStyle/>
          <a:p>
            <a:r>
              <a:rPr lang="en-US" sz="1600" dirty="0"/>
              <a:t>Bivariate analysis is one of the simplest forms of quantitative (statistical) analysis. It involves the analysis of two variables (often denoted as X, Y), for the purpose of determining the empirical relationship between </a:t>
            </a:r>
            <a:r>
              <a:rPr lang="en-US" sz="1600" dirty="0" smtClean="0"/>
              <a:t>them.</a:t>
            </a:r>
          </a:p>
          <a:p>
            <a:r>
              <a:rPr lang="en-US" sz="1600" dirty="0" smtClean="0"/>
              <a:t> We can conclude from below graph it becomes difficult for applicant to pay if the 'AMT_CREDIT and AMT_GOODS_PRICE' rises together.</a:t>
            </a:r>
          </a:p>
          <a:p>
            <a:endParaRPr lang="en-US" sz="1600" dirty="0"/>
          </a:p>
          <a:p>
            <a:pPr marL="0" indent="0">
              <a:buNone/>
            </a:pPr>
            <a:endParaRPr lang="en-US" sz="1600" dirty="0"/>
          </a:p>
        </p:txBody>
      </p:sp>
      <p:pic>
        <p:nvPicPr>
          <p:cNvPr id="4" name="Picture 3"/>
          <p:cNvPicPr>
            <a:picLocks noChangeAspect="1"/>
          </p:cNvPicPr>
          <p:nvPr/>
        </p:nvPicPr>
        <p:blipFill>
          <a:blip r:embed="rId2"/>
          <a:stretch>
            <a:fillRect/>
          </a:stretch>
        </p:blipFill>
        <p:spPr>
          <a:xfrm>
            <a:off x="1195387" y="2093495"/>
            <a:ext cx="9801225" cy="4427620"/>
          </a:xfrm>
          <a:prstGeom prst="rect">
            <a:avLst/>
          </a:prstGeom>
        </p:spPr>
      </p:pic>
    </p:spTree>
    <p:extLst>
      <p:ext uri="{BB962C8B-B14F-4D97-AF65-F5344CB8AC3E}">
        <p14:creationId xmlns:p14="http://schemas.microsoft.com/office/powerpoint/2010/main" val="4150915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90696"/>
          </a:xfrm>
        </p:spPr>
        <p:txBody>
          <a:bodyPr>
            <a:normAutofit fontScale="90000"/>
          </a:bodyPr>
          <a:lstStyle/>
          <a:p>
            <a:r>
              <a:rPr lang="en-US" dirty="0" smtClean="0"/>
              <a:t>Correlation matrix and top 10 correlated pairs</a:t>
            </a:r>
            <a:br>
              <a:rPr lang="en-US" dirty="0" smtClean="0"/>
            </a:br>
            <a:endParaRPr lang="en-US" dirty="0"/>
          </a:p>
        </p:txBody>
      </p:sp>
      <p:sp>
        <p:nvSpPr>
          <p:cNvPr id="3" name="Content Placeholder 2"/>
          <p:cNvSpPr>
            <a:spLocks noGrp="1"/>
          </p:cNvSpPr>
          <p:nvPr>
            <p:ph idx="1"/>
          </p:nvPr>
        </p:nvSpPr>
        <p:spPr>
          <a:xfrm>
            <a:off x="838200" y="926432"/>
            <a:ext cx="10515600" cy="5250531"/>
          </a:xfrm>
        </p:spPr>
        <p:txBody>
          <a:bodyPr>
            <a:normAutofit/>
          </a:bodyPr>
          <a:lstStyle/>
          <a:p>
            <a:r>
              <a:rPr lang="en-US" sz="1600" dirty="0"/>
              <a:t>A correlation matrix is a table showing correlation coefficients between variables. Each cell in the table shows the correlation between two </a:t>
            </a:r>
            <a:r>
              <a:rPr lang="en-US" sz="1600" dirty="0" smtClean="0"/>
              <a:t>variables.</a:t>
            </a:r>
          </a:p>
          <a:p>
            <a:endParaRPr lang="en-US" sz="1600" dirty="0"/>
          </a:p>
          <a:p>
            <a:endParaRPr lang="en-US" sz="1600" dirty="0"/>
          </a:p>
        </p:txBody>
      </p:sp>
    </p:spTree>
    <p:extLst>
      <p:ext uri="{BB962C8B-B14F-4D97-AF65-F5344CB8AC3E}">
        <p14:creationId xmlns:p14="http://schemas.microsoft.com/office/powerpoint/2010/main" val="3390012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with previous application dataset</a:t>
            </a:r>
            <a:br>
              <a:rPr lang="en-US" dirty="0" smtClean="0"/>
            </a:b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30543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Recommendation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95124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Objective</a:t>
            </a:r>
            <a:endParaRPr lang="en-US" dirty="0"/>
          </a:p>
        </p:txBody>
      </p:sp>
      <p:sp>
        <p:nvSpPr>
          <p:cNvPr id="3" name="Content Placeholder 2"/>
          <p:cNvSpPr>
            <a:spLocks noGrp="1"/>
          </p:cNvSpPr>
          <p:nvPr>
            <p:ph idx="1"/>
          </p:nvPr>
        </p:nvSpPr>
        <p:spPr/>
        <p:txBody>
          <a:bodyPr>
            <a:normAutofit/>
          </a:bodyPr>
          <a:lstStyle/>
          <a:p>
            <a:r>
              <a:rPr lang="en-US" sz="2400" dirty="0"/>
              <a:t>This case study aims to identify patterns which indicate if a client has difficulty paying their installments which may be used for taking actions such as denying the loan, reducing the amount of loan, lending (to risky applicants) at a higher interest rate, etc. This will ensure that the consumers capable of repaying the loan are not rejected. Identification of such applicants using EDA is the aim of this case study.</a:t>
            </a:r>
          </a:p>
        </p:txBody>
      </p:sp>
    </p:spTree>
    <p:extLst>
      <p:ext uri="{BB962C8B-B14F-4D97-AF65-F5344CB8AC3E}">
        <p14:creationId xmlns:p14="http://schemas.microsoft.com/office/powerpoint/2010/main" val="3680724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 and Preparation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Below are the steps which are performed :-</a:t>
            </a:r>
          </a:p>
          <a:p>
            <a:r>
              <a:rPr lang="en-US" sz="2400" dirty="0" smtClean="0"/>
              <a:t>Data Inspection</a:t>
            </a:r>
            <a:r>
              <a:rPr lang="en-US" sz="3200" dirty="0" smtClean="0"/>
              <a:t>: </a:t>
            </a:r>
            <a:r>
              <a:rPr lang="en-US" sz="1800" dirty="0" smtClean="0"/>
              <a:t>It </a:t>
            </a:r>
            <a:r>
              <a:rPr lang="en-US" sz="1800" dirty="0"/>
              <a:t>is the act of viewing data for verification and debugging purposes, before, during, or after a </a:t>
            </a:r>
            <a:r>
              <a:rPr lang="en-US" sz="1800" dirty="0" smtClean="0"/>
              <a:t>translation. With reference to dataset-app.info(),  </a:t>
            </a:r>
            <a:r>
              <a:rPr lang="en-US" sz="1800" dirty="0" err="1" smtClean="0"/>
              <a:t>app.describe</a:t>
            </a:r>
            <a:r>
              <a:rPr lang="en-US" sz="1800" dirty="0" smtClean="0"/>
              <a:t>(), </a:t>
            </a:r>
            <a:r>
              <a:rPr lang="en-US" sz="1800" dirty="0" err="1" smtClean="0"/>
              <a:t>app.shape</a:t>
            </a:r>
            <a:r>
              <a:rPr lang="en-US" sz="1800" dirty="0"/>
              <a:t> </a:t>
            </a:r>
            <a:r>
              <a:rPr lang="en-US" sz="1800" dirty="0" smtClean="0"/>
              <a:t>are some method in inspect the data.</a:t>
            </a:r>
          </a:p>
          <a:p>
            <a:pPr marL="0" indent="0">
              <a:buNone/>
            </a:pPr>
            <a:endParaRPr lang="en-US" dirty="0" smtClean="0"/>
          </a:p>
          <a:p>
            <a:r>
              <a:rPr lang="en-US" sz="2400" dirty="0" smtClean="0"/>
              <a:t>Identify percentage of null values in columns: </a:t>
            </a:r>
            <a:r>
              <a:rPr lang="en-US" sz="1800" dirty="0" smtClean="0"/>
              <a:t>We found there are 67 columns in the dataset containing null values in application dataset and 16 in previous application dataset.</a:t>
            </a:r>
          </a:p>
          <a:p>
            <a:pPr marL="0" indent="0">
              <a:buNone/>
            </a:pPr>
            <a:endParaRPr lang="en-US" sz="1800" dirty="0" smtClean="0"/>
          </a:p>
          <a:p>
            <a:r>
              <a:rPr lang="en-US" sz="2400" dirty="0" smtClean="0"/>
              <a:t>Drop columns with high null values: </a:t>
            </a:r>
            <a:r>
              <a:rPr lang="en-US" sz="1800" dirty="0" smtClean="0"/>
              <a:t>We followed the strategy of dropping columns having null percentage greater than 40 . Application dataset was having 49 and previous dataset was having 11 columns having null percentage greater than 40 . So we dropped them, as they might affect our analysis.</a:t>
            </a:r>
          </a:p>
          <a:p>
            <a:pPr marL="0" indent="0">
              <a:buNone/>
            </a:pPr>
            <a:endParaRPr lang="en-US" sz="2000" dirty="0" smtClean="0"/>
          </a:p>
          <a:p>
            <a:pPr marL="0" indent="0">
              <a:buNone/>
            </a:pPr>
            <a:endParaRPr lang="en-US" sz="2000" dirty="0" smtClean="0"/>
          </a:p>
          <a:p>
            <a:endParaRPr lang="en-US" dirty="0"/>
          </a:p>
        </p:txBody>
      </p:sp>
    </p:spTree>
    <p:extLst>
      <p:ext uri="{BB962C8B-B14F-4D97-AF65-F5344CB8AC3E}">
        <p14:creationId xmlns:p14="http://schemas.microsoft.com/office/powerpoint/2010/main" val="2061799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0789"/>
            <a:ext cx="10515600" cy="6184232"/>
          </a:xfrm>
        </p:spPr>
        <p:txBody>
          <a:bodyPr>
            <a:normAutofit/>
          </a:bodyPr>
          <a:lstStyle/>
          <a:p>
            <a:endParaRPr lang="en-US" dirty="0" smtClean="0"/>
          </a:p>
          <a:p>
            <a:r>
              <a:rPr lang="en-US" sz="2400" dirty="0" smtClean="0"/>
              <a:t>Impute other columns with fewer null values:</a:t>
            </a:r>
          </a:p>
          <a:p>
            <a:r>
              <a:rPr lang="en-US" sz="1600" b="1" dirty="0" smtClean="0"/>
              <a:t>AMT_ANNUITY-</a:t>
            </a:r>
            <a:r>
              <a:rPr lang="en-US" sz="1600" dirty="0" smtClean="0"/>
              <a:t> There is a high range of outliers at left side of the distribution and hence imputing with mean would not be the right approach so imputing with median.</a:t>
            </a:r>
          </a:p>
          <a:p>
            <a:r>
              <a:rPr lang="en-US" sz="1600" b="1" dirty="0" smtClean="0"/>
              <a:t>AMT_GOODS_PRICE-</a:t>
            </a:r>
            <a:r>
              <a:rPr lang="en-US" sz="1600" dirty="0" smtClean="0"/>
              <a:t> Since both Median and mode are same and might lead to incorrect analysis . Hence imputing it with mean.</a:t>
            </a:r>
          </a:p>
          <a:p>
            <a:r>
              <a:rPr lang="en-US" sz="1600" b="1" dirty="0" smtClean="0"/>
              <a:t>OCCUPATION_TYPE-</a:t>
            </a:r>
            <a:r>
              <a:rPr lang="en-US" sz="1600" dirty="0" smtClean="0"/>
              <a:t> For OCCUPATION_TYPE filling null values with not Specified as might be customer did not wanted to specify there occupation to all or it might get miss to add in the form due to technical problem while filling the form, so we can't normally predict and add any random occupation to the customer to fill null.</a:t>
            </a:r>
          </a:p>
          <a:p>
            <a:r>
              <a:rPr lang="en-US" sz="1600" b="1" dirty="0" smtClean="0"/>
              <a:t>NAME_TYPE_SUITE</a:t>
            </a:r>
            <a:r>
              <a:rPr lang="en-US" sz="1600" dirty="0" smtClean="0"/>
              <a:t> - Fill null values with mode, we might predict that customer did not accompanied with anyone and came alone. </a:t>
            </a:r>
          </a:p>
          <a:p>
            <a:r>
              <a:rPr lang="en-US" sz="1600" b="1" dirty="0" smtClean="0"/>
              <a:t>CNT_FAM_MEMBERS-</a:t>
            </a:r>
            <a:r>
              <a:rPr lang="en-US" sz="1600" dirty="0" smtClean="0"/>
              <a:t> Replacing null with median as this value can not be fraction.</a:t>
            </a:r>
          </a:p>
          <a:p>
            <a:pPr marL="0" indent="0">
              <a:buNone/>
            </a:pPr>
            <a:endParaRPr lang="en-US" sz="1600" dirty="0" smtClean="0"/>
          </a:p>
          <a:p>
            <a:pPr marL="0" indent="0">
              <a:buNone/>
            </a:pPr>
            <a:r>
              <a:rPr lang="en-US" sz="2400" dirty="0" smtClean="0"/>
              <a:t>Outliers:</a:t>
            </a:r>
          </a:p>
          <a:p>
            <a:r>
              <a:rPr lang="en-US" sz="1600" dirty="0" smtClean="0"/>
              <a:t>Handling outlier in </a:t>
            </a:r>
            <a:r>
              <a:rPr lang="en-US" sz="1600" b="1" dirty="0" smtClean="0"/>
              <a:t>AMT_ANNUITY</a:t>
            </a:r>
            <a:r>
              <a:rPr lang="en-US" sz="1600" dirty="0" smtClean="0"/>
              <a:t>, </a:t>
            </a:r>
            <a:r>
              <a:rPr lang="en-US" sz="1600" b="1" dirty="0" smtClean="0"/>
              <a:t>AMT_GOODS_PRICE</a:t>
            </a:r>
            <a:r>
              <a:rPr lang="en-US" sz="1600" dirty="0" smtClean="0"/>
              <a:t> by excluding values outside 99%ile.</a:t>
            </a:r>
          </a:p>
          <a:p>
            <a:r>
              <a:rPr lang="en-US" sz="1600" dirty="0" smtClean="0"/>
              <a:t>Since </a:t>
            </a:r>
            <a:r>
              <a:rPr lang="en-US" sz="1600" b="1" dirty="0" smtClean="0"/>
              <a:t>AMT_INCOME_TOTAL</a:t>
            </a:r>
            <a:r>
              <a:rPr lang="en-US" sz="1600" dirty="0" smtClean="0"/>
              <a:t> outlier is 337500 and 99th percentile is 450000 and the number of rows with these values are 12866 and 2750 respectively. Replacing the values higher than 450000.0 with 450000.0+10000.0 to make it continuous and distinctly identifiable and not 337500.0 since 99th percentile value is higher.</a:t>
            </a:r>
            <a:endParaRPr lang="en-US" dirty="0" smtClean="0"/>
          </a:p>
          <a:p>
            <a:endParaRPr lang="en-US" dirty="0"/>
          </a:p>
        </p:txBody>
      </p:sp>
    </p:spTree>
    <p:extLst>
      <p:ext uri="{BB962C8B-B14F-4D97-AF65-F5344CB8AC3E}">
        <p14:creationId xmlns:p14="http://schemas.microsoft.com/office/powerpoint/2010/main" val="2619878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7358"/>
            <a:ext cx="10515600" cy="5659605"/>
          </a:xfrm>
        </p:spPr>
        <p:txBody>
          <a:bodyPr>
            <a:normAutofit/>
          </a:bodyPr>
          <a:lstStyle/>
          <a:p>
            <a:r>
              <a:rPr lang="en-US" sz="2600" dirty="0" smtClean="0"/>
              <a:t>Data quality issues such as negative value in age column:</a:t>
            </a:r>
          </a:p>
          <a:p>
            <a:r>
              <a:rPr lang="en-US" sz="1700" b="1" dirty="0" smtClean="0"/>
              <a:t>CNT_FAM_MEMBERS</a:t>
            </a:r>
            <a:r>
              <a:rPr lang="en-US" sz="1700" dirty="0" smtClean="0"/>
              <a:t> cannot be float. Converting to integer.</a:t>
            </a:r>
          </a:p>
          <a:p>
            <a:r>
              <a:rPr lang="en-US" sz="1700" b="1" dirty="0" smtClean="0"/>
              <a:t>DAYS_EMPLOYED</a:t>
            </a:r>
            <a:r>
              <a:rPr lang="en-US" sz="1700" dirty="0" smtClean="0"/>
              <a:t>, DAY_REGISTRATION, DAYS_ID_PUBLISH should be a positive value. Converting into absolute value.</a:t>
            </a:r>
          </a:p>
          <a:p>
            <a:r>
              <a:rPr lang="en-US" sz="1700" b="1" dirty="0" smtClean="0"/>
              <a:t>DAYS_BIRTH</a:t>
            </a:r>
            <a:r>
              <a:rPr lang="en-US" sz="1700" dirty="0" smtClean="0"/>
              <a:t> column is age of the person at the time of loan application. This could be converted to age in years by dividing by 365.25. Also it is with a  negative sign, hence needs to be treated.</a:t>
            </a:r>
          </a:p>
          <a:p>
            <a:pPr marL="0" indent="0">
              <a:buNone/>
            </a:pPr>
            <a:endParaRPr lang="en-US" dirty="0" smtClean="0"/>
          </a:p>
          <a:p>
            <a:r>
              <a:rPr lang="en-US" sz="2400" dirty="0" smtClean="0"/>
              <a:t>Binning continuous variables:</a:t>
            </a:r>
          </a:p>
          <a:p>
            <a:r>
              <a:rPr lang="en-US" sz="1600" dirty="0" smtClean="0"/>
              <a:t>Min age is 20 and max age is 68- Dividing into 7 intervals and creating a new column </a:t>
            </a:r>
            <a:r>
              <a:rPr lang="en-US" sz="1600" b="1" dirty="0" err="1" smtClean="0"/>
              <a:t>Age_group</a:t>
            </a:r>
            <a:r>
              <a:rPr lang="en-US" sz="1600" dirty="0" smtClean="0"/>
              <a:t> having range as</a:t>
            </a:r>
          </a:p>
          <a:p>
            <a:pPr marL="0" indent="0">
              <a:buNone/>
            </a:pPr>
            <a:r>
              <a:rPr lang="en-US" sz="1600" dirty="0" smtClean="0"/>
              <a:t>  </a:t>
            </a:r>
          </a:p>
          <a:p>
            <a:endParaRPr lang="en-US" sz="1600" dirty="0"/>
          </a:p>
          <a:p>
            <a:endParaRPr lang="en-US" sz="1600" dirty="0" smtClean="0"/>
          </a:p>
          <a:p>
            <a:endParaRPr lang="en-US" sz="1600" dirty="0"/>
          </a:p>
          <a:p>
            <a:r>
              <a:rPr lang="en-US" sz="1600" dirty="0" smtClean="0"/>
              <a:t>Binning </a:t>
            </a:r>
            <a:r>
              <a:rPr lang="en-US" sz="1600" b="1" dirty="0" smtClean="0"/>
              <a:t>AMT_INCOME_TOTAL</a:t>
            </a:r>
            <a:r>
              <a:rPr lang="en-US" sz="1600" dirty="0" smtClean="0"/>
              <a:t> into income range categories for ease of analysis as '</a:t>
            </a:r>
            <a:r>
              <a:rPr lang="en-US" sz="1600" dirty="0" err="1" smtClean="0"/>
              <a:t>Low','Average','High','Very</a:t>
            </a:r>
            <a:r>
              <a:rPr lang="en-US" sz="1600" dirty="0" smtClean="0"/>
              <a:t> High'</a:t>
            </a:r>
          </a:p>
          <a:p>
            <a:endParaRPr lang="en-US" dirty="0" smtClean="0"/>
          </a:p>
          <a:p>
            <a:endParaRPr lang="en-US" dirty="0" smtClean="0"/>
          </a:p>
          <a:p>
            <a:endParaRPr lang="en-US" dirty="0"/>
          </a:p>
        </p:txBody>
      </p:sp>
      <p:pic>
        <p:nvPicPr>
          <p:cNvPr id="7" name="Picture 6"/>
          <p:cNvPicPr>
            <a:picLocks noChangeAspect="1"/>
          </p:cNvPicPr>
          <p:nvPr/>
        </p:nvPicPr>
        <p:blipFill>
          <a:blip r:embed="rId2"/>
          <a:stretch>
            <a:fillRect/>
          </a:stretch>
        </p:blipFill>
        <p:spPr>
          <a:xfrm>
            <a:off x="1160295" y="3814010"/>
            <a:ext cx="2219325" cy="1397919"/>
          </a:xfrm>
          <a:prstGeom prst="rect">
            <a:avLst/>
          </a:prstGeom>
        </p:spPr>
      </p:pic>
    </p:spTree>
    <p:extLst>
      <p:ext uri="{BB962C8B-B14F-4D97-AF65-F5344CB8AC3E}">
        <p14:creationId xmlns:p14="http://schemas.microsoft.com/office/powerpoint/2010/main" val="3220742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3" name="Content Placeholder 2"/>
          <p:cNvSpPr>
            <a:spLocks noGrp="1"/>
          </p:cNvSpPr>
          <p:nvPr>
            <p:ph idx="1"/>
          </p:nvPr>
        </p:nvSpPr>
        <p:spPr/>
        <p:txBody>
          <a:bodyPr>
            <a:normAutofit/>
          </a:bodyPr>
          <a:lstStyle/>
          <a:p>
            <a:r>
              <a:rPr lang="en-US" sz="2400" dirty="0" smtClean="0"/>
              <a:t>Divide data into based on target 0 and 1:</a:t>
            </a:r>
          </a:p>
          <a:p>
            <a:pPr marL="0" indent="0">
              <a:buNone/>
            </a:pPr>
            <a:r>
              <a:rPr lang="en-US" sz="1700" dirty="0" smtClean="0"/>
              <a:t>We have a </a:t>
            </a:r>
            <a:r>
              <a:rPr lang="en-US" sz="1700" b="1" dirty="0" smtClean="0"/>
              <a:t>Imbalance Ratio</a:t>
            </a:r>
            <a:r>
              <a:rPr lang="en-US" sz="1700" dirty="0" smtClean="0"/>
              <a:t>: 11.32</a:t>
            </a:r>
          </a:p>
          <a:p>
            <a:pPr marL="0" indent="0">
              <a:buNone/>
            </a:pPr>
            <a:r>
              <a:rPr lang="en-US" sz="1700" dirty="0" smtClean="0"/>
              <a:t>Creating two </a:t>
            </a:r>
            <a:r>
              <a:rPr lang="en-US" sz="1700" dirty="0" err="1" smtClean="0"/>
              <a:t>dataframes</a:t>
            </a:r>
            <a:r>
              <a:rPr lang="en-US" sz="1700" dirty="0" smtClean="0"/>
              <a:t> for Target = 0 and Target = 1 as below-</a:t>
            </a:r>
          </a:p>
          <a:p>
            <a:pPr marL="0" indent="0">
              <a:buNone/>
            </a:pPr>
            <a:r>
              <a:rPr lang="en-US" sz="1700" dirty="0" smtClean="0"/>
              <a:t>app_T0 = app[</a:t>
            </a:r>
            <a:r>
              <a:rPr lang="en-US" sz="1700" dirty="0" err="1" smtClean="0"/>
              <a:t>app.TARGET</a:t>
            </a:r>
            <a:r>
              <a:rPr lang="en-US" sz="1700" dirty="0" smtClean="0"/>
              <a:t> == 0]</a:t>
            </a:r>
          </a:p>
          <a:p>
            <a:pPr marL="0" indent="0">
              <a:buNone/>
            </a:pPr>
            <a:r>
              <a:rPr lang="en-US" sz="1700" dirty="0" smtClean="0"/>
              <a:t>app_T1 = app[</a:t>
            </a:r>
            <a:r>
              <a:rPr lang="en-US" sz="1700" dirty="0" err="1" smtClean="0"/>
              <a:t>app.TARGET</a:t>
            </a:r>
            <a:r>
              <a:rPr lang="en-US" sz="1700" dirty="0" smtClean="0"/>
              <a:t> == 1]</a:t>
            </a:r>
          </a:p>
          <a:p>
            <a:pPr marL="0" indent="0">
              <a:buNone/>
            </a:pPr>
            <a:endParaRPr lang="en-US" sz="1700" dirty="0"/>
          </a:p>
          <a:p>
            <a:pPr marL="0" indent="0">
              <a:buNone/>
            </a:pPr>
            <a:r>
              <a:rPr lang="en-US" sz="1700" dirty="0" smtClean="0"/>
              <a:t>On dividing dataset we analysis that data only consist of 8.11% cases where payment was not made on time.</a:t>
            </a:r>
          </a:p>
        </p:txBody>
      </p:sp>
    </p:spTree>
    <p:extLst>
      <p:ext uri="{BB962C8B-B14F-4D97-AF65-F5344CB8AC3E}">
        <p14:creationId xmlns:p14="http://schemas.microsoft.com/office/powerpoint/2010/main" val="2691486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Univariate analysis</a:t>
            </a:r>
            <a:br>
              <a:rPr lang="en-US" dirty="0" smtClean="0"/>
            </a:br>
            <a:endParaRPr lang="en-US" dirty="0"/>
          </a:p>
        </p:txBody>
      </p:sp>
      <p:sp>
        <p:nvSpPr>
          <p:cNvPr id="3" name="Content Placeholder 2"/>
          <p:cNvSpPr>
            <a:spLocks noGrp="1"/>
          </p:cNvSpPr>
          <p:nvPr>
            <p:ph idx="1"/>
          </p:nvPr>
        </p:nvSpPr>
        <p:spPr>
          <a:xfrm>
            <a:off x="838200" y="1094874"/>
            <a:ext cx="10515600" cy="5082089"/>
          </a:xfrm>
        </p:spPr>
        <p:txBody>
          <a:bodyPr>
            <a:normAutofit/>
          </a:bodyPr>
          <a:lstStyle/>
          <a:p>
            <a:r>
              <a:rPr lang="en-US" sz="1600" dirty="0"/>
              <a:t> Univariate analysis explores each variable in a data set, separately. It looks at the range of values, as well as the central tendency of the values. It describes the pattern of response to the </a:t>
            </a:r>
            <a:r>
              <a:rPr lang="en-US" sz="1600" dirty="0" smtClean="0"/>
              <a:t>variable.</a:t>
            </a:r>
          </a:p>
          <a:p>
            <a:pPr marL="0" indent="0">
              <a:buNone/>
            </a:pPr>
            <a:r>
              <a:rPr lang="en-US" sz="1600" dirty="0" smtClean="0"/>
              <a:t>From below we can notice that revolving loans are lesser in the defaulted population. Hence we can infer that revolving loans are comparatively safer. There are around 250000 people has applied for cash loan who are not defaulters while more than 20000 people in defaulters list have applied for loan.</a:t>
            </a:r>
            <a:endParaRPr lang="en-US" sz="1600" dirty="0"/>
          </a:p>
        </p:txBody>
      </p:sp>
      <p:pic>
        <p:nvPicPr>
          <p:cNvPr id="5" name="Picture 4"/>
          <p:cNvPicPr>
            <a:picLocks noChangeAspect="1"/>
          </p:cNvPicPr>
          <p:nvPr/>
        </p:nvPicPr>
        <p:blipFill>
          <a:blip r:embed="rId2"/>
          <a:stretch>
            <a:fillRect/>
          </a:stretch>
        </p:blipFill>
        <p:spPr>
          <a:xfrm>
            <a:off x="1206416" y="2515830"/>
            <a:ext cx="9357310" cy="3661133"/>
          </a:xfrm>
          <a:prstGeom prst="rect">
            <a:avLst/>
          </a:prstGeom>
        </p:spPr>
      </p:pic>
    </p:spTree>
    <p:extLst>
      <p:ext uri="{BB962C8B-B14F-4D97-AF65-F5344CB8AC3E}">
        <p14:creationId xmlns:p14="http://schemas.microsoft.com/office/powerpoint/2010/main" val="2274863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5326"/>
            <a:ext cx="10515600" cy="5671637"/>
          </a:xfrm>
        </p:spPr>
        <p:txBody>
          <a:bodyPr>
            <a:normAutofit/>
          </a:bodyPr>
          <a:lstStyle/>
          <a:p>
            <a:r>
              <a:rPr lang="en-US" sz="1600" dirty="0" smtClean="0"/>
              <a:t>Population living in Rented apartments and those living with parents have higher default rate as they have higher proportion in the Defaulted population as compared to non defaulted population. This might be due to their less income and less cash left for loan repayment.</a:t>
            </a:r>
          </a:p>
        </p:txBody>
      </p:sp>
      <p:pic>
        <p:nvPicPr>
          <p:cNvPr id="5" name="Picture 4"/>
          <p:cNvPicPr>
            <a:picLocks noChangeAspect="1"/>
          </p:cNvPicPr>
          <p:nvPr/>
        </p:nvPicPr>
        <p:blipFill>
          <a:blip r:embed="rId2"/>
          <a:stretch>
            <a:fillRect/>
          </a:stretch>
        </p:blipFill>
        <p:spPr>
          <a:xfrm>
            <a:off x="1191126" y="1396536"/>
            <a:ext cx="9410199" cy="3899364"/>
          </a:xfrm>
          <a:prstGeom prst="rect">
            <a:avLst/>
          </a:prstGeom>
        </p:spPr>
      </p:pic>
    </p:spTree>
    <p:extLst>
      <p:ext uri="{BB962C8B-B14F-4D97-AF65-F5344CB8AC3E}">
        <p14:creationId xmlns:p14="http://schemas.microsoft.com/office/powerpoint/2010/main" val="3961291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14759"/>
          </a:xfrm>
        </p:spPr>
        <p:txBody>
          <a:bodyPr/>
          <a:lstStyle/>
          <a:p>
            <a:r>
              <a:rPr lang="en-US" dirty="0" smtClean="0"/>
              <a:t>Segmental Univariate Analysis</a:t>
            </a:r>
            <a:endParaRPr lang="en-US" dirty="0"/>
          </a:p>
        </p:txBody>
      </p:sp>
      <p:sp>
        <p:nvSpPr>
          <p:cNvPr id="3" name="Content Placeholder 2"/>
          <p:cNvSpPr>
            <a:spLocks noGrp="1"/>
          </p:cNvSpPr>
          <p:nvPr>
            <p:ph idx="1"/>
          </p:nvPr>
        </p:nvSpPr>
        <p:spPr/>
        <p:txBody>
          <a:bodyPr>
            <a:normAutofit/>
          </a:bodyPr>
          <a:lstStyle/>
          <a:p>
            <a:r>
              <a:rPr lang="en-US" sz="1600" dirty="0"/>
              <a:t>The proportion of males applying for loans and having difficulties in payment is much more than females.</a:t>
            </a:r>
          </a:p>
          <a:p>
            <a:endParaRPr lang="en-US" sz="1600" dirty="0"/>
          </a:p>
        </p:txBody>
      </p:sp>
      <p:pic>
        <p:nvPicPr>
          <p:cNvPr id="4" name="Picture 3"/>
          <p:cNvPicPr>
            <a:picLocks noChangeAspect="1"/>
          </p:cNvPicPr>
          <p:nvPr/>
        </p:nvPicPr>
        <p:blipFill>
          <a:blip r:embed="rId2"/>
          <a:stretch>
            <a:fillRect/>
          </a:stretch>
        </p:blipFill>
        <p:spPr>
          <a:xfrm>
            <a:off x="1314450" y="2286000"/>
            <a:ext cx="9563100" cy="3693695"/>
          </a:xfrm>
          <a:prstGeom prst="rect">
            <a:avLst/>
          </a:prstGeom>
        </p:spPr>
      </p:pic>
    </p:spTree>
    <p:extLst>
      <p:ext uri="{BB962C8B-B14F-4D97-AF65-F5344CB8AC3E}">
        <p14:creationId xmlns:p14="http://schemas.microsoft.com/office/powerpoint/2010/main" val="3307745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714</TotalTime>
  <Words>743</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EDA CREDIT CASE STUDY</vt:lpstr>
      <vt:lpstr>Objective</vt:lpstr>
      <vt:lpstr>Data Cleaning and Preparation</vt:lpstr>
      <vt:lpstr>PowerPoint Presentation</vt:lpstr>
      <vt:lpstr>PowerPoint Presentation</vt:lpstr>
      <vt:lpstr>Data Analysis</vt:lpstr>
      <vt:lpstr>Univariate analysis </vt:lpstr>
      <vt:lpstr>PowerPoint Presentation</vt:lpstr>
      <vt:lpstr>Segmental Univariate Analysis</vt:lpstr>
      <vt:lpstr>Bivariate analysis </vt:lpstr>
      <vt:lpstr>Correlation matrix and top 10 correlated pairs </vt:lpstr>
      <vt:lpstr>Merge with previous application dataset </vt:lpstr>
      <vt:lpstr>Conclusion and 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Malvika Chauhan</dc:creator>
  <cp:lastModifiedBy>Malvika Chauhan</cp:lastModifiedBy>
  <cp:revision>22</cp:revision>
  <dcterms:created xsi:type="dcterms:W3CDTF">2021-04-03T04:55:47Z</dcterms:created>
  <dcterms:modified xsi:type="dcterms:W3CDTF">2021-04-03T16:50:03Z</dcterms:modified>
</cp:coreProperties>
</file>