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263" r:id="rId2"/>
    <p:sldId id="265" r:id="rId3"/>
    <p:sldId id="264" r:id="rId4"/>
    <p:sldId id="269" r:id="rId5"/>
    <p:sldId id="270" r:id="rId6"/>
    <p:sldId id="271" r:id="rId7"/>
    <p:sldId id="272" r:id="rId8"/>
    <p:sldId id="273" r:id="rId9"/>
    <p:sldId id="279" r:id="rId10"/>
    <p:sldId id="275" r:id="rId11"/>
    <p:sldId id="277" r:id="rId12"/>
    <p:sldId id="276" r:id="rId13"/>
    <p:sldId id="278"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C21D"/>
    <a:srgbClr val="0576AF"/>
    <a:srgbClr val="13254C"/>
    <a:srgbClr val="FF304C"/>
    <a:srgbClr val="95E616"/>
    <a:srgbClr val="ED7B26"/>
    <a:srgbClr val="0AA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7"/>
  </p:normalViewPr>
  <p:slideViewPr>
    <p:cSldViewPr>
      <p:cViewPr varScale="1">
        <p:scale>
          <a:sx n="64" d="100"/>
          <a:sy n="64" d="100"/>
        </p:scale>
        <p:origin x="1344" y="6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9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88FBAD-20C7-4C4B-B5CB-CB3BD0AC7C2C}" type="datetimeFigureOut">
              <a:rPr lang="en-US" smtClean="0"/>
              <a:pPr/>
              <a:t>10/29/2017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83FBB0-D3A7-4FA4-AA36-D57C9AFEDC2B}" type="slidenum">
              <a:rPr lang="en-US" smtClean="0"/>
              <a:pPr/>
              <a:t>‹#›</a:t>
            </a:fld>
            <a:endParaRPr lang="en-US"/>
          </a:p>
        </p:txBody>
      </p:sp>
    </p:spTree>
    <p:extLst>
      <p:ext uri="{BB962C8B-B14F-4D97-AF65-F5344CB8AC3E}">
        <p14:creationId xmlns:p14="http://schemas.microsoft.com/office/powerpoint/2010/main" val="121668883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xmlns="" id="{531E77B6-0DD5-446F-A826-892DFC23D785}"/>
              </a:ext>
            </a:extLst>
          </p:cNvPr>
          <p:cNvSpPr>
            <a:spLocks/>
          </p:cNvSpPr>
          <p:nvPr userDrawn="1"/>
        </p:nvSpPr>
        <p:spPr bwMode="auto">
          <a:xfrm rot="16200000" flipH="1">
            <a:off x="2594989" y="308991"/>
            <a:ext cx="6858002" cy="6240019"/>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rgbClr val="FF304C"/>
          </a:solidFill>
          <a:ln>
            <a:noFill/>
          </a:ln>
        </p:spPr>
        <p:txBody>
          <a:bodyPr vert="horz" wrap="square" lIns="91440" tIns="45720" rIns="91440" bIns="45720" numCol="1" anchor="t" anchorCtr="0" compatLnSpc="1">
            <a:prstTxWarp prst="textNoShape">
              <a:avLst/>
            </a:prstTxWarp>
            <a:noAutofit/>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9" name="Freeform 9"/>
          <p:cNvSpPr>
            <a:spLocks/>
          </p:cNvSpPr>
          <p:nvPr userDrawn="1"/>
        </p:nvSpPr>
        <p:spPr bwMode="auto">
          <a:xfrm>
            <a:off x="0" y="-1"/>
            <a:ext cx="7908651" cy="7315199"/>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rgbClr val="0576AF"/>
          </a:solidFill>
          <a:ln>
            <a:noFill/>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userDrawn="1"/>
        </p:nvSpPr>
        <p:spPr>
          <a:xfrm>
            <a:off x="0" y="6700346"/>
            <a:ext cx="9144000" cy="164688"/>
          </a:xfrm>
          <a:prstGeom prst="rect">
            <a:avLst/>
          </a:prstGeom>
          <a:solidFill>
            <a:srgbClr val="0576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7" name="Picture 3" descr="C:\Users\Ethinos 5\Desktop\logos.png"/>
          <p:cNvPicPr>
            <a:picLocks noChangeAspect="1" noChangeArrowheads="1"/>
          </p:cNvPicPr>
          <p:nvPr userDrawn="1"/>
        </p:nvPicPr>
        <p:blipFill>
          <a:blip r:embed="rId2"/>
          <a:srcRect l="19172" t="31638" r="18083" b="23164"/>
          <a:stretch>
            <a:fillRect/>
          </a:stretch>
        </p:blipFill>
        <p:spPr bwMode="auto">
          <a:xfrm>
            <a:off x="228600" y="228600"/>
            <a:ext cx="1905000" cy="529167"/>
          </a:xfrm>
          <a:prstGeom prst="rect">
            <a:avLst/>
          </a:prstGeom>
          <a:noFill/>
        </p:spPr>
      </p:pic>
      <p:pic>
        <p:nvPicPr>
          <p:cNvPr id="10" name="Picture 3"/>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7467600" y="76283"/>
            <a:ext cx="1480949" cy="761834"/>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609600"/>
            <a:ext cx="4267200" cy="1746632"/>
          </a:xfrm>
          <a:prstGeom prst="rect">
            <a:avLst/>
          </a:prstGeom>
          <a:noFill/>
        </p:spPr>
        <p:txBody>
          <a:bodyPr wrap="square" rtlCol="0">
            <a:spAutoFit/>
          </a:bodyPr>
          <a:lstStyle/>
          <a:p>
            <a:pPr>
              <a:lnSpc>
                <a:spcPts val="4300"/>
              </a:lnSpc>
            </a:pPr>
            <a:r>
              <a:rPr lang="en-US" sz="3600" b="1" dirty="0" smtClean="0">
                <a:solidFill>
                  <a:schemeClr val="bg1"/>
                </a:solidFill>
                <a:latin typeface="Arial" pitchFamily="34" charset="0"/>
                <a:cs typeface="Arial" pitchFamily="34" charset="0"/>
              </a:rPr>
              <a:t>Presentation Name</a:t>
            </a:r>
          </a:p>
          <a:p>
            <a:pPr>
              <a:lnSpc>
                <a:spcPts val="4300"/>
              </a:lnSpc>
            </a:pPr>
            <a:r>
              <a:rPr lang="en-US" sz="2800" dirty="0" smtClean="0">
                <a:solidFill>
                  <a:schemeClr val="bg1"/>
                </a:solidFill>
                <a:latin typeface="Arial" pitchFamily="34" charset="0"/>
                <a:cs typeface="Arial" pitchFamily="34" charset="0"/>
              </a:rPr>
              <a:t>Team Name</a:t>
            </a:r>
            <a:endParaRPr lang="en-GB" sz="2800" dirty="0">
              <a:solidFill>
                <a:schemeClr val="bg1"/>
              </a:solidFill>
              <a:latin typeface="Arial" pitchFamily="34" charset="0"/>
              <a:cs typeface="Arial" pitchFamily="34" charset="0"/>
            </a:endParaRPr>
          </a:p>
        </p:txBody>
      </p:sp>
      <p:pic>
        <p:nvPicPr>
          <p:cNvPr id="2050" name="Picture 2" descr="C:\Users\Ethinos 5\Desktop\logos.png"/>
          <p:cNvPicPr>
            <a:picLocks noChangeAspect="1" noChangeArrowheads="1"/>
          </p:cNvPicPr>
          <p:nvPr/>
        </p:nvPicPr>
        <p:blipFill>
          <a:blip r:embed="rId2"/>
          <a:srcRect l="15686" t="23164" r="16340" b="18079"/>
          <a:stretch>
            <a:fillRect/>
          </a:stretch>
        </p:blipFill>
        <p:spPr bwMode="auto">
          <a:xfrm>
            <a:off x="381000" y="152400"/>
            <a:ext cx="2038794" cy="679598"/>
          </a:xfrm>
          <a:prstGeom prst="rect">
            <a:avLst/>
          </a:prstGeom>
          <a:noFill/>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 y="685911"/>
            <a:ext cx="1981200" cy="1019174"/>
          </a:xfrm>
          <a:prstGeom prst="rect">
            <a:avLst/>
          </a:prstGeom>
          <a:noFill/>
        </p:spPr>
      </p:pic>
      <p:sp>
        <p:nvSpPr>
          <p:cNvPr id="10" name="TextBox 9"/>
          <p:cNvSpPr txBox="1"/>
          <p:nvPr/>
        </p:nvSpPr>
        <p:spPr>
          <a:xfrm>
            <a:off x="457200" y="5053201"/>
            <a:ext cx="5867400" cy="1195199"/>
          </a:xfrm>
          <a:prstGeom prst="rect">
            <a:avLst/>
          </a:prstGeom>
          <a:noFill/>
        </p:spPr>
        <p:txBody>
          <a:bodyPr wrap="square" rtlCol="0">
            <a:spAutoFit/>
          </a:bodyPr>
          <a:lstStyle/>
          <a:p>
            <a:pPr>
              <a:lnSpc>
                <a:spcPts val="4300"/>
              </a:lnSpc>
            </a:pPr>
            <a:r>
              <a:rPr lang="en-US" sz="3600" b="1" dirty="0" smtClean="0">
                <a:solidFill>
                  <a:srgbClr val="0576AF"/>
                </a:solidFill>
                <a:latin typeface="Verdana" pitchFamily="34" charset="0"/>
                <a:ea typeface="Verdana" pitchFamily="34" charset="0"/>
                <a:cs typeface="Verdana" pitchFamily="34" charset="0"/>
              </a:rPr>
              <a:t>Lost Gems</a:t>
            </a:r>
          </a:p>
          <a:p>
            <a:pPr>
              <a:lnSpc>
                <a:spcPts val="4300"/>
              </a:lnSpc>
            </a:pPr>
            <a:r>
              <a:rPr lang="en-US" sz="2800" dirty="0" smtClean="0">
                <a:solidFill>
                  <a:srgbClr val="0576AF"/>
                </a:solidFill>
                <a:latin typeface="Verdana" pitchFamily="34" charset="0"/>
                <a:ea typeface="Verdana" pitchFamily="34" charset="0"/>
                <a:cs typeface="Verdana" pitchFamily="34" charset="0"/>
              </a:rPr>
              <a:t>Team Avengers</a:t>
            </a:r>
            <a:endParaRPr lang="en-GB" sz="2800" dirty="0">
              <a:solidFill>
                <a:srgbClr val="0576AF"/>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702" y="1367135"/>
            <a:ext cx="8133098" cy="461665"/>
          </a:xfrm>
          <a:prstGeom prst="rect">
            <a:avLst/>
          </a:prstGeom>
          <a:noFill/>
        </p:spPr>
        <p:txBody>
          <a:bodyPr wrap="square" rtlCol="0">
            <a:spAutoFit/>
          </a:bodyPr>
          <a:lstStyle/>
          <a:p>
            <a:r>
              <a:rPr lang="en-US" sz="2400" b="1" dirty="0" smtClean="0">
                <a:solidFill>
                  <a:srgbClr val="FF304C"/>
                </a:solidFill>
                <a:latin typeface="Verdana" pitchFamily="34" charset="0"/>
                <a:ea typeface="Verdana" pitchFamily="34" charset="0"/>
                <a:cs typeface="Verdana" pitchFamily="34" charset="0"/>
              </a:rPr>
              <a:t>USP of the proposal</a:t>
            </a:r>
            <a:endParaRPr lang="en-GB" sz="2400" b="1" dirty="0">
              <a:solidFill>
                <a:srgbClr val="FF304C"/>
              </a:solidFill>
              <a:latin typeface="Verdana" pitchFamily="34" charset="0"/>
              <a:ea typeface="Verdana" pitchFamily="34" charset="0"/>
              <a:cs typeface="Verdana" pitchFamily="34" charset="0"/>
            </a:endParaRPr>
          </a:p>
        </p:txBody>
      </p:sp>
      <p:sp>
        <p:nvSpPr>
          <p:cNvPr id="3" name="Rectangle 2"/>
          <p:cNvSpPr/>
          <p:nvPr/>
        </p:nvSpPr>
        <p:spPr>
          <a:xfrm>
            <a:off x="180322" y="2057400"/>
            <a:ext cx="8534400" cy="4401205"/>
          </a:xfrm>
          <a:prstGeom prst="rect">
            <a:avLst/>
          </a:prstGeom>
        </p:spPr>
        <p:txBody>
          <a:bodyPr wrap="square">
            <a:spAutoFit/>
          </a:bodyPr>
          <a:lstStyle/>
          <a:p>
            <a:pPr marL="285750" indent="-285750">
              <a:buFont typeface="Arial" charset="0"/>
              <a:buChar char="•"/>
            </a:pPr>
            <a:r>
              <a:rPr lang="en-GB" sz="1400" dirty="0" smtClean="0">
                <a:solidFill>
                  <a:schemeClr val="tx1">
                    <a:lumMod val="65000"/>
                    <a:lumOff val="35000"/>
                  </a:schemeClr>
                </a:solidFill>
                <a:latin typeface="Verdana" pitchFamily="34" charset="0"/>
                <a:ea typeface="Verdana" pitchFamily="34" charset="0"/>
                <a:cs typeface="Verdana" pitchFamily="34" charset="0"/>
              </a:rPr>
              <a:t>Gamification</a:t>
            </a:r>
          </a:p>
          <a:p>
            <a:pPr marL="1200150" lvl="2" indent="-285750">
              <a:buFont typeface="Arial" charset="0"/>
              <a:buChar char="•"/>
            </a:pPr>
            <a:r>
              <a:rPr lang="en-GB" sz="1400" dirty="0" smtClean="0">
                <a:solidFill>
                  <a:schemeClr val="tx1">
                    <a:lumMod val="65000"/>
                    <a:lumOff val="35000"/>
                  </a:schemeClr>
                </a:solidFill>
                <a:latin typeface="Verdana" pitchFamily="34" charset="0"/>
                <a:ea typeface="Verdana" pitchFamily="34" charset="0"/>
                <a:cs typeface="Verdana" pitchFamily="34" charset="0"/>
              </a:rPr>
              <a:t>To encourage citizens to use the app, we have a system of points to encourage positive behaviour </a:t>
            </a:r>
            <a:r>
              <a:rPr lang="mr-IN" sz="1400" dirty="0" smtClean="0">
                <a:solidFill>
                  <a:schemeClr val="tx1">
                    <a:lumMod val="65000"/>
                    <a:lumOff val="35000"/>
                  </a:schemeClr>
                </a:solidFill>
                <a:latin typeface="Verdana" pitchFamily="34" charset="0"/>
                <a:ea typeface="Verdana" pitchFamily="34" charset="0"/>
                <a:cs typeface="Verdana" pitchFamily="34" charset="0"/>
              </a:rPr>
              <a:t>–</a:t>
            </a:r>
            <a:r>
              <a:rPr lang="en-GB" sz="1400" dirty="0" smtClean="0">
                <a:solidFill>
                  <a:schemeClr val="tx1">
                    <a:lumMod val="65000"/>
                    <a:lumOff val="35000"/>
                  </a:schemeClr>
                </a:solidFill>
                <a:latin typeface="Verdana" pitchFamily="34" charset="0"/>
                <a:ea typeface="Verdana" pitchFamily="34" charset="0"/>
                <a:cs typeface="Verdana" pitchFamily="34" charset="0"/>
              </a:rPr>
              <a:t> like uploading a new image or identifying a lost child/reporting him etc. </a:t>
            </a:r>
          </a:p>
          <a:p>
            <a:pPr marL="1200150" lvl="2" indent="-285750">
              <a:buFont typeface="Arial" charset="0"/>
              <a:buChar char="•"/>
            </a:pPr>
            <a:r>
              <a:rPr lang="en-GB" sz="1400" dirty="0" smtClean="0">
                <a:solidFill>
                  <a:schemeClr val="tx1">
                    <a:lumMod val="65000"/>
                    <a:lumOff val="35000"/>
                  </a:schemeClr>
                </a:solidFill>
                <a:latin typeface="Verdana" pitchFamily="34" charset="0"/>
                <a:ea typeface="Verdana" pitchFamily="34" charset="0"/>
                <a:cs typeface="Verdana" pitchFamily="34" charset="0"/>
              </a:rPr>
              <a:t>These points will be accrued against his profile. Typically reward points can be redeemed by the member for some financial benefit. Here reward points will be used to donate to the charity of the citizen’s choice by the empanelled corporates.</a:t>
            </a:r>
          </a:p>
          <a:p>
            <a:pPr marL="1200150" lvl="2" indent="-285750">
              <a:buFont typeface="Arial" charset="0"/>
              <a:buChar char="•"/>
            </a:pPr>
            <a:endParaRPr lang="en-GB" sz="1400" dirty="0" smtClean="0">
              <a:solidFill>
                <a:schemeClr val="tx1">
                  <a:lumMod val="65000"/>
                  <a:lumOff val="35000"/>
                </a:schemeClr>
              </a:solidFill>
              <a:latin typeface="Verdana" pitchFamily="34" charset="0"/>
              <a:ea typeface="Verdana" pitchFamily="34" charset="0"/>
              <a:cs typeface="Verdana" pitchFamily="34" charset="0"/>
            </a:endParaRPr>
          </a:p>
          <a:p>
            <a:pPr marL="285750" indent="-285750">
              <a:buFont typeface="Arial" charset="0"/>
              <a:buChar char="•"/>
            </a:pPr>
            <a:r>
              <a:rPr lang="en-GB" sz="1400" dirty="0" smtClean="0">
                <a:solidFill>
                  <a:schemeClr val="tx1">
                    <a:lumMod val="65000"/>
                    <a:lumOff val="35000"/>
                  </a:schemeClr>
                </a:solidFill>
                <a:latin typeface="Verdana" pitchFamily="34" charset="0"/>
                <a:ea typeface="Verdana" pitchFamily="34" charset="0"/>
                <a:cs typeface="Verdana" pitchFamily="34" charset="0"/>
              </a:rPr>
              <a:t>Periodic Reports</a:t>
            </a:r>
          </a:p>
          <a:p>
            <a:pPr marL="1200150" lvl="2" indent="-285750">
              <a:buFont typeface="Arial" charset="0"/>
              <a:buChar char="•"/>
            </a:pPr>
            <a:r>
              <a:rPr lang="en-GB" sz="1400" dirty="0" smtClean="0">
                <a:solidFill>
                  <a:schemeClr val="tx1">
                    <a:lumMod val="65000"/>
                    <a:lumOff val="35000"/>
                  </a:schemeClr>
                </a:solidFill>
                <a:latin typeface="Verdana" pitchFamily="34" charset="0"/>
                <a:ea typeface="Verdana" pitchFamily="34" charset="0"/>
                <a:cs typeface="Verdana" pitchFamily="34" charset="0"/>
              </a:rPr>
              <a:t>Weekly geo location focussed reports will be created and sent to various stakeholders </a:t>
            </a:r>
            <a:r>
              <a:rPr lang="mr-IN" sz="1400" dirty="0" smtClean="0">
                <a:solidFill>
                  <a:schemeClr val="tx1">
                    <a:lumMod val="65000"/>
                    <a:lumOff val="35000"/>
                  </a:schemeClr>
                </a:solidFill>
                <a:latin typeface="Verdana" pitchFamily="34" charset="0"/>
                <a:ea typeface="Verdana" pitchFamily="34" charset="0"/>
                <a:cs typeface="Verdana" pitchFamily="34" charset="0"/>
              </a:rPr>
              <a:t>–</a:t>
            </a:r>
            <a:r>
              <a:rPr lang="en-GB" sz="1400" dirty="0" smtClean="0">
                <a:solidFill>
                  <a:schemeClr val="tx1">
                    <a:lumMod val="65000"/>
                    <a:lumOff val="35000"/>
                  </a:schemeClr>
                </a:solidFill>
                <a:latin typeface="Verdana" pitchFamily="34" charset="0"/>
                <a:ea typeface="Verdana" pitchFamily="34" charset="0"/>
                <a:cs typeface="Verdana" pitchFamily="34" charset="0"/>
              </a:rPr>
              <a:t> NGO workers, law enforcement officers so that they can take appropriate action.</a:t>
            </a:r>
          </a:p>
          <a:p>
            <a:pPr marL="1200150" lvl="2" indent="-285750">
              <a:buFont typeface="Arial" charset="0"/>
              <a:buChar char="•"/>
            </a:pPr>
            <a:endParaRPr lang="en-GB" sz="1400" dirty="0" smtClean="0">
              <a:solidFill>
                <a:schemeClr val="tx1">
                  <a:lumMod val="65000"/>
                  <a:lumOff val="35000"/>
                </a:schemeClr>
              </a:solidFill>
              <a:latin typeface="Verdana" pitchFamily="34" charset="0"/>
              <a:ea typeface="Verdana" pitchFamily="34" charset="0"/>
              <a:cs typeface="Verdana" pitchFamily="34" charset="0"/>
            </a:endParaRPr>
          </a:p>
          <a:p>
            <a:pPr marL="285750" indent="-285750">
              <a:buFont typeface="Arial" charset="0"/>
              <a:buChar char="•"/>
            </a:pPr>
            <a:r>
              <a:rPr lang="en-GB" sz="1400" dirty="0" smtClean="0">
                <a:solidFill>
                  <a:schemeClr val="tx1">
                    <a:lumMod val="65000"/>
                    <a:lumOff val="35000"/>
                  </a:schemeClr>
                </a:solidFill>
                <a:latin typeface="Verdana" pitchFamily="34" charset="0"/>
                <a:ea typeface="Verdana" pitchFamily="34" charset="0"/>
                <a:cs typeface="Verdana" pitchFamily="34" charset="0"/>
              </a:rPr>
              <a:t>Multi modal input channels</a:t>
            </a:r>
          </a:p>
          <a:p>
            <a:pPr marL="1200150" lvl="2" indent="-285750">
              <a:buFont typeface="Arial" charset="0"/>
              <a:buChar char="•"/>
            </a:pPr>
            <a:r>
              <a:rPr lang="en-GB" sz="1400" dirty="0" smtClean="0">
                <a:solidFill>
                  <a:schemeClr val="tx1">
                    <a:lumMod val="65000"/>
                    <a:lumOff val="35000"/>
                  </a:schemeClr>
                </a:solidFill>
                <a:latin typeface="Verdana" pitchFamily="34" charset="0"/>
                <a:ea typeface="Verdana" pitchFamily="34" charset="0"/>
                <a:cs typeface="Verdana" pitchFamily="34" charset="0"/>
              </a:rPr>
              <a:t>Given the paucity of memory space on modern devices , citizens may not be keen to install one more app for a very specific purpose. </a:t>
            </a:r>
          </a:p>
          <a:p>
            <a:pPr marL="1200150" lvl="2" indent="-285750">
              <a:buFont typeface="Arial" charset="0"/>
              <a:buChar char="•"/>
            </a:pPr>
            <a:r>
              <a:rPr lang="en-GB" sz="1400" dirty="0" smtClean="0">
                <a:solidFill>
                  <a:schemeClr val="tx1">
                    <a:lumMod val="65000"/>
                    <a:lumOff val="35000"/>
                  </a:schemeClr>
                </a:solidFill>
                <a:latin typeface="Verdana" pitchFamily="34" charset="0"/>
                <a:ea typeface="Verdana" pitchFamily="34" charset="0"/>
                <a:cs typeface="Verdana" pitchFamily="34" charset="0"/>
              </a:rPr>
              <a:t>Messaging apps like Twitter , </a:t>
            </a:r>
            <a:r>
              <a:rPr lang="en-GB" sz="1400" dirty="0" err="1" smtClean="0">
                <a:solidFill>
                  <a:schemeClr val="tx1">
                    <a:lumMod val="65000"/>
                    <a:lumOff val="35000"/>
                  </a:schemeClr>
                </a:solidFill>
                <a:latin typeface="Verdana" pitchFamily="34" charset="0"/>
                <a:ea typeface="Verdana" pitchFamily="34" charset="0"/>
                <a:cs typeface="Verdana" pitchFamily="34" charset="0"/>
              </a:rPr>
              <a:t>Whatsapp</a:t>
            </a:r>
            <a:r>
              <a:rPr lang="en-GB" sz="1400" dirty="0" smtClean="0">
                <a:solidFill>
                  <a:schemeClr val="tx1">
                    <a:lumMod val="65000"/>
                    <a:lumOff val="35000"/>
                  </a:schemeClr>
                </a:solidFill>
                <a:latin typeface="Verdana" pitchFamily="34" charset="0"/>
                <a:ea typeface="Verdana" pitchFamily="34" charset="0"/>
                <a:cs typeface="Verdana" pitchFamily="34" charset="0"/>
              </a:rPr>
              <a:t> will be utilised for ingestion of photo from citizens to upload onto our database in functionally same way as app uploads.</a:t>
            </a:r>
          </a:p>
        </p:txBody>
      </p:sp>
    </p:spTree>
    <p:extLst>
      <p:ext uri="{BB962C8B-B14F-4D97-AF65-F5344CB8AC3E}">
        <p14:creationId xmlns:p14="http://schemas.microsoft.com/office/powerpoint/2010/main" val="616596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702" y="1367135"/>
            <a:ext cx="8133098" cy="461665"/>
          </a:xfrm>
          <a:prstGeom prst="rect">
            <a:avLst/>
          </a:prstGeom>
          <a:noFill/>
        </p:spPr>
        <p:txBody>
          <a:bodyPr wrap="square" rtlCol="0">
            <a:spAutoFit/>
          </a:bodyPr>
          <a:lstStyle/>
          <a:p>
            <a:r>
              <a:rPr lang="en-US" sz="2400" b="1" dirty="0" smtClean="0">
                <a:solidFill>
                  <a:srgbClr val="FF304C"/>
                </a:solidFill>
                <a:latin typeface="Verdana" pitchFamily="34" charset="0"/>
                <a:ea typeface="Verdana" pitchFamily="34" charset="0"/>
                <a:cs typeface="Verdana" pitchFamily="34" charset="0"/>
              </a:rPr>
              <a:t>USP of the proposal</a:t>
            </a:r>
            <a:endParaRPr lang="en-GB" sz="2400" b="1" dirty="0">
              <a:solidFill>
                <a:srgbClr val="FF304C"/>
              </a:solidFill>
              <a:latin typeface="Verdana" pitchFamily="34" charset="0"/>
              <a:ea typeface="Verdana" pitchFamily="34" charset="0"/>
              <a:cs typeface="Verdana" pitchFamily="34" charset="0"/>
            </a:endParaRPr>
          </a:p>
        </p:txBody>
      </p:sp>
      <p:sp>
        <p:nvSpPr>
          <p:cNvPr id="3" name="Rectangle 2"/>
          <p:cNvSpPr/>
          <p:nvPr/>
        </p:nvSpPr>
        <p:spPr>
          <a:xfrm>
            <a:off x="180322" y="2057400"/>
            <a:ext cx="8534400" cy="1169551"/>
          </a:xfrm>
          <a:prstGeom prst="rect">
            <a:avLst/>
          </a:prstGeom>
        </p:spPr>
        <p:txBody>
          <a:bodyPr wrap="square">
            <a:spAutoFit/>
          </a:bodyPr>
          <a:lstStyle/>
          <a:p>
            <a:pPr marL="285750" indent="-285750">
              <a:buFont typeface="Arial" charset="0"/>
              <a:buChar char="•"/>
            </a:pPr>
            <a:r>
              <a:rPr lang="en-GB" sz="1400" dirty="0" smtClean="0">
                <a:solidFill>
                  <a:schemeClr val="tx1">
                    <a:lumMod val="65000"/>
                    <a:lumOff val="35000"/>
                  </a:schemeClr>
                </a:solidFill>
                <a:latin typeface="Verdana" pitchFamily="34" charset="0"/>
                <a:ea typeface="Verdana" pitchFamily="34" charset="0"/>
                <a:cs typeface="Verdana" pitchFamily="34" charset="0"/>
              </a:rPr>
              <a:t>Real Time notifications</a:t>
            </a:r>
          </a:p>
          <a:p>
            <a:pPr marL="1200150" lvl="2" indent="-285750">
              <a:buFont typeface="Arial" charset="0"/>
              <a:buChar char="•"/>
            </a:pPr>
            <a:r>
              <a:rPr lang="en-US" sz="1400" dirty="0" smtClean="0">
                <a:solidFill>
                  <a:schemeClr val="tx1">
                    <a:lumMod val="65000"/>
                    <a:lumOff val="35000"/>
                  </a:schemeClr>
                </a:solidFill>
                <a:latin typeface="Verdana" pitchFamily="34" charset="0"/>
                <a:ea typeface="Verdana" pitchFamily="34" charset="0"/>
                <a:cs typeface="Verdana" pitchFamily="34" charset="0"/>
              </a:rPr>
              <a:t>In case a child is found ( post photo upload by citizen and back-end image match) , real time notification ( </a:t>
            </a:r>
            <a:r>
              <a:rPr lang="en-US" sz="1400" dirty="0" err="1" smtClean="0">
                <a:solidFill>
                  <a:schemeClr val="tx1">
                    <a:lumMod val="65000"/>
                    <a:lumOff val="35000"/>
                  </a:schemeClr>
                </a:solidFill>
                <a:latin typeface="Verdana" pitchFamily="34" charset="0"/>
                <a:ea typeface="Verdana" pitchFamily="34" charset="0"/>
                <a:cs typeface="Verdana" pitchFamily="34" charset="0"/>
              </a:rPr>
              <a:t>sms</a:t>
            </a:r>
            <a:r>
              <a:rPr lang="en-US" sz="1400" dirty="0" smtClean="0">
                <a:solidFill>
                  <a:schemeClr val="tx1">
                    <a:lumMod val="65000"/>
                    <a:lumOff val="35000"/>
                  </a:schemeClr>
                </a:solidFill>
                <a:latin typeface="Verdana" pitchFamily="34" charset="0"/>
                <a:ea typeface="Verdana" pitchFamily="34" charset="0"/>
                <a:cs typeface="Verdana" pitchFamily="34" charset="0"/>
              </a:rPr>
              <a:t> / mobile) will be generated and sent to the parents , law enforcement office of the area and the citizen who found the child.</a:t>
            </a:r>
            <a:endParaRPr lang="en-GB" sz="1400" dirty="0" smtClean="0">
              <a:solidFill>
                <a:schemeClr val="tx1">
                  <a:lumMod val="65000"/>
                  <a:lumOff val="35000"/>
                </a:schemeClr>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634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702" y="1367135"/>
            <a:ext cx="8133098" cy="461665"/>
          </a:xfrm>
          <a:prstGeom prst="rect">
            <a:avLst/>
          </a:prstGeom>
          <a:noFill/>
        </p:spPr>
        <p:txBody>
          <a:bodyPr wrap="square" rtlCol="0">
            <a:spAutoFit/>
          </a:bodyPr>
          <a:lstStyle/>
          <a:p>
            <a:r>
              <a:rPr lang="en-US" sz="2400" b="1" smtClean="0">
                <a:solidFill>
                  <a:srgbClr val="FF304C"/>
                </a:solidFill>
                <a:latin typeface="Verdana" pitchFamily="34" charset="0"/>
                <a:ea typeface="Verdana" pitchFamily="34" charset="0"/>
                <a:cs typeface="Verdana" pitchFamily="34" charset="0"/>
              </a:rPr>
              <a:t>Risks / Assumptions</a:t>
            </a:r>
            <a:endParaRPr lang="en-GB" sz="2400" b="1" dirty="0">
              <a:solidFill>
                <a:srgbClr val="FF304C"/>
              </a:solidFill>
              <a:latin typeface="Verdana" pitchFamily="34" charset="0"/>
              <a:ea typeface="Verdana" pitchFamily="34" charset="0"/>
              <a:cs typeface="Verdana" pitchFamily="34" charset="0"/>
            </a:endParaRPr>
          </a:p>
        </p:txBody>
      </p:sp>
      <p:sp>
        <p:nvSpPr>
          <p:cNvPr id="3" name="Rectangle 2"/>
          <p:cNvSpPr/>
          <p:nvPr/>
        </p:nvSpPr>
        <p:spPr>
          <a:xfrm>
            <a:off x="228600" y="2286000"/>
            <a:ext cx="8534400" cy="1169551"/>
          </a:xfrm>
          <a:prstGeom prst="rect">
            <a:avLst/>
          </a:prstGeom>
        </p:spPr>
        <p:txBody>
          <a:bodyPr wrap="square">
            <a:spAutoFit/>
          </a:bodyPr>
          <a:lstStyle/>
          <a:p>
            <a:pPr marL="285750" indent="-285750">
              <a:buFont typeface="Arial" charset="0"/>
              <a:buChar char="•"/>
            </a:pPr>
            <a:r>
              <a:rPr lang="en-GB" sz="1400" dirty="0" smtClean="0">
                <a:solidFill>
                  <a:schemeClr val="tx1">
                    <a:lumMod val="65000"/>
                    <a:lumOff val="35000"/>
                  </a:schemeClr>
                </a:solidFill>
                <a:latin typeface="Verdana" pitchFamily="34" charset="0"/>
                <a:ea typeface="Verdana" pitchFamily="34" charset="0"/>
                <a:cs typeface="Verdana" pitchFamily="34" charset="0"/>
              </a:rPr>
              <a:t>App due to its limited scope of work , may not find wide acceptance.</a:t>
            </a:r>
            <a:endParaRPr lang="en-GB" sz="1400" dirty="0">
              <a:solidFill>
                <a:schemeClr val="tx1">
                  <a:lumMod val="65000"/>
                  <a:lumOff val="35000"/>
                </a:schemeClr>
              </a:solidFill>
              <a:latin typeface="Verdana" pitchFamily="34" charset="0"/>
              <a:ea typeface="Verdana" pitchFamily="34" charset="0"/>
              <a:cs typeface="Verdana" pitchFamily="34" charset="0"/>
            </a:endParaRPr>
          </a:p>
          <a:p>
            <a:endParaRPr lang="en-GB" sz="1400" dirty="0">
              <a:solidFill>
                <a:schemeClr val="tx1">
                  <a:lumMod val="65000"/>
                  <a:lumOff val="35000"/>
                </a:schemeClr>
              </a:solidFill>
              <a:latin typeface="Verdana" pitchFamily="34" charset="0"/>
              <a:ea typeface="Verdana" pitchFamily="34" charset="0"/>
              <a:cs typeface="Verdana" pitchFamily="34" charset="0"/>
            </a:endParaRPr>
          </a:p>
          <a:p>
            <a:r>
              <a:rPr lang="en-GB" sz="1400" dirty="0" smtClean="0">
                <a:solidFill>
                  <a:schemeClr val="tx1">
                    <a:lumMod val="65000"/>
                    <a:lumOff val="35000"/>
                  </a:schemeClr>
                </a:solidFill>
                <a:latin typeface="Verdana" pitchFamily="34" charset="0"/>
                <a:ea typeface="Verdana" pitchFamily="34" charset="0"/>
                <a:cs typeface="Verdana" pitchFamily="34" charset="0"/>
              </a:rPr>
              <a:t>Mitigation </a:t>
            </a:r>
            <a:r>
              <a:rPr lang="mr-IN" sz="1400" dirty="0" smtClean="0">
                <a:solidFill>
                  <a:schemeClr val="tx1">
                    <a:lumMod val="65000"/>
                    <a:lumOff val="35000"/>
                  </a:schemeClr>
                </a:solidFill>
                <a:latin typeface="Verdana" pitchFamily="34" charset="0"/>
                <a:ea typeface="Verdana" pitchFamily="34" charset="0"/>
                <a:cs typeface="Verdana" pitchFamily="34" charset="0"/>
              </a:rPr>
              <a:t>–</a:t>
            </a:r>
            <a:r>
              <a:rPr lang="en-GB" sz="1400" dirty="0" smtClean="0">
                <a:solidFill>
                  <a:schemeClr val="tx1">
                    <a:lumMod val="65000"/>
                    <a:lumOff val="35000"/>
                  </a:schemeClr>
                </a:solidFill>
                <a:latin typeface="Verdana" pitchFamily="34" charset="0"/>
                <a:ea typeface="Verdana" pitchFamily="34" charset="0"/>
                <a:cs typeface="Verdana" pitchFamily="34" charset="0"/>
              </a:rPr>
              <a:t> Gamification will encourage citizens to download and reap benefits. Alternatively multiple modes of data ingestion will encourage them to upload snaps, without increasing their memory footprint on device.</a:t>
            </a:r>
          </a:p>
        </p:txBody>
      </p:sp>
    </p:spTree>
    <p:extLst>
      <p:ext uri="{BB962C8B-B14F-4D97-AF65-F5344CB8AC3E}">
        <p14:creationId xmlns:p14="http://schemas.microsoft.com/office/powerpoint/2010/main" val="1702185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702" y="1367135"/>
            <a:ext cx="8133098" cy="461665"/>
          </a:xfrm>
          <a:prstGeom prst="rect">
            <a:avLst/>
          </a:prstGeom>
          <a:noFill/>
        </p:spPr>
        <p:txBody>
          <a:bodyPr wrap="square" rtlCol="0">
            <a:spAutoFit/>
          </a:bodyPr>
          <a:lstStyle/>
          <a:p>
            <a:r>
              <a:rPr lang="en-US" sz="2400" b="1" dirty="0" smtClean="0">
                <a:solidFill>
                  <a:srgbClr val="FF304C"/>
                </a:solidFill>
                <a:latin typeface="Verdana" pitchFamily="34" charset="0"/>
                <a:ea typeface="Verdana" pitchFamily="34" charset="0"/>
                <a:cs typeface="Verdana" pitchFamily="34" charset="0"/>
              </a:rPr>
              <a:t>Future Expansion</a:t>
            </a:r>
            <a:endParaRPr lang="en-GB" sz="2400" b="1" dirty="0">
              <a:solidFill>
                <a:srgbClr val="FF304C"/>
              </a:solidFill>
              <a:latin typeface="Verdana" pitchFamily="34" charset="0"/>
              <a:ea typeface="Verdana" pitchFamily="34" charset="0"/>
              <a:cs typeface="Verdana" pitchFamily="34" charset="0"/>
            </a:endParaRPr>
          </a:p>
        </p:txBody>
      </p:sp>
      <p:sp>
        <p:nvSpPr>
          <p:cNvPr id="3" name="Rectangle 2"/>
          <p:cNvSpPr/>
          <p:nvPr/>
        </p:nvSpPr>
        <p:spPr>
          <a:xfrm>
            <a:off x="228600" y="2286000"/>
            <a:ext cx="8534400" cy="954107"/>
          </a:xfrm>
          <a:prstGeom prst="rect">
            <a:avLst/>
          </a:prstGeom>
        </p:spPr>
        <p:txBody>
          <a:bodyPr wrap="square">
            <a:spAutoFit/>
          </a:bodyPr>
          <a:lstStyle/>
          <a:p>
            <a:pPr marL="285750" indent="-285750">
              <a:buFont typeface="Arial" charset="0"/>
              <a:buChar char="•"/>
            </a:pPr>
            <a:r>
              <a:rPr lang="en-US" sz="1400" dirty="0" smtClean="0">
                <a:solidFill>
                  <a:schemeClr val="tx1">
                    <a:lumMod val="65000"/>
                    <a:lumOff val="35000"/>
                  </a:schemeClr>
                </a:solidFill>
                <a:latin typeface="Verdana" pitchFamily="34" charset="0"/>
                <a:ea typeface="Verdana" pitchFamily="34" charset="0"/>
                <a:cs typeface="Verdana" pitchFamily="34" charset="0"/>
              </a:rPr>
              <a:t>Being an API driven development , the system can be opened for utilization by other consumers. Alternatively more and more channels can be plugged in to use this service as part of multi modal input strategy.</a:t>
            </a:r>
          </a:p>
          <a:p>
            <a:pPr marL="285750" indent="-285750">
              <a:buFont typeface="Arial" charset="0"/>
              <a:buChar char="•"/>
            </a:pPr>
            <a:endParaRPr lang="en-GB" sz="1400" dirty="0" smtClean="0">
              <a:solidFill>
                <a:schemeClr val="tx1">
                  <a:lumMod val="65000"/>
                  <a:lumOff val="35000"/>
                </a:schemeClr>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13357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267200"/>
            <a:ext cx="5562600" cy="643766"/>
          </a:xfrm>
          <a:prstGeom prst="rect">
            <a:avLst/>
          </a:prstGeom>
          <a:noFill/>
        </p:spPr>
        <p:txBody>
          <a:bodyPr wrap="square" rtlCol="0">
            <a:spAutoFit/>
          </a:bodyPr>
          <a:lstStyle/>
          <a:p>
            <a:pPr>
              <a:lnSpc>
                <a:spcPts val="4300"/>
              </a:lnSpc>
            </a:pPr>
            <a:r>
              <a:rPr lang="en-US" sz="5400" b="1" dirty="0" smtClean="0">
                <a:solidFill>
                  <a:srgbClr val="0576AF"/>
                </a:solidFill>
                <a:latin typeface="Verdana" pitchFamily="34" charset="0"/>
                <a:ea typeface="Verdana" pitchFamily="34" charset="0"/>
                <a:cs typeface="Verdana" pitchFamily="34" charset="0"/>
              </a:rPr>
              <a:t>Thank You</a:t>
            </a:r>
            <a:endParaRPr lang="en-GB" sz="5400" b="1" dirty="0">
              <a:solidFill>
                <a:srgbClr val="0576AF"/>
              </a:solidFill>
              <a:latin typeface="Verdana" pitchFamily="34" charset="0"/>
              <a:ea typeface="Verdana" pitchFamily="34" charset="0"/>
              <a:cs typeface="Verdana" pitchFamily="34" charset="0"/>
            </a:endParaRPr>
          </a:p>
        </p:txBody>
      </p:sp>
      <p:sp>
        <p:nvSpPr>
          <p:cNvPr id="3" name="TextBox 2"/>
          <p:cNvSpPr txBox="1"/>
          <p:nvPr/>
        </p:nvSpPr>
        <p:spPr>
          <a:xfrm>
            <a:off x="381000" y="5185506"/>
            <a:ext cx="5562600" cy="1110497"/>
          </a:xfrm>
          <a:prstGeom prst="rect">
            <a:avLst/>
          </a:prstGeom>
          <a:noFill/>
        </p:spPr>
        <p:txBody>
          <a:bodyPr wrap="square" rtlCol="0">
            <a:spAutoFit/>
          </a:bodyPr>
          <a:lstStyle/>
          <a:p>
            <a:pPr>
              <a:lnSpc>
                <a:spcPts val="4300"/>
              </a:lnSpc>
            </a:pPr>
            <a:r>
              <a:rPr lang="en-US" sz="2000" b="1" dirty="0" smtClean="0">
                <a:solidFill>
                  <a:srgbClr val="0576AF"/>
                </a:solidFill>
                <a:latin typeface="Verdana" pitchFamily="34" charset="0"/>
                <a:ea typeface="Verdana" pitchFamily="34" charset="0"/>
                <a:cs typeface="Verdana" pitchFamily="34" charset="0"/>
              </a:rPr>
              <a:t>Team Name: </a:t>
            </a:r>
            <a:r>
              <a:rPr lang="en-US" sz="2000" dirty="0" err="1" smtClean="0">
                <a:solidFill>
                  <a:schemeClr val="tx1">
                    <a:lumMod val="50000"/>
                    <a:lumOff val="50000"/>
                  </a:schemeClr>
                </a:solidFill>
                <a:latin typeface="Verdana" pitchFamily="34" charset="0"/>
                <a:ea typeface="Verdana" pitchFamily="34" charset="0"/>
                <a:cs typeface="Verdana" pitchFamily="34" charset="0"/>
              </a:rPr>
              <a:t>Lorem</a:t>
            </a:r>
            <a:r>
              <a:rPr lang="en-US" sz="2000" dirty="0" smtClean="0">
                <a:solidFill>
                  <a:schemeClr val="tx1">
                    <a:lumMod val="50000"/>
                    <a:lumOff val="50000"/>
                  </a:schemeClr>
                </a:solidFill>
                <a:latin typeface="Verdana" pitchFamily="34" charset="0"/>
                <a:ea typeface="Verdana" pitchFamily="34" charset="0"/>
                <a:cs typeface="Verdana" pitchFamily="34" charset="0"/>
              </a:rPr>
              <a:t> </a:t>
            </a:r>
            <a:r>
              <a:rPr lang="en-US" sz="2000" dirty="0" err="1" smtClean="0">
                <a:solidFill>
                  <a:schemeClr val="tx1">
                    <a:lumMod val="50000"/>
                    <a:lumOff val="50000"/>
                  </a:schemeClr>
                </a:solidFill>
                <a:latin typeface="Verdana" pitchFamily="34" charset="0"/>
                <a:ea typeface="Verdana" pitchFamily="34" charset="0"/>
                <a:cs typeface="Verdana" pitchFamily="34" charset="0"/>
              </a:rPr>
              <a:t>Ipsum</a:t>
            </a:r>
            <a:endParaRPr lang="en-US" sz="2000" dirty="0" smtClean="0">
              <a:solidFill>
                <a:schemeClr val="tx1">
                  <a:lumMod val="50000"/>
                  <a:lumOff val="50000"/>
                </a:schemeClr>
              </a:solidFill>
              <a:latin typeface="Verdana" pitchFamily="34" charset="0"/>
              <a:ea typeface="Verdana" pitchFamily="34" charset="0"/>
              <a:cs typeface="Verdana" pitchFamily="34" charset="0"/>
            </a:endParaRPr>
          </a:p>
          <a:p>
            <a:pPr>
              <a:lnSpc>
                <a:spcPts val="4300"/>
              </a:lnSpc>
            </a:pPr>
            <a:r>
              <a:rPr lang="en-US" sz="2000" b="1" dirty="0" smtClean="0">
                <a:solidFill>
                  <a:srgbClr val="0576AF"/>
                </a:solidFill>
                <a:latin typeface="Verdana" pitchFamily="34" charset="0"/>
                <a:ea typeface="Verdana" pitchFamily="34" charset="0"/>
                <a:cs typeface="Verdana" pitchFamily="34" charset="0"/>
              </a:rPr>
              <a:t>Details:</a:t>
            </a:r>
            <a:r>
              <a:rPr lang="en-US" sz="2000" dirty="0" smtClean="0">
                <a:solidFill>
                  <a:srgbClr val="0576AF"/>
                </a:solidFill>
                <a:latin typeface="Verdana" pitchFamily="34" charset="0"/>
                <a:ea typeface="Verdana" pitchFamily="34" charset="0"/>
                <a:cs typeface="Verdana" pitchFamily="34" charset="0"/>
              </a:rPr>
              <a:t> </a:t>
            </a:r>
            <a:r>
              <a:rPr lang="en-US" sz="2000" dirty="0" err="1" smtClean="0">
                <a:solidFill>
                  <a:schemeClr val="tx1">
                    <a:lumMod val="50000"/>
                    <a:lumOff val="50000"/>
                  </a:schemeClr>
                </a:solidFill>
                <a:latin typeface="Verdana" pitchFamily="34" charset="0"/>
                <a:ea typeface="Verdana" pitchFamily="34" charset="0"/>
                <a:cs typeface="Verdana" pitchFamily="34" charset="0"/>
              </a:rPr>
              <a:t>Lorem</a:t>
            </a:r>
            <a:r>
              <a:rPr lang="en-US" sz="2000" dirty="0" smtClean="0">
                <a:solidFill>
                  <a:schemeClr val="tx1">
                    <a:lumMod val="50000"/>
                    <a:lumOff val="50000"/>
                  </a:schemeClr>
                </a:solidFill>
                <a:latin typeface="Verdana" pitchFamily="34" charset="0"/>
                <a:ea typeface="Verdana" pitchFamily="34" charset="0"/>
                <a:cs typeface="Verdana" pitchFamily="34" charset="0"/>
              </a:rPr>
              <a:t> </a:t>
            </a:r>
            <a:r>
              <a:rPr lang="en-US" sz="2000" dirty="0" err="1" smtClean="0">
                <a:solidFill>
                  <a:schemeClr val="tx1">
                    <a:lumMod val="50000"/>
                    <a:lumOff val="50000"/>
                  </a:schemeClr>
                </a:solidFill>
                <a:latin typeface="Verdana" pitchFamily="34" charset="0"/>
                <a:ea typeface="Verdana" pitchFamily="34" charset="0"/>
                <a:cs typeface="Verdana" pitchFamily="34" charset="0"/>
              </a:rPr>
              <a:t>Ipsum</a:t>
            </a:r>
            <a:endParaRPr lang="en-GB" sz="2000" dirty="0">
              <a:solidFill>
                <a:schemeClr val="tx1">
                  <a:lumMod val="50000"/>
                  <a:lumOff val="50000"/>
                </a:schemeClr>
              </a:solidFill>
              <a:latin typeface="Verdana" pitchFamily="34" charset="0"/>
              <a:ea typeface="Verdana" pitchFamily="34" charset="0"/>
              <a:cs typeface="Verdana" pitchFamily="34" charset="0"/>
            </a:endParaRPr>
          </a:p>
        </p:txBody>
      </p:sp>
      <p:pic>
        <p:nvPicPr>
          <p:cNvPr id="6" name="Picture 2" descr="C:\Users\Ethinos 5\Desktop\logos.png"/>
          <p:cNvPicPr>
            <a:picLocks noChangeAspect="1" noChangeArrowheads="1"/>
          </p:cNvPicPr>
          <p:nvPr/>
        </p:nvPicPr>
        <p:blipFill>
          <a:blip r:embed="rId2"/>
          <a:srcRect l="15686" t="23164" r="16340" b="18079"/>
          <a:stretch>
            <a:fillRect/>
          </a:stretch>
        </p:blipFill>
        <p:spPr bwMode="auto">
          <a:xfrm>
            <a:off x="381000" y="152400"/>
            <a:ext cx="2038794" cy="679598"/>
          </a:xfrm>
          <a:prstGeom prst="rect">
            <a:avLst/>
          </a:prstGeom>
          <a:noFill/>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 y="685911"/>
            <a:ext cx="1981200" cy="101917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85800"/>
            <a:ext cx="5867400" cy="1195199"/>
          </a:xfrm>
          <a:prstGeom prst="rect">
            <a:avLst/>
          </a:prstGeom>
          <a:noFill/>
        </p:spPr>
        <p:txBody>
          <a:bodyPr wrap="square" rtlCol="0">
            <a:spAutoFit/>
          </a:bodyPr>
          <a:lstStyle/>
          <a:p>
            <a:pPr>
              <a:lnSpc>
                <a:spcPts val="4300"/>
              </a:lnSpc>
            </a:pPr>
            <a:r>
              <a:rPr lang="en-US" sz="3600" b="1" dirty="0" smtClean="0">
                <a:solidFill>
                  <a:schemeClr val="bg1"/>
                </a:solidFill>
                <a:latin typeface="Verdana" pitchFamily="34" charset="0"/>
                <a:ea typeface="Verdana" pitchFamily="34" charset="0"/>
                <a:cs typeface="Verdana" pitchFamily="34" charset="0"/>
              </a:rPr>
              <a:t>Lost Gems</a:t>
            </a:r>
          </a:p>
          <a:p>
            <a:pPr>
              <a:lnSpc>
                <a:spcPts val="4300"/>
              </a:lnSpc>
            </a:pPr>
            <a:r>
              <a:rPr lang="en-US" sz="2800" dirty="0" smtClean="0">
                <a:solidFill>
                  <a:schemeClr val="bg1"/>
                </a:solidFill>
                <a:latin typeface="Verdana" pitchFamily="34" charset="0"/>
                <a:ea typeface="Verdana" pitchFamily="34" charset="0"/>
                <a:cs typeface="Verdana" pitchFamily="34" charset="0"/>
              </a:rPr>
              <a:t>Team Avengers</a:t>
            </a:r>
            <a:endParaRPr lang="en-GB" sz="2800" dirty="0">
              <a:solidFill>
                <a:schemeClr val="bg1"/>
              </a:solidFill>
              <a:latin typeface="Verdana" pitchFamily="34" charset="0"/>
              <a:ea typeface="Verdana" pitchFamily="34" charset="0"/>
              <a:cs typeface="Verdana" pitchFamily="34" charset="0"/>
            </a:endParaRPr>
          </a:p>
        </p:txBody>
      </p:sp>
      <p:pic>
        <p:nvPicPr>
          <p:cNvPr id="6" name="Picture 2" descr="C:\Users\Ethinos 5\Desktop\logos.png"/>
          <p:cNvPicPr>
            <a:picLocks noChangeAspect="1" noChangeArrowheads="1"/>
          </p:cNvPicPr>
          <p:nvPr/>
        </p:nvPicPr>
        <p:blipFill>
          <a:blip r:embed="rId2"/>
          <a:srcRect l="15686" t="23164" r="16340" b="18079"/>
          <a:stretch>
            <a:fillRect/>
          </a:stretch>
        </p:blipFill>
        <p:spPr bwMode="auto">
          <a:xfrm>
            <a:off x="4343400" y="5838603"/>
            <a:ext cx="2038794" cy="679598"/>
          </a:xfrm>
          <a:prstGeom prst="rect">
            <a:avLst/>
          </a:prstGeom>
          <a:noFill/>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05600" y="5610114"/>
            <a:ext cx="1981200" cy="101917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702" y="1367135"/>
            <a:ext cx="3408698" cy="461665"/>
          </a:xfrm>
          <a:prstGeom prst="rect">
            <a:avLst/>
          </a:prstGeom>
          <a:noFill/>
        </p:spPr>
        <p:txBody>
          <a:bodyPr wrap="square" rtlCol="0">
            <a:spAutoFit/>
          </a:bodyPr>
          <a:lstStyle/>
          <a:p>
            <a:r>
              <a:rPr lang="en-US" sz="2400" b="1" dirty="0" smtClean="0">
                <a:solidFill>
                  <a:srgbClr val="FF304C"/>
                </a:solidFill>
                <a:latin typeface="Verdana" pitchFamily="34" charset="0"/>
                <a:ea typeface="Verdana" pitchFamily="34" charset="0"/>
                <a:cs typeface="Verdana" pitchFamily="34" charset="0"/>
              </a:rPr>
              <a:t>Executive Brief</a:t>
            </a:r>
            <a:endParaRPr lang="en-GB" sz="2400" b="1" dirty="0">
              <a:solidFill>
                <a:srgbClr val="FF304C"/>
              </a:solidFill>
              <a:latin typeface="Verdana" pitchFamily="34" charset="0"/>
              <a:ea typeface="Verdana" pitchFamily="34" charset="0"/>
              <a:cs typeface="Verdana" pitchFamily="34" charset="0"/>
            </a:endParaRPr>
          </a:p>
        </p:txBody>
      </p:sp>
      <p:sp>
        <p:nvSpPr>
          <p:cNvPr id="3" name="Rectangle 2"/>
          <p:cNvSpPr/>
          <p:nvPr/>
        </p:nvSpPr>
        <p:spPr>
          <a:xfrm>
            <a:off x="228600" y="2286000"/>
            <a:ext cx="8534400" cy="2893100"/>
          </a:xfrm>
          <a:prstGeom prst="rect">
            <a:avLst/>
          </a:prstGeom>
        </p:spPr>
        <p:txBody>
          <a:bodyPr wrap="square">
            <a:spAutoFit/>
          </a:bodyPr>
          <a:lstStyle/>
          <a:p>
            <a:r>
              <a:rPr lang="en-GB" sz="1400" dirty="0" smtClean="0">
                <a:solidFill>
                  <a:schemeClr val="tx1">
                    <a:lumMod val="65000"/>
                    <a:lumOff val="35000"/>
                  </a:schemeClr>
                </a:solidFill>
                <a:latin typeface="Verdana" pitchFamily="34" charset="0"/>
                <a:ea typeface="Verdana" pitchFamily="34" charset="0"/>
                <a:cs typeface="Verdana" pitchFamily="34" charset="0"/>
              </a:rPr>
              <a:t>Illegal child labour and trafficking has become a mammoth problem not just in India but across the globe. Some statistics to highlight the gravity of the issue:-</a:t>
            </a:r>
          </a:p>
          <a:p>
            <a:pPr marL="742950" lvl="1" indent="-285750">
              <a:buFont typeface="Arial" charset="0"/>
              <a:buChar char="•"/>
            </a:pPr>
            <a:r>
              <a:rPr lang="en-GB" sz="1400" dirty="0">
                <a:solidFill>
                  <a:schemeClr val="tx1">
                    <a:lumMod val="65000"/>
                    <a:lumOff val="35000"/>
                  </a:schemeClr>
                </a:solidFill>
                <a:latin typeface="Verdana" pitchFamily="34" charset="0"/>
                <a:ea typeface="Verdana" pitchFamily="34" charset="0"/>
                <a:cs typeface="Verdana" pitchFamily="34" charset="0"/>
              </a:rPr>
              <a:t>The 2012 Global Report on Trafficking in Persons released by United Nations Office on Drug and Crime (UNODC) has revealed that 27 per cent of all victims of human trafficking officially detected globally between year 2007 and 2010 are </a:t>
            </a:r>
            <a:r>
              <a:rPr lang="en-GB" sz="1400" dirty="0" smtClean="0">
                <a:solidFill>
                  <a:schemeClr val="tx1">
                    <a:lumMod val="65000"/>
                    <a:lumOff val="35000"/>
                  </a:schemeClr>
                </a:solidFill>
                <a:latin typeface="Verdana" pitchFamily="34" charset="0"/>
                <a:ea typeface="Verdana" pitchFamily="34" charset="0"/>
                <a:cs typeface="Verdana" pitchFamily="34" charset="0"/>
              </a:rPr>
              <a:t>children.</a:t>
            </a:r>
          </a:p>
          <a:p>
            <a:pPr marL="742950" lvl="1" indent="-285750">
              <a:buFont typeface="Arial" charset="0"/>
              <a:buChar char="•"/>
            </a:pPr>
            <a:r>
              <a:rPr lang="en-GB" sz="1400" dirty="0" smtClean="0">
                <a:solidFill>
                  <a:schemeClr val="tx1">
                    <a:lumMod val="65000"/>
                    <a:lumOff val="35000"/>
                  </a:schemeClr>
                </a:solidFill>
                <a:latin typeface="Verdana" pitchFamily="34" charset="0"/>
                <a:ea typeface="Verdana" pitchFamily="34" charset="0"/>
                <a:cs typeface="Verdana" pitchFamily="34" charset="0"/>
              </a:rPr>
              <a:t>Child </a:t>
            </a:r>
            <a:r>
              <a:rPr lang="en-GB" sz="1400" dirty="0">
                <a:solidFill>
                  <a:schemeClr val="tx1">
                    <a:lumMod val="65000"/>
                    <a:lumOff val="35000"/>
                  </a:schemeClr>
                </a:solidFill>
                <a:latin typeface="Verdana" pitchFamily="34" charset="0"/>
                <a:ea typeface="Verdana" pitchFamily="34" charset="0"/>
                <a:cs typeface="Verdana" pitchFamily="34" charset="0"/>
              </a:rPr>
              <a:t>trafficking either happens for sex trade or for </a:t>
            </a:r>
            <a:r>
              <a:rPr lang="en-GB" sz="1400" dirty="0" smtClean="0">
                <a:solidFill>
                  <a:schemeClr val="tx1">
                    <a:lumMod val="65000"/>
                    <a:lumOff val="35000"/>
                  </a:schemeClr>
                </a:solidFill>
                <a:latin typeface="Verdana" pitchFamily="34" charset="0"/>
                <a:ea typeface="Verdana" pitchFamily="34" charset="0"/>
                <a:cs typeface="Verdana" pitchFamily="34" charset="0"/>
              </a:rPr>
              <a:t>child labour.</a:t>
            </a:r>
          </a:p>
          <a:p>
            <a:pPr marL="742950" lvl="1" indent="-285750">
              <a:buFont typeface="Arial" charset="0"/>
              <a:buChar char="•"/>
            </a:pPr>
            <a:endParaRPr lang="en-GB" sz="1400" dirty="0" smtClean="0">
              <a:solidFill>
                <a:schemeClr val="tx1">
                  <a:lumMod val="65000"/>
                  <a:lumOff val="35000"/>
                </a:schemeClr>
              </a:solidFill>
              <a:latin typeface="Verdana" pitchFamily="34" charset="0"/>
              <a:ea typeface="Verdana" pitchFamily="34" charset="0"/>
              <a:cs typeface="Verdana" pitchFamily="34" charset="0"/>
            </a:endParaRPr>
          </a:p>
          <a:p>
            <a:pPr lvl="1"/>
            <a:endParaRPr lang="en-GB" sz="1400" dirty="0">
              <a:solidFill>
                <a:schemeClr val="tx1">
                  <a:lumMod val="65000"/>
                  <a:lumOff val="35000"/>
                </a:schemeClr>
              </a:solidFill>
              <a:latin typeface="Verdana" pitchFamily="34" charset="0"/>
              <a:ea typeface="Verdana" pitchFamily="34" charset="0"/>
              <a:cs typeface="Verdana" pitchFamily="34" charset="0"/>
            </a:endParaRPr>
          </a:p>
          <a:p>
            <a:r>
              <a:rPr lang="en-GB" sz="1400" dirty="0" smtClean="0">
                <a:solidFill>
                  <a:schemeClr val="tx1">
                    <a:lumMod val="65000"/>
                    <a:lumOff val="35000"/>
                  </a:schemeClr>
                </a:solidFill>
                <a:latin typeface="Verdana" pitchFamily="34" charset="0"/>
                <a:ea typeface="Verdana" pitchFamily="34" charset="0"/>
                <a:cs typeface="Verdana" pitchFamily="34" charset="0"/>
              </a:rPr>
              <a:t>As a responsible corporate entity , </a:t>
            </a:r>
            <a:r>
              <a:rPr lang="en-GB" sz="1400" dirty="0" err="1" smtClean="0">
                <a:solidFill>
                  <a:schemeClr val="tx1">
                    <a:lumMod val="65000"/>
                    <a:lumOff val="35000"/>
                  </a:schemeClr>
                </a:solidFill>
                <a:latin typeface="Verdana" pitchFamily="34" charset="0"/>
                <a:ea typeface="Verdana" pitchFamily="34" charset="0"/>
                <a:cs typeface="Verdana" pitchFamily="34" charset="0"/>
              </a:rPr>
              <a:t>CapGemini</a:t>
            </a:r>
            <a:r>
              <a:rPr lang="en-GB" sz="1400" dirty="0" smtClean="0">
                <a:solidFill>
                  <a:schemeClr val="tx1">
                    <a:lumMod val="65000"/>
                    <a:lumOff val="35000"/>
                  </a:schemeClr>
                </a:solidFill>
                <a:latin typeface="Verdana" pitchFamily="34" charset="0"/>
                <a:ea typeface="Verdana" pitchFamily="34" charset="0"/>
                <a:cs typeface="Verdana" pitchFamily="34" charset="0"/>
              </a:rPr>
              <a:t> feels strongly about this evil of society and is firmly committed to do the utmost in its capacity to root it out.</a:t>
            </a:r>
          </a:p>
          <a:p>
            <a:r>
              <a:rPr lang="en-GB" sz="1400" dirty="0">
                <a:solidFill>
                  <a:schemeClr val="tx1">
                    <a:lumMod val="65000"/>
                    <a:lumOff val="35000"/>
                  </a:schemeClr>
                </a:solidFill>
                <a:latin typeface="Verdana" pitchFamily="34" charset="0"/>
                <a:ea typeface="Verdana" pitchFamily="34" charset="0"/>
                <a:cs typeface="Verdana" pitchFamily="34" charset="0"/>
              </a:rPr>
              <a:t/>
            </a:r>
            <a:br>
              <a:rPr lang="en-GB" sz="1400" dirty="0">
                <a:solidFill>
                  <a:schemeClr val="tx1">
                    <a:lumMod val="65000"/>
                    <a:lumOff val="35000"/>
                  </a:schemeClr>
                </a:solidFill>
                <a:latin typeface="Verdana" pitchFamily="34" charset="0"/>
                <a:ea typeface="Verdana" pitchFamily="34" charset="0"/>
                <a:cs typeface="Verdana" pitchFamily="34" charset="0"/>
              </a:rPr>
            </a:br>
            <a:r>
              <a:rPr lang="en-GB" sz="1400" dirty="0" smtClean="0">
                <a:solidFill>
                  <a:schemeClr val="tx1">
                    <a:lumMod val="65000"/>
                    <a:lumOff val="35000"/>
                  </a:schemeClr>
                </a:solidFill>
                <a:latin typeface="Verdana" pitchFamily="34" charset="0"/>
                <a:ea typeface="Verdana" pitchFamily="34" charset="0"/>
                <a:cs typeface="Verdana" pitchFamily="34" charset="0"/>
              </a:rPr>
              <a:t>This business case proposal is for a mobile app which aspires to introduce a platform to connect the various stakeholders involved in this situation.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170" y="990600"/>
            <a:ext cx="4583430" cy="461665"/>
          </a:xfrm>
          <a:prstGeom prst="rect">
            <a:avLst/>
          </a:prstGeom>
          <a:noFill/>
        </p:spPr>
        <p:txBody>
          <a:bodyPr wrap="square" rtlCol="0">
            <a:spAutoFit/>
          </a:bodyPr>
          <a:lstStyle/>
          <a:p>
            <a:r>
              <a:rPr lang="en-US" sz="2400" b="1" dirty="0" smtClean="0">
                <a:solidFill>
                  <a:srgbClr val="FF304C"/>
                </a:solidFill>
                <a:latin typeface="Verdana" pitchFamily="34" charset="0"/>
                <a:ea typeface="Verdana" pitchFamily="34" charset="0"/>
                <a:cs typeface="Verdana" pitchFamily="34" charset="0"/>
              </a:rPr>
              <a:t>Major Stakeholders </a:t>
            </a:r>
            <a:endParaRPr lang="en-GB" sz="2400" b="1" dirty="0">
              <a:solidFill>
                <a:srgbClr val="FF304C"/>
              </a:solidFill>
              <a:latin typeface="Verdana" pitchFamily="34" charset="0"/>
              <a:ea typeface="Verdana" pitchFamily="34" charset="0"/>
              <a:cs typeface="Verdana"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24000"/>
            <a:ext cx="7086600" cy="4572000"/>
          </a:xfrm>
          <a:prstGeom prst="rect">
            <a:avLst/>
          </a:prstGeom>
        </p:spPr>
      </p:pic>
    </p:spTree>
    <p:extLst>
      <p:ext uri="{BB962C8B-B14F-4D97-AF65-F5344CB8AC3E}">
        <p14:creationId xmlns:p14="http://schemas.microsoft.com/office/powerpoint/2010/main" val="821045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170" y="990600"/>
            <a:ext cx="4583430" cy="461665"/>
          </a:xfrm>
          <a:prstGeom prst="rect">
            <a:avLst/>
          </a:prstGeom>
          <a:noFill/>
        </p:spPr>
        <p:txBody>
          <a:bodyPr wrap="square" rtlCol="0">
            <a:spAutoFit/>
          </a:bodyPr>
          <a:lstStyle/>
          <a:p>
            <a:r>
              <a:rPr lang="en-US" sz="2400" b="1" dirty="0" smtClean="0">
                <a:solidFill>
                  <a:srgbClr val="FF304C"/>
                </a:solidFill>
                <a:latin typeface="Verdana" pitchFamily="34" charset="0"/>
                <a:ea typeface="Verdana" pitchFamily="34" charset="0"/>
                <a:cs typeface="Verdana" pitchFamily="34" charset="0"/>
              </a:rPr>
              <a:t>User Stories </a:t>
            </a:r>
            <a:endParaRPr lang="en-GB" sz="2400" b="1" dirty="0">
              <a:solidFill>
                <a:srgbClr val="FF304C"/>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65848572"/>
              </p:ext>
            </p:extLst>
          </p:nvPr>
        </p:nvGraphicFramePr>
        <p:xfrm>
          <a:off x="533400" y="1752600"/>
          <a:ext cx="7772400" cy="4119880"/>
        </p:xfrm>
        <a:graphic>
          <a:graphicData uri="http://schemas.openxmlformats.org/drawingml/2006/table">
            <a:tbl>
              <a:tblPr firstRow="1" bandRow="1">
                <a:tableStyleId>{5C22544A-7EE6-4342-B048-85BDC9FD1C3A}</a:tableStyleId>
              </a:tblPr>
              <a:tblGrid>
                <a:gridCol w="2590800"/>
                <a:gridCol w="2590800"/>
                <a:gridCol w="2590800"/>
              </a:tblGrid>
              <a:tr h="370840">
                <a:tc>
                  <a:txBody>
                    <a:bodyPr/>
                    <a:lstStyle/>
                    <a:p>
                      <a:r>
                        <a:rPr lang="en-US" dirty="0" smtClean="0"/>
                        <a:t>As a/an</a:t>
                      </a:r>
                      <a:endParaRPr lang="en-US" dirty="0"/>
                    </a:p>
                  </a:txBody>
                  <a:tcPr/>
                </a:tc>
                <a:tc>
                  <a:txBody>
                    <a:bodyPr/>
                    <a:lstStyle/>
                    <a:p>
                      <a:r>
                        <a:rPr lang="en-US" dirty="0" smtClean="0"/>
                        <a:t>I want to be able to</a:t>
                      </a:r>
                      <a:endParaRPr lang="en-US" dirty="0"/>
                    </a:p>
                  </a:txBody>
                  <a:tcPr/>
                </a:tc>
                <a:tc>
                  <a:txBody>
                    <a:bodyPr/>
                    <a:lstStyle/>
                    <a:p>
                      <a:r>
                        <a:rPr lang="en-US" dirty="0" smtClean="0"/>
                        <a:t>So that</a:t>
                      </a:r>
                      <a:endParaRPr lang="en-US" dirty="0"/>
                    </a:p>
                  </a:txBody>
                  <a:tcPr/>
                </a:tc>
              </a:tr>
              <a:tr h="370840">
                <a:tc>
                  <a:txBody>
                    <a:bodyPr/>
                    <a:lstStyle/>
                    <a:p>
                      <a:r>
                        <a:rPr lang="en-US" dirty="0" smtClean="0"/>
                        <a:t>Parent</a:t>
                      </a:r>
                      <a:endParaRPr lang="en-US" dirty="0"/>
                    </a:p>
                  </a:txBody>
                  <a:tcPr/>
                </a:tc>
                <a:tc>
                  <a:txBody>
                    <a:bodyPr/>
                    <a:lstStyle/>
                    <a:p>
                      <a:r>
                        <a:rPr lang="en-US" baseline="0" dirty="0" smtClean="0"/>
                        <a:t>logon to app</a:t>
                      </a:r>
                      <a:endParaRPr lang="en-US" dirty="0"/>
                    </a:p>
                  </a:txBody>
                  <a:tcPr/>
                </a:tc>
                <a:tc>
                  <a:txBody>
                    <a:bodyPr/>
                    <a:lstStyle/>
                    <a:p>
                      <a:r>
                        <a:rPr lang="en-US" dirty="0" smtClean="0"/>
                        <a:t>I can track progress of my case.</a:t>
                      </a:r>
                      <a:endParaRPr lang="en-US" dirty="0"/>
                    </a:p>
                  </a:txBody>
                  <a:tcPr/>
                </a:tc>
              </a:tr>
              <a:tr h="370840">
                <a:tc>
                  <a:txBody>
                    <a:bodyPr/>
                    <a:lstStyle/>
                    <a:p>
                      <a:r>
                        <a:rPr lang="en-US" dirty="0" smtClean="0"/>
                        <a:t>Parent</a:t>
                      </a:r>
                      <a:endParaRPr lang="en-US" dirty="0"/>
                    </a:p>
                  </a:txBody>
                  <a:tcPr/>
                </a:tc>
                <a:tc>
                  <a:txBody>
                    <a:bodyPr/>
                    <a:lstStyle/>
                    <a:p>
                      <a:r>
                        <a:rPr lang="en-US" baseline="0" dirty="0" smtClean="0"/>
                        <a:t>initiate search for my child</a:t>
                      </a:r>
                      <a:endParaRPr lang="en-US" dirty="0"/>
                    </a:p>
                  </a:txBody>
                  <a:tcPr/>
                </a:tc>
                <a:tc>
                  <a:txBody>
                    <a:bodyPr/>
                    <a:lstStyle/>
                    <a:p>
                      <a:r>
                        <a:rPr lang="en-US" dirty="0" smtClean="0"/>
                        <a:t>new</a:t>
                      </a:r>
                      <a:r>
                        <a:rPr lang="en-US" baseline="0" dirty="0" smtClean="0"/>
                        <a:t> images in the database can be checked for and matched.</a:t>
                      </a:r>
                      <a:endParaRPr lang="en-US" dirty="0"/>
                    </a:p>
                  </a:txBody>
                  <a:tcPr/>
                </a:tc>
              </a:tr>
              <a:tr h="370840">
                <a:tc>
                  <a:txBody>
                    <a:bodyPr/>
                    <a:lstStyle/>
                    <a:p>
                      <a:r>
                        <a:rPr lang="en-US" dirty="0" smtClean="0"/>
                        <a:t>Parent </a:t>
                      </a:r>
                      <a:endParaRPr lang="en-US" dirty="0"/>
                    </a:p>
                  </a:txBody>
                  <a:tcPr/>
                </a:tc>
                <a:tc>
                  <a:txBody>
                    <a:bodyPr/>
                    <a:lstStyle/>
                    <a:p>
                      <a:r>
                        <a:rPr lang="en-US" dirty="0" smtClean="0"/>
                        <a:t>Input details of my missing child</a:t>
                      </a:r>
                      <a:endParaRPr lang="en-US" dirty="0"/>
                    </a:p>
                  </a:txBody>
                  <a:tcPr/>
                </a:tc>
                <a:tc>
                  <a:txBody>
                    <a:bodyPr/>
                    <a:lstStyle/>
                    <a:p>
                      <a:r>
                        <a:rPr lang="en-US" dirty="0" smtClean="0"/>
                        <a:t>He/she can be compared </a:t>
                      </a:r>
                      <a:r>
                        <a:rPr lang="en-US" baseline="0" dirty="0" smtClean="0"/>
                        <a:t>across the database.</a:t>
                      </a:r>
                      <a:endParaRPr lang="en-US" dirty="0"/>
                    </a:p>
                  </a:txBody>
                  <a:tcPr/>
                </a:tc>
              </a:tr>
              <a:tr h="370840">
                <a:tc>
                  <a:txBody>
                    <a:bodyPr/>
                    <a:lstStyle/>
                    <a:p>
                      <a:r>
                        <a:rPr lang="en-US" dirty="0" smtClean="0"/>
                        <a:t>Citizen</a:t>
                      </a:r>
                      <a:endParaRPr lang="en-US" dirty="0"/>
                    </a:p>
                  </a:txBody>
                  <a:tcPr/>
                </a:tc>
                <a:tc>
                  <a:txBody>
                    <a:bodyPr/>
                    <a:lstStyle/>
                    <a:p>
                      <a:r>
                        <a:rPr lang="en-US" dirty="0" smtClean="0"/>
                        <a:t>be</a:t>
                      </a:r>
                      <a:r>
                        <a:rPr lang="en-US" baseline="0" dirty="0" smtClean="0"/>
                        <a:t> able to quickly upload photos</a:t>
                      </a:r>
                      <a:endParaRPr lang="en-US" dirty="0"/>
                    </a:p>
                  </a:txBody>
                  <a:tcPr/>
                </a:tc>
                <a:tc>
                  <a:txBody>
                    <a:bodyPr/>
                    <a:lstStyle/>
                    <a:p>
                      <a:r>
                        <a:rPr lang="en-US" dirty="0" smtClean="0"/>
                        <a:t>the</a:t>
                      </a:r>
                      <a:r>
                        <a:rPr lang="en-US" baseline="0" dirty="0" smtClean="0"/>
                        <a:t> process is usable in poor network coverage area</a:t>
                      </a:r>
                      <a:endParaRPr lang="en-US" dirty="0"/>
                    </a:p>
                  </a:txBody>
                  <a:tcPr/>
                </a:tc>
              </a:tr>
              <a:tr h="370840">
                <a:tc>
                  <a:txBody>
                    <a:bodyPr/>
                    <a:lstStyle/>
                    <a:p>
                      <a:r>
                        <a:rPr lang="en-US" dirty="0" smtClean="0"/>
                        <a:t>Enterprise</a:t>
                      </a:r>
                      <a:endParaRPr lang="en-US" dirty="0"/>
                    </a:p>
                  </a:txBody>
                  <a:tcPr/>
                </a:tc>
                <a:tc>
                  <a:txBody>
                    <a:bodyPr/>
                    <a:lstStyle/>
                    <a:p>
                      <a:r>
                        <a:rPr lang="en-US" dirty="0" smtClean="0"/>
                        <a:t>Incentivize the citizens</a:t>
                      </a:r>
                      <a:endParaRPr lang="en-US" dirty="0"/>
                    </a:p>
                  </a:txBody>
                  <a:tcPr/>
                </a:tc>
                <a:tc>
                  <a:txBody>
                    <a:bodyPr/>
                    <a:lstStyle/>
                    <a:p>
                      <a:r>
                        <a:rPr lang="en-US" dirty="0" smtClean="0"/>
                        <a:t>they</a:t>
                      </a:r>
                      <a:r>
                        <a:rPr lang="en-US" baseline="0" dirty="0" smtClean="0"/>
                        <a:t> feel encouraged to support this initiative</a:t>
                      </a:r>
                      <a:endParaRPr lang="en-US" dirty="0"/>
                    </a:p>
                  </a:txBody>
                  <a:tcPr/>
                </a:tc>
              </a:tr>
            </a:tbl>
          </a:graphicData>
        </a:graphic>
      </p:graphicFrame>
    </p:spTree>
    <p:extLst>
      <p:ext uri="{BB962C8B-B14F-4D97-AF65-F5344CB8AC3E}">
        <p14:creationId xmlns:p14="http://schemas.microsoft.com/office/powerpoint/2010/main" val="2115770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170" y="762000"/>
            <a:ext cx="4583430" cy="461665"/>
          </a:xfrm>
          <a:prstGeom prst="rect">
            <a:avLst/>
          </a:prstGeom>
          <a:noFill/>
        </p:spPr>
        <p:txBody>
          <a:bodyPr wrap="square" rtlCol="0">
            <a:spAutoFit/>
          </a:bodyPr>
          <a:lstStyle/>
          <a:p>
            <a:r>
              <a:rPr lang="en-US" sz="2400" b="1" dirty="0" smtClean="0">
                <a:solidFill>
                  <a:srgbClr val="FF304C"/>
                </a:solidFill>
                <a:latin typeface="Verdana" pitchFamily="34" charset="0"/>
                <a:ea typeface="Verdana" pitchFamily="34" charset="0"/>
                <a:cs typeface="Verdana" pitchFamily="34" charset="0"/>
              </a:rPr>
              <a:t>User Stories </a:t>
            </a:r>
            <a:endParaRPr lang="en-GB" sz="2400" b="1" dirty="0">
              <a:solidFill>
                <a:srgbClr val="FF304C"/>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92760964"/>
              </p:ext>
            </p:extLst>
          </p:nvPr>
        </p:nvGraphicFramePr>
        <p:xfrm>
          <a:off x="533400" y="1442720"/>
          <a:ext cx="7772400" cy="4119880"/>
        </p:xfrm>
        <a:graphic>
          <a:graphicData uri="http://schemas.openxmlformats.org/drawingml/2006/table">
            <a:tbl>
              <a:tblPr firstRow="1" bandRow="1">
                <a:tableStyleId>{5C22544A-7EE6-4342-B048-85BDC9FD1C3A}</a:tableStyleId>
              </a:tblPr>
              <a:tblGrid>
                <a:gridCol w="2590800"/>
                <a:gridCol w="2590800"/>
                <a:gridCol w="2590800"/>
              </a:tblGrid>
              <a:tr h="370840">
                <a:tc>
                  <a:txBody>
                    <a:bodyPr/>
                    <a:lstStyle/>
                    <a:p>
                      <a:r>
                        <a:rPr lang="en-US" dirty="0" smtClean="0"/>
                        <a:t>As a </a:t>
                      </a:r>
                      <a:endParaRPr lang="en-US" dirty="0"/>
                    </a:p>
                  </a:txBody>
                  <a:tcPr/>
                </a:tc>
                <a:tc>
                  <a:txBody>
                    <a:bodyPr/>
                    <a:lstStyle/>
                    <a:p>
                      <a:r>
                        <a:rPr lang="en-US" dirty="0" smtClean="0"/>
                        <a:t>I want to be able to</a:t>
                      </a:r>
                      <a:endParaRPr lang="en-US" dirty="0"/>
                    </a:p>
                  </a:txBody>
                  <a:tcPr/>
                </a:tc>
                <a:tc>
                  <a:txBody>
                    <a:bodyPr/>
                    <a:lstStyle/>
                    <a:p>
                      <a:r>
                        <a:rPr lang="en-US" dirty="0" smtClean="0"/>
                        <a:t>So that</a:t>
                      </a:r>
                      <a:endParaRPr lang="en-US" dirty="0"/>
                    </a:p>
                  </a:txBody>
                  <a:tcPr/>
                </a:tc>
              </a:tr>
              <a:tr h="370840">
                <a:tc>
                  <a:txBody>
                    <a:bodyPr/>
                    <a:lstStyle/>
                    <a:p>
                      <a:r>
                        <a:rPr lang="en-US" dirty="0" smtClean="0"/>
                        <a:t>Law enforcement officer</a:t>
                      </a:r>
                      <a:endParaRPr lang="en-US" dirty="0"/>
                    </a:p>
                  </a:txBody>
                  <a:tcPr/>
                </a:tc>
                <a:tc>
                  <a:txBody>
                    <a:bodyPr/>
                    <a:lstStyle/>
                    <a:p>
                      <a:r>
                        <a:rPr lang="en-US" baseline="0" dirty="0" smtClean="0"/>
                        <a:t>see the images of children of my area</a:t>
                      </a:r>
                      <a:endParaRPr lang="en-US" dirty="0"/>
                    </a:p>
                  </a:txBody>
                  <a:tcPr/>
                </a:tc>
                <a:tc>
                  <a:txBody>
                    <a:bodyPr/>
                    <a:lstStyle/>
                    <a:p>
                      <a:r>
                        <a:rPr lang="en-US" dirty="0" smtClean="0"/>
                        <a:t>I can take necessary action</a:t>
                      </a:r>
                      <a:endParaRPr lang="en-US" dirty="0"/>
                    </a:p>
                  </a:txBody>
                  <a:tcPr/>
                </a:tc>
              </a:tr>
              <a:tr h="370840">
                <a:tc>
                  <a:txBody>
                    <a:bodyPr/>
                    <a:lstStyle/>
                    <a:p>
                      <a:r>
                        <a:rPr lang="en-US" dirty="0" smtClean="0"/>
                        <a:t>Law enforcement office</a:t>
                      </a:r>
                      <a:endParaRPr lang="en-US" dirty="0"/>
                    </a:p>
                  </a:txBody>
                  <a:tcPr/>
                </a:tc>
                <a:tc>
                  <a:txBody>
                    <a:bodyPr/>
                    <a:lstStyle/>
                    <a:p>
                      <a:r>
                        <a:rPr lang="en-US" dirty="0" smtClean="0"/>
                        <a:t>Get a periodic</a:t>
                      </a:r>
                      <a:r>
                        <a:rPr lang="en-US" baseline="0" dirty="0" smtClean="0"/>
                        <a:t> report of missing children of my area</a:t>
                      </a:r>
                      <a:endParaRPr lang="en-US" dirty="0"/>
                    </a:p>
                  </a:txBody>
                  <a:tcPr/>
                </a:tc>
                <a:tc>
                  <a:txBody>
                    <a:bodyPr/>
                    <a:lstStyle/>
                    <a:p>
                      <a:r>
                        <a:rPr lang="en-US" dirty="0" smtClean="0"/>
                        <a:t>I can monitor their case progress.</a:t>
                      </a:r>
                      <a:endParaRPr lang="en-US" dirty="0"/>
                    </a:p>
                  </a:txBody>
                  <a:tcPr/>
                </a:tc>
              </a:tr>
              <a:tr h="370840">
                <a:tc>
                  <a:txBody>
                    <a:bodyPr/>
                    <a:lstStyle/>
                    <a:p>
                      <a:r>
                        <a:rPr lang="en-US" dirty="0" smtClean="0"/>
                        <a:t>Social worker/Law enforcement officer</a:t>
                      </a:r>
                      <a:endParaRPr lang="en-US" dirty="0"/>
                    </a:p>
                  </a:txBody>
                  <a:tcPr/>
                </a:tc>
                <a:tc>
                  <a:txBody>
                    <a:bodyPr/>
                    <a:lstStyle/>
                    <a:p>
                      <a:r>
                        <a:rPr lang="en-US" baseline="0" dirty="0" smtClean="0"/>
                        <a:t>See data and trends of the missing children</a:t>
                      </a:r>
                      <a:endParaRPr lang="en-US" dirty="0"/>
                    </a:p>
                  </a:txBody>
                  <a:tcPr/>
                </a:tc>
                <a:tc>
                  <a:txBody>
                    <a:bodyPr/>
                    <a:lstStyle/>
                    <a:p>
                      <a:r>
                        <a:rPr lang="en-US" dirty="0" smtClean="0"/>
                        <a:t>I can plan my next course of action</a:t>
                      </a:r>
                      <a:endParaRPr lang="en-US" dirty="0"/>
                    </a:p>
                  </a:txBody>
                  <a:tcPr/>
                </a:tc>
              </a:tr>
              <a:tr h="370840">
                <a:tc>
                  <a:txBody>
                    <a:bodyPr/>
                    <a:lstStyle/>
                    <a:p>
                      <a:r>
                        <a:rPr lang="en-US" dirty="0" smtClean="0"/>
                        <a:t>System</a:t>
                      </a:r>
                      <a:endParaRPr lang="en-US" dirty="0"/>
                    </a:p>
                  </a:txBody>
                  <a:tcPr/>
                </a:tc>
                <a:tc>
                  <a:txBody>
                    <a:bodyPr/>
                    <a:lstStyle/>
                    <a:p>
                      <a:r>
                        <a:rPr lang="en-US" dirty="0" smtClean="0"/>
                        <a:t>Identify</a:t>
                      </a:r>
                      <a:r>
                        <a:rPr lang="en-US" baseline="0" dirty="0" smtClean="0"/>
                        <a:t> the uploaded image from image bank</a:t>
                      </a:r>
                      <a:endParaRPr lang="en-US" dirty="0"/>
                    </a:p>
                  </a:txBody>
                  <a:tcPr/>
                </a:tc>
                <a:tc>
                  <a:txBody>
                    <a:bodyPr/>
                    <a:lstStyle/>
                    <a:p>
                      <a:r>
                        <a:rPr lang="en-US" dirty="0" smtClean="0"/>
                        <a:t>I can convey</a:t>
                      </a:r>
                      <a:r>
                        <a:rPr lang="en-US" baseline="0" dirty="0" smtClean="0"/>
                        <a:t> the result of search to the parent.</a:t>
                      </a:r>
                      <a:endParaRPr lang="en-US" dirty="0"/>
                    </a:p>
                  </a:txBody>
                  <a:tcPr/>
                </a:tc>
              </a:tr>
              <a:tr h="370840">
                <a:tc>
                  <a:txBody>
                    <a:bodyPr/>
                    <a:lstStyle/>
                    <a:p>
                      <a:r>
                        <a:rPr lang="en-US" dirty="0" smtClean="0"/>
                        <a:t>System</a:t>
                      </a:r>
                      <a:endParaRPr lang="en-US" dirty="0"/>
                    </a:p>
                  </a:txBody>
                  <a:tcPr/>
                </a:tc>
                <a:tc>
                  <a:txBody>
                    <a:bodyPr/>
                    <a:lstStyle/>
                    <a:p>
                      <a:r>
                        <a:rPr lang="en-US" dirty="0" smtClean="0"/>
                        <a:t>Optimize the image search and match algorithms</a:t>
                      </a:r>
                      <a:endParaRPr lang="en-US" dirty="0"/>
                    </a:p>
                  </a:txBody>
                  <a:tcPr/>
                </a:tc>
                <a:tc>
                  <a:txBody>
                    <a:bodyPr/>
                    <a:lstStyle/>
                    <a:p>
                      <a:r>
                        <a:rPr lang="en-US" dirty="0" smtClean="0"/>
                        <a:t>the</a:t>
                      </a:r>
                      <a:r>
                        <a:rPr lang="en-US" baseline="0" dirty="0" smtClean="0"/>
                        <a:t> service resilience , efficiency and cost is maintained.</a:t>
                      </a:r>
                      <a:endParaRPr lang="en-US" dirty="0"/>
                    </a:p>
                  </a:txBody>
                  <a:tcPr/>
                </a:tc>
              </a:tr>
            </a:tbl>
          </a:graphicData>
        </a:graphic>
      </p:graphicFrame>
    </p:spTree>
    <p:extLst>
      <p:ext uri="{BB962C8B-B14F-4D97-AF65-F5344CB8AC3E}">
        <p14:creationId xmlns:p14="http://schemas.microsoft.com/office/powerpoint/2010/main" val="1510598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170" y="990600"/>
            <a:ext cx="4583430" cy="461665"/>
          </a:xfrm>
          <a:prstGeom prst="rect">
            <a:avLst/>
          </a:prstGeom>
          <a:noFill/>
        </p:spPr>
        <p:txBody>
          <a:bodyPr wrap="square" rtlCol="0">
            <a:spAutoFit/>
          </a:bodyPr>
          <a:lstStyle/>
          <a:p>
            <a:r>
              <a:rPr lang="en-US" sz="2400" b="1" dirty="0" smtClean="0">
                <a:solidFill>
                  <a:srgbClr val="FF304C"/>
                </a:solidFill>
                <a:latin typeface="Verdana" pitchFamily="34" charset="0"/>
                <a:ea typeface="Verdana" pitchFamily="34" charset="0"/>
                <a:cs typeface="Verdana" pitchFamily="34" charset="0"/>
              </a:rPr>
              <a:t>User Stories </a:t>
            </a:r>
            <a:endParaRPr lang="en-GB" sz="2400" b="1" dirty="0">
              <a:solidFill>
                <a:srgbClr val="FF304C"/>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3633501"/>
              </p:ext>
            </p:extLst>
          </p:nvPr>
        </p:nvGraphicFramePr>
        <p:xfrm>
          <a:off x="533400" y="1752600"/>
          <a:ext cx="7772400" cy="3114040"/>
        </p:xfrm>
        <a:graphic>
          <a:graphicData uri="http://schemas.openxmlformats.org/drawingml/2006/table">
            <a:tbl>
              <a:tblPr firstRow="1" bandRow="1">
                <a:tableStyleId>{5C22544A-7EE6-4342-B048-85BDC9FD1C3A}</a:tableStyleId>
              </a:tblPr>
              <a:tblGrid>
                <a:gridCol w="2590800"/>
                <a:gridCol w="2590800"/>
                <a:gridCol w="2590800"/>
              </a:tblGrid>
              <a:tr h="370840">
                <a:tc>
                  <a:txBody>
                    <a:bodyPr/>
                    <a:lstStyle/>
                    <a:p>
                      <a:r>
                        <a:rPr lang="en-US" dirty="0" smtClean="0"/>
                        <a:t>As a </a:t>
                      </a:r>
                      <a:endParaRPr lang="en-US" dirty="0"/>
                    </a:p>
                  </a:txBody>
                  <a:tcPr/>
                </a:tc>
                <a:tc>
                  <a:txBody>
                    <a:bodyPr/>
                    <a:lstStyle/>
                    <a:p>
                      <a:r>
                        <a:rPr lang="en-US" dirty="0" smtClean="0"/>
                        <a:t>I want to be able to</a:t>
                      </a:r>
                      <a:endParaRPr lang="en-US" dirty="0"/>
                    </a:p>
                  </a:txBody>
                  <a:tcPr/>
                </a:tc>
                <a:tc>
                  <a:txBody>
                    <a:bodyPr/>
                    <a:lstStyle/>
                    <a:p>
                      <a:r>
                        <a:rPr lang="en-US" dirty="0" smtClean="0"/>
                        <a:t>So that</a:t>
                      </a:r>
                      <a:endParaRPr lang="en-US" dirty="0"/>
                    </a:p>
                  </a:txBody>
                  <a:tcPr/>
                </a:tc>
              </a:tr>
              <a:tr h="370840">
                <a:tc>
                  <a:txBody>
                    <a:bodyPr/>
                    <a:lstStyle/>
                    <a:p>
                      <a:r>
                        <a:rPr lang="en-US" dirty="0" smtClean="0"/>
                        <a:t>System</a:t>
                      </a:r>
                      <a:endParaRPr lang="en-US" dirty="0"/>
                    </a:p>
                  </a:txBody>
                  <a:tcPr/>
                </a:tc>
                <a:tc>
                  <a:txBody>
                    <a:bodyPr/>
                    <a:lstStyle/>
                    <a:p>
                      <a:r>
                        <a:rPr lang="en-US" dirty="0" smtClean="0"/>
                        <a:t>Share</a:t>
                      </a:r>
                      <a:r>
                        <a:rPr lang="en-US" baseline="0" dirty="0" smtClean="0"/>
                        <a:t> uploaded images to social media</a:t>
                      </a:r>
                      <a:endParaRPr lang="en-US" dirty="0"/>
                    </a:p>
                  </a:txBody>
                  <a:tcPr/>
                </a:tc>
                <a:tc>
                  <a:txBody>
                    <a:bodyPr/>
                    <a:lstStyle/>
                    <a:p>
                      <a:r>
                        <a:rPr lang="en-US" dirty="0" smtClean="0"/>
                        <a:t>The reach of the</a:t>
                      </a:r>
                      <a:r>
                        <a:rPr lang="en-US" baseline="0" dirty="0" smtClean="0"/>
                        <a:t> app is increased.</a:t>
                      </a:r>
                      <a:endParaRPr lang="en-US" dirty="0"/>
                    </a:p>
                  </a:txBody>
                  <a:tcPr/>
                </a:tc>
              </a:tr>
              <a:tr h="370840">
                <a:tc>
                  <a:txBody>
                    <a:bodyPr/>
                    <a:lstStyle/>
                    <a:p>
                      <a:r>
                        <a:rPr lang="en-US" dirty="0" smtClean="0"/>
                        <a:t>System</a:t>
                      </a:r>
                      <a:endParaRPr lang="en-US" dirty="0"/>
                    </a:p>
                  </a:txBody>
                  <a:tcPr/>
                </a:tc>
                <a:tc>
                  <a:txBody>
                    <a:bodyPr/>
                    <a:lstStyle/>
                    <a:p>
                      <a:r>
                        <a:rPr lang="en-US" dirty="0" smtClean="0"/>
                        <a:t>Leverage alternative medium of engagement(</a:t>
                      </a:r>
                      <a:r>
                        <a:rPr lang="en-US" dirty="0" err="1" smtClean="0"/>
                        <a:t>whatsapp</a:t>
                      </a:r>
                      <a:r>
                        <a:rPr lang="en-US" dirty="0" smtClean="0"/>
                        <a:t>, </a:t>
                      </a:r>
                      <a:r>
                        <a:rPr lang="en-US" dirty="0" err="1" smtClean="0"/>
                        <a:t>telegram,twitter</a:t>
                      </a:r>
                      <a:r>
                        <a:rPr lang="en-US" baseline="0" dirty="0" smtClean="0"/>
                        <a:t> </a:t>
                      </a:r>
                      <a:r>
                        <a:rPr lang="en-US" baseline="0" dirty="0" err="1" smtClean="0"/>
                        <a:t>etc</a:t>
                      </a:r>
                      <a:r>
                        <a:rPr lang="en-US" baseline="0" dirty="0" smtClean="0"/>
                        <a:t>) to get data</a:t>
                      </a:r>
                      <a:endParaRPr lang="en-US" dirty="0"/>
                    </a:p>
                  </a:txBody>
                  <a:tcPr/>
                </a:tc>
                <a:tc>
                  <a:txBody>
                    <a:bodyPr/>
                    <a:lstStyle/>
                    <a:p>
                      <a:r>
                        <a:rPr lang="en-US" dirty="0" smtClean="0"/>
                        <a:t>more people</a:t>
                      </a:r>
                      <a:r>
                        <a:rPr lang="en-US" baseline="0" dirty="0" smtClean="0"/>
                        <a:t> can contribute to the system</a:t>
                      </a:r>
                      <a:endParaRPr lang="en-US" dirty="0"/>
                    </a:p>
                  </a:txBody>
                  <a:tcPr/>
                </a:tc>
              </a:tr>
              <a:tr h="370840">
                <a:tc>
                  <a:txBody>
                    <a:bodyPr/>
                    <a:lstStyle/>
                    <a:p>
                      <a:r>
                        <a:rPr lang="en-US" dirty="0" smtClean="0"/>
                        <a:t>System</a:t>
                      </a:r>
                      <a:endParaRPr lang="en-US" dirty="0"/>
                    </a:p>
                  </a:txBody>
                  <a:tcPr/>
                </a:tc>
                <a:tc>
                  <a:txBody>
                    <a:bodyPr/>
                    <a:lstStyle/>
                    <a:p>
                      <a:r>
                        <a:rPr lang="en-US" dirty="0" smtClean="0"/>
                        <a:t>Apply appropriate</a:t>
                      </a:r>
                      <a:r>
                        <a:rPr lang="en-US" baseline="0" dirty="0" smtClean="0"/>
                        <a:t> filters for searching</a:t>
                      </a:r>
                      <a:endParaRPr lang="en-US" dirty="0"/>
                    </a:p>
                  </a:txBody>
                  <a:tcPr/>
                </a:tc>
                <a:tc>
                  <a:txBody>
                    <a:bodyPr/>
                    <a:lstStyle/>
                    <a:p>
                      <a:r>
                        <a:rPr lang="en-US" dirty="0" smtClean="0"/>
                        <a:t>Focused</a:t>
                      </a:r>
                      <a:r>
                        <a:rPr lang="en-US" baseline="0" dirty="0" smtClean="0"/>
                        <a:t> search can be done on need basis.</a:t>
                      </a:r>
                      <a:endParaRPr lang="en-US" dirty="0"/>
                    </a:p>
                  </a:txBody>
                  <a:tcPr/>
                </a:tc>
              </a:tr>
            </a:tbl>
          </a:graphicData>
        </a:graphic>
      </p:graphicFrame>
    </p:spTree>
    <p:extLst>
      <p:ext uri="{BB962C8B-B14F-4D97-AF65-F5344CB8AC3E}">
        <p14:creationId xmlns:p14="http://schemas.microsoft.com/office/powerpoint/2010/main" val="1791341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702" y="986135"/>
            <a:ext cx="6990098" cy="461665"/>
          </a:xfrm>
          <a:prstGeom prst="rect">
            <a:avLst/>
          </a:prstGeom>
          <a:noFill/>
        </p:spPr>
        <p:txBody>
          <a:bodyPr wrap="square" rtlCol="0">
            <a:spAutoFit/>
          </a:bodyPr>
          <a:lstStyle/>
          <a:p>
            <a:r>
              <a:rPr lang="en-US" sz="2400" b="1" dirty="0" smtClean="0">
                <a:solidFill>
                  <a:srgbClr val="FF304C"/>
                </a:solidFill>
                <a:latin typeface="Verdana" pitchFamily="34" charset="0"/>
                <a:ea typeface="Verdana" pitchFamily="34" charset="0"/>
                <a:cs typeface="Verdana" pitchFamily="34" charset="0"/>
              </a:rPr>
              <a:t>Technical Architecture</a:t>
            </a:r>
            <a:endParaRPr lang="en-GB" sz="2400" b="1" dirty="0">
              <a:solidFill>
                <a:srgbClr val="FF304C"/>
              </a:solidFill>
              <a:latin typeface="Verdana" pitchFamily="34" charset="0"/>
              <a:ea typeface="Verdana" pitchFamily="34" charset="0"/>
              <a:cs typeface="Verdana"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1" y="1507534"/>
            <a:ext cx="8547099" cy="4938139"/>
          </a:xfrm>
          <a:prstGeom prst="rect">
            <a:avLst/>
          </a:prstGeom>
        </p:spPr>
      </p:pic>
    </p:spTree>
    <p:extLst>
      <p:ext uri="{BB962C8B-B14F-4D97-AF65-F5344CB8AC3E}">
        <p14:creationId xmlns:p14="http://schemas.microsoft.com/office/powerpoint/2010/main" val="1312204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95400"/>
            <a:ext cx="5651499" cy="5150077"/>
          </a:xfrm>
          <a:prstGeom prst="rect">
            <a:avLst/>
          </a:prstGeom>
        </p:spPr>
      </p:pic>
    </p:spTree>
    <p:extLst>
      <p:ext uri="{BB962C8B-B14F-4D97-AF65-F5344CB8AC3E}">
        <p14:creationId xmlns:p14="http://schemas.microsoft.com/office/powerpoint/2010/main" val="988217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676</Words>
  <Application>Microsoft Office PowerPoint</Application>
  <PresentationFormat>On-screen Show (4:3)</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Rishav</cp:lastModifiedBy>
  <cp:revision>73</cp:revision>
  <dcterms:created xsi:type="dcterms:W3CDTF">2006-08-16T00:00:00Z</dcterms:created>
  <dcterms:modified xsi:type="dcterms:W3CDTF">2017-10-29T07:53:56Z</dcterms:modified>
</cp:coreProperties>
</file>