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65" autoAdjust="0"/>
    <p:restoredTop sz="94660"/>
  </p:normalViewPr>
  <p:slideViewPr>
    <p:cSldViewPr>
      <p:cViewPr varScale="1">
        <p:scale>
          <a:sx n="78" d="100"/>
          <a:sy n="78" d="100"/>
        </p:scale>
        <p:origin x="101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9B55-1FCE-439F-B0BB-2DEB9C6C570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59338" y="2708275"/>
            <a:ext cx="4176712" cy="8937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59338" y="3500438"/>
            <a:ext cx="4176712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905500" y="115888"/>
            <a:ext cx="1619250" cy="55467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42988" y="115888"/>
            <a:ext cx="4710112" cy="55467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42988" y="765175"/>
            <a:ext cx="3163887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359275" y="765175"/>
            <a:ext cx="3165475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15888"/>
            <a:ext cx="64087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765175"/>
            <a:ext cx="6481762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24373" y="1772816"/>
            <a:ext cx="5219627" cy="1368152"/>
          </a:xfrm>
          <a:noFill/>
        </p:spPr>
        <p:txBody>
          <a:bodyPr/>
          <a:lstStyle/>
          <a:p>
            <a:r>
              <a:rPr lang="en-US" sz="2400" dirty="0"/>
              <a:t>"Computational Simulation of Quantum Decoherence Near Black Holes"</a:t>
            </a:r>
            <a:endParaRPr lang="uk-UA" sz="2400" b="0" dirty="0">
              <a:latin typeface="Tahoma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E892CD3-188D-BC5A-62AD-1DE47050E8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60032" y="2996952"/>
            <a:ext cx="40320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Rishav  Anand Kumar Jha,  (11th Grade)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IRIS National Fair 2025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9B82-97D6-52A1-3DCE-113BDD7E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115888"/>
            <a:ext cx="7201420" cy="648816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Educational Value and Accessibility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3F323-6625-D1E1-5C5F-4FA039B57EBC}"/>
              </a:ext>
            </a:extLst>
          </p:cNvPr>
          <p:cNvSpPr txBox="1"/>
          <p:nvPr/>
        </p:nvSpPr>
        <p:spPr>
          <a:xfrm>
            <a:off x="467544" y="908720"/>
            <a:ext cx="741682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TARGET AUDIENCE:</a:t>
            </a:r>
          </a:p>
          <a:p>
            <a:r>
              <a:rPr lang="en-US" sz="1400" dirty="0">
                <a:solidFill>
                  <a:srgbClr val="FFFF00"/>
                </a:solidFill>
              </a:rPr>
              <a:t>- High school and undergraduate physics students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- Educators teaching quantum mechanics or general relativity</a:t>
            </a:r>
          </a:p>
          <a:p>
            <a:r>
              <a:rPr lang="en-US" sz="1400" dirty="0">
                <a:solidFill>
                  <a:srgbClr val="FFFF00"/>
                </a:solidFill>
              </a:rPr>
              <a:t>- Anyone interested in black hole information paradox</a:t>
            </a:r>
          </a:p>
          <a:p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LEARNING OBJECTIVES ACHIEVED:</a:t>
            </a:r>
          </a:p>
          <a:p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rgbClr val="FFFF00"/>
                </a:solidFill>
              </a:rPr>
              <a:t>1. Conceptual understanding of quantum decoherence without </a:t>
            </a:r>
          </a:p>
          <a:p>
            <a:r>
              <a:rPr lang="en-US" sz="1400" dirty="0">
                <a:solidFill>
                  <a:srgbClr val="FFFF00"/>
                </a:solidFill>
              </a:rPr>
              <a:t>   requiring graduate-level mathematics</a:t>
            </a:r>
          </a:p>
          <a:p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rgbClr val="FFFF00"/>
                </a:solidFill>
              </a:rPr>
              <a:t>2. Visual intuition for how multiple physical mechanisms </a:t>
            </a:r>
          </a:p>
          <a:p>
            <a:r>
              <a:rPr lang="en-US" sz="1400" dirty="0">
                <a:solidFill>
                  <a:srgbClr val="FFFF00"/>
                </a:solidFill>
              </a:rPr>
              <a:t>   (thermal, gravitational, vacuum) combine</a:t>
            </a:r>
          </a:p>
          <a:p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rgbClr val="FFFF00"/>
                </a:solidFill>
              </a:rPr>
              <a:t>3. Interactive exploration of parameter dependencies </a:t>
            </a:r>
          </a:p>
          <a:p>
            <a:r>
              <a:rPr lang="en-US" sz="1400" dirty="0">
                <a:solidFill>
                  <a:srgbClr val="FFFF00"/>
                </a:solidFill>
              </a:rPr>
              <a:t>   (mass and distance effects)</a:t>
            </a:r>
          </a:p>
          <a:p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rgbClr val="FFFF00"/>
                </a:solidFill>
              </a:rPr>
              <a:t>4. Understanding the difference between established physics </a:t>
            </a:r>
          </a:p>
          <a:p>
            <a:r>
              <a:rPr lang="en-US" sz="1400" dirty="0">
                <a:solidFill>
                  <a:srgbClr val="FFFF00"/>
                </a:solidFill>
              </a:rPr>
              <a:t>   and phenomenological modeling</a:t>
            </a:r>
          </a:p>
          <a:p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rgbClr val="FFFF00"/>
                </a:solidFill>
              </a:rPr>
              <a:t>5. Example of honest scientific communication about uncertainty</a:t>
            </a:r>
          </a:p>
          <a:p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ACCESSIBILITY FEATURES:</a:t>
            </a:r>
          </a:p>
          <a:p>
            <a:r>
              <a:rPr lang="en-US" sz="1400" dirty="0">
                <a:solidFill>
                  <a:srgbClr val="FFFF00"/>
                </a:solidFill>
              </a:rPr>
              <a:t>- Browser-based (no installation required)</a:t>
            </a:r>
          </a:p>
          <a:p>
            <a:r>
              <a:rPr lang="en-US" sz="1400" dirty="0">
                <a:solidFill>
                  <a:srgbClr val="FFFF00"/>
                </a:solidFill>
              </a:rPr>
              <a:t>- Real-time interactive controls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- Clear disclaimers and limitations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- Open-source code for educational use</a:t>
            </a:r>
            <a:endParaRPr lang="en-IN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5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F4DB-0784-EC73-52D0-A5C83EBE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Key Findings and Next Steps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D9FB-A5B8-6510-0E5C-8DFA87A272C9}"/>
              </a:ext>
            </a:extLst>
          </p:cNvPr>
          <p:cNvSpPr txBox="1"/>
          <p:nvPr/>
        </p:nvSpPr>
        <p:spPr>
          <a:xfrm>
            <a:off x="467544" y="908720"/>
            <a:ext cx="867645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SUCCESSFULLY DEMONSTRATED:</a:t>
            </a:r>
          </a:p>
          <a:p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rgbClr val="FFFF00"/>
                </a:solidFill>
              </a:rPr>
              <a:t>✓ Created functional interactive visualization of quantum </a:t>
            </a:r>
          </a:p>
          <a:p>
            <a:r>
              <a:rPr lang="en-US" sz="1400" dirty="0">
                <a:solidFill>
                  <a:srgbClr val="FFFF00"/>
                </a:solidFill>
              </a:rPr>
              <a:t>  decoherence near black holes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✓ Implemented three-channel phenomenological model with </a:t>
            </a:r>
          </a:p>
          <a:p>
            <a:r>
              <a:rPr lang="en-US" sz="1400" dirty="0">
                <a:solidFill>
                  <a:srgbClr val="FFFF00"/>
                </a:solidFill>
              </a:rPr>
              <a:t>  theoretical justification</a:t>
            </a:r>
          </a:p>
          <a:p>
            <a:r>
              <a:rPr lang="en-US" sz="1400" dirty="0">
                <a:solidFill>
                  <a:srgbClr val="FFFF00"/>
                </a:solidFill>
              </a:rPr>
              <a:t>✓ Mass dependence: Smaller black holes → stronger thermal effects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  (confirms T_H ∝ 1/M)</a:t>
            </a:r>
          </a:p>
          <a:p>
            <a:r>
              <a:rPr lang="en-US" sz="1400" dirty="0">
                <a:solidFill>
                  <a:srgbClr val="FFFF00"/>
                </a:solidFill>
              </a:rPr>
              <a:t>✓ Distance dependence: Proximity to horizon → all channels intensify</a:t>
            </a:r>
          </a:p>
          <a:p>
            <a:r>
              <a:rPr lang="en-US" sz="1400" dirty="0">
                <a:solidFill>
                  <a:srgbClr val="FFFF00"/>
                </a:solidFill>
              </a:rPr>
              <a:t>  (power-law scaling r^-1.5 to r^-2.5)</a:t>
            </a:r>
          </a:p>
          <a:p>
            <a:r>
              <a:rPr lang="en-US" sz="1400" dirty="0">
                <a:solidFill>
                  <a:srgbClr val="FFFF00"/>
                </a:solidFill>
              </a:rPr>
              <a:t>✓ Honest communication of scientific uncertainty (±50% parameters)</a:t>
            </a:r>
          </a:p>
          <a:p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KEY INSIGHT:</a:t>
            </a:r>
          </a:p>
          <a:p>
            <a:r>
              <a:rPr lang="en-US" sz="1400" dirty="0">
                <a:solidFill>
                  <a:srgbClr val="FFFF00"/>
                </a:solidFill>
              </a:rPr>
              <a:t>Multiple decoherence mechanisms operate simultaneously near </a:t>
            </a:r>
          </a:p>
          <a:p>
            <a:r>
              <a:rPr lang="en-US" sz="1400" dirty="0">
                <a:solidFill>
                  <a:srgbClr val="FFFF00"/>
                </a:solidFill>
              </a:rPr>
              <a:t>black holes, with different mass/distance dependencies. The </a:t>
            </a:r>
          </a:p>
          <a:p>
            <a:r>
              <a:rPr lang="en-US" sz="1400" dirty="0">
                <a:solidFill>
                  <a:srgbClr val="FFFF00"/>
                </a:solidFill>
              </a:rPr>
              <a:t>black hole information paradox remains unsolved.</a:t>
            </a:r>
          </a:p>
          <a:p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FUTURE IMPROVEMENTS:</a:t>
            </a:r>
          </a:p>
          <a:p>
            <a:r>
              <a:rPr lang="en-US" sz="1400" dirty="0">
                <a:solidFill>
                  <a:srgbClr val="FFFF00"/>
                </a:solidFill>
              </a:rPr>
              <a:t>- Compare with published QFT calculations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- Add rotating (Kerr) black hole effects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- Implement guided tutorial mode</a:t>
            </a:r>
          </a:p>
          <a:p>
            <a:r>
              <a:rPr lang="en-US" sz="1400" dirty="0">
                <a:solidFill>
                  <a:srgbClr val="FFFF00"/>
                </a:solidFill>
              </a:rPr>
              <a:t>- Explore analog experiments for validation</a:t>
            </a:r>
          </a:p>
          <a:p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BROADER IMPACT:</a:t>
            </a:r>
          </a:p>
          <a:p>
            <a:r>
              <a:rPr lang="en-US" sz="1400" dirty="0">
                <a:solidFill>
                  <a:srgbClr val="FFFF00"/>
                </a:solidFill>
              </a:rPr>
              <a:t>Demonstrates how computational tools can bridge the gap between </a:t>
            </a:r>
          </a:p>
          <a:p>
            <a:r>
              <a:rPr lang="en-US" sz="1400" dirty="0">
                <a:solidFill>
                  <a:srgbClr val="FFFF00"/>
                </a:solidFill>
              </a:rPr>
              <a:t>advanced theoretical physics and accessible education.</a:t>
            </a:r>
            <a:endParaRPr lang="en-IN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6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61E319-EEF3-C065-8254-1F21B5305795}"/>
              </a:ext>
            </a:extLst>
          </p:cNvPr>
          <p:cNvSpPr txBox="1"/>
          <p:nvPr/>
        </p:nvSpPr>
        <p:spPr>
          <a:xfrm>
            <a:off x="3059832" y="3136612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THANK YOU!</a:t>
            </a:r>
            <a:endParaRPr lang="en-IN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Problem Statement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C7ADC3-6385-BB2E-1ABE-84F4F9417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87408" y="5273"/>
            <a:ext cx="7056438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ctr" eaLnBrk="0" hangingPunct="0">
              <a:spcBef>
                <a:spcPct val="0"/>
              </a:spcBef>
              <a:buNone/>
            </a:pP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lvl="0" indent="0" algn="ctr" eaLnBrk="0" hangingPunct="0">
              <a:spcBef>
                <a:spcPct val="0"/>
              </a:spcBef>
            </a:pP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lvl="0" indent="0" algn="ctr" eaLnBrk="0" hangingPunct="0">
              <a:spcBef>
                <a:spcPct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The black hole information paradox: What happens to quantum </a:t>
            </a:r>
          </a:p>
          <a:p>
            <a:pPr marL="0" lvl="0" indent="0" algn="ctr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information near event horizons?</a:t>
            </a:r>
          </a:p>
          <a:p>
            <a:pPr marL="0" lvl="0" indent="0" algn="ctr" eaLnBrk="0" hangingPunct="0">
              <a:spcBef>
                <a:spcPct val="0"/>
              </a:spcBef>
            </a:pP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lvl="0" indent="0" algn="ctr" eaLnBrk="0" hangingPunct="0">
              <a:spcBef>
                <a:spcPct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Cannot directly observe or experimentally test these extreme </a:t>
            </a:r>
          </a:p>
          <a:p>
            <a:pPr marL="0" lvl="0" indent="0" algn="ctr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conditions</a:t>
            </a:r>
          </a:p>
          <a:p>
            <a:pPr marL="0" lvl="0" indent="0" algn="ctr" eaLnBrk="0" hangingPunct="0">
              <a:spcBef>
                <a:spcPct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Graduate-level physics concepts (QFT in curved spacetime) are </a:t>
            </a:r>
          </a:p>
          <a:p>
            <a:pPr marL="0" lvl="0" indent="0" algn="ctr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mathematically inaccessible to most students</a:t>
            </a:r>
          </a:p>
          <a:p>
            <a:pPr algn="ctr" eaLnBrk="0" hangingPunct="0">
              <a:spcBef>
                <a:spcPct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This project creates an interactive educational tool to make </a:t>
            </a:r>
          </a:p>
          <a:p>
            <a:pPr marL="0" lvl="0" indent="0" algn="ctr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 these ideas visually intuitive using phenomenological models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9076-E86C-D84E-9F1D-BF625638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</a:rPr>
              <a:t>Research</a:t>
            </a:r>
            <a:r>
              <a:rPr lang="en-IN" dirty="0">
                <a:highlight>
                  <a:srgbClr val="FFFF00"/>
                </a:highlight>
              </a:rPr>
              <a:t> </a:t>
            </a: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</a:rPr>
              <a:t>Journey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E87B35-B17A-CC22-11FB-47F40730A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98377"/>
            <a:ext cx="810039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- Initial Research Phase:</a:t>
            </a:r>
          </a:p>
          <a:p>
            <a:pPr lvl="0" eaLnBrk="0" hangingPunct="0"/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  Studied quantum mechanics, thermodynamics, and published research</a:t>
            </a:r>
          </a:p>
          <a:p>
            <a:pPr lvl="0" eaLnBrk="0" hangingPunct="0"/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  papers on black hole physics and the information paradox</a:t>
            </a:r>
          </a:p>
          <a:p>
            <a:pPr lvl="0" eaLnBrk="0" hangingPunct="0"/>
            <a:endParaRPr lang="en-US" altLang="en-US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lvl="0" eaLnBrk="0" hangingPunct="0"/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- Educational Gap Identified:</a:t>
            </a:r>
          </a:p>
          <a:p>
            <a:pPr lvl="0" eaLnBrk="0" hangingPunct="0"/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  Graduate-level concepts (quantum field theory in curved spacetime)</a:t>
            </a:r>
          </a:p>
          <a:p>
            <a:pPr lvl="0" eaLnBrk="0" hangingPunct="0"/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  require advanced mathematics beyond high school curriculum</a:t>
            </a:r>
          </a:p>
          <a:p>
            <a:pPr lvl="0" eaLnBrk="0" hangingPunct="0"/>
            <a:endParaRPr lang="en-US" altLang="en-US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lvl="0" eaLnBrk="0" hangingPunct="0"/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- Solution: Interactive Visualization</a:t>
            </a:r>
          </a:p>
          <a:p>
            <a:pPr lvl="0" eaLnBrk="0" hangingPunct="0"/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  Learning complex physics is most effective through visual</a:t>
            </a:r>
          </a:p>
          <a:p>
            <a:pPr lvl="0" eaLnBrk="0" hangingPunct="0"/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  demonstration rather than equations alone</a:t>
            </a:r>
          </a:p>
          <a:p>
            <a:pPr lvl="0" eaLnBrk="0" hangingPunct="0"/>
            <a:endParaRPr lang="en-US" altLang="en-US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lvl="0" eaLnBrk="0" hangingPunct="0"/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- Phenomenological Modeling Approach:</a:t>
            </a:r>
          </a:p>
          <a:p>
            <a:pPr lvl="0" eaLnBrk="0" hangingPunct="0"/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  Used established black hole properties to build educational simulation:</a:t>
            </a:r>
          </a:p>
          <a:p>
            <a:pPr lvl="0" eaLnBrk="0" hangingPunct="0"/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  - Thermal channel: Hawking radiation (connects to thermodynamics)</a:t>
            </a:r>
          </a:p>
          <a:p>
            <a:pPr lvl="0" eaLnBrk="0" hangingPunct="0"/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  - Gravitational channel: Spacetime curvature and tidal forces</a:t>
            </a:r>
          </a:p>
          <a:p>
            <a:pPr lvl="0" eaLnBrk="0" hangingPunct="0"/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  - Vacuum channel: Quantum vacuum modifications near event horizon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8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801B-922F-B78F-0017-F916EB74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93165"/>
            <a:ext cx="7139135" cy="3476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Physics Model - Three Decoherence Channels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912902-ECDB-E117-266A-C839CD02B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911508"/>
            <a:ext cx="6707088" cy="4750854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BF41E63-FA20-2C40-878F-ECD97351FFF1}"/>
              </a:ext>
            </a:extLst>
          </p:cNvPr>
          <p:cNvSpPr/>
          <p:nvPr/>
        </p:nvSpPr>
        <p:spPr>
          <a:xfrm>
            <a:off x="3164863" y="3423293"/>
            <a:ext cx="207846" cy="1897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C76283-534C-626E-ACBB-4171D15DA547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2381159" y="3613026"/>
            <a:ext cx="887627" cy="2574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">
            <a:extLst>
              <a:ext uri="{FF2B5EF4-FFF2-40B4-BE49-F238E27FC236}">
                <a16:creationId xmlns:a16="http://schemas.microsoft.com/office/drawing/2014/main" id="{EEF3BF49-FD3B-C076-820E-F7C9C7076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5" y="-171033"/>
            <a:ext cx="68714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D90CE-B32A-E1FA-D745-8A2116F97FAB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3268786" y="3613026"/>
            <a:ext cx="748035" cy="2320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E54A95-8428-26B9-496A-4A3A700F1100}"/>
              </a:ext>
            </a:extLst>
          </p:cNvPr>
          <p:cNvCxnSpPr>
            <a:cxnSpLocks/>
          </p:cNvCxnSpPr>
          <p:nvPr/>
        </p:nvCxnSpPr>
        <p:spPr>
          <a:xfrm>
            <a:off x="3291028" y="3625602"/>
            <a:ext cx="2649124" cy="1924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D5DE99-6B2F-8D88-2590-488C2695132B}"/>
              </a:ext>
            </a:extLst>
          </p:cNvPr>
          <p:cNvSpPr txBox="1"/>
          <p:nvPr/>
        </p:nvSpPr>
        <p:spPr>
          <a:xfrm>
            <a:off x="766018" y="6054352"/>
            <a:ext cx="260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"Thermal: Hawking radiation (T_H ∝ 1/M)"</a:t>
            </a:r>
            <a:endParaRPr lang="en-IN" dirty="0">
              <a:solidFill>
                <a:srgbClr val="FF66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54EFA-AFBE-88DA-35B5-E1B7BAF1D70C}"/>
              </a:ext>
            </a:extLst>
          </p:cNvPr>
          <p:cNvSpPr txBox="1"/>
          <p:nvPr/>
        </p:nvSpPr>
        <p:spPr>
          <a:xfrm>
            <a:off x="3465338" y="5852094"/>
            <a:ext cx="230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"Gravitational: Tidal forces (∝ r⁻²)"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FC3F08-62F0-A7CF-CC20-8CF740C3752C}"/>
              </a:ext>
            </a:extLst>
          </p:cNvPr>
          <p:cNvSpPr txBox="1"/>
          <p:nvPr/>
        </p:nvSpPr>
        <p:spPr>
          <a:xfrm>
            <a:off x="5760949" y="5454188"/>
            <a:ext cx="248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"Vacuum: Curved spacetime (∝ r⁻²·⁵)"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5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9C800-7EA0-8D18-FF7C-B43663E40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A0748B-2BBF-4F7A-7E38-F28A214E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7921500" cy="648816"/>
          </a:xfrm>
        </p:spPr>
        <p:txBody>
          <a:bodyPr/>
          <a:lstStyle/>
          <a:p>
            <a:r>
              <a:rPr lang="en-US" sz="2800" dirty="0">
                <a:solidFill>
                  <a:srgbClr val="00B0F0"/>
                </a:solidFill>
              </a:rPr>
              <a:t>Physics Model - Three Decoherence Channels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59437-264E-6002-E1B1-6E9DC287A298}"/>
              </a:ext>
            </a:extLst>
          </p:cNvPr>
          <p:cNvSpPr txBox="1"/>
          <p:nvPr/>
        </p:nvSpPr>
        <p:spPr>
          <a:xfrm>
            <a:off x="611560" y="1268760"/>
            <a:ext cx="701025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1. </a:t>
            </a:r>
            <a:r>
              <a:rPr lang="en-IN" dirty="0">
                <a:solidFill>
                  <a:srgbClr val="7030A0"/>
                </a:solidFill>
              </a:rPr>
              <a:t>THERMAL DECOHERENCE</a:t>
            </a:r>
          </a:p>
          <a:p>
            <a:r>
              <a:rPr lang="en-IN" dirty="0">
                <a:solidFill>
                  <a:srgbClr val="00B0F0"/>
                </a:solidFill>
              </a:rPr>
              <a:t>   • Hawking radiation creates thermal bath around black hole</a:t>
            </a:r>
          </a:p>
          <a:p>
            <a:r>
              <a:rPr lang="en-IN" dirty="0">
                <a:solidFill>
                  <a:srgbClr val="00B0F0"/>
                </a:solidFill>
              </a:rPr>
              <a:t>   • Temperature: T_H = ℏc³/(8</a:t>
            </a:r>
            <a:r>
              <a:rPr lang="el-GR" dirty="0">
                <a:solidFill>
                  <a:srgbClr val="00B0F0"/>
                </a:solidFill>
              </a:rPr>
              <a:t>π</a:t>
            </a:r>
            <a:r>
              <a:rPr lang="en-IN" dirty="0">
                <a:solidFill>
                  <a:srgbClr val="00B0F0"/>
                </a:solidFill>
              </a:rPr>
              <a:t>GMk_B) ∝ 1/M</a:t>
            </a:r>
          </a:p>
          <a:p>
            <a:r>
              <a:rPr lang="en-IN" dirty="0">
                <a:solidFill>
                  <a:srgbClr val="00B0F0"/>
                </a:solidFill>
              </a:rPr>
              <a:t>   • Smaller black holes are hotter → stronger thermal decoherence</a:t>
            </a:r>
          </a:p>
          <a:p>
            <a:r>
              <a:rPr lang="en-IN" dirty="0">
                <a:solidFill>
                  <a:srgbClr val="00B0F0"/>
                </a:solidFill>
              </a:rPr>
              <a:t>   • Scaling: </a:t>
            </a:r>
            <a:r>
              <a:rPr lang="el-GR" dirty="0">
                <a:solidFill>
                  <a:srgbClr val="00B0F0"/>
                </a:solidFill>
              </a:rPr>
              <a:t>Γ_</a:t>
            </a:r>
            <a:r>
              <a:rPr lang="en-IN" dirty="0">
                <a:solidFill>
                  <a:srgbClr val="00B0F0"/>
                </a:solidFill>
              </a:rPr>
              <a:t>thermal ∝ (T_H/T_0) × r^-1.5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rgbClr val="00B0F0"/>
                </a:solidFill>
              </a:rPr>
              <a:t>2. </a:t>
            </a:r>
            <a:r>
              <a:rPr lang="en-IN" dirty="0">
                <a:solidFill>
                  <a:srgbClr val="7030A0"/>
                </a:solidFill>
              </a:rPr>
              <a:t>GRAVITATIONAL DECOHERENCE  </a:t>
            </a:r>
          </a:p>
          <a:p>
            <a:r>
              <a:rPr lang="en-IN" dirty="0">
                <a:solidFill>
                  <a:srgbClr val="00B0F0"/>
                </a:solidFill>
              </a:rPr>
              <a:t>   • Tidal forces from spacetime curvature</a:t>
            </a:r>
          </a:p>
          <a:p>
            <a:r>
              <a:rPr lang="en-IN" dirty="0">
                <a:solidFill>
                  <a:srgbClr val="00B0F0"/>
                </a:solidFill>
              </a:rPr>
              <a:t>   • Stretches quantum wave functions differently across space</a:t>
            </a:r>
          </a:p>
          <a:p>
            <a:r>
              <a:rPr lang="en-IN" dirty="0">
                <a:solidFill>
                  <a:srgbClr val="00B0F0"/>
                </a:solidFill>
              </a:rPr>
              <a:t>   • Stronger near event horizon</a:t>
            </a:r>
          </a:p>
          <a:p>
            <a:r>
              <a:rPr lang="en-IN" dirty="0">
                <a:solidFill>
                  <a:srgbClr val="00B0F0"/>
                </a:solidFill>
              </a:rPr>
              <a:t>   • Scaling: </a:t>
            </a:r>
            <a:r>
              <a:rPr lang="el-GR" dirty="0">
                <a:solidFill>
                  <a:srgbClr val="00B0F0"/>
                </a:solidFill>
              </a:rPr>
              <a:t>Γ_</a:t>
            </a:r>
            <a:r>
              <a:rPr lang="en-IN" dirty="0">
                <a:solidFill>
                  <a:srgbClr val="00B0F0"/>
                </a:solidFill>
              </a:rPr>
              <a:t>Grav ∝ r^-2 × (1 + r^-3)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rgbClr val="00B0F0"/>
                </a:solidFill>
              </a:rPr>
              <a:t>3. </a:t>
            </a:r>
            <a:r>
              <a:rPr lang="en-IN" dirty="0">
                <a:solidFill>
                  <a:srgbClr val="7030A0"/>
                </a:solidFill>
              </a:rPr>
              <a:t>VACUUM DECOHERENCE</a:t>
            </a:r>
          </a:p>
          <a:p>
            <a:r>
              <a:rPr lang="en-IN" dirty="0">
                <a:solidFill>
                  <a:srgbClr val="00B0F0"/>
                </a:solidFill>
              </a:rPr>
              <a:t>   • Quantum vacuum state modified in curved spacetime</a:t>
            </a:r>
          </a:p>
          <a:p>
            <a:r>
              <a:rPr lang="en-IN" dirty="0">
                <a:solidFill>
                  <a:srgbClr val="00B0F0"/>
                </a:solidFill>
              </a:rPr>
              <a:t>   • Based on quantum field theory predictions</a:t>
            </a:r>
          </a:p>
          <a:p>
            <a:r>
              <a:rPr lang="en-IN" dirty="0">
                <a:solidFill>
                  <a:srgbClr val="00B0F0"/>
                </a:solidFill>
              </a:rPr>
              <a:t>   • Logarithmic corrections near horizon</a:t>
            </a:r>
          </a:p>
          <a:p>
            <a:r>
              <a:rPr lang="en-IN" dirty="0">
                <a:solidFill>
                  <a:srgbClr val="00B0F0"/>
                </a:solidFill>
              </a:rPr>
              <a:t>   • Scaling: </a:t>
            </a:r>
            <a:r>
              <a:rPr lang="el-GR" dirty="0">
                <a:solidFill>
                  <a:srgbClr val="00B0F0"/>
                </a:solidFill>
              </a:rPr>
              <a:t>Γ_</a:t>
            </a:r>
            <a:r>
              <a:rPr lang="en-IN" dirty="0">
                <a:solidFill>
                  <a:srgbClr val="00B0F0"/>
                </a:solidFill>
              </a:rPr>
              <a:t>vacuum ∝ r^-2.5 × ln(10/r)</a:t>
            </a:r>
          </a:p>
        </p:txBody>
      </p:sp>
    </p:spTree>
    <p:extLst>
      <p:ext uri="{BB962C8B-B14F-4D97-AF65-F5344CB8AC3E}">
        <p14:creationId xmlns:p14="http://schemas.microsoft.com/office/powerpoint/2010/main" val="399815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4FEC-3423-5F47-9ADF-E346BCFD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9145016" cy="770020"/>
          </a:xfrm>
        </p:spPr>
        <p:txBody>
          <a:bodyPr/>
          <a:lstStyle/>
          <a:p>
            <a:r>
              <a:rPr lang="en-US" sz="2400" dirty="0">
                <a:solidFill>
                  <a:srgbClr val="00B0F0"/>
                </a:solidFill>
              </a:rPr>
              <a:t> Results: Small Black Holes (1 M☉) - Thermal Dominance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CD9C2-C2EE-6C08-A2F9-878A5D2235AB}"/>
              </a:ext>
            </a:extLst>
          </p:cNvPr>
          <p:cNvSpPr txBox="1"/>
          <p:nvPr/>
        </p:nvSpPr>
        <p:spPr>
          <a:xfrm>
            <a:off x="102608" y="1305341"/>
            <a:ext cx="41093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- Hawking Temperature: T_H = 6.17×10⁻⁸ K</a:t>
            </a:r>
          </a:p>
          <a:p>
            <a:r>
              <a:rPr lang="en-IN" dirty="0">
                <a:solidFill>
                  <a:srgbClr val="FFFF00"/>
                </a:solidFill>
              </a:rPr>
              <a:t>- Event Horizon: 3.0 km</a:t>
            </a:r>
          </a:p>
          <a:p>
            <a:endParaRPr lang="en-IN" dirty="0">
              <a:solidFill>
                <a:srgbClr val="FFFF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Channel Contributions:</a:t>
            </a:r>
          </a:p>
          <a:p>
            <a:r>
              <a:rPr lang="en-IN" dirty="0">
                <a:solidFill>
                  <a:srgbClr val="FFFF00"/>
                </a:solidFill>
              </a:rPr>
              <a:t>- Thermal: 94.2% (dominant)</a:t>
            </a:r>
          </a:p>
          <a:p>
            <a:r>
              <a:rPr lang="en-IN" dirty="0">
                <a:solidFill>
                  <a:srgbClr val="FFFF00"/>
                </a:solidFill>
              </a:rPr>
              <a:t>- Gravitational: 4.6%</a:t>
            </a:r>
          </a:p>
          <a:p>
            <a:r>
              <a:rPr lang="en-IN" dirty="0">
                <a:solidFill>
                  <a:srgbClr val="FFFF00"/>
                </a:solidFill>
              </a:rPr>
              <a:t>- Vacuum: 1.2%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Observation:</a:t>
            </a:r>
          </a:p>
          <a:p>
            <a:r>
              <a:rPr lang="en-IN" dirty="0">
                <a:solidFill>
                  <a:srgbClr val="FFFF00"/>
                </a:solidFill>
              </a:rPr>
              <a:t>Complete decoherence in &lt;1 second. Small black holes are "hot" </a:t>
            </a:r>
          </a:p>
          <a:p>
            <a:r>
              <a:rPr lang="en-IN" dirty="0">
                <a:solidFill>
                  <a:srgbClr val="FFFF00"/>
                </a:solidFill>
              </a:rPr>
              <a:t>and create intense thermal environments that rapidly destroy </a:t>
            </a:r>
          </a:p>
          <a:p>
            <a:r>
              <a:rPr lang="en-IN" dirty="0">
                <a:solidFill>
                  <a:srgbClr val="FFFF00"/>
                </a:solidFill>
              </a:rPr>
              <a:t>quantum coherence through Hawking radiation effects.</a:t>
            </a:r>
          </a:p>
          <a:p>
            <a:r>
              <a:rPr lang="en-IN" dirty="0">
                <a:solidFill>
                  <a:srgbClr val="FFFF00"/>
                </a:solidFill>
              </a:rPr>
              <a:t>Confirms: T_H ∝ 1/M scaling from Hawking </a:t>
            </a:r>
            <a:r>
              <a:rPr lang="en-IN" dirty="0">
                <a:solidFill>
                  <a:schemeClr val="bg1"/>
                </a:solidFill>
              </a:rPr>
              <a:t>(1975)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546E3-AF18-1E83-3F8C-AAE890F192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9" y="1052736"/>
            <a:ext cx="5242073" cy="25202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B6B4C9-CAC8-5316-2C67-8FB674B6594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472956" y="357301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8E79BF4-95D1-D362-1D24-49EECC68F2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21" y="4152537"/>
            <a:ext cx="5071869" cy="247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7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02198-992D-FB83-DEC7-53473C517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D459-2047-847B-0612-CB5AAD57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9145016" cy="770020"/>
          </a:xfrm>
        </p:spPr>
        <p:txBody>
          <a:bodyPr/>
          <a:lstStyle/>
          <a:p>
            <a:r>
              <a:rPr lang="en-US" sz="2400" dirty="0">
                <a:solidFill>
                  <a:srgbClr val="00B0F0"/>
                </a:solidFill>
              </a:rPr>
              <a:t> Results: Medium Black Holes (10 M☉) - Balanced Contributions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BA53A-D040-480C-1544-483BDD838B63}"/>
              </a:ext>
            </a:extLst>
          </p:cNvPr>
          <p:cNvSpPr txBox="1"/>
          <p:nvPr/>
        </p:nvSpPr>
        <p:spPr>
          <a:xfrm>
            <a:off x="102614" y="919592"/>
            <a:ext cx="39195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- Hawking Temperature: T_H = 6.17×10⁻⁹ K (10× cooler than 1 M☉)</a:t>
            </a:r>
          </a:p>
          <a:p>
            <a:r>
              <a:rPr lang="en-US" dirty="0">
                <a:solidFill>
                  <a:srgbClr val="FFFF00"/>
                </a:solidFill>
              </a:rPr>
              <a:t>- Event Horizon: 29.5 km</a:t>
            </a:r>
          </a:p>
          <a:p>
            <a:r>
              <a:rPr lang="en-US" dirty="0">
                <a:solidFill>
                  <a:srgbClr val="FF0000"/>
                </a:solidFill>
              </a:rPr>
              <a:t>Channel Contributions:</a:t>
            </a:r>
          </a:p>
          <a:p>
            <a:r>
              <a:rPr lang="en-US" dirty="0">
                <a:solidFill>
                  <a:srgbClr val="FFFF00"/>
                </a:solidFill>
              </a:rPr>
              <a:t>- Thermal: 61.9% (still dominant)</a:t>
            </a:r>
          </a:p>
          <a:p>
            <a:r>
              <a:rPr lang="en-US" dirty="0">
                <a:solidFill>
                  <a:srgbClr val="FFFF00"/>
                </a:solidFill>
              </a:rPr>
              <a:t>- Gravitational: 30.0%</a:t>
            </a:r>
          </a:p>
          <a:p>
            <a:r>
              <a:rPr lang="en-US" dirty="0">
                <a:solidFill>
                  <a:srgbClr val="FFFF00"/>
                </a:solidFill>
              </a:rPr>
              <a:t>- Vacuum: 8.1%</a:t>
            </a:r>
          </a:p>
          <a:p>
            <a:r>
              <a:rPr lang="en-US" dirty="0">
                <a:solidFill>
                  <a:srgbClr val="FF0000"/>
                </a:solidFill>
              </a:rPr>
              <a:t>Observation:</a:t>
            </a:r>
          </a:p>
          <a:p>
            <a:r>
              <a:rPr lang="en-US" dirty="0">
                <a:solidFill>
                  <a:srgbClr val="FFFF00"/>
                </a:solidFill>
              </a:rPr>
              <a:t>Moderate decoherence over ~5 seconds. All three channels </a:t>
            </a:r>
          </a:p>
          <a:p>
            <a:r>
              <a:rPr lang="en-US" dirty="0">
                <a:solidFill>
                  <a:srgbClr val="FFFF00"/>
                </a:solidFill>
              </a:rPr>
              <a:t>contribute significantly. This represents a transition regime </a:t>
            </a:r>
          </a:p>
          <a:p>
            <a:r>
              <a:rPr lang="en-US" dirty="0">
                <a:solidFill>
                  <a:srgbClr val="FFFF00"/>
                </a:solidFill>
              </a:rPr>
              <a:t>where thermal effects remain important but gravitational </a:t>
            </a:r>
          </a:p>
          <a:p>
            <a:r>
              <a:rPr lang="en-US" dirty="0">
                <a:solidFill>
                  <a:srgbClr val="FFFF00"/>
                </a:solidFill>
              </a:rPr>
              <a:t>and vacuum channels become more comparable.</a:t>
            </a:r>
          </a:p>
          <a:p>
            <a:r>
              <a:rPr lang="en-US" dirty="0">
                <a:solidFill>
                  <a:srgbClr val="FFFF00"/>
                </a:solidFill>
              </a:rPr>
              <a:t>As mass increases, thermal contribution decreases (T_H ∝ 1/M)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5549A-730D-306E-EC7F-FD7396D397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1919" y="1054335"/>
            <a:ext cx="5242073" cy="251708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6AC0D9-4621-66B4-81F9-7FE2E79D424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472956" y="357301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D5C3A25-C9B0-AE2F-6ABF-BCCA2407F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2121" y="4165369"/>
            <a:ext cx="5071869" cy="244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5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8D3CD-4254-0260-F2CB-B8862FC1A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DB77-291F-78FB-DCA2-9BFFFBBA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9145016" cy="770020"/>
          </a:xfrm>
        </p:spPr>
        <p:txBody>
          <a:bodyPr/>
          <a:lstStyle/>
          <a:p>
            <a:r>
              <a:rPr lang="en-US" sz="2400" dirty="0">
                <a:solidFill>
                  <a:srgbClr val="00B0F0"/>
                </a:solidFill>
              </a:rPr>
              <a:t> Results: Large Black Holes (1000 M☉) - Gravitational Dominance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D3D18-D811-577D-6850-FFC6F2D3599D}"/>
              </a:ext>
            </a:extLst>
          </p:cNvPr>
          <p:cNvSpPr txBox="1"/>
          <p:nvPr/>
        </p:nvSpPr>
        <p:spPr>
          <a:xfrm>
            <a:off x="858" y="886653"/>
            <a:ext cx="38510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- Hawking Temperature: T_H = 6.17×10⁻¹¹ K (1000× cooler than 1 M☉)</a:t>
            </a:r>
          </a:p>
          <a:p>
            <a:r>
              <a:rPr lang="en-IN" dirty="0">
                <a:solidFill>
                  <a:srgbClr val="FFFF00"/>
                </a:solidFill>
              </a:rPr>
              <a:t>- Event Horizon: 2954 km</a:t>
            </a:r>
          </a:p>
          <a:p>
            <a:r>
              <a:rPr lang="en-IN" dirty="0">
                <a:solidFill>
                  <a:srgbClr val="FF0000"/>
                </a:solidFill>
              </a:rPr>
              <a:t>Channel Contributions:</a:t>
            </a:r>
          </a:p>
          <a:p>
            <a:r>
              <a:rPr lang="en-IN" dirty="0">
                <a:solidFill>
                  <a:srgbClr val="FFFF00"/>
                </a:solidFill>
              </a:rPr>
              <a:t>- Thermal: 1.6% (minimal)</a:t>
            </a:r>
          </a:p>
          <a:p>
            <a:r>
              <a:rPr lang="en-IN" dirty="0">
                <a:solidFill>
                  <a:srgbClr val="FFFF00"/>
                </a:solidFill>
              </a:rPr>
              <a:t>- Gravitational: 77.6% (dominant)</a:t>
            </a:r>
          </a:p>
          <a:p>
            <a:r>
              <a:rPr lang="en-IN" dirty="0">
                <a:solidFill>
                  <a:srgbClr val="FFFF00"/>
                </a:solidFill>
              </a:rPr>
              <a:t>- Vacuum: 20.8%</a:t>
            </a:r>
          </a:p>
          <a:p>
            <a:r>
              <a:rPr lang="en-IN" dirty="0">
                <a:solidFill>
                  <a:srgbClr val="FF0000"/>
                </a:solidFill>
              </a:rPr>
              <a:t>Observation:</a:t>
            </a:r>
          </a:p>
          <a:p>
            <a:r>
              <a:rPr lang="en-IN" dirty="0">
                <a:solidFill>
                  <a:srgbClr val="FFFF00"/>
                </a:solidFill>
              </a:rPr>
              <a:t>Slow decoherence over &gt;13 seconds. Large black holes are </a:t>
            </a:r>
          </a:p>
          <a:p>
            <a:r>
              <a:rPr lang="en-IN" dirty="0">
                <a:solidFill>
                  <a:srgbClr val="FFFF00"/>
                </a:solidFill>
              </a:rPr>
              <a:t>extremely "cold" - Hawking radiation becomes negligible. </a:t>
            </a:r>
          </a:p>
          <a:p>
            <a:r>
              <a:rPr lang="en-IN" dirty="0">
                <a:solidFill>
                  <a:srgbClr val="FFFF00"/>
                </a:solidFill>
              </a:rPr>
              <a:t>Gravitational tidal forces become the primary decoherence </a:t>
            </a:r>
          </a:p>
          <a:p>
            <a:r>
              <a:rPr lang="en-IN" dirty="0">
                <a:solidFill>
                  <a:srgbClr val="FFFF00"/>
                </a:solidFill>
              </a:rPr>
              <a:t>mechanism, with vacuum effects providing secondary contribution.</a:t>
            </a:r>
          </a:p>
          <a:p>
            <a:r>
              <a:rPr lang="en-IN" dirty="0">
                <a:solidFill>
                  <a:srgbClr val="FFFF00"/>
                </a:solidFill>
              </a:rPr>
              <a:t>Demonstrates complete reversal: thermal → gravitational dominance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98DD0-9568-FA29-843A-FAB1FBD9CD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1919" y="1066336"/>
            <a:ext cx="5242073" cy="24930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E6C5D3-3E10-ED8A-E96D-CE03F39D38F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472956" y="357301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A3B4A36-7792-0346-CA68-F2802B589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2719" y="4165369"/>
            <a:ext cx="5070673" cy="244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4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2469-A777-7032-2236-8307775C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5888"/>
            <a:ext cx="8712968" cy="57680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Model Validation and Known Uncertainties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1C495-1226-1D91-A129-5C800E9E7F8A}"/>
              </a:ext>
            </a:extLst>
          </p:cNvPr>
          <p:cNvSpPr txBox="1"/>
          <p:nvPr/>
        </p:nvSpPr>
        <p:spPr>
          <a:xfrm>
            <a:off x="323528" y="843226"/>
            <a:ext cx="792088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VALIDATION APPROACH (No Direct Experiments Possible):</a:t>
            </a:r>
            <a:endParaRPr lang="en-US" sz="1600" dirty="0"/>
          </a:p>
          <a:p>
            <a:r>
              <a:rPr lang="en-US" sz="1600" dirty="0">
                <a:solidFill>
                  <a:srgbClr val="FFFF00"/>
                </a:solidFill>
              </a:rPr>
              <a:t>✓ Dimensional analysis ensures correct units and scaling behavior</a:t>
            </a:r>
          </a:p>
          <a:p>
            <a:r>
              <a:rPr lang="en-US" sz="1600" dirty="0">
                <a:solidFill>
                  <a:srgbClr val="FFFF00"/>
                </a:solidFill>
              </a:rPr>
              <a:t>✓ Limiting cases verified against known physics: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• Far from black hole (r → ∞): Γ → 0 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• Hawking temperature: T_H ∝ 1/M confirmed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• Power-law distance dependence matches field theory predictions</a:t>
            </a:r>
          </a:p>
          <a:p>
            <a:r>
              <a:rPr lang="en-US" sz="1600" dirty="0">
                <a:solidFill>
                  <a:srgbClr val="FFFF00"/>
                </a:solidFill>
              </a:rPr>
              <a:t>✓ Code verification: Physics model directly controls particle visualization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CRITICAL LIMITATIONS: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FF00"/>
                </a:solidFill>
              </a:rPr>
              <a:t>- Phenomenological constants have ±50% uncertainty</a:t>
            </a:r>
          </a:p>
          <a:p>
            <a:r>
              <a:rPr lang="en-US" sz="1600" dirty="0">
                <a:solidFill>
                  <a:srgbClr val="FFFF00"/>
                </a:solidFill>
              </a:rPr>
              <a:t>- No experimental data exists for quantum effects near black holes</a:t>
            </a:r>
          </a:p>
          <a:p>
            <a:r>
              <a:rPr lang="en-US" sz="1600" dirty="0">
                <a:solidFill>
                  <a:srgbClr val="FFFF00"/>
                </a:solidFill>
              </a:rPr>
              <a:t>- Semiclassical approximation (not full quantum gravity)</a:t>
            </a:r>
          </a:p>
          <a:p>
            <a:r>
              <a:rPr lang="en-US" sz="1600" dirty="0">
                <a:solidFill>
                  <a:srgbClr val="FFFF00"/>
                </a:solidFill>
              </a:rPr>
              <a:t>- Cannot validate specific timescales experimentally</a:t>
            </a:r>
          </a:p>
          <a:p>
            <a:r>
              <a:rPr lang="en-US" sz="1600" dirty="0">
                <a:solidFill>
                  <a:srgbClr val="FFFF00"/>
                </a:solidFill>
              </a:rPr>
              <a:t>- Backreaction effects ignored (quantum → geometry coupling)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SCOPE OF THIS WORK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FF00"/>
                </a:solidFill>
              </a:rPr>
              <a:t>This is an EDUCATIONAL TOOL demonstrating theoretical concepts</a:t>
            </a:r>
          </a:p>
          <a:p>
            <a:r>
              <a:rPr lang="en-US" sz="1600" dirty="0">
                <a:solidFill>
                  <a:srgbClr val="FFFF00"/>
                </a:solidFill>
              </a:rPr>
              <a:t>with physically consistent scaling relationships.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This is NOT experimentally validated prediction of actual </a:t>
            </a:r>
          </a:p>
          <a:p>
            <a:r>
              <a:rPr lang="en-US" sz="1600" dirty="0">
                <a:solidFill>
                  <a:srgbClr val="FFFF00"/>
                </a:solidFill>
              </a:rPr>
              <a:t>decoherence rates near real black holes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2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1178</Words>
  <Application>Microsoft Office PowerPoint</Application>
  <PresentationFormat>On-screen Show (4:3)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Tahoma</vt:lpstr>
      <vt:lpstr>template</vt:lpstr>
      <vt:lpstr>"Computational Simulation of Quantum Decoherence Near Black Holes"</vt:lpstr>
      <vt:lpstr>Problem Statement</vt:lpstr>
      <vt:lpstr>Research Journey</vt:lpstr>
      <vt:lpstr>Physics Model - Three Decoherence Channels</vt:lpstr>
      <vt:lpstr>Physics Model - Three Decoherence Channels</vt:lpstr>
      <vt:lpstr> Results: Small Black Holes (1 M☉) - Thermal Dominance</vt:lpstr>
      <vt:lpstr> Results: Medium Black Holes (10 M☉) - Balanced Contributions</vt:lpstr>
      <vt:lpstr> Results: Large Black Holes (1000 M☉) - Gravitational Dominance</vt:lpstr>
      <vt:lpstr>Model Validation and Known Uncertainties</vt:lpstr>
      <vt:lpstr>Educational Value and Accessibility</vt:lpstr>
      <vt:lpstr>Key Findings and Next Steps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Rishav Jha</cp:lastModifiedBy>
  <cp:revision>102</cp:revision>
  <dcterms:created xsi:type="dcterms:W3CDTF">2006-06-13T13:03:30Z</dcterms:created>
  <dcterms:modified xsi:type="dcterms:W3CDTF">2025-10-06T14:46:46Z</dcterms:modified>
</cp:coreProperties>
</file>