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6" r:id="rId3"/>
    <p:sldId id="259" r:id="rId4"/>
    <p:sldId id="260" r:id="rId5"/>
    <p:sldId id="257" r:id="rId6"/>
    <p:sldId id="262" r:id="rId7"/>
    <p:sldId id="266" r:id="rId8"/>
    <p:sldId id="263" r:id="rId9"/>
    <p:sldId id="264" r:id="rId10"/>
    <p:sldId id="265" r:id="rId11"/>
    <p:sldId id="261" r:id="rId12"/>
    <p:sldId id="272" r:id="rId13"/>
    <p:sldId id="273" r:id="rId14"/>
    <p:sldId id="278" r:id="rId15"/>
    <p:sldId id="270" r:id="rId16"/>
    <p:sldId id="268" r:id="rId17"/>
    <p:sldId id="269" r:id="rId18"/>
    <p:sldId id="271"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61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A29DB-0775-4B95-8362-36E17A41BC7D}" type="datetimeFigureOut">
              <a:rPr lang="en-US" smtClean="0"/>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98BE73-A067-4CC3-8E24-7513719BA7C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1143000" y="4266571"/>
            <a:ext cx="4572000" cy="4499579"/>
          </a:xfrm>
          <a:noFill/>
        </p:spPr>
        <p:txBody>
          <a:bodyPr/>
          <a:lstStyle/>
          <a:p>
            <a:r>
              <a:rPr lang="en-US" b="1" dirty="0"/>
              <a:t>Slide Show Notes</a:t>
            </a:r>
          </a:p>
          <a:p>
            <a:r>
              <a:rPr lang="en-US" dirty="0"/>
              <a:t>When a serious injury occurs, you have to think and act quickly. Medical assistance may be only minutes away, but sometimes seconds count. What you do in those first few seconds and minutes can make the difference between life and death. Quick, calm, and correct action can make all the difference. </a:t>
            </a:r>
          </a:p>
          <a:p>
            <a:r>
              <a:rPr lang="en-US" dirty="0"/>
              <a:t>“First aid” is emergency care given to the sick or injured before medical personnel arrive. That’s why a knowledge of first aid and CPR (cardiopulmonary resuscitation) is so important. And that’s why you’re participating in this session today.</a:t>
            </a:r>
          </a:p>
          <a:p>
            <a:r>
              <a:rPr lang="en-US" dirty="0"/>
              <a:t>The purpose of this session is to provide you with a basic overview of first-aid techniques and priorities. It is </a:t>
            </a:r>
            <a:r>
              <a:rPr lang="en-US" i="1" dirty="0"/>
              <a:t>not </a:t>
            </a:r>
            <a:r>
              <a:rPr lang="en-US" dirty="0"/>
              <a:t>the same as a first-aid and CPR certification course. A certification course is much more detailed and offers you the opportunity to practice first-aid and CPR skills as well as to provide you with hours of classroom training. </a:t>
            </a:r>
          </a:p>
          <a:p>
            <a:r>
              <a:rPr lang="en-US" dirty="0"/>
              <a:t>We urge you to take a course and get certified. Taking a certification course will give you the full knowledge and confidence you need to use first-aid skills on the job, at home, and elsewhere in your community. </a:t>
            </a:r>
          </a:p>
          <a:p>
            <a:r>
              <a:rPr lang="en-US" dirty="0"/>
              <a:t>In the meantime, the information in this session can help you better handle medical emergencies when you are the first or only person on the scene.</a:t>
            </a:r>
          </a:p>
        </p:txBody>
      </p:sp>
      <p:sp>
        <p:nvSpPr>
          <p:cNvPr id="35844" name="Slide Number Placeholder 1"/>
          <p:cNvSpPr>
            <a:spLocks noGrp="1"/>
          </p:cNvSpPr>
          <p:nvPr>
            <p:ph type="sldNum" sz="quarter" idx="5"/>
          </p:nvPr>
        </p:nvSpPr>
        <p:spPr>
          <a:noFill/>
          <a:ln>
            <a:miter lim="800000"/>
            <a:headEnd/>
            <a:tailEnd/>
          </a:ln>
        </p:spPr>
        <p:txBody>
          <a:bodyPr/>
          <a:lstStyle/>
          <a:p>
            <a:fld id="{BB09B6B9-43DB-40DA-9CC7-C8CAE573FFE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t>*</a:t>
            </a: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5"/>
          <p:cNvSpPr>
            <a:spLocks noGrp="1" noChangeArrowheads="1"/>
          </p:cNvSpPr>
          <p:nvPr>
            <p:ph type="body" idx="1"/>
          </p:nvPr>
        </p:nvSpPr>
        <p:spPr>
          <a:xfrm>
            <a:off x="1143000" y="4266570"/>
            <a:ext cx="4572000" cy="4282314"/>
          </a:xfrm>
          <a:noFill/>
        </p:spPr>
        <p:txBody>
          <a:bodyPr/>
          <a:lstStyle/>
          <a:p>
            <a:endParaRPr lang="en-US" i="1" dirty="0"/>
          </a:p>
        </p:txBody>
      </p:sp>
      <p:sp>
        <p:nvSpPr>
          <p:cNvPr id="43012" name="Slide Number Placeholder 1"/>
          <p:cNvSpPr>
            <a:spLocks noGrp="1"/>
          </p:cNvSpPr>
          <p:nvPr>
            <p:ph type="sldNum" sz="quarter" idx="5"/>
          </p:nvPr>
        </p:nvSpPr>
        <p:spPr>
          <a:noFill/>
          <a:ln>
            <a:miter lim="800000"/>
            <a:headEnd/>
            <a:tailEnd/>
          </a:ln>
        </p:spPr>
        <p:txBody>
          <a:bodyPr/>
          <a:lstStyle/>
          <a:p>
            <a:fld id="{27C68B1A-C40F-48DC-94BF-BF3DAE4984D5}"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nvPr>
        </p:nvSpPr>
        <p:spPr>
          <a:noFill/>
        </p:spPr>
        <p:txBody>
          <a:bodyPr/>
          <a:lstStyle/>
          <a:p>
            <a:r>
              <a:rPr lang="en-US" b="1"/>
              <a:t>Slide Show Notes</a:t>
            </a:r>
          </a:p>
          <a:p>
            <a:r>
              <a:rPr lang="en-US"/>
              <a:t>In cases where a person has lost a lot of blood, a condition known as shock can develop. Shock is the body’s way of reacting to severe injury. A person in shock may appear stunned or confused. To treat shock: </a:t>
            </a:r>
          </a:p>
          <a:p>
            <a:pPr lvl="1"/>
            <a:r>
              <a:rPr lang="en-US"/>
              <a:t>Lay the victim down,</a:t>
            </a:r>
          </a:p>
          <a:p>
            <a:pPr lvl="1"/>
            <a:r>
              <a:rPr lang="en-US"/>
              <a:t>Cover the victim to keep him or her warm, </a:t>
            </a:r>
            <a:r>
              <a:rPr lang="en-US" i="1"/>
              <a:t>and</a:t>
            </a:r>
            <a:r>
              <a:rPr lang="en-US"/>
              <a:t> </a:t>
            </a:r>
          </a:p>
          <a:p>
            <a:pPr lvl="1"/>
            <a:r>
              <a:rPr lang="en-US"/>
              <a:t>Raise the feet slightly above heart level.</a:t>
            </a:r>
          </a:p>
        </p:txBody>
      </p:sp>
      <p:sp>
        <p:nvSpPr>
          <p:cNvPr id="44036" name="Slide Number Placeholder 1"/>
          <p:cNvSpPr>
            <a:spLocks noGrp="1"/>
          </p:cNvSpPr>
          <p:nvPr>
            <p:ph type="sldNum" sz="quarter" idx="5"/>
          </p:nvPr>
        </p:nvSpPr>
        <p:spPr>
          <a:noFill/>
          <a:ln>
            <a:miter lim="800000"/>
            <a:headEnd/>
            <a:tailEnd/>
          </a:ln>
        </p:spPr>
        <p:txBody>
          <a:bodyPr/>
          <a:lstStyle/>
          <a:p>
            <a:fld id="{78560178-E61D-4515-B16F-E732F1FDDB3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t>*</a:t>
            </a: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1" name="Shape 14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Rot="1" noChangeAspect="1" noChangeArrowheads="1" noTextEdit="1"/>
          </p:cNvSpPr>
          <p:nvPr>
            <p:ph type="sldImg"/>
          </p:nvPr>
        </p:nvSpPr>
        <p:spPr>
          <a:ln/>
        </p:spPr>
      </p:sp>
      <p:sp>
        <p:nvSpPr>
          <p:cNvPr id="55299" name="Rectangle 5"/>
          <p:cNvSpPr>
            <a:spLocks noGrp="1" noChangeArrowheads="1"/>
          </p:cNvSpPr>
          <p:nvPr>
            <p:ph type="body" idx="1"/>
          </p:nvPr>
        </p:nvSpPr>
        <p:spPr>
          <a:noFill/>
        </p:spPr>
        <p:txBody>
          <a:bodyPr/>
          <a:lstStyle/>
          <a:p>
            <a:r>
              <a:rPr lang="en-US" b="1"/>
              <a:t>Slide Show Notes</a:t>
            </a:r>
          </a:p>
          <a:p>
            <a:r>
              <a:rPr lang="en-US"/>
              <a:t>The rule for treating people who may have broken bones is never to move them unless it’s necessary for their safety. Neck and back injuries are especially risky. The wrong move could cause paralysis or death. If you suspect broken bones, call for emergency medical assistance, and instruct the victim not to move.</a:t>
            </a:r>
          </a:p>
          <a:p>
            <a:pPr lvl="1"/>
            <a:r>
              <a:rPr lang="en-US"/>
              <a:t>Then look for swelling and deformity.</a:t>
            </a:r>
          </a:p>
          <a:p>
            <a:pPr lvl="1"/>
            <a:r>
              <a:rPr lang="en-US"/>
              <a:t>Ask the victim to rate the pain, explain how the injury happened, and if he or she can move the injured limb.</a:t>
            </a:r>
          </a:p>
          <a:p>
            <a:pPr lvl="1"/>
            <a:r>
              <a:rPr lang="en-US"/>
              <a:t>Treat for shock if the person shows symptoms. </a:t>
            </a:r>
          </a:p>
          <a:p>
            <a:r>
              <a:rPr lang="en-US"/>
              <a:t>If it seems that a person might have a broken bone, apply ice wrapped in a towel or cloth to the area, and keep the victim comfortable until help arrives.</a:t>
            </a:r>
          </a:p>
        </p:txBody>
      </p:sp>
      <p:sp>
        <p:nvSpPr>
          <p:cNvPr id="55300" name="Slide Number Placeholder 1"/>
          <p:cNvSpPr>
            <a:spLocks noGrp="1"/>
          </p:cNvSpPr>
          <p:nvPr>
            <p:ph type="sldNum" sz="quarter" idx="5"/>
          </p:nvPr>
        </p:nvSpPr>
        <p:spPr>
          <a:noFill/>
          <a:ln>
            <a:miter lim="800000"/>
            <a:headEnd/>
            <a:tailEnd/>
          </a:ln>
        </p:spPr>
        <p:txBody>
          <a:bodyPr/>
          <a:lstStyle/>
          <a:p>
            <a:fld id="{B507F84D-53D1-4553-9A4D-A0C1A1FAF4ED}"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Font typeface="Arial"/>
              <a:buNone/>
            </a:pPr>
            <a:r>
              <a:rPr lang="en-US" sz="1200" b="0" i="0" u="none" strike="noStrike" cap="none"/>
              <a:t>*</a:t>
            </a:r>
          </a:p>
        </p:txBody>
      </p:sp>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1143000" y="4266570"/>
            <a:ext cx="4609681" cy="4565702"/>
          </a:xfrm>
          <a:noFill/>
        </p:spPr>
        <p:txBody>
          <a:bodyPr/>
          <a:lstStyle/>
          <a:p>
            <a:r>
              <a:rPr lang="en-US" b="1" dirty="0"/>
              <a:t>Slide Show Notes</a:t>
            </a:r>
          </a:p>
          <a:p>
            <a:r>
              <a:rPr lang="en-US" dirty="0"/>
              <a:t>Now let’s look at some specific medical emergencies. We’ll begin with no breathing. When a person is unconscious and not breathing, irreversible brain damage occurs within 3 minutes. You have to act very fast.</a:t>
            </a:r>
          </a:p>
          <a:p>
            <a:pPr lvl="1"/>
            <a:r>
              <a:rPr lang="en-US" dirty="0"/>
              <a:t>Someone trained in cardiopulmonary resuscitation, or CPR, should lay the person on his or her back while someone else calls 911. Loosen the clothes around the neck and make sure nothing is blocking the mouth or throat.</a:t>
            </a:r>
          </a:p>
          <a:p>
            <a:pPr lvl="1"/>
            <a:r>
              <a:rPr lang="en-US" dirty="0"/>
              <a:t>First, give 30 chest compressions by placing both hands in the center of the victim’s chest with one hand on top of the other and pressing down with the heel of your hand 1</a:t>
            </a:r>
            <a:r>
              <a:rPr lang="en-US" sz="1400" dirty="0">
                <a:cs typeface="Times New Roman" pitchFamily="18" charset="0"/>
              </a:rPr>
              <a:t>½ </a:t>
            </a:r>
            <a:r>
              <a:rPr lang="en-US" dirty="0"/>
              <a:t>to 2 inches. Press quickly at a rate of about 100 compressions a minute. </a:t>
            </a:r>
          </a:p>
          <a:p>
            <a:pPr lvl="1"/>
            <a:r>
              <a:rPr lang="en-US" dirty="0"/>
              <a:t>Next, open the airway by tilting the head slightly and lifting under the chin. Do not move the victim’s head back if you suspect a neck injury.</a:t>
            </a:r>
          </a:p>
          <a:p>
            <a:pPr lvl="1"/>
            <a:r>
              <a:rPr lang="en-US" dirty="0"/>
              <a:t>Form a seal around the mouth and pinch the nose. Use a pocket mask if you are trained in its proper use. Breathe two slow breaths into the person’s mouth—enough to make the chest rise and fall. Then, continue chest compressions.</a:t>
            </a:r>
          </a:p>
          <a:p>
            <a:pPr lvl="1"/>
            <a:r>
              <a:rPr lang="en-US" dirty="0"/>
              <a:t>Once you begin CPR, continue until EMS personnel arrive. </a:t>
            </a:r>
          </a:p>
        </p:txBody>
      </p:sp>
      <p:sp>
        <p:nvSpPr>
          <p:cNvPr id="41988" name="Slide Number Placeholder 1"/>
          <p:cNvSpPr>
            <a:spLocks noGrp="1"/>
          </p:cNvSpPr>
          <p:nvPr>
            <p:ph type="sldNum" sz="quarter" idx="5"/>
          </p:nvPr>
        </p:nvSpPr>
        <p:spPr>
          <a:noFill/>
          <a:ln>
            <a:miter lim="800000"/>
            <a:headEnd/>
            <a:tailEnd/>
          </a:ln>
        </p:spPr>
        <p:txBody>
          <a:bodyPr/>
          <a:lstStyle/>
          <a:p>
            <a:fld id="{90F8F9BF-8D5D-43D3-9E21-04DEF7532908}"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E66795-7C98-4D36-B5CA-3F3820559227}"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66795-7C98-4D36-B5CA-3F3820559227}"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66795-7C98-4D36-B5CA-3F3820559227}"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E4359C8F-1D8B-4D8A-94AB-B870006FDF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66795-7C98-4D36-B5CA-3F3820559227}"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66795-7C98-4D36-B5CA-3F3820559227}"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66795-7C98-4D36-B5CA-3F3820559227}"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E66795-7C98-4D36-B5CA-3F3820559227}"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E66795-7C98-4D36-B5CA-3F3820559227}"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66795-7C98-4D36-B5CA-3F3820559227}"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66795-7C98-4D36-B5CA-3F3820559227}"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66795-7C98-4D36-B5CA-3F3820559227}"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32A16-0294-48FE-AE36-09B5124206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66795-7C98-4D36-B5CA-3F3820559227}" type="datetimeFigureOut">
              <a:rPr lang="en-US" smtClean="0"/>
              <a:pPr/>
              <a:t>7/9/2024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32A16-0294-48FE-AE36-09B5124206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12" descr="bandaid in cross form shadow 2665257"/>
          <p:cNvPicPr>
            <a:picLocks noChangeAspect="1" noChangeArrowheads="1"/>
          </p:cNvPicPr>
          <p:nvPr/>
        </p:nvPicPr>
        <p:blipFill>
          <a:blip r:embed="rId3"/>
          <a:srcRect/>
          <a:stretch>
            <a:fillRect/>
          </a:stretch>
        </p:blipFill>
        <p:spPr bwMode="auto">
          <a:xfrm>
            <a:off x="609600" y="304800"/>
            <a:ext cx="8382000" cy="5791200"/>
          </a:xfrm>
          <a:prstGeom prst="rect">
            <a:avLst/>
          </a:prstGeom>
          <a:noFill/>
          <a:ln w="9525">
            <a:noFill/>
            <a:miter lim="800000"/>
            <a:headEnd/>
            <a:tailEnd/>
          </a:ln>
        </p:spPr>
      </p:pic>
      <p:sp>
        <p:nvSpPr>
          <p:cNvPr id="7170" name="Rectangle 2"/>
          <p:cNvSpPr>
            <a:spLocks noGrp="1" noChangeArrowheads="1"/>
          </p:cNvSpPr>
          <p:nvPr>
            <p:ph type="ctrTitle"/>
          </p:nvPr>
        </p:nvSpPr>
        <p:spPr>
          <a:xfrm>
            <a:off x="228600" y="304800"/>
            <a:ext cx="8382000" cy="5105400"/>
          </a:xfrm>
        </p:spPr>
        <p:txBody>
          <a:bodyPr>
            <a:noAutofit/>
          </a:bodyPr>
          <a:lstStyle/>
          <a:p>
            <a:pPr eaLnBrk="1" hangingPunct="1"/>
            <a:r>
              <a:rPr lang="en-US" sz="8800" b="1" dirty="0"/>
              <a:t>Basic First Aid for </a:t>
            </a:r>
            <a:br>
              <a:rPr lang="en-US" sz="8800" b="1" dirty="0"/>
            </a:br>
            <a:r>
              <a:rPr lang="en-US" sz="8800" b="1" dirty="0"/>
              <a:t>Medical Emergencies</a:t>
            </a:r>
          </a:p>
        </p:txBody>
      </p:sp>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
        <p:nvSpPr>
          <p:cNvPr id="5" name="TextBox 4"/>
          <p:cNvSpPr txBox="1"/>
          <p:nvPr/>
        </p:nvSpPr>
        <p:spPr>
          <a:xfrm>
            <a:off x="0" y="5029200"/>
            <a:ext cx="9144000" cy="1754326"/>
          </a:xfrm>
          <a:prstGeom prst="rect">
            <a:avLst/>
          </a:prstGeom>
          <a:noFill/>
        </p:spPr>
        <p:txBody>
          <a:bodyPr wrap="square" rtlCol="0">
            <a:spAutoFit/>
          </a:bodyPr>
          <a:lstStyle/>
          <a:p>
            <a:r>
              <a:rPr lang="en-US" sz="5400" b="1" dirty="0"/>
              <a:t>BY :-   </a:t>
            </a:r>
            <a:r>
              <a:rPr lang="en-US" sz="5400" b="1" i="1" dirty="0">
                <a:solidFill>
                  <a:srgbClr val="FF0000"/>
                </a:solidFill>
              </a:rPr>
              <a:t>SAILESH MAHAPATRA,</a:t>
            </a:r>
          </a:p>
          <a:p>
            <a:r>
              <a:rPr lang="en-US" sz="5400" b="1" i="1" dirty="0">
                <a:solidFill>
                  <a:srgbClr val="FF0000"/>
                </a:solidFill>
              </a:rPr>
              <a:t>              S.E.C.L., KORBA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AILESH\Downloads\FRACTURES1.gif"/>
          <p:cNvPicPr>
            <a:picLocks noChangeAspect="1" noChangeArrowheads="1"/>
          </p:cNvPicPr>
          <p:nvPr/>
        </p:nvPicPr>
        <p:blipFill>
          <a:blip r:embed="rId2"/>
          <a:srcRect/>
          <a:stretch>
            <a:fillRect/>
          </a:stretch>
        </p:blipFill>
        <p:spPr bwMode="auto">
          <a:xfrm>
            <a:off x="457200" y="304800"/>
            <a:ext cx="8305800" cy="6096000"/>
          </a:xfrm>
          <a:prstGeom prst="rect">
            <a:avLst/>
          </a:prstGeom>
          <a:noFill/>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descr="SCAN002"/>
          <p:cNvPicPr>
            <a:picLocks noChangeAspect="1" noChangeArrowheads="1"/>
          </p:cNvPicPr>
          <p:nvPr/>
        </p:nvPicPr>
        <p:blipFill>
          <a:blip r:embed="rId2"/>
          <a:srcRect/>
          <a:stretch>
            <a:fillRect/>
          </a:stretch>
        </p:blipFill>
        <p:spPr bwMode="auto">
          <a:xfrm>
            <a:off x="0" y="0"/>
            <a:ext cx="8991600" cy="6858000"/>
          </a:xfrm>
          <a:prstGeom prst="rect">
            <a:avLst/>
          </a:prstGeom>
          <a:noFill/>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228600"/>
            <a:ext cx="8153400" cy="6415088"/>
          </a:xfrm>
        </p:spPr>
        <p:txBody>
          <a:bodyPr/>
          <a:lstStyle/>
          <a:p>
            <a:pPr eaLnBrk="1" hangingPunct="1"/>
            <a:endParaRPr lang="en-GB" dirty="0"/>
          </a:p>
        </p:txBody>
      </p:sp>
      <p:pic>
        <p:nvPicPr>
          <p:cNvPr id="30723" name="Picture 2" descr="C:\Users\toshiba\Pictures\thumbnailCA07JKKB.jpg"/>
          <p:cNvPicPr>
            <a:picLocks noChangeAspect="1" noChangeArrowheads="1"/>
          </p:cNvPicPr>
          <p:nvPr/>
        </p:nvPicPr>
        <p:blipFill>
          <a:blip r:embed="rId2"/>
          <a:srcRect/>
          <a:stretch>
            <a:fillRect/>
          </a:stretch>
        </p:blipFill>
        <p:spPr bwMode="auto">
          <a:xfrm>
            <a:off x="1357313" y="1071563"/>
            <a:ext cx="7072312" cy="4857750"/>
          </a:xfrm>
          <a:prstGeom prst="rect">
            <a:avLst/>
          </a:prstGeom>
          <a:noFill/>
          <a:ln w="9525">
            <a:noFill/>
            <a:miter lim="800000"/>
            <a:headEnd/>
            <a:tailEnd/>
          </a:ln>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228600"/>
            <a:ext cx="8153400" cy="6343650"/>
          </a:xfrm>
        </p:spPr>
        <p:txBody>
          <a:bodyPr/>
          <a:lstStyle/>
          <a:p>
            <a:pPr eaLnBrk="1" hangingPunct="1"/>
            <a:endParaRPr lang="en-GB"/>
          </a:p>
        </p:txBody>
      </p:sp>
      <p:pic>
        <p:nvPicPr>
          <p:cNvPr id="32771" name="Picture 2" descr="c:\Users\toshiba\Documents\first aid 2\fracture_files\fracture2.jpg"/>
          <p:cNvPicPr>
            <a:picLocks noChangeAspect="1" noChangeArrowheads="1"/>
          </p:cNvPicPr>
          <p:nvPr/>
        </p:nvPicPr>
        <p:blipFill>
          <a:blip r:embed="rId2"/>
          <a:srcRect/>
          <a:stretch>
            <a:fillRect/>
          </a:stretch>
        </p:blipFill>
        <p:spPr bwMode="auto">
          <a:xfrm>
            <a:off x="1357313" y="1643063"/>
            <a:ext cx="7000875" cy="4572000"/>
          </a:xfrm>
          <a:prstGeom prst="rect">
            <a:avLst/>
          </a:prstGeom>
          <a:noFill/>
          <a:ln w="9525">
            <a:noFill/>
            <a:miter lim="800000"/>
            <a:headEnd/>
            <a:tailEnd/>
          </a:ln>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1" name="Picture 1" descr="SCAN002"/>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304800"/>
            <a:ext cx="7772400" cy="16764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3200" b="1" dirty="0">
                <a:solidFill>
                  <a:srgbClr val="FF0000"/>
                </a:solidFill>
                <a:latin typeface="Arial" panose="020B0604020202020204" pitchFamily="34" charset="0"/>
                <a:cs typeface="Arial" panose="020B0604020202020204" pitchFamily="34" charset="0"/>
              </a:rPr>
              <a:t>C</a:t>
            </a:r>
            <a:r>
              <a:rPr lang="en-US" sz="3200" b="1" i="0" u="none" strike="noStrike" cap="none" dirty="0">
                <a:solidFill>
                  <a:schemeClr val="dk2"/>
                </a:solidFill>
                <a:latin typeface="Arial"/>
                <a:ea typeface="Arial"/>
                <a:cs typeface="Arial"/>
                <a:sym typeface="Arial"/>
              </a:rPr>
              <a:t>ardio </a:t>
            </a:r>
            <a:r>
              <a:rPr lang="en-US" sz="3200" b="1" i="0" u="none" strike="noStrike" cap="none" dirty="0">
                <a:solidFill>
                  <a:srgbClr val="FF0000"/>
                </a:solidFill>
                <a:latin typeface="Arial"/>
                <a:ea typeface="Arial"/>
                <a:cs typeface="Arial"/>
                <a:sym typeface="Arial"/>
              </a:rPr>
              <a:t>P</a:t>
            </a:r>
            <a:r>
              <a:rPr lang="en-US" sz="3200" b="1" i="0" u="none" strike="noStrike" cap="none" dirty="0">
                <a:solidFill>
                  <a:schemeClr val="dk2"/>
                </a:solidFill>
                <a:latin typeface="Arial"/>
                <a:ea typeface="Arial"/>
                <a:cs typeface="Arial"/>
                <a:sym typeface="Arial"/>
              </a:rPr>
              <a:t>ulmonary </a:t>
            </a:r>
            <a:r>
              <a:rPr lang="en-US" sz="3200" b="1" dirty="0">
                <a:solidFill>
                  <a:srgbClr val="FF0000"/>
                </a:solidFill>
                <a:latin typeface="Arial" panose="020B0604020202020204" pitchFamily="34" charset="0"/>
                <a:cs typeface="Arial" panose="020B0604020202020204" pitchFamily="34" charset="0"/>
              </a:rPr>
              <a:t>R</a:t>
            </a:r>
            <a:r>
              <a:rPr lang="en-US" sz="3200" b="1" i="0" u="none" strike="noStrike" cap="none" dirty="0">
                <a:solidFill>
                  <a:schemeClr val="dk2"/>
                </a:solidFill>
                <a:latin typeface="Arial"/>
                <a:ea typeface="Arial"/>
                <a:cs typeface="Arial"/>
                <a:sym typeface="Arial"/>
              </a:rPr>
              <a:t>esuscitation (</a:t>
            </a:r>
            <a:r>
              <a:rPr lang="en-US" sz="3200" b="1" i="0" u="none" strike="noStrike" cap="none" dirty="0">
                <a:solidFill>
                  <a:srgbClr val="FF0000"/>
                </a:solidFill>
                <a:latin typeface="Arial"/>
                <a:ea typeface="Arial"/>
                <a:cs typeface="Arial"/>
                <a:sym typeface="Arial"/>
              </a:rPr>
              <a:t>CPR</a:t>
            </a:r>
            <a:r>
              <a:rPr lang="en-US" sz="3200" b="1" i="0" u="none" strike="noStrike" cap="none" dirty="0">
                <a:solidFill>
                  <a:schemeClr val="dk2"/>
                </a:solidFill>
                <a:latin typeface="Arial"/>
                <a:ea typeface="Arial"/>
                <a:cs typeface="Arial"/>
                <a:sym typeface="Arial"/>
              </a:rPr>
              <a:t>)</a:t>
            </a:r>
          </a:p>
        </p:txBody>
      </p:sp>
      <p:pic>
        <p:nvPicPr>
          <p:cNvPr id="62" name="Shape 62"/>
          <p:cNvPicPr preferRelativeResize="0"/>
          <p:nvPr/>
        </p:nvPicPr>
        <p:blipFill>
          <a:blip r:embed="rId3">
            <a:alphaModFix/>
          </a:blip>
          <a:stretch>
            <a:fillRect/>
          </a:stretch>
        </p:blipFill>
        <p:spPr>
          <a:xfrm>
            <a:off x="1219200" y="1905000"/>
            <a:ext cx="6096000" cy="4114800"/>
          </a:xfrm>
          <a:prstGeom prst="rect">
            <a:avLst/>
          </a:prstGeom>
          <a:noFill/>
          <a:ln>
            <a:noFill/>
          </a:ln>
        </p:spPr>
      </p:pic>
      <p:sp>
        <p:nvSpPr>
          <p:cNvPr id="6"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71500" y="214313"/>
            <a:ext cx="8153400" cy="6343650"/>
          </a:xfrm>
        </p:spPr>
        <p:txBody>
          <a:bodyPr/>
          <a:lstStyle/>
          <a:p>
            <a:pPr eaLnBrk="1" hangingPunct="1"/>
            <a:endParaRPr lang="en-GB" dirty="0"/>
          </a:p>
        </p:txBody>
      </p:sp>
      <p:graphicFrame>
        <p:nvGraphicFramePr>
          <p:cNvPr id="1026" name="Object 2"/>
          <p:cNvGraphicFramePr>
            <a:graphicFrameLocks noChangeAspect="1"/>
          </p:cNvGraphicFramePr>
          <p:nvPr>
            <p:extLst>
              <p:ext uri="{D42A27DB-BD31-4B8C-83A1-F6EECF244321}">
                <p14:modId xmlns:p14="http://schemas.microsoft.com/office/powerpoint/2010/main" val="3450637760"/>
              </p:ext>
            </p:extLst>
          </p:nvPr>
        </p:nvGraphicFramePr>
        <p:xfrm>
          <a:off x="4430712" y="727894"/>
          <a:ext cx="4141788" cy="3143250"/>
        </p:xfrm>
        <a:graphic>
          <a:graphicData uri="http://schemas.openxmlformats.org/presentationml/2006/ole">
            <mc:AlternateContent xmlns:mc="http://schemas.openxmlformats.org/markup-compatibility/2006">
              <mc:Choice xmlns:v="urn:schemas-microsoft-com:vml" Requires="v">
                <p:oleObj spid="_x0000_s32770" name="Clip" r:id="rId2" imgW="3129840" imgH="2229480" progId="">
                  <p:embed/>
                </p:oleObj>
              </mc:Choice>
              <mc:Fallback>
                <p:oleObj name="Clip" r:id="rId2" imgW="3129840" imgH="222948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2" y="727894"/>
                        <a:ext cx="4141788"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028" name="Picture 2" descr="C:\Users\toshiba\Documents\procedure final\w.jpg"/>
          <p:cNvPicPr>
            <a:picLocks noChangeAspect="1" noChangeArrowheads="1"/>
          </p:cNvPicPr>
          <p:nvPr/>
        </p:nvPicPr>
        <p:blipFill>
          <a:blip r:embed="rId4"/>
          <a:srcRect/>
          <a:stretch>
            <a:fillRect/>
          </a:stretch>
        </p:blipFill>
        <p:spPr bwMode="auto">
          <a:xfrm>
            <a:off x="4857750" y="3929063"/>
            <a:ext cx="3214688" cy="2643187"/>
          </a:xfrm>
          <a:prstGeom prst="rect">
            <a:avLst/>
          </a:prstGeom>
          <a:noFill/>
          <a:ln w="9525">
            <a:noFill/>
            <a:miter lim="800000"/>
            <a:headEnd/>
            <a:tailEnd/>
          </a:ln>
        </p:spPr>
      </p:pic>
      <p:pic>
        <p:nvPicPr>
          <p:cNvPr id="1029" name="Picture 5" descr="cpr_step_3"/>
          <p:cNvPicPr>
            <a:picLocks noGrp="1" noChangeAspect="1" noChangeArrowheads="1"/>
          </p:cNvPicPr>
          <p:nvPr>
            <p:ph type="body" idx="4294967295"/>
          </p:nvPr>
        </p:nvPicPr>
        <p:blipFill>
          <a:blip r:embed="rId5"/>
          <a:srcRect/>
          <a:stretch>
            <a:fillRect/>
          </a:stretch>
        </p:blipFill>
        <p:spPr>
          <a:xfrm>
            <a:off x="500063" y="714375"/>
            <a:ext cx="4071937" cy="4889500"/>
          </a:xfrm>
          <a:solidFill>
            <a:schemeClr val="accent1"/>
          </a:solidFill>
        </p:spPr>
      </p:pic>
      <p:sp>
        <p:nvSpPr>
          <p:cNvPr id="7"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No Breathing</a:t>
            </a:r>
          </a:p>
        </p:txBody>
      </p:sp>
      <p:pic>
        <p:nvPicPr>
          <p:cNvPr id="683014" name="Picture 6" descr="cpr pump chest silo"/>
          <p:cNvPicPr>
            <a:picLocks noChangeAspect="1" noChangeArrowheads="1"/>
          </p:cNvPicPr>
          <p:nvPr/>
        </p:nvPicPr>
        <p:blipFill>
          <a:blip r:embed="rId3"/>
          <a:srcRect/>
          <a:stretch>
            <a:fillRect/>
          </a:stretch>
        </p:blipFill>
        <p:spPr bwMode="auto">
          <a:xfrm>
            <a:off x="0" y="1066800"/>
            <a:ext cx="4059237" cy="5073650"/>
          </a:xfrm>
          <a:prstGeom prst="rect">
            <a:avLst/>
          </a:prstGeom>
          <a:noFill/>
          <a:ln w="9525">
            <a:noFill/>
            <a:miter lim="800000"/>
            <a:headEnd/>
            <a:tailEnd/>
          </a:ln>
        </p:spPr>
      </p:pic>
      <p:sp>
        <p:nvSpPr>
          <p:cNvPr id="683015" name="Rectangle 7"/>
          <p:cNvSpPr>
            <a:spLocks noGrp="1" noChangeArrowheads="1"/>
          </p:cNvSpPr>
          <p:nvPr>
            <p:ph type="body" sz="half" idx="1"/>
          </p:nvPr>
        </p:nvSpPr>
        <p:spPr>
          <a:xfrm>
            <a:off x="2795588" y="1479550"/>
            <a:ext cx="5691187" cy="2581275"/>
          </a:xfrm>
        </p:spPr>
        <p:txBody>
          <a:bodyPr>
            <a:normAutofit lnSpcReduction="10000"/>
          </a:bodyPr>
          <a:lstStyle/>
          <a:p>
            <a:pPr marL="0" indent="0" eaLnBrk="1" hangingPunct="1">
              <a:spcBef>
                <a:spcPct val="23000"/>
              </a:spcBef>
            </a:pPr>
            <a:r>
              <a:rPr lang="en-US" sz="2400"/>
              <a:t>Administer CPR:</a:t>
            </a:r>
          </a:p>
          <a:p>
            <a:pPr lvl="1" eaLnBrk="1" hangingPunct="1">
              <a:spcBef>
                <a:spcPct val="23000"/>
              </a:spcBef>
            </a:pPr>
            <a:r>
              <a:rPr lang="en-US" sz="2400"/>
              <a:t>Lay the person on his or her back</a:t>
            </a:r>
          </a:p>
          <a:p>
            <a:pPr lvl="1" eaLnBrk="1" hangingPunct="1">
              <a:spcBef>
                <a:spcPct val="23000"/>
              </a:spcBef>
            </a:pPr>
            <a:r>
              <a:rPr lang="en-US" sz="2400"/>
              <a:t>Give chest compressions</a:t>
            </a:r>
          </a:p>
          <a:p>
            <a:pPr lvl="1" eaLnBrk="1" hangingPunct="1">
              <a:spcBef>
                <a:spcPct val="23000"/>
              </a:spcBef>
            </a:pPr>
            <a:r>
              <a:rPr lang="en-US" sz="2400"/>
              <a:t>Tilt head slightly</a:t>
            </a:r>
          </a:p>
          <a:p>
            <a:pPr lvl="1" eaLnBrk="1" hangingPunct="1">
              <a:spcBef>
                <a:spcPct val="23000"/>
              </a:spcBef>
            </a:pPr>
            <a:r>
              <a:rPr lang="en-US" sz="2400"/>
              <a:t>Breathe into the person’s mouth</a:t>
            </a:r>
          </a:p>
          <a:p>
            <a:pPr lvl="1" eaLnBrk="1" hangingPunct="1">
              <a:spcBef>
                <a:spcPct val="23000"/>
              </a:spcBef>
            </a:pPr>
            <a:r>
              <a:rPr lang="en-US" sz="2400"/>
              <a:t>Continue until EMS personnel arrive</a:t>
            </a:r>
          </a:p>
        </p:txBody>
      </p:sp>
      <p:sp>
        <p:nvSpPr>
          <p:cNvPr id="683016" name="Rectangle 8"/>
          <p:cNvSpPr>
            <a:spLocks noChangeArrowheads="1"/>
          </p:cNvSpPr>
          <p:nvPr/>
        </p:nvSpPr>
        <p:spPr bwMode="auto">
          <a:xfrm>
            <a:off x="8775700" y="6507163"/>
            <a:ext cx="368300" cy="361950"/>
          </a:xfrm>
          <a:prstGeom prst="rect">
            <a:avLst/>
          </a:prstGeom>
          <a:gradFill rotWithShape="1">
            <a:gsLst>
              <a:gs pos="0">
                <a:schemeClr val="tx1">
                  <a:alpha val="22000"/>
                </a:schemeClr>
              </a:gs>
              <a:gs pos="100000">
                <a:schemeClr val="tx1">
                  <a:gamma/>
                  <a:tint val="84706"/>
                  <a:invGamma/>
                  <a:alpha val="94000"/>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683012" name="Picture 4" descr="cpr pinch nose cropped"/>
          <p:cNvPicPr>
            <a:picLocks noChangeArrowheads="1"/>
          </p:cNvPicPr>
          <p:nvPr/>
        </p:nvPicPr>
        <p:blipFill>
          <a:blip r:embed="rId4"/>
          <a:srcRect/>
          <a:stretch>
            <a:fillRect/>
          </a:stretch>
        </p:blipFill>
        <p:spPr bwMode="auto">
          <a:xfrm>
            <a:off x="6340475" y="3886200"/>
            <a:ext cx="2803525" cy="2813050"/>
          </a:xfrm>
          <a:prstGeom prst="rect">
            <a:avLst/>
          </a:prstGeom>
          <a:noFill/>
          <a:ln w="9525">
            <a:solidFill>
              <a:schemeClr val="tx1"/>
            </a:solidFill>
            <a:miter lim="800000"/>
            <a:headEnd/>
            <a:tailEnd/>
          </a:ln>
        </p:spPr>
      </p:pic>
      <p:pic>
        <p:nvPicPr>
          <p:cNvPr id="683011" name="Picture 3" descr="cpr tilt head cropped"/>
          <p:cNvPicPr>
            <a:picLocks noChangeAspect="1" noChangeArrowheads="1"/>
          </p:cNvPicPr>
          <p:nvPr/>
        </p:nvPicPr>
        <p:blipFill>
          <a:blip r:embed="rId5"/>
          <a:srcRect/>
          <a:stretch>
            <a:fillRect/>
          </a:stretch>
        </p:blipFill>
        <p:spPr bwMode="auto">
          <a:xfrm>
            <a:off x="3429000" y="3886200"/>
            <a:ext cx="2809875" cy="2809875"/>
          </a:xfrm>
          <a:prstGeom prst="rect">
            <a:avLst/>
          </a:prstGeom>
          <a:noFill/>
          <a:ln w="9525">
            <a:solidFill>
              <a:schemeClr val="tx1"/>
            </a:solidFill>
            <a:miter lim="800000"/>
            <a:headEnd/>
            <a:tailEnd/>
          </a:ln>
        </p:spPr>
      </p:pic>
      <p:sp>
        <p:nvSpPr>
          <p:cNvPr id="9"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3015">
                                            <p:txEl>
                                              <p:pRg st="0" end="0"/>
                                            </p:txEl>
                                          </p:spTgt>
                                        </p:tgtEl>
                                        <p:attrNameLst>
                                          <p:attrName>style.visibility</p:attrName>
                                        </p:attrNameLst>
                                      </p:cBhvr>
                                      <p:to>
                                        <p:strVal val="visible"/>
                                      </p:to>
                                    </p:set>
                                    <p:animEffect transition="in" filter="fade">
                                      <p:cBhvr>
                                        <p:cTn id="7" dur="500"/>
                                        <p:tgtEl>
                                          <p:spTgt spid="6830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3015">
                                            <p:txEl>
                                              <p:pRg st="1" end="1"/>
                                            </p:txEl>
                                          </p:spTgt>
                                        </p:tgtEl>
                                        <p:attrNameLst>
                                          <p:attrName>style.visibility</p:attrName>
                                        </p:attrNameLst>
                                      </p:cBhvr>
                                      <p:to>
                                        <p:strVal val="visible"/>
                                      </p:to>
                                    </p:set>
                                    <p:animEffect transition="in" filter="fade">
                                      <p:cBhvr>
                                        <p:cTn id="10" dur="500"/>
                                        <p:tgtEl>
                                          <p:spTgt spid="6830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83015">
                                            <p:txEl>
                                              <p:pRg st="2" end="2"/>
                                            </p:txEl>
                                          </p:spTgt>
                                        </p:tgtEl>
                                        <p:attrNameLst>
                                          <p:attrName>style.visibility</p:attrName>
                                        </p:attrNameLst>
                                      </p:cBhvr>
                                      <p:to>
                                        <p:strVal val="visible"/>
                                      </p:to>
                                    </p:set>
                                    <p:animEffect transition="in" filter="fade">
                                      <p:cBhvr>
                                        <p:cTn id="15" dur="500"/>
                                        <p:tgtEl>
                                          <p:spTgt spid="683015">
                                            <p:txEl>
                                              <p:pRg st="2" end="2"/>
                                            </p:txEl>
                                          </p:spTgt>
                                        </p:tgtEl>
                                      </p:cBhvr>
                                    </p:animEffect>
                                  </p:childTnLst>
                                </p:cTn>
                              </p:par>
                            </p:childTnLst>
                          </p:cTn>
                        </p:par>
                        <p:par>
                          <p:cTn id="16" fill="hold" nodeType="afterGroup">
                            <p:stCondLst>
                              <p:cond delay="500"/>
                            </p:stCondLst>
                            <p:childTnLst>
                              <p:par>
                                <p:cTn id="17" presetID="2" presetClass="entr" presetSubtype="8" fill="hold" nodeType="afterEffect">
                                  <p:stCondLst>
                                    <p:cond delay="0"/>
                                  </p:stCondLst>
                                  <p:childTnLst>
                                    <p:set>
                                      <p:cBhvr>
                                        <p:cTn id="18" dur="1" fill="hold">
                                          <p:stCondLst>
                                            <p:cond delay="0"/>
                                          </p:stCondLst>
                                        </p:cTn>
                                        <p:tgtEl>
                                          <p:spTgt spid="683014"/>
                                        </p:tgtEl>
                                        <p:attrNameLst>
                                          <p:attrName>style.visibility</p:attrName>
                                        </p:attrNameLst>
                                      </p:cBhvr>
                                      <p:to>
                                        <p:strVal val="visible"/>
                                      </p:to>
                                    </p:set>
                                    <p:anim calcmode="lin" valueType="num">
                                      <p:cBhvr additive="base">
                                        <p:cTn id="19" dur="1000" fill="hold"/>
                                        <p:tgtEl>
                                          <p:spTgt spid="683014"/>
                                        </p:tgtEl>
                                        <p:attrNameLst>
                                          <p:attrName>ppt_x</p:attrName>
                                        </p:attrNameLst>
                                      </p:cBhvr>
                                      <p:tavLst>
                                        <p:tav tm="0">
                                          <p:val>
                                            <p:strVal val="0-#ppt_w/2"/>
                                          </p:val>
                                        </p:tav>
                                        <p:tav tm="100000">
                                          <p:val>
                                            <p:strVal val="#ppt_x"/>
                                          </p:val>
                                        </p:tav>
                                      </p:tavLst>
                                    </p:anim>
                                    <p:anim calcmode="lin" valueType="num">
                                      <p:cBhvr additive="base">
                                        <p:cTn id="20" dur="1000" fill="hold"/>
                                        <p:tgtEl>
                                          <p:spTgt spid="6830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83015">
                                            <p:txEl>
                                              <p:pRg st="3" end="3"/>
                                            </p:txEl>
                                          </p:spTgt>
                                        </p:tgtEl>
                                        <p:attrNameLst>
                                          <p:attrName>style.visibility</p:attrName>
                                        </p:attrNameLst>
                                      </p:cBhvr>
                                      <p:to>
                                        <p:strVal val="visible"/>
                                      </p:to>
                                    </p:set>
                                    <p:animEffect transition="in" filter="fade">
                                      <p:cBhvr>
                                        <p:cTn id="25" dur="500"/>
                                        <p:tgtEl>
                                          <p:spTgt spid="683015">
                                            <p:txEl>
                                              <p:pRg st="3" end="3"/>
                                            </p:txEl>
                                          </p:spTgt>
                                        </p:tgtEl>
                                      </p:cBhvr>
                                    </p:animEffect>
                                  </p:childTnLst>
                                </p:cTn>
                              </p:par>
                            </p:childTnLst>
                          </p:cTn>
                        </p:par>
                        <p:par>
                          <p:cTn id="26" fill="hold" nodeType="afterGroup">
                            <p:stCondLst>
                              <p:cond delay="500"/>
                            </p:stCondLst>
                            <p:childTnLst>
                              <p:par>
                                <p:cTn id="27" presetID="2" presetClass="entr" presetSubtype="2" fill="hold" nodeType="afterEffect">
                                  <p:stCondLst>
                                    <p:cond delay="0"/>
                                  </p:stCondLst>
                                  <p:childTnLst>
                                    <p:set>
                                      <p:cBhvr>
                                        <p:cTn id="28" dur="1" fill="hold">
                                          <p:stCondLst>
                                            <p:cond delay="0"/>
                                          </p:stCondLst>
                                        </p:cTn>
                                        <p:tgtEl>
                                          <p:spTgt spid="683011"/>
                                        </p:tgtEl>
                                        <p:attrNameLst>
                                          <p:attrName>style.visibility</p:attrName>
                                        </p:attrNameLst>
                                      </p:cBhvr>
                                      <p:to>
                                        <p:strVal val="visible"/>
                                      </p:to>
                                    </p:set>
                                    <p:anim calcmode="lin" valueType="num">
                                      <p:cBhvr additive="base">
                                        <p:cTn id="29" dur="1000" fill="hold"/>
                                        <p:tgtEl>
                                          <p:spTgt spid="683011"/>
                                        </p:tgtEl>
                                        <p:attrNameLst>
                                          <p:attrName>ppt_x</p:attrName>
                                        </p:attrNameLst>
                                      </p:cBhvr>
                                      <p:tavLst>
                                        <p:tav tm="0">
                                          <p:val>
                                            <p:strVal val="1+#ppt_w/2"/>
                                          </p:val>
                                        </p:tav>
                                        <p:tav tm="100000">
                                          <p:val>
                                            <p:strVal val="#ppt_x"/>
                                          </p:val>
                                        </p:tav>
                                      </p:tavLst>
                                    </p:anim>
                                    <p:anim calcmode="lin" valueType="num">
                                      <p:cBhvr additive="base">
                                        <p:cTn id="30" dur="1000" fill="hold"/>
                                        <p:tgtEl>
                                          <p:spTgt spid="68301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83015">
                                            <p:txEl>
                                              <p:pRg st="4" end="4"/>
                                            </p:txEl>
                                          </p:spTgt>
                                        </p:tgtEl>
                                        <p:attrNameLst>
                                          <p:attrName>style.visibility</p:attrName>
                                        </p:attrNameLst>
                                      </p:cBhvr>
                                      <p:to>
                                        <p:strVal val="visible"/>
                                      </p:to>
                                    </p:set>
                                    <p:animEffect transition="in" filter="fade">
                                      <p:cBhvr>
                                        <p:cTn id="35" dur="500"/>
                                        <p:tgtEl>
                                          <p:spTgt spid="683015">
                                            <p:txEl>
                                              <p:pRg st="4" end="4"/>
                                            </p:txEl>
                                          </p:spTgt>
                                        </p:tgtEl>
                                      </p:cBhvr>
                                    </p:animEffect>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683012"/>
                                        </p:tgtEl>
                                        <p:attrNameLst>
                                          <p:attrName>style.visibility</p:attrName>
                                        </p:attrNameLst>
                                      </p:cBhvr>
                                      <p:to>
                                        <p:strVal val="visible"/>
                                      </p:to>
                                    </p:set>
                                    <p:anim calcmode="lin" valueType="num">
                                      <p:cBhvr additive="base">
                                        <p:cTn id="39" dur="1000" fill="hold"/>
                                        <p:tgtEl>
                                          <p:spTgt spid="683012"/>
                                        </p:tgtEl>
                                        <p:attrNameLst>
                                          <p:attrName>ppt_x</p:attrName>
                                        </p:attrNameLst>
                                      </p:cBhvr>
                                      <p:tavLst>
                                        <p:tav tm="0">
                                          <p:val>
                                            <p:strVal val="#ppt_x"/>
                                          </p:val>
                                        </p:tav>
                                        <p:tav tm="100000">
                                          <p:val>
                                            <p:strVal val="#ppt_x"/>
                                          </p:val>
                                        </p:tav>
                                      </p:tavLst>
                                    </p:anim>
                                    <p:anim calcmode="lin" valueType="num">
                                      <p:cBhvr additive="base">
                                        <p:cTn id="40" dur="1000" fill="hold"/>
                                        <p:tgtEl>
                                          <p:spTgt spid="68301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83015">
                                            <p:txEl>
                                              <p:pRg st="5" end="5"/>
                                            </p:txEl>
                                          </p:spTgt>
                                        </p:tgtEl>
                                        <p:attrNameLst>
                                          <p:attrName>style.visibility</p:attrName>
                                        </p:attrNameLst>
                                      </p:cBhvr>
                                      <p:to>
                                        <p:strVal val="visible"/>
                                      </p:to>
                                    </p:set>
                                    <p:animEffect transition="in" filter="fade">
                                      <p:cBhvr>
                                        <p:cTn id="45" dur="500"/>
                                        <p:tgtEl>
                                          <p:spTgt spid="683015">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83016"/>
                                        </p:tgtEl>
                                        <p:attrNameLst>
                                          <p:attrName>style.visibility</p:attrName>
                                        </p:attrNameLst>
                                      </p:cBhvr>
                                      <p:to>
                                        <p:strVal val="visible"/>
                                      </p:to>
                                    </p:set>
                                    <p:animEffect transition="in" filter="fade">
                                      <p:cBhvr>
                                        <p:cTn id="48" dur="500"/>
                                        <p:tgtEl>
                                          <p:spTgt spid="68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5" grpId="0" build="p"/>
      <p:bldP spid="6830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1" name="Picture 1" descr="SCAN002"/>
          <p:cNvPicPr>
            <a:picLocks noChangeAspect="1" noChangeArrowheads="1"/>
          </p:cNvPicPr>
          <p:nvPr/>
        </p:nvPicPr>
        <p:blipFill>
          <a:blip r:embed="rId2"/>
          <a:srcRect/>
          <a:stretch>
            <a:fillRect/>
          </a:stretch>
        </p:blipFill>
        <p:spPr bwMode="auto">
          <a:xfrm>
            <a:off x="0" y="0"/>
            <a:ext cx="8991600" cy="6858000"/>
          </a:xfrm>
          <a:prstGeom prst="rect">
            <a:avLst/>
          </a:prstGeom>
          <a:noFill/>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xplosion 2 2"/>
          <p:cNvSpPr/>
          <p:nvPr/>
        </p:nvSpPr>
        <p:spPr>
          <a:xfrm>
            <a:off x="152400" y="381000"/>
            <a:ext cx="8686800" cy="6324599"/>
          </a:xfrm>
          <a:prstGeom prst="irregularSeal2">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GB" sz="8000" dirty="0">
                <a:solidFill>
                  <a:schemeClr val="accent1">
                    <a:lumMod val="50000"/>
                  </a:schemeClr>
                </a:solidFill>
                <a:latin typeface="Aharoni" pitchFamily="2" charset="-79"/>
                <a:cs typeface="Aharoni" pitchFamily="2" charset="-79"/>
              </a:rPr>
              <a:t>THANK  YOU</a:t>
            </a:r>
          </a:p>
        </p:txBody>
      </p:sp>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CAN002"/>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1202" name="Picture 2" descr="C:\Users\SAAILESH\Downloads\108 AMB.jpg"/>
          <p:cNvPicPr>
            <a:picLocks noChangeAspect="1" noChangeArrowheads="1"/>
          </p:cNvPicPr>
          <p:nvPr/>
        </p:nvPicPr>
        <p:blipFill>
          <a:blip r:embed="rId3"/>
          <a:srcRect/>
          <a:stretch>
            <a:fillRect/>
          </a:stretch>
        </p:blipFill>
        <p:spPr bwMode="auto">
          <a:xfrm>
            <a:off x="4800600" y="3962400"/>
            <a:ext cx="4343400" cy="259080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01" name="Picture 1" descr="C:\Users\SAAILESH\Downloads\108.png"/>
          <p:cNvPicPr>
            <a:picLocks noChangeAspect="1" noChangeArrowheads="1"/>
          </p:cNvPicPr>
          <p:nvPr/>
        </p:nvPicPr>
        <p:blipFill>
          <a:blip r:embed="rId4"/>
          <a:srcRect/>
          <a:stretch>
            <a:fillRect/>
          </a:stretch>
        </p:blipFill>
        <p:spPr bwMode="auto">
          <a:xfrm>
            <a:off x="228600" y="3962400"/>
            <a:ext cx="3962400" cy="2590800"/>
          </a:xfrm>
          <a:prstGeom prst="rect">
            <a:avLst/>
          </a:prstGeom>
          <a:noFill/>
        </p:spPr>
      </p:pic>
      <p:sp>
        <p:nvSpPr>
          <p:cNvPr id="6"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685800" y="1143000"/>
            <a:ext cx="7789950" cy="3156375"/>
          </a:xfrm>
          <a:prstGeom prst="rect">
            <a:avLst/>
          </a:prstGeom>
          <a:noFill/>
          <a:ln>
            <a:noFill/>
          </a:ln>
        </p:spPr>
      </p:pic>
      <p:sp>
        <p:nvSpPr>
          <p:cNvPr id="147" name="Shape 147"/>
          <p:cNvSpPr txBox="1">
            <a:spLocks noGrp="1"/>
          </p:cNvSpPr>
          <p:nvPr>
            <p:ph type="title"/>
          </p:nvPr>
        </p:nvSpPr>
        <p:spPr>
          <a:xfrm>
            <a:off x="575412" y="129350"/>
            <a:ext cx="79932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sz="4000" b="1"/>
              <a:t>Exercise: incident management</a:t>
            </a:r>
          </a:p>
        </p:txBody>
      </p:sp>
      <p:sp>
        <p:nvSpPr>
          <p:cNvPr id="5"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
        <p:nvSpPr>
          <p:cNvPr id="6" name="Rectangle 5"/>
          <p:cNvSpPr/>
          <p:nvPr/>
        </p:nvSpPr>
        <p:spPr>
          <a:xfrm>
            <a:off x="762000" y="4343400"/>
            <a:ext cx="7543800" cy="1974067"/>
          </a:xfrm>
          <a:prstGeom prst="rect">
            <a:avLst/>
          </a:prstGeom>
        </p:spPr>
        <p:txBody>
          <a:bodyPr wrap="square">
            <a:spAutoFit/>
          </a:bodyPr>
          <a:lstStyle/>
          <a:p>
            <a:pPr lvl="0">
              <a:lnSpc>
                <a:spcPct val="130000"/>
              </a:lnSpc>
            </a:pPr>
            <a:r>
              <a:rPr lang="en-US" sz="2400" b="1" dirty="0"/>
              <a:t>Take a few minutes to discuss:</a:t>
            </a:r>
          </a:p>
          <a:p>
            <a:pPr lvl="0">
              <a:lnSpc>
                <a:spcPct val="130000"/>
              </a:lnSpc>
            </a:pPr>
            <a:r>
              <a:rPr lang="en-US" sz="2400" b="1" dirty="0"/>
              <a:t>	1) How would you manage this incident?</a:t>
            </a:r>
          </a:p>
          <a:p>
            <a:pPr lvl="0">
              <a:lnSpc>
                <a:spcPct val="130000"/>
              </a:lnSpc>
            </a:pPr>
            <a:r>
              <a:rPr lang="en-US" sz="2400" b="1" dirty="0"/>
              <a:t>	2) What dangers are present or could be present?</a:t>
            </a:r>
          </a:p>
          <a:p>
            <a:pPr lvl="0">
              <a:lnSpc>
                <a:spcPct val="130000"/>
              </a:lnSpc>
            </a:pPr>
            <a:r>
              <a:rPr lang="en-US" sz="2400" b="1" dirty="0"/>
              <a:t>	3) What should your first action be?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8" descr="bandage hand with gloves2 copy"/>
          <p:cNvPicPr>
            <a:picLocks noChangeAspect="1" noChangeArrowheads="1"/>
          </p:cNvPicPr>
          <p:nvPr/>
        </p:nvPicPr>
        <p:blipFill>
          <a:blip r:embed="rId3"/>
          <a:srcRect/>
          <a:stretch>
            <a:fillRect/>
          </a:stretch>
        </p:blipFill>
        <p:spPr bwMode="auto">
          <a:xfrm>
            <a:off x="0" y="457200"/>
            <a:ext cx="9144000" cy="6400800"/>
          </a:xfrm>
          <a:prstGeom prst="rect">
            <a:avLst/>
          </a:prstGeom>
          <a:noFill/>
          <a:ln w="9525">
            <a:noFill/>
            <a:miter lim="800000"/>
            <a:headEnd/>
            <a:tailEnd/>
          </a:ln>
        </p:spPr>
      </p:pic>
      <p:sp>
        <p:nvSpPr>
          <p:cNvPr id="14339" name="Rectangle 10"/>
          <p:cNvSpPr>
            <a:spLocks noGrp="1" noChangeArrowheads="1"/>
          </p:cNvSpPr>
          <p:nvPr>
            <p:ph type="title"/>
          </p:nvPr>
        </p:nvSpPr>
        <p:spPr>
          <a:xfrm>
            <a:off x="457200" y="374650"/>
            <a:ext cx="8229600" cy="1143000"/>
          </a:xfrm>
        </p:spPr>
        <p:txBody>
          <a:bodyPr/>
          <a:lstStyle/>
          <a:p>
            <a:pPr eaLnBrk="1" hangingPunct="1"/>
            <a:r>
              <a:rPr lang="en-US" dirty="0"/>
              <a:t>Bleeding</a:t>
            </a:r>
          </a:p>
        </p:txBody>
      </p:sp>
      <p:sp>
        <p:nvSpPr>
          <p:cNvPr id="508939" name="Rectangle 11"/>
          <p:cNvSpPr>
            <a:spLocks noGrp="1" noChangeArrowheads="1"/>
          </p:cNvSpPr>
          <p:nvPr>
            <p:ph type="body" sz="half" idx="1"/>
          </p:nvPr>
        </p:nvSpPr>
        <p:spPr>
          <a:xfrm>
            <a:off x="1" y="1219200"/>
            <a:ext cx="4724399" cy="4876800"/>
          </a:xfrm>
        </p:spPr>
        <p:txBody>
          <a:bodyPr>
            <a:normAutofit/>
          </a:bodyPr>
          <a:lstStyle/>
          <a:p>
            <a:pPr lvl="1" eaLnBrk="1" hangingPunct="1">
              <a:buClr>
                <a:srgbClr val="CC0000"/>
              </a:buClr>
            </a:pPr>
            <a:r>
              <a:rPr lang="en-US" sz="3600" b="1" dirty="0">
                <a:solidFill>
                  <a:schemeClr val="bg1"/>
                </a:solidFill>
              </a:rPr>
              <a:t>Stop the flow of blood</a:t>
            </a:r>
          </a:p>
          <a:p>
            <a:pPr lvl="1" eaLnBrk="1" hangingPunct="1">
              <a:buClr>
                <a:srgbClr val="CC0000"/>
              </a:buClr>
            </a:pPr>
            <a:r>
              <a:rPr lang="en-US" sz="3600" b="1" dirty="0">
                <a:solidFill>
                  <a:schemeClr val="bg1"/>
                </a:solidFill>
              </a:rPr>
              <a:t>Wear gloves</a:t>
            </a:r>
          </a:p>
          <a:p>
            <a:pPr lvl="1" eaLnBrk="1" hangingPunct="1">
              <a:buClr>
                <a:srgbClr val="CC0000"/>
              </a:buClr>
            </a:pPr>
            <a:r>
              <a:rPr lang="en-US" sz="3600" b="1" dirty="0">
                <a:solidFill>
                  <a:schemeClr val="bg1"/>
                </a:solidFill>
              </a:rPr>
              <a:t>Cover the wound</a:t>
            </a:r>
          </a:p>
          <a:p>
            <a:pPr lvl="1" eaLnBrk="1" hangingPunct="1">
              <a:buClr>
                <a:srgbClr val="CC0000"/>
              </a:buClr>
            </a:pPr>
            <a:r>
              <a:rPr lang="en-US" sz="3600" b="1" dirty="0">
                <a:solidFill>
                  <a:schemeClr val="bg1"/>
                </a:solidFill>
              </a:rPr>
              <a:t>Apply pressure</a:t>
            </a:r>
          </a:p>
          <a:p>
            <a:pPr marL="0" indent="0" eaLnBrk="1" hangingPunct="1"/>
            <a:endParaRPr lang="en-US" sz="2400" b="1" dirty="0">
              <a:solidFill>
                <a:schemeClr val="bg1"/>
              </a:solidFill>
            </a:endParaRPr>
          </a:p>
        </p:txBody>
      </p:sp>
      <p:sp>
        <p:nvSpPr>
          <p:cNvPr id="6"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8939">
                                            <p:txEl>
                                              <p:pRg st="0" end="0"/>
                                            </p:txEl>
                                          </p:spTgt>
                                        </p:tgtEl>
                                        <p:attrNameLst>
                                          <p:attrName>style.visibility</p:attrName>
                                        </p:attrNameLst>
                                      </p:cBhvr>
                                      <p:to>
                                        <p:strVal val="visible"/>
                                      </p:to>
                                    </p:set>
                                    <p:animEffect transition="in" filter="fade">
                                      <p:cBhvr>
                                        <p:cTn id="7" dur="500"/>
                                        <p:tgtEl>
                                          <p:spTgt spid="508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8939">
                                            <p:txEl>
                                              <p:pRg st="1" end="1"/>
                                            </p:txEl>
                                          </p:spTgt>
                                        </p:tgtEl>
                                        <p:attrNameLst>
                                          <p:attrName>style.visibility</p:attrName>
                                        </p:attrNameLst>
                                      </p:cBhvr>
                                      <p:to>
                                        <p:strVal val="visible"/>
                                      </p:to>
                                    </p:set>
                                    <p:animEffect transition="in" filter="fade">
                                      <p:cBhvr>
                                        <p:cTn id="12" dur="500"/>
                                        <p:tgtEl>
                                          <p:spTgt spid="508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8939">
                                            <p:txEl>
                                              <p:pRg st="2" end="2"/>
                                            </p:txEl>
                                          </p:spTgt>
                                        </p:tgtEl>
                                        <p:attrNameLst>
                                          <p:attrName>style.visibility</p:attrName>
                                        </p:attrNameLst>
                                      </p:cBhvr>
                                      <p:to>
                                        <p:strVal val="visible"/>
                                      </p:to>
                                    </p:set>
                                    <p:animEffect transition="in" filter="fade">
                                      <p:cBhvr>
                                        <p:cTn id="17" dur="500"/>
                                        <p:tgtEl>
                                          <p:spTgt spid="508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8939">
                                            <p:txEl>
                                              <p:pRg st="3" end="3"/>
                                            </p:txEl>
                                          </p:spTgt>
                                        </p:tgtEl>
                                        <p:attrNameLst>
                                          <p:attrName>style.visibility</p:attrName>
                                        </p:attrNameLst>
                                      </p:cBhvr>
                                      <p:to>
                                        <p:strVal val="visible"/>
                                      </p:to>
                                    </p:set>
                                    <p:animEffect transition="in" filter="fade">
                                      <p:cBhvr>
                                        <p:cTn id="22" dur="500"/>
                                        <p:tgtEl>
                                          <p:spTgt spid="508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descr="SCAN002"/>
          <p:cNvPicPr>
            <a:picLocks noChangeAspect="1" noChangeArrowheads="1"/>
          </p:cNvPicPr>
          <p:nvPr/>
        </p:nvPicPr>
        <p:blipFill>
          <a:blip r:embed="rId2"/>
          <a:srcRect/>
          <a:stretch>
            <a:fillRect/>
          </a:stretch>
        </p:blipFill>
        <p:spPr bwMode="auto">
          <a:xfrm>
            <a:off x="0" y="0"/>
            <a:ext cx="8991600" cy="6858000"/>
          </a:xfrm>
          <a:prstGeom prst="rect">
            <a:avLst/>
          </a:prstGeom>
          <a:noFill/>
        </p:spPr>
      </p:pic>
      <p:sp>
        <p:nvSpPr>
          <p:cNvPr id="4"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medical emergency background"/>
          <p:cNvPicPr>
            <a:picLocks noChangeAspect="1" noChangeArrowheads="1"/>
          </p:cNvPicPr>
          <p:nvPr/>
        </p:nvPicPr>
        <p:blipFill>
          <a:blip r:embed="rId3"/>
          <a:srcRect/>
          <a:stretch>
            <a:fillRect/>
          </a:stretch>
        </p:blipFill>
        <p:spPr bwMode="auto">
          <a:xfrm>
            <a:off x="0" y="465138"/>
            <a:ext cx="9144000" cy="6400800"/>
          </a:xfrm>
          <a:prstGeom prst="rect">
            <a:avLst/>
          </a:prstGeom>
          <a:noFill/>
          <a:ln w="9525">
            <a:noFill/>
            <a:miter lim="800000"/>
            <a:headEnd/>
            <a:tailEnd/>
          </a:ln>
        </p:spPr>
      </p:pic>
      <p:pic>
        <p:nvPicPr>
          <p:cNvPr id="510987" name="Picture 11" descr="shock lay down"/>
          <p:cNvPicPr>
            <a:picLocks noChangeAspect="1" noChangeArrowheads="1"/>
          </p:cNvPicPr>
          <p:nvPr/>
        </p:nvPicPr>
        <p:blipFill>
          <a:blip r:embed="rId4"/>
          <a:srcRect/>
          <a:stretch>
            <a:fillRect/>
          </a:stretch>
        </p:blipFill>
        <p:spPr bwMode="auto">
          <a:xfrm>
            <a:off x="4797425" y="1955800"/>
            <a:ext cx="4132263" cy="3497263"/>
          </a:xfrm>
          <a:prstGeom prst="rect">
            <a:avLst/>
          </a:prstGeom>
          <a:noFill/>
          <a:ln w="9525">
            <a:noFill/>
            <a:miter lim="800000"/>
            <a:headEnd/>
            <a:tailEnd/>
          </a:ln>
        </p:spPr>
      </p:pic>
      <p:pic>
        <p:nvPicPr>
          <p:cNvPr id="510989" name="Picture 13" descr="shock elevate feet"/>
          <p:cNvPicPr>
            <a:picLocks noChangeAspect="1" noChangeArrowheads="1"/>
          </p:cNvPicPr>
          <p:nvPr/>
        </p:nvPicPr>
        <p:blipFill>
          <a:blip r:embed="rId5"/>
          <a:srcRect/>
          <a:stretch>
            <a:fillRect/>
          </a:stretch>
        </p:blipFill>
        <p:spPr bwMode="auto">
          <a:xfrm>
            <a:off x="4799013" y="1955800"/>
            <a:ext cx="4132262" cy="3497263"/>
          </a:xfrm>
          <a:prstGeom prst="rect">
            <a:avLst/>
          </a:prstGeom>
          <a:noFill/>
          <a:ln w="9525">
            <a:noFill/>
            <a:miter lim="800000"/>
            <a:headEnd/>
            <a:tailEnd/>
          </a:ln>
        </p:spPr>
      </p:pic>
      <p:pic>
        <p:nvPicPr>
          <p:cNvPr id="510988" name="Picture 12" descr="shock cover"/>
          <p:cNvPicPr>
            <a:picLocks noChangeAspect="1" noChangeArrowheads="1"/>
          </p:cNvPicPr>
          <p:nvPr/>
        </p:nvPicPr>
        <p:blipFill>
          <a:blip r:embed="rId6"/>
          <a:srcRect/>
          <a:stretch>
            <a:fillRect/>
          </a:stretch>
        </p:blipFill>
        <p:spPr bwMode="auto">
          <a:xfrm>
            <a:off x="4799013" y="1955800"/>
            <a:ext cx="4132262" cy="3497263"/>
          </a:xfrm>
          <a:prstGeom prst="rect">
            <a:avLst/>
          </a:prstGeom>
          <a:noFill/>
          <a:ln w="9525">
            <a:noFill/>
            <a:miter lim="800000"/>
            <a:headEnd/>
            <a:tailEnd/>
          </a:ln>
        </p:spPr>
      </p:pic>
      <p:sp>
        <p:nvSpPr>
          <p:cNvPr id="15366" name="Rectangle 4"/>
          <p:cNvSpPr>
            <a:spLocks noGrp="1" noChangeArrowheads="1"/>
          </p:cNvSpPr>
          <p:nvPr>
            <p:ph type="title"/>
          </p:nvPr>
        </p:nvSpPr>
        <p:spPr>
          <a:xfrm>
            <a:off x="457200" y="531813"/>
            <a:ext cx="8229600" cy="1143000"/>
          </a:xfrm>
        </p:spPr>
        <p:txBody>
          <a:bodyPr/>
          <a:lstStyle/>
          <a:p>
            <a:pPr eaLnBrk="1" hangingPunct="1"/>
            <a:r>
              <a:rPr lang="en-US"/>
              <a:t>Shock</a:t>
            </a:r>
          </a:p>
        </p:txBody>
      </p:sp>
      <p:sp>
        <p:nvSpPr>
          <p:cNvPr id="510981" name="Rectangle 5"/>
          <p:cNvSpPr>
            <a:spLocks noGrp="1" noChangeArrowheads="1"/>
          </p:cNvSpPr>
          <p:nvPr>
            <p:ph type="body" sz="half" idx="1"/>
          </p:nvPr>
        </p:nvSpPr>
        <p:spPr>
          <a:xfrm>
            <a:off x="777875" y="2035175"/>
            <a:ext cx="4032250" cy="4525963"/>
          </a:xfrm>
        </p:spPr>
        <p:txBody>
          <a:bodyPr/>
          <a:lstStyle/>
          <a:p>
            <a:pPr lvl="1" eaLnBrk="1" hangingPunct="1"/>
            <a:r>
              <a:rPr lang="en-US" sz="2400"/>
              <a:t>Lay the victim down</a:t>
            </a:r>
          </a:p>
          <a:p>
            <a:pPr lvl="1" eaLnBrk="1" hangingPunct="1"/>
            <a:r>
              <a:rPr lang="en-US" sz="2400"/>
              <a:t>Cover</a:t>
            </a:r>
          </a:p>
          <a:p>
            <a:pPr lvl="1" eaLnBrk="1" hangingPunct="1"/>
            <a:r>
              <a:rPr lang="en-US" sz="2400"/>
              <a:t>Raise feet</a:t>
            </a:r>
          </a:p>
        </p:txBody>
      </p:sp>
      <p:pic>
        <p:nvPicPr>
          <p:cNvPr id="510990" name="Picture 14" descr="yellow arrow"/>
          <p:cNvPicPr>
            <a:picLocks noChangeAspect="1" noChangeArrowheads="1"/>
          </p:cNvPicPr>
          <p:nvPr/>
        </p:nvPicPr>
        <p:blipFill>
          <a:blip r:embed="rId7"/>
          <a:srcRect/>
          <a:stretch>
            <a:fillRect/>
          </a:stretch>
        </p:blipFill>
        <p:spPr bwMode="auto">
          <a:xfrm>
            <a:off x="1082675" y="3719513"/>
            <a:ext cx="1290638" cy="1054100"/>
          </a:xfrm>
          <a:prstGeom prst="rect">
            <a:avLst/>
          </a:prstGeom>
          <a:noFill/>
          <a:ln w="9525">
            <a:noFill/>
            <a:miter lim="800000"/>
            <a:headEnd/>
            <a:tailEnd/>
          </a:ln>
        </p:spPr>
      </p:pic>
      <p:sp>
        <p:nvSpPr>
          <p:cNvPr id="10"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981">
                                            <p:txEl>
                                              <p:pRg st="0" end="0"/>
                                            </p:txEl>
                                          </p:spTgt>
                                        </p:tgtEl>
                                        <p:attrNameLst>
                                          <p:attrName>style.visibility</p:attrName>
                                        </p:attrNameLst>
                                      </p:cBhvr>
                                      <p:to>
                                        <p:strVal val="visible"/>
                                      </p:to>
                                    </p:set>
                                    <p:animEffect transition="in" filter="fade">
                                      <p:cBhvr>
                                        <p:cTn id="7" dur="500"/>
                                        <p:tgtEl>
                                          <p:spTgt spid="510981">
                                            <p:txEl>
                                              <p:pRg st="0" end="0"/>
                                            </p:txEl>
                                          </p:spTgt>
                                        </p:tgtEl>
                                      </p:cBhvr>
                                    </p:animEffect>
                                  </p:childTnLst>
                                </p:cTn>
                              </p:par>
                              <p:par>
                                <p:cTn id="8" presetID="63" presetClass="path" presetSubtype="0" accel="50000" decel="50000" fill="hold" nodeType="withEffect">
                                  <p:stCondLst>
                                    <p:cond delay="0"/>
                                  </p:stCondLst>
                                  <p:childTnLst>
                                    <p:animMotion origin="layout" path="M 1.11111E-6 2.89017E-6 L 0.09774 2.89017E-6 " pathEditMode="relative" rAng="0" ptsTypes="AA">
                                      <p:cBhvr>
                                        <p:cTn id="9" dur="2000" fill="hold"/>
                                        <p:tgtEl>
                                          <p:spTgt spid="510990"/>
                                        </p:tgtEl>
                                        <p:attrNameLst>
                                          <p:attrName>ppt_x</p:attrName>
                                          <p:attrName>ppt_y</p:attrName>
                                        </p:attrNameLst>
                                      </p:cBhvr>
                                      <p:rCtr x="49" y="0"/>
                                    </p:animMotion>
                                  </p:childTnLst>
                                </p:cTn>
                              </p:par>
                            </p:childTnLst>
                          </p:cTn>
                        </p:par>
                        <p:par>
                          <p:cTn id="10" fill="hold" nodeType="afterGroup">
                            <p:stCondLst>
                              <p:cond delay="2000"/>
                            </p:stCondLst>
                            <p:childTnLst>
                              <p:par>
                                <p:cTn id="11" presetID="10" presetClass="entr" presetSubtype="0" fill="hold" nodeType="afterEffect">
                                  <p:stCondLst>
                                    <p:cond delay="0"/>
                                  </p:stCondLst>
                                  <p:childTnLst>
                                    <p:set>
                                      <p:cBhvr>
                                        <p:cTn id="12" dur="1" fill="hold">
                                          <p:stCondLst>
                                            <p:cond delay="0"/>
                                          </p:stCondLst>
                                        </p:cTn>
                                        <p:tgtEl>
                                          <p:spTgt spid="510987"/>
                                        </p:tgtEl>
                                        <p:attrNameLst>
                                          <p:attrName>style.visibility</p:attrName>
                                        </p:attrNameLst>
                                      </p:cBhvr>
                                      <p:to>
                                        <p:strVal val="visible"/>
                                      </p:to>
                                    </p:set>
                                    <p:animEffect transition="in" filter="fade">
                                      <p:cBhvr>
                                        <p:cTn id="13" dur="500"/>
                                        <p:tgtEl>
                                          <p:spTgt spid="5109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0981">
                                            <p:txEl>
                                              <p:pRg st="1" end="1"/>
                                            </p:txEl>
                                          </p:spTgt>
                                        </p:tgtEl>
                                        <p:attrNameLst>
                                          <p:attrName>style.visibility</p:attrName>
                                        </p:attrNameLst>
                                      </p:cBhvr>
                                      <p:to>
                                        <p:strVal val="visible"/>
                                      </p:to>
                                    </p:set>
                                    <p:animEffect transition="in" filter="fade">
                                      <p:cBhvr>
                                        <p:cTn id="18" dur="500"/>
                                        <p:tgtEl>
                                          <p:spTgt spid="510981">
                                            <p:txEl>
                                              <p:pRg st="1" end="1"/>
                                            </p:txEl>
                                          </p:spTgt>
                                        </p:tgtEl>
                                      </p:cBhvr>
                                    </p:animEffect>
                                  </p:childTnLst>
                                </p:cTn>
                              </p:par>
                              <p:par>
                                <p:cTn id="19" presetID="1" presetClass="exit" presetSubtype="0" fill="hold" nodeType="withEffect">
                                  <p:stCondLst>
                                    <p:cond delay="0"/>
                                  </p:stCondLst>
                                  <p:childTnLst>
                                    <p:set>
                                      <p:cBhvr>
                                        <p:cTn id="20" dur="1" fill="hold">
                                          <p:stCondLst>
                                            <p:cond delay="0"/>
                                          </p:stCondLst>
                                        </p:cTn>
                                        <p:tgtEl>
                                          <p:spTgt spid="510987"/>
                                        </p:tgtEl>
                                        <p:attrNameLst>
                                          <p:attrName>style.visibility</p:attrName>
                                        </p:attrNameLst>
                                      </p:cBhvr>
                                      <p:to>
                                        <p:strVal val="hidden"/>
                                      </p:to>
                                    </p:set>
                                  </p:childTnLst>
                                </p:cTn>
                              </p:par>
                              <p:par>
                                <p:cTn id="21" presetID="63" presetClass="path" presetSubtype="0" accel="50000" decel="50000" fill="hold" nodeType="withEffect">
                                  <p:stCondLst>
                                    <p:cond delay="0"/>
                                  </p:stCondLst>
                                  <p:childTnLst>
                                    <p:animMotion origin="layout" path="M 0.09774 2.89017E-6 L 0.19027 2.89017E-6 " pathEditMode="relative" rAng="0" ptsTypes="AA">
                                      <p:cBhvr>
                                        <p:cTn id="22" dur="2000" fill="hold"/>
                                        <p:tgtEl>
                                          <p:spTgt spid="510990"/>
                                        </p:tgtEl>
                                        <p:attrNameLst>
                                          <p:attrName>ppt_x</p:attrName>
                                          <p:attrName>ppt_y</p:attrName>
                                        </p:attrNameLst>
                                      </p:cBhvr>
                                      <p:rCtr x="46" y="0"/>
                                    </p:animMotion>
                                  </p:childTnLst>
                                </p:cTn>
                              </p:par>
                            </p:childTnLst>
                          </p:cTn>
                        </p:par>
                        <p:par>
                          <p:cTn id="23" fill="hold" nodeType="afterGroup">
                            <p:stCondLst>
                              <p:cond delay="2000"/>
                            </p:stCondLst>
                            <p:childTnLst>
                              <p:par>
                                <p:cTn id="24" presetID="10" presetClass="entr" presetSubtype="0" fill="hold" nodeType="afterEffect">
                                  <p:stCondLst>
                                    <p:cond delay="0"/>
                                  </p:stCondLst>
                                  <p:childTnLst>
                                    <p:set>
                                      <p:cBhvr>
                                        <p:cTn id="25" dur="1" fill="hold">
                                          <p:stCondLst>
                                            <p:cond delay="0"/>
                                          </p:stCondLst>
                                        </p:cTn>
                                        <p:tgtEl>
                                          <p:spTgt spid="510988"/>
                                        </p:tgtEl>
                                        <p:attrNameLst>
                                          <p:attrName>style.visibility</p:attrName>
                                        </p:attrNameLst>
                                      </p:cBhvr>
                                      <p:to>
                                        <p:strVal val="visible"/>
                                      </p:to>
                                    </p:set>
                                    <p:animEffect transition="in" filter="fade">
                                      <p:cBhvr>
                                        <p:cTn id="26" dur="500"/>
                                        <p:tgtEl>
                                          <p:spTgt spid="5109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10981">
                                            <p:txEl>
                                              <p:pRg st="2" end="2"/>
                                            </p:txEl>
                                          </p:spTgt>
                                        </p:tgtEl>
                                        <p:attrNameLst>
                                          <p:attrName>style.visibility</p:attrName>
                                        </p:attrNameLst>
                                      </p:cBhvr>
                                      <p:to>
                                        <p:strVal val="visible"/>
                                      </p:to>
                                    </p:set>
                                    <p:animEffect transition="in" filter="fade">
                                      <p:cBhvr>
                                        <p:cTn id="31" dur="500"/>
                                        <p:tgtEl>
                                          <p:spTgt spid="510981">
                                            <p:txEl>
                                              <p:pRg st="2" end="2"/>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510988"/>
                                        </p:tgtEl>
                                        <p:attrNameLst>
                                          <p:attrName>style.visibility</p:attrName>
                                        </p:attrNameLst>
                                      </p:cBhvr>
                                      <p:to>
                                        <p:strVal val="hidden"/>
                                      </p:to>
                                    </p:set>
                                  </p:childTnLst>
                                </p:cTn>
                              </p:par>
                              <p:par>
                                <p:cTn id="34" presetID="63" presetClass="path" presetSubtype="0" accel="50000" decel="50000" fill="hold" nodeType="withEffect">
                                  <p:stCondLst>
                                    <p:cond delay="0"/>
                                  </p:stCondLst>
                                  <p:childTnLst>
                                    <p:animMotion origin="layout" path="M 0.19028 2.89017E-6 L 0.28594 2.89017E-6 " pathEditMode="relative" rAng="0" ptsTypes="AA">
                                      <p:cBhvr>
                                        <p:cTn id="35" dur="2000" fill="hold"/>
                                        <p:tgtEl>
                                          <p:spTgt spid="510990"/>
                                        </p:tgtEl>
                                        <p:attrNameLst>
                                          <p:attrName>ppt_x</p:attrName>
                                          <p:attrName>ppt_y</p:attrName>
                                        </p:attrNameLst>
                                      </p:cBhvr>
                                      <p:rCtr x="48" y="0"/>
                                    </p:animMotion>
                                  </p:childTnLst>
                                </p:cTn>
                              </p:par>
                            </p:childTnLst>
                          </p:cTn>
                        </p:par>
                        <p:par>
                          <p:cTn id="36" fill="hold" nodeType="afterGroup">
                            <p:stCondLst>
                              <p:cond delay="2000"/>
                            </p:stCondLst>
                            <p:childTnLst>
                              <p:par>
                                <p:cTn id="37" presetID="10" presetClass="entr" presetSubtype="0" fill="hold" nodeType="afterEffect">
                                  <p:stCondLst>
                                    <p:cond delay="0"/>
                                  </p:stCondLst>
                                  <p:childTnLst>
                                    <p:set>
                                      <p:cBhvr>
                                        <p:cTn id="38" dur="1" fill="hold">
                                          <p:stCondLst>
                                            <p:cond delay="0"/>
                                          </p:stCondLst>
                                        </p:cTn>
                                        <p:tgtEl>
                                          <p:spTgt spid="510989"/>
                                        </p:tgtEl>
                                        <p:attrNameLst>
                                          <p:attrName>style.visibility</p:attrName>
                                        </p:attrNameLst>
                                      </p:cBhvr>
                                      <p:to>
                                        <p:strVal val="visible"/>
                                      </p:to>
                                    </p:set>
                                    <p:animEffect transition="in" filter="fade">
                                      <p:cBhvr>
                                        <p:cTn id="39" dur="500"/>
                                        <p:tgtEl>
                                          <p:spTgt spid="510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descr="SCAN002"/>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685800" y="609600"/>
            <a:ext cx="7772400" cy="1143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2"/>
              </a:buClr>
              <a:buSzPct val="25000"/>
              <a:buFont typeface="Arial"/>
              <a:buNone/>
            </a:pPr>
            <a:r>
              <a:rPr lang="en-US" b="1"/>
              <a:t>Photo: Treatment of shock</a:t>
            </a:r>
          </a:p>
        </p:txBody>
      </p:sp>
      <p:pic>
        <p:nvPicPr>
          <p:cNvPr id="145" name="Shape 145"/>
          <p:cNvPicPr preferRelativeResize="0"/>
          <p:nvPr/>
        </p:nvPicPr>
        <p:blipFill>
          <a:blip r:embed="rId3">
            <a:alphaModFix/>
          </a:blip>
          <a:stretch>
            <a:fillRect/>
          </a:stretch>
        </p:blipFill>
        <p:spPr>
          <a:xfrm>
            <a:off x="914400" y="1828800"/>
            <a:ext cx="7315200" cy="4419600"/>
          </a:xfrm>
          <a:prstGeom prst="rect">
            <a:avLst/>
          </a:prstGeom>
          <a:noFill/>
          <a:ln>
            <a:noFill/>
          </a:ln>
        </p:spPr>
      </p:pic>
      <p:sp>
        <p:nvSpPr>
          <p:cNvPr id="5" name="Shape 60"/>
          <p:cNvSpPr txBox="1"/>
          <p:nvPr/>
        </p:nvSpPr>
        <p:spPr>
          <a:xfrm>
            <a:off x="0" y="6553200"/>
            <a:ext cx="9144000" cy="3047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 descr="man fallen down stairs cropped"/>
          <p:cNvPicPr>
            <a:picLocks noChangeAspect="1" noChangeArrowheads="1"/>
          </p:cNvPicPr>
          <p:nvPr/>
        </p:nvPicPr>
        <p:blipFill>
          <a:blip r:embed="rId3"/>
          <a:srcRect/>
          <a:stretch>
            <a:fillRect/>
          </a:stretch>
        </p:blipFill>
        <p:spPr bwMode="auto">
          <a:xfrm>
            <a:off x="0" y="152400"/>
            <a:ext cx="9144000" cy="6711950"/>
          </a:xfrm>
          <a:prstGeom prst="rect">
            <a:avLst/>
          </a:prstGeom>
          <a:noFill/>
          <a:ln w="9525">
            <a:noFill/>
            <a:miter lim="800000"/>
            <a:headEnd/>
            <a:tailEnd/>
          </a:ln>
        </p:spPr>
      </p:pic>
      <p:sp>
        <p:nvSpPr>
          <p:cNvPr id="26627" name="Rectangle 5"/>
          <p:cNvSpPr>
            <a:spLocks noGrp="1" noChangeArrowheads="1"/>
          </p:cNvSpPr>
          <p:nvPr>
            <p:ph type="title"/>
          </p:nvPr>
        </p:nvSpPr>
        <p:spPr>
          <a:xfrm>
            <a:off x="457200" y="546100"/>
            <a:ext cx="8229600" cy="1143000"/>
          </a:xfrm>
        </p:spPr>
        <p:txBody>
          <a:bodyPr>
            <a:normAutofit/>
          </a:bodyPr>
          <a:lstStyle/>
          <a:p>
            <a:pPr eaLnBrk="1" hangingPunct="1"/>
            <a:r>
              <a:rPr lang="en-US" sz="4800" b="1" dirty="0"/>
              <a:t>Broken Bones / FRACTURES</a:t>
            </a:r>
          </a:p>
        </p:txBody>
      </p:sp>
      <p:sp>
        <p:nvSpPr>
          <p:cNvPr id="536582" name="Rectangle 6"/>
          <p:cNvSpPr>
            <a:spLocks noGrp="1" noChangeArrowheads="1"/>
          </p:cNvSpPr>
          <p:nvPr>
            <p:ph type="body" sz="half" idx="1"/>
          </p:nvPr>
        </p:nvSpPr>
        <p:spPr>
          <a:xfrm>
            <a:off x="1243013" y="1614488"/>
            <a:ext cx="4032250" cy="4525962"/>
          </a:xfrm>
        </p:spPr>
        <p:txBody>
          <a:bodyPr/>
          <a:lstStyle/>
          <a:p>
            <a:pPr lvl="1" eaLnBrk="1" hangingPunct="1"/>
            <a:r>
              <a:rPr lang="en-US" sz="2400"/>
              <a:t>Look</a:t>
            </a:r>
          </a:p>
          <a:p>
            <a:pPr lvl="1" eaLnBrk="1" hangingPunct="1"/>
            <a:r>
              <a:rPr lang="en-US" sz="2400"/>
              <a:t>Ask</a:t>
            </a:r>
          </a:p>
          <a:p>
            <a:pPr lvl="1" eaLnBrk="1" hangingPunct="1"/>
            <a:r>
              <a:rPr lang="en-US" sz="2400"/>
              <a:t>Treat for shock</a:t>
            </a:r>
          </a:p>
        </p:txBody>
      </p:sp>
      <p:sp>
        <p:nvSpPr>
          <p:cNvPr id="26629" name="Text Box 11"/>
          <p:cNvSpPr txBox="1">
            <a:spLocks noChangeArrowheads="1"/>
          </p:cNvSpPr>
          <p:nvPr/>
        </p:nvSpPr>
        <p:spPr bwMode="auto">
          <a:xfrm>
            <a:off x="0" y="6613525"/>
            <a:ext cx="3657600" cy="244475"/>
          </a:xfrm>
          <a:prstGeom prst="rect">
            <a:avLst/>
          </a:prstGeom>
          <a:noFill/>
          <a:ln w="9525">
            <a:noFill/>
            <a:miter lim="800000"/>
            <a:headEnd/>
            <a:tailEnd/>
          </a:ln>
          <a:effectLst/>
        </p:spPr>
        <p:txBody>
          <a:bodyPr>
            <a:spAutoFit/>
          </a:bodyPr>
          <a:lstStyle/>
          <a:p>
            <a:pPr>
              <a:spcBef>
                <a:spcPct val="50000"/>
              </a:spcBef>
            </a:pPr>
            <a:r>
              <a:rPr lang="en-US" sz="1000">
                <a:latin typeface="Garamond" pitchFamily="18" charset="0"/>
              </a:rPr>
              <a:t>© Business &amp; Legal Reports, Inc. 1110</a:t>
            </a:r>
          </a:p>
        </p:txBody>
      </p:sp>
      <p:sp>
        <p:nvSpPr>
          <p:cNvPr id="6" name="Shape 60"/>
          <p:cNvSpPr txBox="1"/>
          <p:nvPr/>
        </p:nvSpPr>
        <p:spPr>
          <a:xfrm>
            <a:off x="0" y="6400800"/>
            <a:ext cx="9144000" cy="457199"/>
          </a:xfrm>
          <a:prstGeom prst="rect">
            <a:avLst/>
          </a:prstGeom>
          <a:solidFill>
            <a:srgbClr val="008F3B"/>
          </a:solidFill>
          <a:ln>
            <a:noFill/>
          </a:ln>
        </p:spPr>
        <p:txBody>
          <a:bodyPr lIns="91425" tIns="45700" rIns="91425" bIns="45700" anchor="b" anchorCtr="0">
            <a:noAutofit/>
          </a:bodyPr>
          <a:lstStyle/>
          <a:p>
            <a:pPr marL="0" marR="0" lvl="0" indent="0" algn="l" rtl="0">
              <a:spcBef>
                <a:spcPts val="800"/>
              </a:spcBef>
              <a:buClr>
                <a:schemeClr val="dk1"/>
              </a:buClr>
              <a:buSzPct val="25000"/>
              <a:buFont typeface="Arial"/>
              <a:buNone/>
            </a:pPr>
            <a:r>
              <a:rPr lang="en-US" sz="1600" dirty="0">
                <a:solidFill>
                  <a:schemeClr val="lt1"/>
                </a:solidFill>
              </a:rPr>
              <a:t>SAILESH MAHAPATRA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6582">
                                            <p:txEl>
                                              <p:pRg st="0" end="0"/>
                                            </p:txEl>
                                          </p:spTgt>
                                        </p:tgtEl>
                                        <p:attrNameLst>
                                          <p:attrName>style.visibility</p:attrName>
                                        </p:attrNameLst>
                                      </p:cBhvr>
                                      <p:to>
                                        <p:strVal val="visible"/>
                                      </p:to>
                                    </p:set>
                                    <p:animEffect transition="in" filter="fade">
                                      <p:cBhvr>
                                        <p:cTn id="7" dur="500"/>
                                        <p:tgtEl>
                                          <p:spTgt spid="5365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6582">
                                            <p:txEl>
                                              <p:pRg st="1" end="1"/>
                                            </p:txEl>
                                          </p:spTgt>
                                        </p:tgtEl>
                                        <p:attrNameLst>
                                          <p:attrName>style.visibility</p:attrName>
                                        </p:attrNameLst>
                                      </p:cBhvr>
                                      <p:to>
                                        <p:strVal val="visible"/>
                                      </p:to>
                                    </p:set>
                                    <p:animEffect transition="in" filter="fade">
                                      <p:cBhvr>
                                        <p:cTn id="12" dur="500"/>
                                        <p:tgtEl>
                                          <p:spTgt spid="5365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36582">
                                            <p:txEl>
                                              <p:pRg st="2" end="2"/>
                                            </p:txEl>
                                          </p:spTgt>
                                        </p:tgtEl>
                                        <p:attrNameLst>
                                          <p:attrName>style.visibility</p:attrName>
                                        </p:attrNameLst>
                                      </p:cBhvr>
                                      <p:to>
                                        <p:strVal val="visible"/>
                                      </p:to>
                                    </p:set>
                                    <p:animEffect transition="in" filter="fade">
                                      <p:cBhvr>
                                        <p:cTn id="17" dur="500"/>
                                        <p:tgtEl>
                                          <p:spTgt spid="5365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3608b1d-a8c6-4d15-8d70-1c8023f30311}" enabled="1" method="Privileged" siteId="{53b7cac7-14be-46d4-be43-f2ad9244d901}" contentBits="0" removed="0"/>
</clbl:labelList>
</file>

<file path=docProps/app.xml><?xml version="1.0" encoding="utf-8"?>
<Properties xmlns="http://schemas.openxmlformats.org/officeDocument/2006/extended-properties" xmlns:vt="http://schemas.openxmlformats.org/officeDocument/2006/docPropsVTypes">
  <TotalTime>65</TotalTime>
  <Words>861</Words>
  <Application>Microsoft Office PowerPoint</Application>
  <PresentationFormat>On-screen Show (4:3)</PresentationFormat>
  <Paragraphs>82</Paragraphs>
  <Slides>19</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Aharoni</vt:lpstr>
      <vt:lpstr>Arial</vt:lpstr>
      <vt:lpstr>Calibri</vt:lpstr>
      <vt:lpstr>Garamond</vt:lpstr>
      <vt:lpstr>Office Theme</vt:lpstr>
      <vt:lpstr>Clip</vt:lpstr>
      <vt:lpstr>Basic First Aid for  Medical Emergencies</vt:lpstr>
      <vt:lpstr>PowerPoint Presentation</vt:lpstr>
      <vt:lpstr>Exercise: incident management</vt:lpstr>
      <vt:lpstr>Bleeding</vt:lpstr>
      <vt:lpstr>PowerPoint Presentation</vt:lpstr>
      <vt:lpstr>Shock</vt:lpstr>
      <vt:lpstr>PowerPoint Presentation</vt:lpstr>
      <vt:lpstr>Photo: Treatment of shock</vt:lpstr>
      <vt:lpstr>Broken Bones / FRACTURES</vt:lpstr>
      <vt:lpstr>PowerPoint Presentation</vt:lpstr>
      <vt:lpstr>PowerPoint Presentation</vt:lpstr>
      <vt:lpstr>PowerPoint Presentation</vt:lpstr>
      <vt:lpstr>PowerPoint Presentation</vt:lpstr>
      <vt:lpstr>PowerPoint Presentation</vt:lpstr>
      <vt:lpstr>Cardio Pulmonary Resuscitation (CPR)</vt:lpstr>
      <vt:lpstr>PowerPoint Presentation</vt:lpstr>
      <vt:lpstr>No Breathing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First Aid for  Medical Emergencies</dc:title>
  <dc:creator>SAAILESH</dc:creator>
  <cp:lastModifiedBy>Mahapatra, Rishav</cp:lastModifiedBy>
  <cp:revision>7</cp:revision>
  <dcterms:created xsi:type="dcterms:W3CDTF">2016-01-16T07:26:52Z</dcterms:created>
  <dcterms:modified xsi:type="dcterms:W3CDTF">2024-07-09T13:38:32Z</dcterms:modified>
</cp:coreProperties>
</file>