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7" r:id="rId3"/>
    <p:sldId id="257" r:id="rId4"/>
    <p:sldId id="258" r:id="rId5"/>
    <p:sldId id="259" r:id="rId6"/>
    <p:sldId id="262" r:id="rId7"/>
    <p:sldId id="276" r:id="rId8"/>
    <p:sldId id="260" r:id="rId9"/>
    <p:sldId id="261" r:id="rId10"/>
    <p:sldId id="263" r:id="rId11"/>
    <p:sldId id="272" r:id="rId12"/>
    <p:sldId id="274" r:id="rId13"/>
    <p:sldId id="273" r:id="rId14"/>
    <p:sldId id="278" r:id="rId15"/>
    <p:sldId id="275" r:id="rId16"/>
    <p:sldId id="264" r:id="rId17"/>
    <p:sldId id="265" r:id="rId18"/>
    <p:sldId id="279" r:id="rId19"/>
    <p:sldId id="266" r:id="rId20"/>
    <p:sldId id="267" r:id="rId21"/>
    <p:sldId id="268" r:id="rId22"/>
    <p:sldId id="280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F165D7B-6E65-403E-B337-08F1EF54F8D8}">
          <p14:sldIdLst>
            <p14:sldId id="256"/>
            <p14:sldId id="277"/>
            <p14:sldId id="257"/>
            <p14:sldId id="258"/>
            <p14:sldId id="259"/>
            <p14:sldId id="262"/>
            <p14:sldId id="276"/>
            <p14:sldId id="260"/>
            <p14:sldId id="261"/>
            <p14:sldId id="263"/>
            <p14:sldId id="272"/>
            <p14:sldId id="274"/>
            <p14:sldId id="273"/>
            <p14:sldId id="278"/>
            <p14:sldId id="275"/>
            <p14:sldId id="264"/>
            <p14:sldId id="265"/>
            <p14:sldId id="279"/>
            <p14:sldId id="266"/>
            <p14:sldId id="267"/>
            <p14:sldId id="268"/>
            <p14:sldId id="280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B1F02-421A-4F38-9EA0-8C3A7B76AAED}" v="11" dt="2024-12-02T05:07:21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2596-8BBB-85C0-9091-88E0043F2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9088D-4964-46EB-8DE2-415988F90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1798-FD17-7DE3-6EF0-429BC2C0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9327C-FBCC-A249-0291-93B60264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7E6D-D46C-85D9-A821-C48514E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F482-2587-4059-71A8-F119F20C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C34E7-2924-CC43-14B5-E06FA6AB2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83AC-A3E4-2C57-280F-61714198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103D-3780-786C-49B1-BC52A702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69CE-3DDC-A9FA-337C-BBD37786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EF2E9-3FAD-D5CE-58C5-7963F19A8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3E8A9-C552-9F66-F3B2-89AD9A84E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355B-F836-34C3-B8C3-FC309A67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7783-59A8-54FA-A2DB-EEECCABE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9455-BCF2-CF45-DEDE-F8B9F13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6ACF-6C01-3BC3-6EA8-2A3383E6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3FFB-03A7-0D3E-91B9-55E27819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858C-C263-1EDF-2C3C-DED98EF8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214D-95A6-4F19-22F1-9575F5C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2DD6-41A4-4B61-FA7F-99B369E2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8004-F937-4402-828D-1358773E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2356-1F2F-63A0-F7BD-7E06A007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6F08-C148-B664-8597-B128169F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B8DE-BBDA-ECD7-E379-E6A282B8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325F-8EFA-E73A-8E11-0CC6564D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D39A-8A50-FFFE-B59A-E9196DE8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2B37-0714-FA45-91C7-1696E83BC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48CB2-1975-1574-6902-425CB5A4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3ABB4-84A1-BDFD-04AF-46E6542C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B501-4042-E510-1A15-91E7DD74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FB784-9069-0AB3-E9B6-61937C6B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3A68-B634-4FA4-8FD3-FCCC4F36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D6C9A-E609-C189-C086-6FF88358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B2CD1-1C76-B25A-6C9B-47D21393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7A531-A5C3-3ACB-B124-CBC1B8480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530A5-A962-80B4-19D7-4E9F0F4F3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222DC-E1EB-802D-FA5F-1A40560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51D53-2ADB-936D-3E95-A7533347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E2EC8-C68D-5F86-1354-0307CB93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ADE3-CCFB-E85B-C8AC-78BC5F87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495F3-3ACE-EDDE-85BF-FE1231B7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165B4-5854-5DAE-5741-B84F9D24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1ED7A-53FD-E0BD-1ED3-4CE90DCC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0D4EF-5FDC-C29B-7FCF-05DD63A8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BE9DF-2500-53B2-EA4D-CBD512D1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0E8C-4863-9528-8EB3-C64A47E4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8ECB-636E-0FA2-01DA-75508F43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9A7A-6227-94EC-9612-3290B280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05EB-51C2-A2A9-6FEA-81528E85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B121D-34E9-17DC-0077-F7FBDDE4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6F2B-24E4-CB80-CA2E-73B6494C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A3C77-C420-CABC-EE18-40B7816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9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35F4-BB19-CCDC-D370-6CE7C58A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FF878-ED42-52F5-7868-15FCBD90E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620D-612E-734F-9671-FC9F81AD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F2D0-51E2-CED5-08DB-AE243FB1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2ACC-839C-E1F3-B175-A144F4D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BD82-558A-F01B-A9EA-BB1E3F5F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3EAA8-E854-09D1-D51A-D6046110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796-076C-F1DD-7663-1A50E92D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9F2C-2B0F-2125-7A7F-18C4D6C27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6E87-A7B3-4698-98DF-28BEACAF2D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9254-8D84-70AD-31B9-23D226859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B572-7A4A-C02D-55C4-C085D198F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033C-E3C1-4A47-8134-0B3763B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E052-0958-C3CD-D2DE-75F1B514C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422" y="283780"/>
            <a:ext cx="10782300" cy="1830242"/>
          </a:xfrm>
        </p:spPr>
        <p:txBody>
          <a:bodyPr>
            <a:normAutofit/>
          </a:bodyPr>
          <a:lstStyle/>
          <a:p>
            <a:r>
              <a:rPr lang="en-US" sz="3600" b="1" dirty="0"/>
              <a:t>Brain Tumor Detection and Classification using </a:t>
            </a:r>
            <a:br>
              <a:rPr lang="en-US" sz="3600" b="1" dirty="0"/>
            </a:br>
            <a:r>
              <a:rPr lang="en-US" sz="3600" b="1" dirty="0"/>
              <a:t>Convolutional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E2AC-07C0-457F-2FF6-4FD907880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811" y="3927765"/>
            <a:ext cx="3658348" cy="25466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>
                <a:solidFill>
                  <a:srgbClr val="002060"/>
                </a:solidFill>
              </a:rPr>
              <a:t>Team Members:  </a:t>
            </a:r>
          </a:p>
          <a:p>
            <a:pPr algn="l">
              <a:spcBef>
                <a:spcPts val="1100"/>
              </a:spcBef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2022PGCSCA087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Rishav Kumar</a:t>
            </a:r>
          </a:p>
          <a:p>
            <a:pPr algn="l">
              <a:spcBef>
                <a:spcPts val="1100"/>
              </a:spcBef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2022PGCSCA088 –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Samarth Priyadarshi</a:t>
            </a:r>
          </a:p>
          <a:p>
            <a:pPr algn="l">
              <a:spcBef>
                <a:spcPts val="1100"/>
              </a:spcBef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2022PGCSCA089 –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Vipin Pal</a:t>
            </a:r>
          </a:p>
          <a:p>
            <a:pPr algn="l">
              <a:spcBef>
                <a:spcPts val="1100"/>
              </a:spcBef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spcBef>
                <a:spcPts val="1100"/>
              </a:spcBef>
            </a:pPr>
            <a:r>
              <a:rPr lang="en-US" sz="1600" dirty="0">
                <a:solidFill>
                  <a:srgbClr val="002060"/>
                </a:solidFill>
              </a:rPr>
              <a:t>Guided By:</a:t>
            </a:r>
          </a:p>
          <a:p>
            <a:pPr algn="l">
              <a:spcBef>
                <a:spcPts val="110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Dr. Mayukh Sarkar</a:t>
            </a:r>
          </a:p>
          <a:p>
            <a:pPr algn="l">
              <a:spcBef>
                <a:spcPts val="1100"/>
              </a:spcBef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Assistant Professor, CSE</a:t>
            </a:r>
          </a:p>
          <a:p>
            <a:pPr algn="l">
              <a:spcBef>
                <a:spcPts val="1100"/>
              </a:spcBef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342A8-7D97-35DE-F7BA-CFCC5248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90" y="1418897"/>
            <a:ext cx="3897732" cy="5439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49776-AAD2-C537-0FF0-3651A3955EAC}"/>
              </a:ext>
            </a:extLst>
          </p:cNvPr>
          <p:cNvSpPr txBox="1"/>
          <p:nvPr/>
        </p:nvSpPr>
        <p:spPr>
          <a:xfrm>
            <a:off x="704851" y="6105041"/>
            <a:ext cx="306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Submission Date: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 Dec 2024</a:t>
            </a:r>
          </a:p>
        </p:txBody>
      </p:sp>
    </p:spTree>
    <p:extLst>
      <p:ext uri="{BB962C8B-B14F-4D97-AF65-F5344CB8AC3E}">
        <p14:creationId xmlns:p14="http://schemas.microsoft.com/office/powerpoint/2010/main" val="272007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2430-BC0B-BC1C-3EB6-99EB0CD4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EF14D1-5C36-442F-4771-EBFF9B862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1416"/>
            <a:ext cx="1068113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Layers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 layer with 3x3 kernels and ReLU activation.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MaxPooling layer to reduce dimensionality.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Flattening layer for input to dense layers.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dense layers for classification with ReLU and Softmax activations.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Training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Adam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Categorical </a:t>
            </a:r>
            <a:r>
              <a:rPr lang="en-US" altLang="en-US" sz="1600" dirty="0">
                <a:latin typeface="Arial" panose="020B0604020202020204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ross-entropy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100, Batch size: 32 (default)</a:t>
            </a:r>
          </a:p>
        </p:txBody>
      </p:sp>
    </p:spTree>
    <p:extLst>
      <p:ext uri="{BB962C8B-B14F-4D97-AF65-F5344CB8AC3E}">
        <p14:creationId xmlns:p14="http://schemas.microsoft.com/office/powerpoint/2010/main" val="103519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4099-8FA3-05D9-8E3E-429F09C0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-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9741C9-F6AD-94D8-8584-92DDC553B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1920240"/>
            <a:ext cx="11714480" cy="4053840"/>
          </a:xfrm>
        </p:spPr>
      </p:pic>
    </p:spTree>
    <p:extLst>
      <p:ext uri="{BB962C8B-B14F-4D97-AF65-F5344CB8AC3E}">
        <p14:creationId xmlns:p14="http://schemas.microsoft.com/office/powerpoint/2010/main" val="65733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952-1656-6B50-9B5C-235B703D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US" dirty="0"/>
              <a:t>Layers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4C46BF-27A0-0426-8BCF-8B731A909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1166648"/>
            <a:ext cx="7223759" cy="5610072"/>
          </a:xfrm>
        </p:spPr>
      </p:pic>
    </p:spTree>
    <p:extLst>
      <p:ext uri="{BB962C8B-B14F-4D97-AF65-F5344CB8AC3E}">
        <p14:creationId xmlns:p14="http://schemas.microsoft.com/office/powerpoint/2010/main" val="230049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EF5A-197C-577A-0C7C-0221261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5EA7AD-D1C2-050B-A020-845F48CCD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4627"/>
            <a:ext cx="10649607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Layer: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Accepts images of size (150x150x3) (RGB format).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Convolutional Block: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Conv2D, MaxPooling2D, Dropout (40%).</a:t>
            </a: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Extract basic features like edges and corners.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Convolutional Block: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Conv2D, MaxPooling2D, Dropout (40% and 50%).</a:t>
            </a: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Detect patterns and refine feature extraction.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 Convolutional Block: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Conv2D, MaxPooling2D, Dropout (50%).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Extract complex spatial features.</a:t>
            </a:r>
          </a:p>
        </p:txBody>
      </p:sp>
    </p:spTree>
    <p:extLst>
      <p:ext uri="{BB962C8B-B14F-4D97-AF65-F5344CB8AC3E}">
        <p14:creationId xmlns:p14="http://schemas.microsoft.com/office/powerpoint/2010/main" val="322683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53E9-3502-3031-E3FA-46D6CE01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04080"/>
          </a:xfrm>
        </p:spPr>
        <p:txBody>
          <a:bodyPr>
            <a:normAutofit fontScale="70000" lnSpcReduction="20000"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Fourth Convolutional Block: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Layers: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 Conv2D, MaxPooling2D, Dropout (60%).</a:t>
            </a: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Learn intricate patterns in deeper layers.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Flatten Layer: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Converts 2D feature maps into a 1D vector for classification.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Fully Connected Layers: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Layers: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 Dense layers (128 neurons), Dropout (60%).</a:t>
            </a:r>
          </a:p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Perform high-level reasoning for classification.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 Layer: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2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Layer: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Dense (4 neurons), Softmax activation.</a:t>
            </a:r>
          </a:p>
          <a:p>
            <a:pPr lvl="1">
              <a:lnSpc>
                <a:spcPct val="12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Outputs probabilities for 4 classes  </a:t>
            </a:r>
          </a:p>
          <a:p>
            <a:pPr lvl="1">
              <a:lnSpc>
                <a:spcPct val="12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Softmax Activation </a:t>
            </a:r>
            <a:r>
              <a:rPr lang="en-US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Converts raw logits into class probabilities that sum to 1.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2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376D48-3458-C685-CB83-F35E62C3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372360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DC68-9D57-1B69-E435-0ECF090A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3BBBBD-0E12-B129-6AB2-8683DCD4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5" y="1505267"/>
            <a:ext cx="4905595" cy="384746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23CD6-6544-54A0-01A0-95690DAC2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5266"/>
            <a:ext cx="5299325" cy="3847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261F5A-5570-DBD5-8EFB-9547A82D8BBD}"/>
              </a:ext>
            </a:extLst>
          </p:cNvPr>
          <p:cNvSpPr txBox="1"/>
          <p:nvPr/>
        </p:nvSpPr>
        <p:spPr>
          <a:xfrm>
            <a:off x="838200" y="5724047"/>
            <a:ext cx="11114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Epoch 100 : Training Accuracy : 0.9665 Loss : 0.3611    Val Accuracy : 0.9579  Val Loss : 0.4362</a:t>
            </a:r>
          </a:p>
          <a:p>
            <a:endParaRPr lang="en-US" dirty="0"/>
          </a:p>
          <a:p>
            <a:r>
              <a:rPr lang="en-US" dirty="0"/>
              <a:t>This output shows that the model is performing well with reasonable generalization between training 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354447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395-A2B0-8900-2BAA-6B90D767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1F29E-C07A-0C98-A184-21FB507FE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7991"/>
            <a:ext cx="9966434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Tools and 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TensorFlow, Keras, Scikit-learn, Pandas, Numpy, Seaborn, Matplotlib, cv2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Hardware: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GPU for faster training (NVIDIA).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Software: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Google Collab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coding and experimentation.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Drive for Dataset Import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A631-008B-9C15-8D63-511E891C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Traditional Classifiers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9A62B9-B0A9-72D6-DF9F-2563B14B3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143715"/>
            <a:ext cx="104078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Best Classifier: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with highest precision and recall.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37A99-9A0E-83ED-18FB-B855A0B57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72" y="3007360"/>
            <a:ext cx="9437588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BC96-AB1A-0171-3EAA-757D93BD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45A35-A198-873D-9F49-86B8230C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80" y="1513840"/>
            <a:ext cx="6340700" cy="4826000"/>
          </a:xfrm>
        </p:spPr>
      </p:pic>
    </p:spTree>
    <p:extLst>
      <p:ext uri="{BB962C8B-B14F-4D97-AF65-F5344CB8AC3E}">
        <p14:creationId xmlns:p14="http://schemas.microsoft.com/office/powerpoint/2010/main" val="112758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A9A0-AFB9-7FC3-2AAA-57EFE889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CNN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C3CCC4-D932-0949-8A7E-9B4851004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5"/>
            <a:ext cx="10407869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Performance: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vs. testing accuracy: Consistent improvement across epochs.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feature extraction.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handling of noisy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A3D09-343E-6643-5C9C-C7F2CA2A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36" y="2582546"/>
            <a:ext cx="4839584" cy="21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13A5-CCEE-7CEB-2EE0-67309999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FE23-C79E-22C3-40E9-EC5E31E6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564640"/>
            <a:ext cx="10429240" cy="4612323"/>
          </a:xfrm>
        </p:spPr>
        <p:txBody>
          <a:bodyPr>
            <a:no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en-US" sz="1200" dirty="0">
              <a:latin typeface="Aptos" panose="020B00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2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12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12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12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12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1200" dirty="0"/>
          </a:p>
          <a:p>
            <a:pPr marL="514350" indent="-514350">
              <a:buFont typeface="+mj-lt"/>
              <a:buAutoNum type="arabicPeriod"/>
            </a:pPr>
            <a:endParaRPr lang="en-US" sz="1200" dirty="0"/>
          </a:p>
          <a:p>
            <a:pPr marL="514350" indent="-514350">
              <a:buFont typeface="+mj-lt"/>
              <a:buAutoNum type="arabicPeriod"/>
            </a:pPr>
            <a:endParaRPr lang="en-US" sz="1200" dirty="0"/>
          </a:p>
          <a:p>
            <a:pPr marL="514350" indent="-51435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9D890-1332-83F1-FFF1-1CD5BB840A5C}"/>
              </a:ext>
            </a:extLst>
          </p:cNvPr>
          <p:cNvSpPr txBox="1"/>
          <p:nvPr/>
        </p:nvSpPr>
        <p:spPr>
          <a:xfrm>
            <a:off x="924560" y="1930400"/>
            <a:ext cx="4937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Background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Literature Review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Traditional ML Approach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Proposed Methodology Overview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CNN- Workflow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Data Preparation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Deep Learning Approach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CNN- Architecture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Layers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12C85-2A28-BC99-B1A7-1D139B500F7C}"/>
              </a:ext>
            </a:extLst>
          </p:cNvPr>
          <p:cNvSpPr txBox="1"/>
          <p:nvPr/>
        </p:nvSpPr>
        <p:spPr>
          <a:xfrm>
            <a:off x="6573520" y="1930400"/>
            <a:ext cx="4339650" cy="3791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Detailed View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Training Vs Validation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Implementation Tools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Results – Traditional Classifiers &amp; CNN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Confusion Matrix</a:t>
            </a:r>
            <a:endParaRPr lang="en-US" sz="1800" b="1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Comparative Analysis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US" sz="1800" b="1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57408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AED2-26A3-03A3-12CB-85812A82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59E3AB-82DD-5397-A695-BABD9ECFB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713005"/>
            <a:ext cx="10515599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Traditional methods vs. CNN: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outperforms traditional methods in accuracy and scalability.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dependency on manual feature engineering.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Accuracy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latin typeface="Arial" panose="020B0604020202020204" pitchFamily="34" charset="0"/>
              </a:rPr>
              <a:t>CNN : 98.39%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latin typeface="Arial" panose="020B0604020202020204" pitchFamily="34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VM: 92.42%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KNN: 89.39%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latin typeface="Arial" panose="020B0604020202020204" pitchFamily="34" charset="0"/>
              </a:rPr>
              <a:t>Random Forest: 89.39%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Regression: 87.88%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1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85FD-4A8A-7418-6419-FDA80545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7594AA-4CAC-5DB0-AED4-544D7BAC3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08308"/>
            <a:ext cx="997694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achieves superior accuracy (98.39%) compared to traditional classifiers.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improves efficiency in tumor detection.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Impact: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diagnosis accuracy with potential for real-time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74A75-EDDC-C641-69F7-4FD3CA1C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97" y="2818397"/>
            <a:ext cx="5336262" cy="29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3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A884-33D2-B8CA-2994-23863C63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F1D4-9EFE-3983-1DEB-A512EEEF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5389289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5B9BD4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LeCun, Y., Bottou, L., Bengio, Y., &amp; Haffner, P. (1998). Gradient-based learning applied to document recognition. Proceedings of the IEEE, 86(11), 2278-2324. 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 (2021). An open-source machine learning framework for everyone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https://www.tensorflow.org/. 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Brownlee, J. (2021). How to Develop a Convolutional Neural Network to Classify Photos of Dogs and Cats (from scratch). Machine Learning Mastery.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https://machinelearningmastery.com/how-to-develop-a-convolutionalneural-network-to-classify-photos-of-dogs-and-cats-from-scratch/</a:t>
            </a:r>
            <a:endParaRPr lang="en-US" sz="20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20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pandas development team. (2021). pandas-dev/pandas: Pandas. GitHub Repository.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https://github.com/pandas-dev/pandas. 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S. Keerthi, S. K. Shevade, C. Bhattacharyya, and K. R. K. Murthy. (2001). Improvements to Platt's SMO Algorithm for SVM Classifier Design. Neural Computation,13(3),637–649. </a:t>
            </a:r>
            <a:r>
              <a:rPr lang="en-US" sz="20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https://www.csie.ntu.edu.tw/~cjlin/papers/plattprob.pdf 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Abadi, M., Barham, P., Chen, J., Chen, Z., Davis, A., Dean, J., ... &amp; Kudlur, M. (2016). TensorFlow: A system for large-scale machine learning. 12th USENIX Symposium on Operating Systems Design and Implementation (OSDI 16), 265-283. 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 Team. (2021). Keras. GitHub Repository. </a:t>
            </a:r>
            <a:r>
              <a:rPr lang="en-US" sz="20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https://github.com/kerasteam/keras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7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Pedregosa, F., Varoquaux, G., Gramfort, A., Michel, V., Thirion, B., Grisel, O., ... &amp; Vanderplas, J. (2011). Scikit-learn: Machine learning in Python. Journal of Machine   Learning Research, 12(Oct), 2825-2830. </a:t>
            </a:r>
            <a:r>
              <a:rPr lang="en-US" sz="20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https://www.jmlr.org/papers/volume12/pedregosa11a/pedregosa11a.pdf 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Smith, L. N. (2017). Cyclical learning rates for training neural networks. 2017 IEEE Winter Conference on Applications of Computer Vision (WACV), 464-472. </a:t>
            </a:r>
            <a:r>
              <a:rPr lang="en-US" sz="20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https://arxiv.org/abs/1506.01186 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Chollet, F. (2015). Keras. GitHub Repository. https://github.com/fchollet/keras </a:t>
            </a:r>
          </a:p>
        </p:txBody>
      </p:sp>
    </p:spTree>
    <p:extLst>
      <p:ext uri="{BB962C8B-B14F-4D97-AF65-F5344CB8AC3E}">
        <p14:creationId xmlns:p14="http://schemas.microsoft.com/office/powerpoint/2010/main" val="111996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C66C-EBD5-8A24-60EB-38681819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6228-2814-A3F7-9641-CC7A23FA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51" y="1499803"/>
            <a:ext cx="10639097" cy="45016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Use of 3D MRI datasets for more comprehensive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Train on larger datasets to improve generalization.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Deploy as a real-time diagnostic tool integrated with medical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Hyper parameter Tuning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Expanded Classification Capabilities</a:t>
            </a:r>
            <a:endParaRPr lang="en-US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Integration with Clinical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Performance Optimization</a:t>
            </a:r>
            <a:endParaRPr lang="en-US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Security and Privacy Measures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Continuous Learning Pipeline</a:t>
            </a:r>
            <a:endParaRPr lang="en-US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Open-source Collaboration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3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75A0-7CEC-500D-75F9-FB4EC9C0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E13ACE-CA29-8CA3-949F-4C03A44CD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51892"/>
            <a:ext cx="405912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for queries and discussions.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6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928F-6BF1-7AEB-DCEB-B6B8A169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764"/>
            <a:ext cx="10515600" cy="44577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0ECB-8D59-0575-0E3E-D3E45944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1" y="4779819"/>
            <a:ext cx="4973781" cy="179762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002060"/>
                </a:solidFill>
              </a:rPr>
              <a:t>Team Members:  </a:t>
            </a:r>
          </a:p>
          <a:p>
            <a:pPr algn="l">
              <a:spcBef>
                <a:spcPts val="1100"/>
              </a:spcBef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2022PGCSCA087 </a:t>
            </a: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– Rishav Kumar</a:t>
            </a:r>
          </a:p>
          <a:p>
            <a:pPr algn="l">
              <a:spcBef>
                <a:spcPts val="1100"/>
              </a:spcBef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2022PGCSCA088 – </a:t>
            </a: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Samarth Priyadarshi</a:t>
            </a:r>
          </a:p>
          <a:p>
            <a:pPr algn="l">
              <a:spcBef>
                <a:spcPts val="1100"/>
              </a:spcBef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2022PGCSCA089 – </a:t>
            </a: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Vipin Pal</a:t>
            </a:r>
          </a:p>
          <a:p>
            <a:pPr algn="l">
              <a:spcBef>
                <a:spcPts val="1100"/>
              </a:spcBef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D432-D6A6-D743-228E-DD15574B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FD6319-CD78-00C1-6EFC-EB94E9E3A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9149" y="1690688"/>
            <a:ext cx="10833702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ptos" panose="020B0004020202020204" pitchFamily="34" charset="0"/>
              </a:rPr>
              <a:t>Brain tumors are among the most severe health challenges, requiring precise and timely diagnosis.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2000" dirty="0"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ptos" panose="020B0004020202020204" pitchFamily="34" charset="0"/>
              </a:rPr>
              <a:t>Manual detection is time-intensive and prone to errors.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2000" dirty="0"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ptos" panose="020B0004020202020204" pitchFamily="34" charset="0"/>
              </a:rPr>
              <a:t>This project uses CNNs for automated detection and classification of brain tumors, leveraging MRI (</a:t>
            </a:r>
            <a:r>
              <a:rPr lang="en-US" sz="1800" b="0" i="0" dirty="0">
                <a:solidFill>
                  <a:schemeClr val="accent2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M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agnetic </a:t>
            </a:r>
            <a:r>
              <a:rPr lang="en-US" sz="1800" b="0" i="0" dirty="0">
                <a:solidFill>
                  <a:schemeClr val="accent2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R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esonance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I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maging) </a:t>
            </a:r>
            <a:r>
              <a:rPr lang="en-US" sz="2000" dirty="0">
                <a:latin typeface="Aptos" panose="020B0004020202020204" pitchFamily="34" charset="0"/>
              </a:rPr>
              <a:t>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7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C259-5CD0-3353-FE22-5E0405A6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A83326-FAF9-ECC5-495A-706718BB0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109495"/>
            <a:ext cx="10849303" cy="378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Tumors:</a:t>
            </a:r>
          </a:p>
          <a:p>
            <a:pPr marL="0" indent="0">
              <a:buNone/>
            </a:pP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Malignant (cancerous) and Benign (non-cancerous).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MRI is the preferred imaging technique for tumor detection.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Challenges in detection: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between tumor and normal tissues.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variability in tumor size, shape, and intensity.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Role of MRI</a:t>
            </a: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</a:rPr>
              <a:t>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Non-invasive imaging technique critical for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4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487-ABB9-81D3-560C-D74CA120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55DA22-C94A-3B7D-7D1E-22ED61958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3697"/>
            <a:ext cx="9714186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Existing approaches: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Mathematical Morphology + Fuzzy C-Means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segmentation but limited classifier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Machine Learning (SVM, KNN)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Dependence on manual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(CNN):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feature extraction with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Research gap: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robust, scalable, and highly accurate automated detection system. </a:t>
            </a:r>
          </a:p>
        </p:txBody>
      </p:sp>
    </p:spTree>
    <p:extLst>
      <p:ext uri="{BB962C8B-B14F-4D97-AF65-F5344CB8AC3E}">
        <p14:creationId xmlns:p14="http://schemas.microsoft.com/office/powerpoint/2010/main" val="232281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0414-4E1D-E98C-D526-EBDF329E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Machine Learning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DF49D7-3A20-A8EF-6C46-D967D4B76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9249"/>
            <a:ext cx="10933386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Segmentation: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Fuzzy C-Means clustering to separate tumor regions.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Feature Extraction: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Texture 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Homogeneity, Energy, ASM, etc.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Mean, Entropy, Standard Deviation.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Classifiers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SVM, KNN, Logistic Regression, Naïve Bayes,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BDC9-AE70-FBEC-ABC0-0466B8D2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49E4-E8F6-81D1-C455-328961ED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600" b="1" dirty="0"/>
              <a:t>Data preprocessing</a:t>
            </a:r>
            <a:r>
              <a:rPr lang="en-US" sz="1600" dirty="0"/>
              <a:t>: Loading and cleaning MRI datasets.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600" b="1" dirty="0"/>
              <a:t>Model training</a:t>
            </a:r>
            <a:r>
              <a:rPr lang="en-US" sz="1600" dirty="0"/>
              <a:t>: CNN with layers for feature extraction and classification.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600" b="1" dirty="0"/>
              <a:t>Evaluation</a:t>
            </a:r>
            <a:r>
              <a:rPr lang="en-US" sz="1600" dirty="0"/>
              <a:t>: Accuracy, precision, recall, F1-score for performance metrics.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7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4103-A124-A869-9149-030E35B8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E2957-5716-B585-0A66-54363A423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1290320"/>
            <a:ext cx="11496146" cy="5445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AD05E-AD9E-FC39-5277-EB24A071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936977"/>
            <a:ext cx="1137346" cy="98478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C3EB76-66C9-1A02-3E74-D402963D6DD8}"/>
              </a:ext>
            </a:extLst>
          </p:cNvPr>
          <p:cNvSpPr/>
          <p:nvPr/>
        </p:nvSpPr>
        <p:spPr>
          <a:xfrm>
            <a:off x="10576559" y="2615883"/>
            <a:ext cx="920523" cy="19811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Benign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Menin Glioma</a:t>
            </a:r>
          </a:p>
          <a:p>
            <a:pPr algn="ctr"/>
            <a:endParaRPr lang="en-US" sz="1100" dirty="0"/>
          </a:p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Pituitary</a:t>
            </a:r>
          </a:p>
        </p:txBody>
      </p:sp>
    </p:spTree>
    <p:extLst>
      <p:ext uri="{BB962C8B-B14F-4D97-AF65-F5344CB8AC3E}">
        <p14:creationId xmlns:p14="http://schemas.microsoft.com/office/powerpoint/2010/main" val="325187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A291-67CB-35F6-4478-32D6B832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31A0B7-BEFC-635A-57AE-029DF4C0D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6032"/>
            <a:ext cx="10302766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Dataset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 images organized into pituitary tumor, meningiomas,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gliomas and non-tumor classes.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Preprocessing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resizing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ll input images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150x150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match the model's input layer.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Spitting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Divide the dataset into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and testing sets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90:10 ratio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model training and evaluation.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F1928-293F-245F-5BEA-A53633741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40" y="1157511"/>
            <a:ext cx="4307840" cy="38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1341</Words>
  <Application>Microsoft Office PowerPoint</Application>
  <PresentationFormat>Widescreen</PresentationFormat>
  <Paragraphs>292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Aptos Narrow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Brain Tumor Detection and Classification using  Convolutional Neural Network</vt:lpstr>
      <vt:lpstr>Contents</vt:lpstr>
      <vt:lpstr>Introduction</vt:lpstr>
      <vt:lpstr>Background</vt:lpstr>
      <vt:lpstr>Literature Review</vt:lpstr>
      <vt:lpstr>Traditional Machine Learning Approach</vt:lpstr>
      <vt:lpstr>Proposed Methodology Overview</vt:lpstr>
      <vt:lpstr>CNN Workflow</vt:lpstr>
      <vt:lpstr>Data Preparation</vt:lpstr>
      <vt:lpstr>Deep Learning Approach</vt:lpstr>
      <vt:lpstr>CNN - Architecture</vt:lpstr>
      <vt:lpstr>Layers</vt:lpstr>
      <vt:lpstr>Detailed View</vt:lpstr>
      <vt:lpstr>Cont.</vt:lpstr>
      <vt:lpstr>Training vs Validation</vt:lpstr>
      <vt:lpstr>Implementation Tools</vt:lpstr>
      <vt:lpstr>Results - Traditional Classifiers</vt:lpstr>
      <vt:lpstr>Confusion Matrix</vt:lpstr>
      <vt:lpstr>Results - CNN</vt:lpstr>
      <vt:lpstr>Comparative Analysis</vt:lpstr>
      <vt:lpstr>Conclusion</vt:lpstr>
      <vt:lpstr>References</vt:lpstr>
      <vt:lpstr>Future Work</vt:lpstr>
      <vt:lpstr>Q&amp;A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Prof. Genius</dc:creator>
  <cp:lastModifiedBy>Prof. Genius</cp:lastModifiedBy>
  <cp:revision>21</cp:revision>
  <dcterms:created xsi:type="dcterms:W3CDTF">2024-12-02T03:36:24Z</dcterms:created>
  <dcterms:modified xsi:type="dcterms:W3CDTF">2024-12-03T02:36:57Z</dcterms:modified>
</cp:coreProperties>
</file>