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gassensor.com.cn/" TargetMode="External"/><Relationship Id="rId2" Type="http://schemas.openxmlformats.org/officeDocument/2006/relationships/hyperlink" Target="https://www.co2meter.com/" TargetMode="External"/><Relationship Id="rId1" Type="http://schemas.openxmlformats.org/officeDocument/2006/relationships/slideLayout" Target="../slideLayouts/slideLayout2.xml"/><Relationship Id="rId5" Type="http://schemas.openxmlformats.org/officeDocument/2006/relationships/hyperlink" Target="https://www.researchgate.net/" TargetMode="External"/><Relationship Id="rId4" Type="http://schemas.openxmlformats.org/officeDocument/2006/relationships/hyperlink" Target="https://www.analog.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NDIR Gas Sensor</a:t>
            </a:r>
            <a:endParaRPr lang="en-IN" dirty="0"/>
          </a:p>
        </p:txBody>
      </p:sp>
      <p:sp>
        <p:nvSpPr>
          <p:cNvPr id="3" name="Subtitle 2"/>
          <p:cNvSpPr>
            <a:spLocks noGrp="1"/>
          </p:cNvSpPr>
          <p:nvPr>
            <p:ph type="subTitle" idx="1"/>
          </p:nvPr>
        </p:nvSpPr>
        <p:spPr>
          <a:xfrm>
            <a:off x="914400" y="3886200"/>
            <a:ext cx="7239000" cy="1752600"/>
          </a:xfrm>
        </p:spPr>
        <p:txBody>
          <a:bodyPr>
            <a:normAutofit/>
          </a:bodyPr>
          <a:lstStyle/>
          <a:p>
            <a:r>
              <a:rPr lang="en-US" sz="2400" dirty="0" err="1" smtClean="0">
                <a:solidFill>
                  <a:schemeClr val="tx1"/>
                </a:solidFill>
              </a:rPr>
              <a:t>Rishav</a:t>
            </a:r>
            <a:r>
              <a:rPr lang="en-US" sz="2400" dirty="0" smtClean="0"/>
              <a:t> </a:t>
            </a:r>
            <a:r>
              <a:rPr lang="en-US" sz="2400" dirty="0" err="1" smtClean="0">
                <a:solidFill>
                  <a:schemeClr val="tx1"/>
                </a:solidFill>
              </a:rPr>
              <a:t>Pandey</a:t>
            </a:r>
            <a:endParaRPr lang="en-US" sz="2400" dirty="0" smtClean="0">
              <a:solidFill>
                <a:schemeClr val="tx1"/>
              </a:solidFill>
            </a:endParaRPr>
          </a:p>
          <a:p>
            <a:r>
              <a:rPr lang="en-US" sz="2400" dirty="0" smtClean="0">
                <a:solidFill>
                  <a:schemeClr val="tx1"/>
                </a:solidFill>
              </a:rPr>
              <a:t>Research Intern @ CSIR-CEERI</a:t>
            </a:r>
          </a:p>
          <a:p>
            <a:r>
              <a:rPr lang="en-US" sz="2400" dirty="0" smtClean="0">
                <a:solidFill>
                  <a:schemeClr val="tx1"/>
                </a:solidFill>
              </a:rPr>
              <a:t>Senior</a:t>
            </a:r>
            <a:r>
              <a:rPr lang="en-US" sz="2400" dirty="0" smtClean="0">
                <a:solidFill>
                  <a:schemeClr val="tx1"/>
                </a:solidFill>
              </a:rPr>
              <a:t> </a:t>
            </a:r>
            <a:r>
              <a:rPr lang="en-US" sz="2400" dirty="0" smtClean="0">
                <a:solidFill>
                  <a:schemeClr val="tx1"/>
                </a:solidFill>
              </a:rPr>
              <a:t>Undergraduate @ Jabalpur Engineering College</a:t>
            </a:r>
            <a:endParaRPr lang="en-IN" sz="2400" dirty="0">
              <a:solidFill>
                <a:schemeClr val="tx1"/>
              </a:solidFill>
            </a:endParaRPr>
          </a:p>
        </p:txBody>
      </p:sp>
      <p:pic>
        <p:nvPicPr>
          <p:cNvPr id="1026" name="Picture 2" descr="C:\Users\gvest\Desktop\Downloaded Images\hypothetical_ndir_gas_concentration_measurement_setup.jpg"/>
          <p:cNvPicPr>
            <a:picLocks noChangeAspect="1" noChangeArrowheads="1"/>
          </p:cNvPicPr>
          <p:nvPr/>
        </p:nvPicPr>
        <p:blipFill>
          <a:blip r:embed="rId2"/>
          <a:srcRect/>
          <a:stretch>
            <a:fillRect/>
          </a:stretch>
        </p:blipFill>
        <p:spPr bwMode="auto">
          <a:xfrm>
            <a:off x="2057400" y="1600200"/>
            <a:ext cx="4735830" cy="21526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References….</a:t>
            </a:r>
            <a:endParaRPr lang="en-IN" dirty="0">
              <a:solidFill>
                <a:schemeClr val="accent2">
                  <a:lumMod val="75000"/>
                </a:schemeClr>
              </a:solidFill>
            </a:endParaRPr>
          </a:p>
        </p:txBody>
      </p:sp>
      <p:sp>
        <p:nvSpPr>
          <p:cNvPr id="3" name="Content Placeholder 2"/>
          <p:cNvSpPr>
            <a:spLocks noGrp="1"/>
          </p:cNvSpPr>
          <p:nvPr>
            <p:ph idx="1"/>
          </p:nvPr>
        </p:nvSpPr>
        <p:spPr/>
        <p:txBody>
          <a:bodyPr/>
          <a:lstStyle/>
          <a:p>
            <a:r>
              <a:rPr lang="en-IN" dirty="0" smtClean="0">
                <a:hlinkClick r:id="rId2"/>
              </a:rPr>
              <a:t>https://www.co2meter.com/</a:t>
            </a:r>
            <a:endParaRPr lang="en-IN" dirty="0" smtClean="0"/>
          </a:p>
          <a:p>
            <a:r>
              <a:rPr lang="en-IN" dirty="0" smtClean="0">
                <a:hlinkClick r:id="rId3"/>
              </a:rPr>
              <a:t>https://en.gassensor.com.cn/</a:t>
            </a:r>
            <a:endParaRPr lang="en-IN" dirty="0" smtClean="0"/>
          </a:p>
          <a:p>
            <a:r>
              <a:rPr lang="en-IN" dirty="0" smtClean="0">
                <a:hlinkClick r:id="rId4"/>
              </a:rPr>
              <a:t>https://www.analog.com/</a:t>
            </a:r>
            <a:endParaRPr lang="en-IN" dirty="0" smtClean="0"/>
          </a:p>
          <a:p>
            <a:r>
              <a:rPr lang="en-IN" dirty="0" smtClean="0">
                <a:hlinkClick r:id="rId5"/>
              </a:rPr>
              <a:t>https://www.researchgate.net/</a:t>
            </a: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pic>
        <p:nvPicPr>
          <p:cNvPr id="6146" name="Picture 2" descr="C:\Users\gvest\Desktop\Downloaded Images\thank_you2_480x480.jpg"/>
          <p:cNvPicPr>
            <a:picLocks noChangeAspect="1" noChangeArrowheads="1"/>
          </p:cNvPicPr>
          <p:nvPr/>
        </p:nvPicPr>
        <p:blipFill>
          <a:blip r:embed="rId2"/>
          <a:srcRect/>
          <a:stretch>
            <a:fillRect/>
          </a:stretch>
        </p:blipFill>
        <p:spPr bwMode="auto">
          <a:xfrm>
            <a:off x="1187355" y="1066800"/>
            <a:ext cx="6769288" cy="472439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What is NDIR Gas Sensor?</a:t>
            </a:r>
            <a:endParaRPr lang="en-IN"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IN" sz="2800" dirty="0" smtClean="0"/>
              <a:t>NDIR is an industry term for "</a:t>
            </a:r>
            <a:r>
              <a:rPr lang="en-IN" sz="2800" b="1" dirty="0" smtClean="0"/>
              <a:t>non dispersive infrared</a:t>
            </a:r>
            <a:r>
              <a:rPr lang="en-IN" sz="2800" dirty="0" smtClean="0"/>
              <a:t>", and is the most common type of sensor used to measure carbon dioxide, or CO2.</a:t>
            </a:r>
          </a:p>
          <a:p>
            <a:r>
              <a:rPr lang="en-US" sz="2800" dirty="0" smtClean="0"/>
              <a:t>It is called as Non- Dispersive because the IR light which passes through the gas chamber is not pre-filtered.</a:t>
            </a:r>
          </a:p>
          <a:p>
            <a:r>
              <a:rPr lang="en-US" sz="2800" dirty="0" smtClean="0"/>
              <a:t>The operating principle of basic NDIR System is somewhat related to </a:t>
            </a:r>
            <a:r>
              <a:rPr lang="en-US" sz="2800" b="1" dirty="0" smtClean="0"/>
              <a:t>Beer-Lambert Law</a:t>
            </a:r>
            <a:r>
              <a:rPr lang="en-US" sz="2800" dirty="0" smtClean="0"/>
              <a:t>.</a:t>
            </a:r>
          </a:p>
          <a:p>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2">
                    <a:lumMod val="75000"/>
                  </a:schemeClr>
                </a:solidFill>
              </a:rPr>
              <a:t>Beer-Lambert Law</a:t>
            </a:r>
            <a:endParaRPr lang="en-IN" sz="3600" dirty="0">
              <a:solidFill>
                <a:schemeClr val="accent2">
                  <a:lumMod val="75000"/>
                </a:schemeClr>
              </a:solidFill>
            </a:endParaRPr>
          </a:p>
        </p:txBody>
      </p:sp>
      <p:sp>
        <p:nvSpPr>
          <p:cNvPr id="3" name="Content Placeholder 2"/>
          <p:cNvSpPr>
            <a:spLocks noGrp="1"/>
          </p:cNvSpPr>
          <p:nvPr>
            <p:ph idx="1"/>
          </p:nvPr>
        </p:nvSpPr>
        <p:spPr>
          <a:xfrm>
            <a:off x="457200" y="1295400"/>
            <a:ext cx="8229600" cy="4830763"/>
          </a:xfrm>
        </p:spPr>
        <p:txBody>
          <a:bodyPr>
            <a:normAutofit/>
          </a:bodyPr>
          <a:lstStyle/>
          <a:p>
            <a:r>
              <a:rPr lang="en-US" sz="2800" b="1" dirty="0" smtClean="0"/>
              <a:t>Lambert’s Law:</a:t>
            </a:r>
          </a:p>
          <a:p>
            <a:pPr>
              <a:buNone/>
            </a:pPr>
            <a:r>
              <a:rPr lang="en-US" sz="2000" dirty="0" smtClean="0"/>
              <a:t>      When a beam of  monochromatic light passes through an absorbing medium then its intensity decreases exponentially as the length of the absorbing medium increases.</a:t>
            </a:r>
          </a:p>
          <a:p>
            <a:pPr>
              <a:buNone/>
            </a:pPr>
            <a:r>
              <a:rPr lang="en-US" sz="2000" dirty="0" smtClean="0"/>
              <a:t>                                                 </a:t>
            </a:r>
            <a:r>
              <a:rPr lang="en-US" sz="2400" dirty="0" smtClean="0"/>
              <a:t>I=I</a:t>
            </a:r>
            <a:r>
              <a:rPr lang="en-US" sz="2400" baseline="-25000" dirty="0" smtClean="0"/>
              <a:t>0</a:t>
            </a:r>
            <a:r>
              <a:rPr lang="en-US" sz="2400" baseline="30000" dirty="0" smtClean="0"/>
              <a:t> </a:t>
            </a:r>
            <a:r>
              <a:rPr lang="en-US" sz="2400" dirty="0" smtClean="0"/>
              <a:t> e</a:t>
            </a:r>
            <a:r>
              <a:rPr lang="en-US" sz="2400" baseline="30000" dirty="0" smtClean="0"/>
              <a:t>-</a:t>
            </a:r>
            <a:r>
              <a:rPr lang="en-US" sz="2400" baseline="30000" dirty="0" err="1" smtClean="0"/>
              <a:t>kl</a:t>
            </a:r>
            <a:r>
              <a:rPr lang="en-US" sz="2400" baseline="30000" dirty="0" smtClean="0"/>
              <a:t>   </a:t>
            </a:r>
            <a:r>
              <a:rPr lang="en-US" sz="2400" baseline="-25000" dirty="0" smtClean="0"/>
              <a:t> </a:t>
            </a:r>
            <a:r>
              <a:rPr lang="en-US" sz="2400" dirty="0" smtClean="0"/>
              <a:t> or,    A ∝ l</a:t>
            </a:r>
          </a:p>
          <a:p>
            <a:pPr>
              <a:buNone/>
            </a:pPr>
            <a:r>
              <a:rPr lang="en-US" sz="2800" b="1" dirty="0" smtClean="0"/>
              <a:t>   </a:t>
            </a:r>
          </a:p>
          <a:p>
            <a:r>
              <a:rPr lang="en-US" sz="2800" b="1" dirty="0" smtClean="0"/>
              <a:t>Beer’s Law:</a:t>
            </a:r>
          </a:p>
          <a:p>
            <a:pPr>
              <a:buNone/>
            </a:pPr>
            <a:r>
              <a:rPr lang="en-US" sz="2000" dirty="0" smtClean="0"/>
              <a:t>      When a beam of  monochromatic light passes through an absorbing medium then its intensity decreases exponentially as the concentration of the absorbing medium increases.</a:t>
            </a:r>
          </a:p>
          <a:p>
            <a:pPr>
              <a:buNone/>
            </a:pPr>
            <a:r>
              <a:rPr lang="en-US" sz="2400" dirty="0" smtClean="0"/>
              <a:t>                                        I=I</a:t>
            </a:r>
            <a:r>
              <a:rPr lang="en-US" sz="2400" baseline="-25000" dirty="0" smtClean="0"/>
              <a:t>0</a:t>
            </a:r>
            <a:r>
              <a:rPr lang="en-US" sz="2400" baseline="30000" dirty="0" smtClean="0"/>
              <a:t> </a:t>
            </a:r>
            <a:r>
              <a:rPr lang="en-US" sz="2400" dirty="0" smtClean="0"/>
              <a:t> e</a:t>
            </a:r>
            <a:r>
              <a:rPr lang="en-US" sz="2400" baseline="30000" dirty="0" smtClean="0"/>
              <a:t>-</a:t>
            </a:r>
            <a:r>
              <a:rPr lang="en-US" sz="2400" baseline="30000" dirty="0" err="1" smtClean="0"/>
              <a:t>k’c</a:t>
            </a:r>
            <a:r>
              <a:rPr lang="en-US" sz="2400" baseline="30000" dirty="0" smtClean="0"/>
              <a:t>   </a:t>
            </a:r>
            <a:r>
              <a:rPr lang="en-US" sz="2400" baseline="-25000" dirty="0" smtClean="0"/>
              <a:t> </a:t>
            </a:r>
            <a:r>
              <a:rPr lang="en-US" sz="2400" dirty="0" smtClean="0"/>
              <a:t> or,    A ∝ c</a:t>
            </a:r>
          </a:p>
          <a:p>
            <a:endParaRPr lang="en-US" sz="2800" b="1" dirty="0" smtClean="0"/>
          </a:p>
          <a:p>
            <a:pPr>
              <a:buNone/>
            </a:pPr>
            <a:endParaRPr 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chemeClr val="accent2">
                    <a:lumMod val="75000"/>
                  </a:schemeClr>
                </a:solidFill>
              </a:rPr>
              <a:t>Continued….</a:t>
            </a:r>
            <a:endParaRPr lang="en-IN" sz="3600" dirty="0">
              <a:solidFill>
                <a:schemeClr val="accent2">
                  <a:lumMod val="75000"/>
                </a:schemeClr>
              </a:solidFill>
            </a:endParaRPr>
          </a:p>
        </p:txBody>
      </p:sp>
      <p:sp>
        <p:nvSpPr>
          <p:cNvPr id="3" name="Content Placeholder 2"/>
          <p:cNvSpPr>
            <a:spLocks noGrp="1"/>
          </p:cNvSpPr>
          <p:nvPr>
            <p:ph idx="1"/>
          </p:nvPr>
        </p:nvSpPr>
        <p:spPr/>
        <p:txBody>
          <a:bodyPr/>
          <a:lstStyle/>
          <a:p>
            <a:r>
              <a:rPr lang="en-US" sz="2800" dirty="0" smtClean="0"/>
              <a:t>When both the laws are combined together we get Beer Lambert Law which is given by:</a:t>
            </a:r>
          </a:p>
          <a:p>
            <a:endParaRPr lang="en-US" dirty="0" smtClean="0"/>
          </a:p>
          <a:p>
            <a:pPr>
              <a:buNone/>
            </a:pPr>
            <a:r>
              <a:rPr lang="en-US" dirty="0" smtClean="0"/>
              <a:t>                               </a:t>
            </a:r>
            <a:endParaRPr lang="en-IN" dirty="0"/>
          </a:p>
        </p:txBody>
      </p:sp>
      <p:pic>
        <p:nvPicPr>
          <p:cNvPr id="3074" name="Picture 2" descr="C:\Users\gvest\Desktop\Downloaded Images\28se73q.jpeg"/>
          <p:cNvPicPr>
            <a:picLocks noChangeAspect="1" noChangeArrowheads="1"/>
          </p:cNvPicPr>
          <p:nvPr/>
        </p:nvPicPr>
        <p:blipFill>
          <a:blip r:embed="rId2"/>
          <a:srcRect/>
          <a:stretch>
            <a:fillRect/>
          </a:stretch>
        </p:blipFill>
        <p:spPr bwMode="auto">
          <a:xfrm>
            <a:off x="381000" y="2895600"/>
            <a:ext cx="3962400" cy="3270946"/>
          </a:xfrm>
          <a:prstGeom prst="rect">
            <a:avLst/>
          </a:prstGeom>
          <a:noFill/>
        </p:spPr>
      </p:pic>
      <p:pic>
        <p:nvPicPr>
          <p:cNvPr id="3078" name="Picture 6" descr="C:\Users\gvest\Desktop\Downloaded Images\BLL-1.png"/>
          <p:cNvPicPr>
            <a:picLocks noChangeAspect="1" noChangeArrowheads="1"/>
          </p:cNvPicPr>
          <p:nvPr/>
        </p:nvPicPr>
        <p:blipFill>
          <a:blip r:embed="rId3" cstate="print"/>
          <a:srcRect/>
          <a:stretch>
            <a:fillRect/>
          </a:stretch>
        </p:blipFill>
        <p:spPr bwMode="auto">
          <a:xfrm>
            <a:off x="4419600" y="3505200"/>
            <a:ext cx="4494097" cy="19621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solidFill>
                  <a:schemeClr val="accent2">
                    <a:lumMod val="75000"/>
                  </a:schemeClr>
                </a:solidFill>
              </a:rPr>
              <a:t>Continued….</a:t>
            </a:r>
            <a:endParaRPr lang="en-IN" sz="3600" dirty="0">
              <a:solidFill>
                <a:schemeClr val="accent2">
                  <a:lumMod val="75000"/>
                </a:schemeClr>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295400"/>
            <a:ext cx="8000999" cy="536039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sz="3600" dirty="0" smtClean="0">
                <a:solidFill>
                  <a:schemeClr val="accent2">
                    <a:lumMod val="75000"/>
                  </a:schemeClr>
                </a:solidFill>
              </a:rPr>
              <a:t>Continued….</a:t>
            </a:r>
            <a:endParaRPr lang="en-IN" sz="3600" dirty="0"/>
          </a:p>
        </p:txBody>
      </p:sp>
      <p:pic>
        <p:nvPicPr>
          <p:cNvPr id="2050" name="Picture 2" descr="C:\Users\gvest\Downloads\IMG_20210802_155400.jpg"/>
          <p:cNvPicPr>
            <a:picLocks noGrp="1" noChangeAspect="1" noChangeArrowheads="1"/>
          </p:cNvPicPr>
          <p:nvPr>
            <p:ph idx="1"/>
          </p:nvPr>
        </p:nvPicPr>
        <p:blipFill>
          <a:blip r:embed="rId2" cstate="print"/>
          <a:srcRect/>
          <a:stretch>
            <a:fillRect/>
          </a:stretch>
        </p:blipFill>
        <p:spPr bwMode="auto">
          <a:xfrm>
            <a:off x="1295400" y="1066800"/>
            <a:ext cx="6248400" cy="530840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Operating Principle</a:t>
            </a:r>
            <a:endParaRPr lang="en-IN"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IN" sz="2000" dirty="0" smtClean="0"/>
              <a:t>When infrared radiation interacts with gas molecules, infrared light is absorbed by the gas molecules at a particular wavelength, causing vibration of the gas molecules. NDIR gas sensors detects the decrease in transmitted infrared light which is in proportion to gas concentration. This transmittance, the ratio of transmitted radiation energy to the incident energy, is dependent on target gas concentration.</a:t>
            </a:r>
            <a:endParaRPr lang="en-IN" sz="2000" dirty="0"/>
          </a:p>
        </p:txBody>
      </p:sp>
      <p:pic>
        <p:nvPicPr>
          <p:cNvPr id="3074" name="Picture 2" descr="C:\Users\gvest\Desktop\Downloaded Images\hypothetical_ndir_gas_concentration_measurement_setup.jpg"/>
          <p:cNvPicPr>
            <a:picLocks noChangeAspect="1" noChangeArrowheads="1"/>
          </p:cNvPicPr>
          <p:nvPr/>
        </p:nvPicPr>
        <p:blipFill>
          <a:blip r:embed="rId2"/>
          <a:srcRect/>
          <a:stretch>
            <a:fillRect/>
          </a:stretch>
        </p:blipFill>
        <p:spPr bwMode="auto">
          <a:xfrm>
            <a:off x="609600" y="3505201"/>
            <a:ext cx="7696200" cy="3124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600" dirty="0" smtClean="0">
                <a:solidFill>
                  <a:schemeClr val="accent2">
                    <a:lumMod val="75000"/>
                  </a:schemeClr>
                </a:solidFill>
              </a:rPr>
              <a:t>Continued….</a:t>
            </a:r>
            <a:endParaRPr lang="en-IN" sz="3600" dirty="0">
              <a:solidFill>
                <a:schemeClr val="accent2">
                  <a:lumMod val="75000"/>
                </a:schemeClr>
              </a:solidFill>
            </a:endParaRPr>
          </a:p>
        </p:txBody>
      </p:sp>
      <p:sp>
        <p:nvSpPr>
          <p:cNvPr id="3" name="Content Placeholder 2"/>
          <p:cNvSpPr>
            <a:spLocks noGrp="1"/>
          </p:cNvSpPr>
          <p:nvPr>
            <p:ph idx="1"/>
          </p:nvPr>
        </p:nvSpPr>
        <p:spPr>
          <a:xfrm>
            <a:off x="457200" y="914400"/>
            <a:ext cx="8229600" cy="5211763"/>
          </a:xfrm>
        </p:spPr>
        <p:txBody>
          <a:bodyPr>
            <a:normAutofit/>
          </a:bodyPr>
          <a:lstStyle/>
          <a:p>
            <a:r>
              <a:rPr lang="en-IN" sz="2000" dirty="0" smtClean="0"/>
              <a:t>NDIR gas sensor consist of an infrared source, detector, optical filter, gas cell, and electronics for signal processing. A single light source, dual wavelength type gas sensor has two detectors and two optical filters of different wavelengths which are placed in front of each detector. Infrared light that is absorbed by a target gas passes through the active filter with a particular bandwidth for the detection of the target gas. Infrared light that does not interact with the target gas passes through the reference filter. The difference between transmitted light intensities in these two bandwidths is converted into gas concentration.</a:t>
            </a:r>
            <a:endParaRPr lang="en-IN" sz="2000" dirty="0"/>
          </a:p>
        </p:txBody>
      </p:sp>
      <p:pic>
        <p:nvPicPr>
          <p:cNvPr id="4099" name="Picture 3" descr="C:\Users\gvest\Desktop\Downloaded Images\Schematic-of-a-typical-NDIR-sensor-The-sensor-consists-of-an-infrared-broadband-source.png"/>
          <p:cNvPicPr>
            <a:picLocks noChangeAspect="1" noChangeArrowheads="1"/>
          </p:cNvPicPr>
          <p:nvPr/>
        </p:nvPicPr>
        <p:blipFill>
          <a:blip r:embed="rId2"/>
          <a:srcRect/>
          <a:stretch>
            <a:fillRect/>
          </a:stretch>
        </p:blipFill>
        <p:spPr bwMode="auto">
          <a:xfrm>
            <a:off x="533400" y="4038600"/>
            <a:ext cx="7977709" cy="2590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931"/>
          </a:xfrm>
        </p:spPr>
        <p:txBody>
          <a:bodyPr>
            <a:normAutofit/>
          </a:bodyPr>
          <a:lstStyle/>
          <a:p>
            <a:r>
              <a:rPr lang="en-US" sz="3600" dirty="0" smtClean="0">
                <a:solidFill>
                  <a:schemeClr val="accent2">
                    <a:lumMod val="75000"/>
                  </a:schemeClr>
                </a:solidFill>
              </a:rPr>
              <a:t>NDIR Gas Sensing Circuit</a:t>
            </a:r>
            <a:endParaRPr lang="en-IN" sz="3600" dirty="0">
              <a:solidFill>
                <a:schemeClr val="accent2">
                  <a:lumMod val="75000"/>
                </a:schemeClr>
              </a:solidFill>
            </a:endParaRPr>
          </a:p>
        </p:txBody>
      </p:sp>
      <p:pic>
        <p:nvPicPr>
          <p:cNvPr id="5122" name="Picture 2" descr="C:\Users\gvest\Downloads\136253_001.png"/>
          <p:cNvPicPr>
            <a:picLocks noGrp="1" noChangeAspect="1" noChangeArrowheads="1"/>
          </p:cNvPicPr>
          <p:nvPr>
            <p:ph idx="1"/>
          </p:nvPr>
        </p:nvPicPr>
        <p:blipFill>
          <a:blip r:embed="rId2"/>
          <a:srcRect/>
          <a:stretch>
            <a:fillRect/>
          </a:stretch>
        </p:blipFill>
        <p:spPr bwMode="auto">
          <a:xfrm>
            <a:off x="381000" y="1066800"/>
            <a:ext cx="8445040" cy="5638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387</Words>
  <Application>Microsoft Office PowerPoint</Application>
  <PresentationFormat>On-screen Show (4:3)</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NDIR Gas Sensor</vt:lpstr>
      <vt:lpstr>What is NDIR Gas Sensor?</vt:lpstr>
      <vt:lpstr>Beer-Lambert Law</vt:lpstr>
      <vt:lpstr>Continued….</vt:lpstr>
      <vt:lpstr>Continued….</vt:lpstr>
      <vt:lpstr>Continued….</vt:lpstr>
      <vt:lpstr>Operating Principle</vt:lpstr>
      <vt:lpstr>Continued….</vt:lpstr>
      <vt:lpstr>NDIR Gas Sensing Circuit</vt:lpstr>
      <vt:lpstr>References….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NDIR Gas Sensor</dc:title>
  <dc:creator>cucu nemo</dc:creator>
  <cp:lastModifiedBy>gvest</cp:lastModifiedBy>
  <cp:revision>23</cp:revision>
  <dcterms:created xsi:type="dcterms:W3CDTF">2006-08-16T00:00:00Z</dcterms:created>
  <dcterms:modified xsi:type="dcterms:W3CDTF">2010-11-30T18:36:07Z</dcterms:modified>
</cp:coreProperties>
</file>