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7" r:id="rId4"/>
    <p:sldId id="260" r:id="rId5"/>
    <p:sldId id="261" r:id="rId6"/>
    <p:sldId id="262" r:id="rId7"/>
    <p:sldId id="265"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gassensor.com.cn/" TargetMode="External"/><Relationship Id="rId2" Type="http://schemas.openxmlformats.org/officeDocument/2006/relationships/hyperlink" Target="https://www.co2meter.com/" TargetMode="External"/><Relationship Id="rId1" Type="http://schemas.openxmlformats.org/officeDocument/2006/relationships/slideLayout" Target="../slideLayouts/slideLayout2.xml"/><Relationship Id="rId5" Type="http://schemas.openxmlformats.org/officeDocument/2006/relationships/hyperlink" Target="https://www.researchgate.net/" TargetMode="External"/><Relationship Id="rId4" Type="http://schemas.openxmlformats.org/officeDocument/2006/relationships/hyperlink" Target="https://www.analog.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NDIR Gas Sensor</a:t>
            </a:r>
            <a:endParaRPr lang="en-IN" dirty="0"/>
          </a:p>
        </p:txBody>
      </p:sp>
      <p:sp>
        <p:nvSpPr>
          <p:cNvPr id="3" name="Subtitle 2"/>
          <p:cNvSpPr>
            <a:spLocks noGrp="1"/>
          </p:cNvSpPr>
          <p:nvPr>
            <p:ph type="subTitle" idx="1"/>
          </p:nvPr>
        </p:nvSpPr>
        <p:spPr>
          <a:xfrm>
            <a:off x="914400" y="3886200"/>
            <a:ext cx="7239000" cy="1752600"/>
          </a:xfrm>
        </p:spPr>
        <p:txBody>
          <a:bodyPr>
            <a:normAutofit fontScale="92500" lnSpcReduction="10000"/>
          </a:bodyPr>
          <a:lstStyle/>
          <a:p>
            <a:endParaRPr lang="en-US" sz="1800" dirty="0" smtClean="0">
              <a:solidFill>
                <a:schemeClr val="tx1"/>
              </a:solidFill>
            </a:endParaRPr>
          </a:p>
          <a:p>
            <a:endParaRPr lang="en-US" sz="1800" dirty="0" smtClean="0">
              <a:solidFill>
                <a:schemeClr val="tx1"/>
              </a:solidFill>
            </a:endParaRPr>
          </a:p>
          <a:p>
            <a:r>
              <a:rPr lang="en-US" sz="1800" dirty="0" smtClean="0">
                <a:solidFill>
                  <a:schemeClr val="tx1"/>
                </a:solidFill>
              </a:rPr>
              <a:t>Presented by:</a:t>
            </a:r>
          </a:p>
          <a:p>
            <a:r>
              <a:rPr lang="en-US" sz="1800" dirty="0" err="1" smtClean="0">
                <a:solidFill>
                  <a:schemeClr val="tx1"/>
                </a:solidFill>
              </a:rPr>
              <a:t>Rishav</a:t>
            </a:r>
            <a:r>
              <a:rPr lang="en-US" sz="1800" dirty="0" smtClean="0"/>
              <a:t> </a:t>
            </a:r>
            <a:r>
              <a:rPr lang="en-US" sz="1800" dirty="0" err="1" smtClean="0">
                <a:solidFill>
                  <a:schemeClr val="tx1"/>
                </a:solidFill>
              </a:rPr>
              <a:t>Pandey</a:t>
            </a:r>
            <a:endParaRPr lang="en-US" sz="1800" dirty="0" smtClean="0">
              <a:solidFill>
                <a:schemeClr val="tx1"/>
              </a:solidFill>
            </a:endParaRPr>
          </a:p>
          <a:p>
            <a:r>
              <a:rPr lang="en-IN" sz="1800" dirty="0" smtClean="0">
                <a:solidFill>
                  <a:schemeClr val="tx1"/>
                </a:solidFill>
              </a:rPr>
              <a:t>Under the guidance of</a:t>
            </a:r>
          </a:p>
          <a:p>
            <a:r>
              <a:rPr lang="en-IN" sz="1800" dirty="0" smtClean="0">
                <a:solidFill>
                  <a:schemeClr val="tx1"/>
                </a:solidFill>
              </a:rPr>
              <a:t>Dr. Vijay </a:t>
            </a:r>
            <a:r>
              <a:rPr lang="en-IN" sz="1800" dirty="0" err="1" smtClean="0">
                <a:solidFill>
                  <a:schemeClr val="tx1"/>
                </a:solidFill>
              </a:rPr>
              <a:t>Chatterjee</a:t>
            </a:r>
            <a:r>
              <a:rPr lang="en-IN" sz="1800" dirty="0" smtClean="0">
                <a:solidFill>
                  <a:schemeClr val="tx1"/>
                </a:solidFill>
              </a:rPr>
              <a:t>, Scientist, CSIR-CEERI</a:t>
            </a:r>
            <a:endParaRPr lang="en-US" sz="1800" dirty="0" smtClean="0">
              <a:solidFill>
                <a:schemeClr val="tx1"/>
              </a:solidFill>
            </a:endParaRPr>
          </a:p>
        </p:txBody>
      </p:sp>
      <p:pic>
        <p:nvPicPr>
          <p:cNvPr id="1026" name="Picture 2" descr="C:\Users\gvest\Desktop\Downloaded Images\hypothetical_ndir_gas_concentration_measurement_setup.jpg"/>
          <p:cNvPicPr>
            <a:picLocks noChangeAspect="1" noChangeArrowheads="1"/>
          </p:cNvPicPr>
          <p:nvPr/>
        </p:nvPicPr>
        <p:blipFill>
          <a:blip r:embed="rId2"/>
          <a:srcRect/>
          <a:stretch>
            <a:fillRect/>
          </a:stretch>
        </p:blipFill>
        <p:spPr bwMode="auto">
          <a:xfrm>
            <a:off x="1371600" y="1524000"/>
            <a:ext cx="6202680" cy="2819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schemeClr val="accent2"/>
                </a:solidFill>
              </a:rPr>
              <a:t>NDIR Gas Sensor Using Thermopile Detector</a:t>
            </a:r>
            <a:endParaRPr lang="en-IN" sz="3200" dirty="0">
              <a:solidFill>
                <a:schemeClr val="accent2"/>
              </a:solidFill>
            </a:endParaRPr>
          </a:p>
        </p:txBody>
      </p:sp>
      <p:pic>
        <p:nvPicPr>
          <p:cNvPr id="1029" name="Picture 5" descr="C:\Users\gvest\Desktop\Downloaded Images\136253_001 (1).png"/>
          <p:cNvPicPr>
            <a:picLocks noGrp="1" noChangeAspect="1" noChangeArrowheads="1"/>
          </p:cNvPicPr>
          <p:nvPr>
            <p:ph idx="1"/>
          </p:nvPr>
        </p:nvPicPr>
        <p:blipFill>
          <a:blip r:embed="rId2"/>
          <a:srcRect/>
          <a:stretch>
            <a:fillRect/>
          </a:stretch>
        </p:blipFill>
        <p:spPr bwMode="auto">
          <a:xfrm>
            <a:off x="609600" y="1205964"/>
            <a:ext cx="7973712" cy="534723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2"/>
                </a:solidFill>
              </a:rPr>
              <a:t>NDIR Gas Sensor Using Pyroelectric Detector</a:t>
            </a:r>
            <a:endParaRPr lang="en-IN" sz="3200" dirty="0"/>
          </a:p>
        </p:txBody>
      </p:sp>
      <p:pic>
        <p:nvPicPr>
          <p:cNvPr id="5122" name="Picture 2" descr="C:\Users\gvest\Desktop\Downloaded Images\1-s2.0-S0925400521010054-gr1_lrg.jpg"/>
          <p:cNvPicPr>
            <a:picLocks noGrp="1" noChangeAspect="1" noChangeArrowheads="1"/>
          </p:cNvPicPr>
          <p:nvPr>
            <p:ph idx="1"/>
          </p:nvPr>
        </p:nvPicPr>
        <p:blipFill>
          <a:blip r:embed="rId2" cstate="print"/>
          <a:srcRect/>
          <a:stretch>
            <a:fillRect/>
          </a:stretch>
        </p:blipFill>
        <p:spPr bwMode="auto">
          <a:xfrm>
            <a:off x="406233" y="1447800"/>
            <a:ext cx="8272000" cy="5181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chemeClr val="accent2"/>
                </a:solidFill>
              </a:rPr>
              <a:t>Optical Window &amp; Optical Filters</a:t>
            </a:r>
            <a:endParaRPr lang="en-IN" sz="3200" dirty="0">
              <a:solidFill>
                <a:schemeClr val="accent2"/>
              </a:solidFill>
            </a:endParaRP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sz="2900" dirty="0" smtClean="0"/>
              <a:t>Since there are different ways to detect an infrared radiation, i.e. an IR light in basic NDIR System can be detected by various detectors like bolometer, thermistor, thermocouples, and pyroelectric detector. So, we have different architecture in each of the aforementioned detection methods.</a:t>
            </a:r>
          </a:p>
          <a:p>
            <a:r>
              <a:rPr lang="en-US" sz="2900" dirty="0" smtClean="0"/>
              <a:t>We found that if we are using an optical window to filter the infrared light (of wavelength 0.7 </a:t>
            </a:r>
            <a:r>
              <a:rPr lang="el-GR" sz="2900" dirty="0" smtClean="0"/>
              <a:t>μ</a:t>
            </a:r>
            <a:r>
              <a:rPr lang="en-IN" sz="2900" dirty="0" smtClean="0"/>
              <a:t>m to 1 mm) to a particular wavelength of around 4.26 </a:t>
            </a:r>
            <a:r>
              <a:rPr lang="el-GR" sz="2900" dirty="0" smtClean="0"/>
              <a:t>μ</a:t>
            </a:r>
            <a:r>
              <a:rPr lang="en-IN" sz="2900" dirty="0" smtClean="0"/>
              <a:t>m then we shall not use active and reference filter near the detector side. </a:t>
            </a:r>
          </a:p>
          <a:p>
            <a:r>
              <a:rPr lang="en-IN" sz="2900" dirty="0" smtClean="0"/>
              <a:t>However, if there is no optical window, then IR light of all possible wavelengths will pass through the gas cylinder. Some of the IR radiation will be absorbed by CO</a:t>
            </a:r>
            <a:r>
              <a:rPr lang="en-IN" sz="2900" baseline="-25000" dirty="0" smtClean="0"/>
              <a:t>2</a:t>
            </a:r>
            <a:r>
              <a:rPr lang="en-IN" sz="2900" dirty="0" smtClean="0"/>
              <a:t> gas molecules while other will be passed unabsorbed. In this case it’s important to use active and reference filter to calculate the overall decrease in IR radiation</a:t>
            </a:r>
            <a:r>
              <a:rPr lang="en-IN" dirty="0" smtClean="0"/>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chemeClr val="accent2"/>
                </a:solidFill>
              </a:rPr>
              <a:t>Cont….</a:t>
            </a:r>
            <a:endParaRPr lang="en-IN" sz="3200" dirty="0">
              <a:solidFill>
                <a:schemeClr val="accent2"/>
              </a:solidFill>
            </a:endParaRPr>
          </a:p>
        </p:txBody>
      </p:sp>
      <p:sp>
        <p:nvSpPr>
          <p:cNvPr id="3" name="Content Placeholder 2"/>
          <p:cNvSpPr>
            <a:spLocks noGrp="1"/>
          </p:cNvSpPr>
          <p:nvPr>
            <p:ph idx="1"/>
          </p:nvPr>
        </p:nvSpPr>
        <p:spPr/>
        <p:txBody>
          <a:bodyPr/>
          <a:lstStyle/>
          <a:p>
            <a:r>
              <a:rPr lang="en-IN" sz="2200" dirty="0" smtClean="0"/>
              <a:t>Infrared light that is absorbed by CO</a:t>
            </a:r>
            <a:r>
              <a:rPr lang="en-IN" sz="2200" baseline="-25000" dirty="0" smtClean="0"/>
              <a:t>2</a:t>
            </a:r>
            <a:r>
              <a:rPr lang="en-IN" sz="2200" dirty="0" smtClean="0"/>
              <a:t> gas molecules passes through the active filter with a particular  wavelength. Infrared light that does not interact with CO</a:t>
            </a:r>
            <a:r>
              <a:rPr lang="en-IN" sz="2200" baseline="-25000" dirty="0" smtClean="0"/>
              <a:t>2</a:t>
            </a:r>
            <a:r>
              <a:rPr lang="en-IN" sz="2200" dirty="0" smtClean="0"/>
              <a:t> gas molecules passes through the reference filter. The difference between transmitted light intensities is converted into gas concentration.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2"/>
                </a:solidFill>
              </a:rPr>
              <a:t>Ideal Length Of NDIR Gas Cylinder</a:t>
            </a:r>
            <a:endParaRPr lang="en-IN" sz="3200" dirty="0">
              <a:solidFill>
                <a:schemeClr val="accent2"/>
              </a:solidFill>
            </a:endParaRPr>
          </a:p>
        </p:txBody>
      </p:sp>
      <p:sp>
        <p:nvSpPr>
          <p:cNvPr id="3" name="Content Placeholder 2"/>
          <p:cNvSpPr>
            <a:spLocks noGrp="1"/>
          </p:cNvSpPr>
          <p:nvPr>
            <p:ph idx="1"/>
          </p:nvPr>
        </p:nvSpPr>
        <p:spPr/>
        <p:txBody>
          <a:bodyPr>
            <a:normAutofit/>
          </a:bodyPr>
          <a:lstStyle/>
          <a:p>
            <a:r>
              <a:rPr lang="en-US" sz="2400" dirty="0" smtClean="0"/>
              <a:t>The most ideal dimension of gas chamber as per </a:t>
            </a:r>
            <a:r>
              <a:rPr lang="en-US" sz="2400" dirty="0" smtClean="0"/>
              <a:t>industry </a:t>
            </a:r>
            <a:r>
              <a:rPr lang="en-US" sz="2400" dirty="0" smtClean="0"/>
              <a:t>standard is a </a:t>
            </a:r>
            <a:r>
              <a:rPr lang="en-US" sz="2400" dirty="0" smtClean="0"/>
              <a:t>cylinder </a:t>
            </a:r>
            <a:r>
              <a:rPr lang="en-US" sz="2400" dirty="0" smtClean="0"/>
              <a:t>with 20mm Diameter </a:t>
            </a:r>
            <a:r>
              <a:rPr lang="en-US" sz="2400" dirty="0" smtClean="0"/>
              <a:t>x 16.5mm </a:t>
            </a:r>
            <a:r>
              <a:rPr lang="en-US" sz="2400" dirty="0" smtClean="0"/>
              <a:t>Length.</a:t>
            </a:r>
          </a:p>
          <a:p>
            <a:r>
              <a:rPr lang="en-US" sz="2400" dirty="0" smtClean="0"/>
              <a:t>With this length of cylinder there is a negligible decrease in the intensity of IR radiation.</a:t>
            </a:r>
          </a:p>
          <a:p>
            <a:r>
              <a:rPr lang="en-US" sz="2400" dirty="0" smtClean="0"/>
              <a:t>Since, as we increase the length of the </a:t>
            </a:r>
            <a:r>
              <a:rPr lang="en-US" sz="2400" dirty="0" smtClean="0"/>
              <a:t>gas chamber </a:t>
            </a:r>
            <a:r>
              <a:rPr lang="en-US" sz="2400" dirty="0" smtClean="0"/>
              <a:t>intensity of IR radiation </a:t>
            </a:r>
            <a:r>
              <a:rPr lang="en-US" sz="2400" dirty="0" smtClean="0"/>
              <a:t>decreases exponentially </a:t>
            </a:r>
            <a:r>
              <a:rPr lang="en-US" sz="2400" dirty="0" smtClean="0"/>
              <a:t>as per the below mentioned Lambert Law.</a:t>
            </a:r>
            <a:endParaRPr lang="en-US" sz="2400" dirty="0" smtClean="0"/>
          </a:p>
          <a:p>
            <a:pPr>
              <a:buNone/>
            </a:pPr>
            <a:r>
              <a:rPr lang="en-US" sz="2400" dirty="0" smtClean="0"/>
              <a:t>                                        </a:t>
            </a:r>
            <a:endParaRPr lang="en-US" sz="2400" dirty="0" smtClean="0"/>
          </a:p>
          <a:p>
            <a:pPr>
              <a:buNone/>
            </a:pPr>
            <a:r>
              <a:rPr lang="en-US" sz="2400" dirty="0" smtClean="0"/>
              <a:t> </a:t>
            </a:r>
            <a:r>
              <a:rPr lang="en-US" sz="2400" dirty="0" smtClean="0"/>
              <a:t>                                 </a:t>
            </a:r>
            <a:r>
              <a:rPr lang="en-US" sz="2800" dirty="0" smtClean="0"/>
              <a:t>I=I</a:t>
            </a:r>
            <a:r>
              <a:rPr lang="en-US" sz="2800" baseline="-25000" dirty="0" smtClean="0"/>
              <a:t>0</a:t>
            </a:r>
            <a:r>
              <a:rPr lang="en-US" sz="2800" baseline="30000" dirty="0" smtClean="0"/>
              <a:t> </a:t>
            </a:r>
            <a:r>
              <a:rPr lang="en-US" sz="2800" dirty="0" smtClean="0"/>
              <a:t> </a:t>
            </a:r>
            <a:r>
              <a:rPr lang="en-US" sz="2800" dirty="0" smtClean="0"/>
              <a:t>e</a:t>
            </a:r>
            <a:r>
              <a:rPr lang="en-US" sz="2800" baseline="30000" dirty="0" smtClean="0"/>
              <a:t>-</a:t>
            </a:r>
            <a:r>
              <a:rPr lang="en-US" sz="2800" baseline="30000" dirty="0" err="1" smtClean="0"/>
              <a:t>kl</a:t>
            </a:r>
            <a:r>
              <a:rPr lang="en-US" sz="2800" baseline="30000" dirty="0" smtClean="0"/>
              <a:t>   </a:t>
            </a:r>
            <a:r>
              <a:rPr lang="en-US" sz="2800" baseline="-25000" dirty="0" smtClean="0"/>
              <a:t> </a:t>
            </a:r>
            <a:r>
              <a:rPr lang="en-US" sz="2800" dirty="0" smtClean="0"/>
              <a:t> or,    A ∝ l</a:t>
            </a:r>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2"/>
                </a:solidFill>
              </a:rPr>
              <a:t>How to prevent loss of intensity due to multiple reflection?</a:t>
            </a:r>
            <a:endParaRPr lang="en-IN" sz="3200" dirty="0">
              <a:solidFill>
                <a:schemeClr val="accent2"/>
              </a:solidFill>
            </a:endParaRPr>
          </a:p>
        </p:txBody>
      </p:sp>
      <p:sp>
        <p:nvSpPr>
          <p:cNvPr id="3" name="Content Placeholder 2"/>
          <p:cNvSpPr>
            <a:spLocks noGrp="1"/>
          </p:cNvSpPr>
          <p:nvPr>
            <p:ph idx="1"/>
          </p:nvPr>
        </p:nvSpPr>
        <p:spPr/>
        <p:txBody>
          <a:bodyPr>
            <a:normAutofit/>
          </a:bodyPr>
          <a:lstStyle/>
          <a:p>
            <a:r>
              <a:rPr lang="en-US" sz="2400" dirty="0" smtClean="0"/>
              <a:t>In NDIR Gas Sensor, the intensity of IR radiation also decreases because of continuous reflection within the gas chamber.</a:t>
            </a:r>
          </a:p>
          <a:p>
            <a:r>
              <a:rPr lang="en-US" sz="2400" dirty="0" smtClean="0"/>
              <a:t>So, in order to prevent this decrease in intensity, the gas chamber is coated with a layer of gold, so as to absorb minimum IR radiation.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References….</a:t>
            </a:r>
            <a:endParaRPr lang="en-IN" dirty="0">
              <a:solidFill>
                <a:schemeClr val="accent2">
                  <a:lumMod val="75000"/>
                </a:schemeClr>
              </a:solidFill>
            </a:endParaRPr>
          </a:p>
        </p:txBody>
      </p:sp>
      <p:sp>
        <p:nvSpPr>
          <p:cNvPr id="3" name="Content Placeholder 2"/>
          <p:cNvSpPr>
            <a:spLocks noGrp="1"/>
          </p:cNvSpPr>
          <p:nvPr>
            <p:ph idx="1"/>
          </p:nvPr>
        </p:nvSpPr>
        <p:spPr/>
        <p:txBody>
          <a:bodyPr/>
          <a:lstStyle/>
          <a:p>
            <a:r>
              <a:rPr lang="en-IN" dirty="0" smtClean="0">
                <a:hlinkClick r:id="rId2"/>
              </a:rPr>
              <a:t>https://www.co2meter.com/</a:t>
            </a:r>
            <a:endParaRPr lang="en-IN" dirty="0" smtClean="0"/>
          </a:p>
          <a:p>
            <a:r>
              <a:rPr lang="en-IN" dirty="0" smtClean="0">
                <a:hlinkClick r:id="rId3"/>
              </a:rPr>
              <a:t>https://en.gassensor.com.cn/</a:t>
            </a:r>
            <a:endParaRPr lang="en-IN" dirty="0" smtClean="0"/>
          </a:p>
          <a:p>
            <a:r>
              <a:rPr lang="en-IN" dirty="0" smtClean="0">
                <a:hlinkClick r:id="rId4"/>
              </a:rPr>
              <a:t>https://www.analog.com/</a:t>
            </a:r>
            <a:endParaRPr lang="en-IN" dirty="0" smtClean="0"/>
          </a:p>
          <a:p>
            <a:r>
              <a:rPr lang="en-IN" dirty="0" smtClean="0">
                <a:hlinkClick r:id="rId5"/>
              </a:rPr>
              <a:t>https://www.researchgate.net/</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pic>
        <p:nvPicPr>
          <p:cNvPr id="6146" name="Picture 2" descr="C:\Users\gvest\Desktop\Downloaded Images\thank_you2_480x480.jpg"/>
          <p:cNvPicPr>
            <a:picLocks noChangeAspect="1" noChangeArrowheads="1"/>
          </p:cNvPicPr>
          <p:nvPr/>
        </p:nvPicPr>
        <p:blipFill>
          <a:blip r:embed="rId2"/>
          <a:srcRect/>
          <a:stretch>
            <a:fillRect/>
          </a:stretch>
        </p:blipFill>
        <p:spPr bwMode="auto">
          <a:xfrm>
            <a:off x="1187355" y="1066800"/>
            <a:ext cx="6769288" cy="472439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405</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NDIR Gas Sensor</vt:lpstr>
      <vt:lpstr>NDIR Gas Sensor Using Thermopile Detector</vt:lpstr>
      <vt:lpstr>NDIR Gas Sensor Using Pyroelectric Detector</vt:lpstr>
      <vt:lpstr>Optical Window &amp; Optical Filters</vt:lpstr>
      <vt:lpstr>Cont….</vt:lpstr>
      <vt:lpstr>Ideal Length Of NDIR Gas Cylinder</vt:lpstr>
      <vt:lpstr>How to prevent loss of intensity due to multiple reflection?</vt:lpstr>
      <vt:lpstr>References….</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cucu nemo</dc:creator>
  <cp:lastModifiedBy>gvest</cp:lastModifiedBy>
  <cp:revision>16</cp:revision>
  <dcterms:created xsi:type="dcterms:W3CDTF">2006-08-16T00:00:00Z</dcterms:created>
  <dcterms:modified xsi:type="dcterms:W3CDTF">2021-11-23T10:54:37Z</dcterms:modified>
</cp:coreProperties>
</file>