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67" r:id="rId4"/>
    <p:sldId id="268" r:id="rId5"/>
    <p:sldId id="269" r:id="rId6"/>
    <p:sldId id="265"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0035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073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490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14777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11329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30659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11/23/2021</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88366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0858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8469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8A87A34-81AB-432B-8DAE-1953F412C126}" type="datetimeFigureOut">
              <a:rPr lang="en-US" dirty="0"/>
              <a:t>11/23/2021</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4862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47633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7271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3777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2998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511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2102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0354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11/23/2021</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75241183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hyperlink" Target="https://www.analog.com/en/products/ad8629.html" TargetMode="External" /><Relationship Id="rId2" Type="http://schemas.openxmlformats.org/officeDocument/2006/relationships/hyperlink" Target="https://www.analog.com/en/design-center/evaluation-hardware-and-software/evaluation-boards-kits/EVAL-ADICUP360.html" TargetMode="External" /><Relationship Id="rId1" Type="http://schemas.openxmlformats.org/officeDocument/2006/relationships/slideLayout" Target="../slideLayouts/slideLayout2.xml" /><Relationship Id="rId5" Type="http://schemas.openxmlformats.org/officeDocument/2006/relationships/hyperlink" Target="https://www.analog.com/en/products/aducm360.html" TargetMode="External" /><Relationship Id="rId4" Type="http://schemas.openxmlformats.org/officeDocument/2006/relationships/hyperlink" Target="https://www.analog.com/en/products/ada4528-1.html" TargetMode="External" /></Relationships>
</file>

<file path=ppt/slides/_rels/slide5.xml.rels><?xml version="1.0" encoding="UTF-8" standalone="yes"?>
<Relationships xmlns="http://schemas.openxmlformats.org/package/2006/relationships"><Relationship Id="rId2" Type="http://schemas.openxmlformats.org/officeDocument/2006/relationships/hyperlink" Target="https://www.analog.com/en/products/adp7105.html"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en.gassensor.com.cn/" TargetMode="External" /><Relationship Id="rId2" Type="http://schemas.openxmlformats.org/officeDocument/2006/relationships/hyperlink" Target="https://www.co2meter.com/" TargetMode="External" /><Relationship Id="rId1" Type="http://schemas.openxmlformats.org/officeDocument/2006/relationships/slideLayout" Target="../slideLayouts/slideLayout2.xml" /><Relationship Id="rId5" Type="http://schemas.openxmlformats.org/officeDocument/2006/relationships/hyperlink" Target="https://www.researchgate.net/" TargetMode="External" /><Relationship Id="rId4" Type="http://schemas.openxmlformats.org/officeDocument/2006/relationships/hyperlink" Target="https://www.analog.com/" TargetMode="Externa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lstStyle/>
          <a:p>
            <a:pPr algn="ctr"/>
            <a:r>
              <a:rPr lang="en-US" dirty="0">
                <a:solidFill>
                  <a:schemeClr val="bg1"/>
                </a:solidFill>
              </a:rPr>
              <a:t>NDIR </a:t>
            </a:r>
            <a:r>
              <a:rPr lang="en-US">
                <a:solidFill>
                  <a:schemeClr val="bg1"/>
                </a:solidFill>
              </a:rPr>
              <a:t>Gas Sensing Circuit</a:t>
            </a:r>
            <a:endParaRPr lang="en-IN" dirty="0">
              <a:solidFill>
                <a:schemeClr val="bg1"/>
              </a:solidFill>
            </a:endParaRPr>
          </a:p>
        </p:txBody>
      </p:sp>
      <p:sp>
        <p:nvSpPr>
          <p:cNvPr id="3" name="Subtitle 2"/>
          <p:cNvSpPr>
            <a:spLocks noGrp="1"/>
          </p:cNvSpPr>
          <p:nvPr>
            <p:ph type="subTitle" idx="1"/>
          </p:nvPr>
        </p:nvSpPr>
        <p:spPr>
          <a:xfrm>
            <a:off x="914400" y="3886200"/>
            <a:ext cx="7239000" cy="1752600"/>
          </a:xfrm>
        </p:spPr>
        <p:txBody>
          <a:bodyPr vert="horz" lIns="91440" tIns="45720" rIns="91440" bIns="45720" rtlCol="0" anchor="t">
            <a:normAutofit fontScale="85000" lnSpcReduction="20000"/>
          </a:bodyPr>
          <a:lstStyle/>
          <a:p>
            <a:pPr algn="ctr"/>
            <a:r>
              <a:rPr lang="en-US" sz="1800" dirty="0">
                <a:solidFill>
                  <a:schemeClr val="bg1"/>
                </a:solidFill>
                <a:cs typeface="Calibri"/>
              </a:rPr>
              <a:t>By</a:t>
            </a:r>
            <a:endParaRPr lang="en-US" sz="1800" dirty="0">
              <a:solidFill>
                <a:schemeClr val="bg1"/>
              </a:solidFill>
            </a:endParaRPr>
          </a:p>
          <a:p>
            <a:pPr algn="ctr"/>
            <a:r>
              <a:rPr lang="en-US" sz="1800" dirty="0">
                <a:solidFill>
                  <a:schemeClr val="bg1"/>
                </a:solidFill>
              </a:rPr>
              <a:t>Rishav Pandey</a:t>
            </a:r>
            <a:endParaRPr lang="en-US" sz="1800">
              <a:solidFill>
                <a:schemeClr val="bg1"/>
              </a:solidFill>
              <a:cs typeface="Calibri"/>
            </a:endParaRPr>
          </a:p>
          <a:p>
            <a:pPr algn="ctr"/>
            <a:r>
              <a:rPr lang="en-US" sz="1800" dirty="0">
                <a:solidFill>
                  <a:schemeClr val="bg1"/>
                </a:solidFill>
              </a:rPr>
              <a:t>Research Intern @ CSIR-CEERI</a:t>
            </a:r>
            <a:endParaRPr lang="en-US" sz="1800" dirty="0">
              <a:solidFill>
                <a:schemeClr val="bg1"/>
              </a:solidFill>
              <a:cs typeface="Calibri"/>
            </a:endParaRPr>
          </a:p>
          <a:p>
            <a:pPr algn="ctr"/>
            <a:r>
              <a:rPr lang="en-US" sz="1800" dirty="0">
                <a:solidFill>
                  <a:schemeClr val="bg1"/>
                </a:solidFill>
                <a:cs typeface="Calibri"/>
              </a:rPr>
              <a:t>Under the guidance of</a:t>
            </a:r>
          </a:p>
          <a:p>
            <a:pPr algn="ctr"/>
            <a:r>
              <a:rPr lang="en-US" sz="1800" dirty="0">
                <a:solidFill>
                  <a:schemeClr val="bg1"/>
                </a:solidFill>
                <a:cs typeface="Calibri"/>
              </a:rPr>
              <a:t>Dr</a:t>
            </a:r>
            <a:r>
              <a:rPr lang="en-US" sz="1800">
                <a:solidFill>
                  <a:schemeClr val="bg1"/>
                </a:solidFill>
                <a:cs typeface="Calibri"/>
              </a:rPr>
              <a:t>. Vijay Chatterjee, </a:t>
            </a:r>
            <a:r>
              <a:rPr lang="en-US" sz="1800" dirty="0">
                <a:solidFill>
                  <a:schemeClr val="bg1"/>
                </a:solidFill>
                <a:cs typeface="Calibri"/>
              </a:rPr>
              <a:t>Scientist, CSIR-CEERI</a:t>
            </a:r>
          </a:p>
        </p:txBody>
      </p:sp>
      <p:pic>
        <p:nvPicPr>
          <p:cNvPr id="1026" name="Picture 2" descr="C:\Users\gvest\Desktop\Downloaded Images\hypothetical_ndir_gas_concentration_measurement_setup.jpg"/>
          <p:cNvPicPr>
            <a:picLocks noChangeAspect="1" noChangeArrowheads="1"/>
          </p:cNvPicPr>
          <p:nvPr/>
        </p:nvPicPr>
        <p:blipFill>
          <a:blip r:embed="rId2"/>
          <a:srcRect/>
          <a:stretch>
            <a:fillRect/>
          </a:stretch>
        </p:blipFill>
        <p:spPr bwMode="auto">
          <a:xfrm>
            <a:off x="2057400" y="1600200"/>
            <a:ext cx="4735830" cy="21526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931"/>
          </a:xfrm>
        </p:spPr>
        <p:txBody>
          <a:bodyPr>
            <a:normAutofit/>
          </a:bodyPr>
          <a:lstStyle/>
          <a:p>
            <a:r>
              <a:rPr lang="en-US" sz="3600" dirty="0">
                <a:solidFill>
                  <a:schemeClr val="accent3">
                    <a:lumMod val="75000"/>
                  </a:schemeClr>
                </a:solidFill>
              </a:rPr>
              <a:t>NDIR Gas Sensing Circuit</a:t>
            </a:r>
            <a:endParaRPr lang="en-IN" sz="3600" dirty="0">
              <a:solidFill>
                <a:schemeClr val="accent3">
                  <a:lumMod val="75000"/>
                </a:schemeClr>
              </a:solidFill>
            </a:endParaRPr>
          </a:p>
        </p:txBody>
      </p:sp>
      <p:pic>
        <p:nvPicPr>
          <p:cNvPr id="5122" name="Picture 2" descr="C:\Users\gvest\Downloads\136253_001.png"/>
          <p:cNvPicPr>
            <a:picLocks noGrp="1" noChangeAspect="1" noChangeArrowheads="1"/>
          </p:cNvPicPr>
          <p:nvPr>
            <p:ph idx="1"/>
          </p:nvPr>
        </p:nvPicPr>
        <p:blipFill>
          <a:blip r:embed="rId2"/>
          <a:stretch>
            <a:fillRect/>
          </a:stretch>
        </p:blipFill>
        <p:spPr bwMode="auto">
          <a:xfrm>
            <a:off x="900416" y="1210764"/>
            <a:ext cx="7343168" cy="492438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CF16-67DA-814F-91BB-2D94B1CF67C5}"/>
              </a:ext>
            </a:extLst>
          </p:cNvPr>
          <p:cNvSpPr>
            <a:spLocks noGrp="1"/>
          </p:cNvSpPr>
          <p:nvPr>
            <p:ph type="title"/>
          </p:nvPr>
        </p:nvSpPr>
        <p:spPr>
          <a:xfrm>
            <a:off x="457200" y="274638"/>
            <a:ext cx="8229600" cy="764453"/>
          </a:xfrm>
        </p:spPr>
        <p:txBody>
          <a:bodyPr>
            <a:normAutofit/>
          </a:bodyPr>
          <a:lstStyle/>
          <a:p>
            <a:pPr algn="l"/>
            <a:r>
              <a:rPr lang="en-US" sz="2400">
                <a:solidFill>
                  <a:schemeClr val="accent3">
                    <a:lumMod val="50000"/>
                  </a:schemeClr>
                </a:solidFill>
              </a:rPr>
              <a:t>Circuit Components…. </a:t>
            </a:r>
          </a:p>
        </p:txBody>
      </p:sp>
      <p:sp>
        <p:nvSpPr>
          <p:cNvPr id="3" name="Content Placeholder 2">
            <a:extLst>
              <a:ext uri="{FF2B5EF4-FFF2-40B4-BE49-F238E27FC236}">
                <a16:creationId xmlns:a16="http://schemas.microsoft.com/office/drawing/2014/main" id="{A8F915FC-FF33-7F4E-9BDB-544BB2AAEBC1}"/>
              </a:ext>
            </a:extLst>
          </p:cNvPr>
          <p:cNvSpPr>
            <a:spLocks noGrp="1"/>
          </p:cNvSpPr>
          <p:nvPr>
            <p:ph idx="1"/>
          </p:nvPr>
        </p:nvSpPr>
        <p:spPr>
          <a:xfrm>
            <a:off x="457200" y="1201732"/>
            <a:ext cx="8229600" cy="6184894"/>
          </a:xfrm>
        </p:spPr>
        <p:txBody>
          <a:bodyPr>
            <a:normAutofit/>
          </a:bodyPr>
          <a:lstStyle/>
          <a:p>
            <a:pPr marL="0" indent="0">
              <a:buNone/>
            </a:pPr>
            <a:r>
              <a:rPr lang="en-US">
                <a:solidFill>
                  <a:schemeClr val="bg1"/>
                </a:solidFill>
              </a:rPr>
              <a:t>The following components are used to design a circuit diagram of basic NDIR system:</a:t>
            </a:r>
          </a:p>
          <a:p>
            <a:pPr marL="457200" indent="-457200">
              <a:buAutoNum type="arabicPeriod"/>
            </a:pPr>
            <a:r>
              <a:rPr lang="en-US">
                <a:solidFill>
                  <a:schemeClr val="bg1"/>
                </a:solidFill>
              </a:rPr>
              <a:t>Lamp (An IR light source). </a:t>
            </a:r>
          </a:p>
          <a:p>
            <a:pPr marL="457200" indent="-457200">
              <a:buAutoNum type="arabicPeriod"/>
            </a:pPr>
            <a:r>
              <a:rPr lang="en-US">
                <a:solidFill>
                  <a:schemeClr val="bg1"/>
                </a:solidFill>
              </a:rPr>
              <a:t>Active and Reference optical filters.</a:t>
            </a:r>
          </a:p>
          <a:p>
            <a:pPr marL="457200" indent="-457200">
              <a:buAutoNum type="arabicPeriod"/>
            </a:pPr>
            <a:r>
              <a:rPr lang="en-US">
                <a:solidFill>
                  <a:schemeClr val="bg1"/>
                </a:solidFill>
              </a:rPr>
              <a:t>IR Detectors (consisting of Thermopiles and Thermistor) </a:t>
            </a:r>
          </a:p>
          <a:p>
            <a:pPr marL="457200" indent="-457200">
              <a:buAutoNum type="arabicPeriod"/>
            </a:pPr>
            <a:r>
              <a:rPr lang="en-US">
                <a:solidFill>
                  <a:schemeClr val="bg1"/>
                </a:solidFill>
              </a:rPr>
              <a:t>Two </a:t>
            </a:r>
            <a:r>
              <a:rPr lang="en-US">
                <a:solidFill>
                  <a:schemeClr val="accent2">
                    <a:lumMod val="20000"/>
                    <a:lumOff val="80000"/>
                  </a:schemeClr>
                </a:solidFill>
              </a:rPr>
              <a:t>AD8629</a:t>
            </a:r>
            <a:r>
              <a:rPr lang="en-US">
                <a:solidFill>
                  <a:schemeClr val="bg1"/>
                </a:solidFill>
              </a:rPr>
              <a:t> Operational Amplifiers. </a:t>
            </a:r>
          </a:p>
          <a:p>
            <a:pPr marL="457200" indent="-457200">
              <a:buAutoNum type="arabicPeriod"/>
            </a:pPr>
            <a:r>
              <a:rPr lang="en-US">
                <a:solidFill>
                  <a:schemeClr val="bg1"/>
                </a:solidFill>
              </a:rPr>
              <a:t>One </a:t>
            </a:r>
            <a:r>
              <a:rPr lang="en-US">
                <a:solidFill>
                  <a:schemeClr val="accent2">
                    <a:lumMod val="20000"/>
                    <a:lumOff val="80000"/>
                  </a:schemeClr>
                </a:solidFill>
              </a:rPr>
              <a:t>ADA4528-1</a:t>
            </a:r>
            <a:r>
              <a:rPr lang="en-US">
                <a:solidFill>
                  <a:schemeClr val="bg1"/>
                </a:solidFill>
              </a:rPr>
              <a:t> low noise amplifier. </a:t>
            </a:r>
          </a:p>
          <a:p>
            <a:pPr marL="457200" indent="-457200">
              <a:buAutoNum type="arabicPeriod"/>
            </a:pPr>
            <a:r>
              <a:rPr lang="en-US">
                <a:solidFill>
                  <a:schemeClr val="bg1"/>
                </a:solidFill>
              </a:rPr>
              <a:t>One </a:t>
            </a:r>
            <a:r>
              <a:rPr lang="en-US">
                <a:solidFill>
                  <a:schemeClr val="accent2">
                    <a:lumMod val="20000"/>
                    <a:lumOff val="80000"/>
                  </a:schemeClr>
                </a:solidFill>
              </a:rPr>
              <a:t>ADuCM360</a:t>
            </a:r>
            <a:r>
              <a:rPr lang="en-US">
                <a:solidFill>
                  <a:schemeClr val="bg1"/>
                </a:solidFill>
              </a:rPr>
              <a:t> analog microcontroller (consisting of ADCs, Muxes, etc) </a:t>
            </a:r>
          </a:p>
          <a:p>
            <a:pPr marL="457200" indent="-457200">
              <a:buAutoNum type="arabicPeriod"/>
            </a:pPr>
            <a:r>
              <a:rPr lang="en-US">
                <a:solidFill>
                  <a:schemeClr val="bg1"/>
                </a:solidFill>
              </a:rPr>
              <a:t>One </a:t>
            </a:r>
            <a:r>
              <a:rPr lang="en-US">
                <a:solidFill>
                  <a:schemeClr val="accent2">
                    <a:lumMod val="20000"/>
                    <a:lumOff val="80000"/>
                  </a:schemeClr>
                </a:solidFill>
              </a:rPr>
              <a:t>ADP7105</a:t>
            </a:r>
            <a:r>
              <a:rPr lang="en-US">
                <a:solidFill>
                  <a:schemeClr val="bg1"/>
                </a:solidFill>
              </a:rPr>
              <a:t> low drop regulator. </a:t>
            </a:r>
          </a:p>
          <a:p>
            <a:pPr marL="457200" indent="-457200">
              <a:buAutoNum type="arabicPeriod"/>
            </a:pPr>
            <a:endParaRPr lang="en-US">
              <a:solidFill>
                <a:schemeClr val="bg1"/>
              </a:solidFill>
            </a:endParaRPr>
          </a:p>
        </p:txBody>
      </p:sp>
    </p:spTree>
    <p:extLst>
      <p:ext uri="{BB962C8B-B14F-4D97-AF65-F5344CB8AC3E}">
        <p14:creationId xmlns:p14="http://schemas.microsoft.com/office/powerpoint/2010/main" val="609381300"/>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0406-2285-4445-8C68-171531F38AF8}"/>
              </a:ext>
            </a:extLst>
          </p:cNvPr>
          <p:cNvSpPr>
            <a:spLocks noGrp="1"/>
          </p:cNvSpPr>
          <p:nvPr>
            <p:ph type="title"/>
          </p:nvPr>
        </p:nvSpPr>
        <p:spPr>
          <a:xfrm>
            <a:off x="756668" y="367572"/>
            <a:ext cx="7429499" cy="501893"/>
          </a:xfrm>
        </p:spPr>
        <p:txBody>
          <a:bodyPr>
            <a:normAutofit fontScale="90000"/>
          </a:bodyPr>
          <a:lstStyle/>
          <a:p>
            <a:r>
              <a:rPr lang="en-US">
                <a:solidFill>
                  <a:schemeClr val="accent3">
                    <a:lumMod val="75000"/>
                  </a:schemeClr>
                </a:solidFill>
              </a:rPr>
              <a:t>Circuit Explanation….</a:t>
            </a:r>
          </a:p>
        </p:txBody>
      </p:sp>
      <p:sp>
        <p:nvSpPr>
          <p:cNvPr id="3" name="Content Placeholder 2">
            <a:extLst>
              <a:ext uri="{FF2B5EF4-FFF2-40B4-BE49-F238E27FC236}">
                <a16:creationId xmlns:a16="http://schemas.microsoft.com/office/drawing/2014/main" id="{11A356D9-97B4-9A41-8F57-9F7775CB9BB2}"/>
              </a:ext>
            </a:extLst>
          </p:cNvPr>
          <p:cNvSpPr>
            <a:spLocks noGrp="1"/>
          </p:cNvSpPr>
          <p:nvPr>
            <p:ph idx="1"/>
          </p:nvPr>
        </p:nvSpPr>
        <p:spPr>
          <a:xfrm>
            <a:off x="756669" y="1102340"/>
            <a:ext cx="7429499" cy="5128106"/>
          </a:xfrm>
        </p:spPr>
        <p:txBody>
          <a:bodyPr>
            <a:normAutofit fontScale="92500" lnSpcReduction="20000"/>
          </a:bodyPr>
          <a:lstStyle/>
          <a:p>
            <a:r>
              <a:rPr lang="en-IN" b="0" i="0">
                <a:solidFill>
                  <a:srgbClr val="636363"/>
                </a:solidFill>
                <a:effectLst/>
                <a:latin typeface="Helvetica"/>
              </a:rPr>
              <a:t>The printed circuit board (PCB) is designed in an Arduino shield form factor and interfaces to the </a:t>
            </a:r>
            <a:r>
              <a:rPr lang="en-IN" b="0" i="0" u="none" strike="noStrike">
                <a:solidFill>
                  <a:schemeClr val="accent3">
                    <a:lumMod val="75000"/>
                  </a:schemeClr>
                </a:solidFill>
                <a:effectLst/>
                <a:latin typeface="Helvetica"/>
                <a:hlinkClick r:id="rId2">
                  <a:extLst>
                    <a:ext uri="{A12FA001-AC4F-418D-AE19-62706E023703}">
                      <ahyp:hlinkClr xmlns:ahyp="http://schemas.microsoft.com/office/drawing/2018/hyperlinkcolor" val="tx"/>
                    </a:ext>
                  </a:extLst>
                </a:hlinkClick>
              </a:rPr>
              <a:t>EVAL-ADICUP360</a:t>
            </a:r>
            <a:r>
              <a:rPr lang="en-IN" b="0" i="0">
                <a:solidFill>
                  <a:srgbClr val="636363"/>
                </a:solidFill>
                <a:effectLst/>
                <a:latin typeface="Helvetica"/>
              </a:rPr>
              <a:t> Arduino-compatible platform board. The signal conditioning is implemented with the </a:t>
            </a:r>
            <a:r>
              <a:rPr lang="en-IN" b="0" i="0" u="none" strike="noStrike">
                <a:solidFill>
                  <a:schemeClr val="accent3">
                    <a:lumMod val="75000"/>
                  </a:schemeClr>
                </a:solidFill>
                <a:effectLst/>
                <a:latin typeface="Helvetica"/>
                <a:hlinkClick r:id="rId3">
                  <a:extLst>
                    <a:ext uri="{A12FA001-AC4F-418D-AE19-62706E023703}">
                      <ahyp:hlinkClr xmlns:ahyp="http://schemas.microsoft.com/office/drawing/2018/hyperlinkcolor" val="tx"/>
                    </a:ext>
                  </a:extLst>
                </a:hlinkClick>
              </a:rPr>
              <a:t>AD8629</a:t>
            </a:r>
            <a:r>
              <a:rPr lang="en-IN" b="0" i="0">
                <a:solidFill>
                  <a:srgbClr val="636363"/>
                </a:solidFill>
                <a:effectLst/>
                <a:latin typeface="Helvetica"/>
              </a:rPr>
              <a:t> and the </a:t>
            </a:r>
            <a:r>
              <a:rPr lang="en-IN" b="0" i="0" u="none" strike="noStrike">
                <a:solidFill>
                  <a:schemeClr val="accent3">
                    <a:lumMod val="75000"/>
                  </a:schemeClr>
                </a:solidFill>
                <a:effectLst/>
                <a:latin typeface="Helvetica"/>
                <a:hlinkClick r:id="rId4">
                  <a:extLst>
                    <a:ext uri="{A12FA001-AC4F-418D-AE19-62706E023703}">
                      <ahyp:hlinkClr xmlns:ahyp="http://schemas.microsoft.com/office/drawing/2018/hyperlinkcolor" val="tx"/>
                    </a:ext>
                  </a:extLst>
                </a:hlinkClick>
              </a:rPr>
              <a:t>ADA4528-1</a:t>
            </a:r>
            <a:r>
              <a:rPr lang="en-IN" b="0" i="0">
                <a:solidFill>
                  <a:srgbClr val="636363"/>
                </a:solidFill>
                <a:effectLst/>
                <a:latin typeface="Helvetica"/>
              </a:rPr>
              <a:t> low noise amplifiers and the </a:t>
            </a:r>
            <a:r>
              <a:rPr lang="en-IN" b="0" i="0" u="none" strike="noStrike">
                <a:solidFill>
                  <a:schemeClr val="accent3">
                    <a:lumMod val="75000"/>
                  </a:schemeClr>
                </a:solidFill>
                <a:effectLst/>
                <a:latin typeface="Helvetica"/>
                <a:hlinkClick r:id="rId5">
                  <a:extLst>
                    <a:ext uri="{A12FA001-AC4F-418D-AE19-62706E023703}">
                      <ahyp:hlinkClr xmlns:ahyp="http://schemas.microsoft.com/office/drawing/2018/hyperlinkcolor" val="tx"/>
                    </a:ext>
                  </a:extLst>
                </a:hlinkClick>
              </a:rPr>
              <a:t>ADuCM360</a:t>
            </a:r>
            <a:r>
              <a:rPr lang="en-IN" b="0" i="0">
                <a:solidFill>
                  <a:srgbClr val="636363"/>
                </a:solidFill>
                <a:effectLst/>
                <a:latin typeface="Helvetica"/>
              </a:rPr>
              <a:t> precision analog microcontroller, which contains programmable gain amplifiers, dual 24-bit </a:t>
            </a:r>
            <a:r>
              <a:rPr lang="el-GR" b="0" i="0">
                <a:solidFill>
                  <a:srgbClr val="636363"/>
                </a:solidFill>
                <a:effectLst/>
                <a:latin typeface="Helvetica"/>
              </a:rPr>
              <a:t>Σ-Δ </a:t>
            </a:r>
            <a:r>
              <a:rPr lang="en-IN" b="0" i="0">
                <a:solidFill>
                  <a:srgbClr val="636363"/>
                </a:solidFill>
                <a:effectLst/>
                <a:latin typeface="Helvetica"/>
              </a:rPr>
              <a:t>analog-to</a:t>
            </a:r>
            <a:r>
              <a:rPr lang="en-US" b="0" i="0">
                <a:solidFill>
                  <a:srgbClr val="636363"/>
                </a:solidFill>
                <a:effectLst/>
                <a:latin typeface="Helvetica"/>
              </a:rPr>
              <a:t> </a:t>
            </a:r>
            <a:r>
              <a:rPr lang="en-IN" b="0" i="0">
                <a:solidFill>
                  <a:srgbClr val="636363"/>
                </a:solidFill>
                <a:effectLst/>
                <a:latin typeface="Helvetica"/>
              </a:rPr>
              <a:t>digital converters (ADCs)</a:t>
            </a:r>
            <a:r>
              <a:rPr lang="en-US" b="0" i="0">
                <a:solidFill>
                  <a:srgbClr val="636363"/>
                </a:solidFill>
                <a:effectLst/>
                <a:latin typeface="Helvetica"/>
              </a:rPr>
              <a:t>. </a:t>
            </a:r>
          </a:p>
          <a:p>
            <a:r>
              <a:rPr lang="en-IN" b="0" i="0">
                <a:solidFill>
                  <a:srgbClr val="636363"/>
                </a:solidFill>
                <a:effectLst/>
                <a:latin typeface="Helvetica"/>
              </a:rPr>
              <a:t>The thermopile sensor is composed of a large number of thermocouples connected usually in series or, less commonly, in parallel. The output voltage of the series connected thermocouples depends on the temperature difference between the thermocouple junctions and the reference junctions.</a:t>
            </a:r>
            <a:endParaRPr lang="en-US"/>
          </a:p>
        </p:txBody>
      </p:sp>
    </p:spTree>
    <p:extLst>
      <p:ext uri="{BB962C8B-B14F-4D97-AF65-F5344CB8AC3E}">
        <p14:creationId xmlns:p14="http://schemas.microsoft.com/office/powerpoint/2010/main" val="31865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0C71-555A-6044-9166-202E99B364B0}"/>
              </a:ext>
            </a:extLst>
          </p:cNvPr>
          <p:cNvSpPr>
            <a:spLocks noGrp="1"/>
          </p:cNvSpPr>
          <p:nvPr>
            <p:ph type="title"/>
          </p:nvPr>
        </p:nvSpPr>
        <p:spPr>
          <a:xfrm>
            <a:off x="856060" y="618518"/>
            <a:ext cx="7429499" cy="601284"/>
          </a:xfrm>
        </p:spPr>
        <p:txBody>
          <a:bodyPr>
            <a:normAutofit/>
          </a:bodyPr>
          <a:lstStyle/>
          <a:p>
            <a:r>
              <a:rPr lang="en-US" sz="2800">
                <a:solidFill>
                  <a:schemeClr val="accent3">
                    <a:lumMod val="75000"/>
                  </a:schemeClr>
                </a:solidFill>
              </a:rPr>
              <a:t>Continued…. </a:t>
            </a:r>
          </a:p>
        </p:txBody>
      </p:sp>
      <p:sp>
        <p:nvSpPr>
          <p:cNvPr id="3" name="Content Placeholder 2">
            <a:extLst>
              <a:ext uri="{FF2B5EF4-FFF2-40B4-BE49-F238E27FC236}">
                <a16:creationId xmlns:a16="http://schemas.microsoft.com/office/drawing/2014/main" id="{65A145BB-270B-3046-AB63-ECDBD5EC8FCB}"/>
              </a:ext>
            </a:extLst>
          </p:cNvPr>
          <p:cNvSpPr>
            <a:spLocks noGrp="1"/>
          </p:cNvSpPr>
          <p:nvPr>
            <p:ph idx="1"/>
          </p:nvPr>
        </p:nvSpPr>
        <p:spPr>
          <a:xfrm>
            <a:off x="856060" y="1219802"/>
            <a:ext cx="7429499" cy="4571399"/>
          </a:xfrm>
        </p:spPr>
        <p:txBody>
          <a:bodyPr>
            <a:normAutofit fontScale="92500"/>
          </a:bodyPr>
          <a:lstStyle/>
          <a:p>
            <a:r>
              <a:rPr lang="en-IN" b="0" i="0">
                <a:solidFill>
                  <a:srgbClr val="636363"/>
                </a:solidFill>
                <a:effectLst/>
                <a:latin typeface="Helvetica"/>
              </a:rPr>
              <a:t>The circuit uses the AD8629 op amp to amplify the thermopile sensor output signals. </a:t>
            </a:r>
            <a:endParaRPr lang="en-US" b="0" i="0">
              <a:solidFill>
                <a:srgbClr val="636363"/>
              </a:solidFill>
              <a:effectLst/>
              <a:latin typeface="Helvetica"/>
            </a:endParaRPr>
          </a:p>
          <a:p>
            <a:r>
              <a:rPr lang="en-IN" b="0" i="0">
                <a:solidFill>
                  <a:srgbClr val="636363"/>
                </a:solidFill>
                <a:effectLst/>
                <a:latin typeface="Helvetica"/>
              </a:rPr>
              <a:t>The </a:t>
            </a:r>
            <a:r>
              <a:rPr lang="en-IN" b="0" i="0" u="none" strike="noStrike">
                <a:solidFill>
                  <a:schemeClr val="accent3">
                    <a:lumMod val="75000"/>
                  </a:schemeClr>
                </a:solidFill>
                <a:effectLst/>
                <a:latin typeface="Helvetica"/>
                <a:hlinkClick r:id="rId2">
                  <a:extLst>
                    <a:ext uri="{A12FA001-AC4F-418D-AE19-62706E023703}">
                      <ahyp:hlinkClr xmlns:ahyp="http://schemas.microsoft.com/office/drawing/2018/hyperlinkcolor" val="tx"/>
                    </a:ext>
                  </a:extLst>
                </a:hlinkClick>
              </a:rPr>
              <a:t>ADP7105</a:t>
            </a:r>
            <a:r>
              <a:rPr lang="en-IN" b="0" i="0">
                <a:solidFill>
                  <a:srgbClr val="636363"/>
                </a:solidFill>
                <a:effectLst/>
                <a:latin typeface="Helvetica"/>
              </a:rPr>
              <a:t> low dropout regulator generates a stable 5 V output voltage to drive the lamp, and is turned on and off by the ADuCM360. </a:t>
            </a:r>
            <a:endParaRPr lang="en-US" b="0" i="0">
              <a:solidFill>
                <a:srgbClr val="636363"/>
              </a:solidFill>
              <a:effectLst/>
              <a:latin typeface="Helvetica"/>
            </a:endParaRPr>
          </a:p>
          <a:p>
            <a:r>
              <a:rPr lang="en-IN" b="0" i="0">
                <a:solidFill>
                  <a:srgbClr val="636363"/>
                </a:solidFill>
                <a:effectLst/>
                <a:latin typeface="Helvetica"/>
              </a:rPr>
              <a:t>In the NDIR application, pulsed and filtered IR light is applied to the series connected active junctions; the junctions are therefore heated, which in turn generates a small thermoelectric voltage. The temperature of the reference junction is measured with a thermistor.</a:t>
            </a:r>
            <a:endParaRPr lang="en-US">
              <a:solidFill>
                <a:schemeClr val="bg1"/>
              </a:solidFill>
            </a:endParaRPr>
          </a:p>
        </p:txBody>
      </p:sp>
    </p:spTree>
    <p:extLst>
      <p:ext uri="{BB962C8B-B14F-4D97-AF65-F5344CB8AC3E}">
        <p14:creationId xmlns:p14="http://schemas.microsoft.com/office/powerpoint/2010/main" val="297740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References….</a:t>
            </a:r>
            <a:endParaRPr lang="en-IN" dirty="0">
              <a:solidFill>
                <a:schemeClr val="accent2">
                  <a:lumMod val="75000"/>
                </a:schemeClr>
              </a:solidFill>
            </a:endParaRPr>
          </a:p>
        </p:txBody>
      </p:sp>
      <p:sp>
        <p:nvSpPr>
          <p:cNvPr id="3" name="Content Placeholder 2"/>
          <p:cNvSpPr>
            <a:spLocks noGrp="1"/>
          </p:cNvSpPr>
          <p:nvPr>
            <p:ph idx="1"/>
          </p:nvPr>
        </p:nvSpPr>
        <p:spPr>
          <a:xfrm>
            <a:off x="901238" y="2163230"/>
            <a:ext cx="7429499" cy="3541714"/>
          </a:xfrm>
        </p:spPr>
        <p:txBody>
          <a:bodyPr/>
          <a:lstStyle/>
          <a:p>
            <a:r>
              <a:rPr lang="en-IN" dirty="0">
                <a:solidFill>
                  <a:srgbClr val="0070C0"/>
                </a:solidFill>
                <a:hlinkClick r:id="rId2">
                  <a:extLst>
                    <a:ext uri="{A12FA001-AC4F-418D-AE19-62706E023703}">
                      <ahyp:hlinkClr xmlns:ahyp="http://schemas.microsoft.com/office/drawing/2018/hyperlinkcolor" val="tx"/>
                    </a:ext>
                  </a:extLst>
                </a:hlinkClick>
              </a:rPr>
              <a:t>https://www.co2meter.com/</a:t>
            </a:r>
            <a:endParaRPr lang="en-IN" dirty="0">
              <a:solidFill>
                <a:srgbClr val="0070C0"/>
              </a:solidFill>
            </a:endParaRPr>
          </a:p>
          <a:p>
            <a:r>
              <a:rPr lang="en-IN" dirty="0">
                <a:solidFill>
                  <a:srgbClr val="0070C0"/>
                </a:solidFill>
                <a:hlinkClick r:id="rId3">
                  <a:extLst>
                    <a:ext uri="{A12FA001-AC4F-418D-AE19-62706E023703}">
                      <ahyp:hlinkClr xmlns:ahyp="http://schemas.microsoft.com/office/drawing/2018/hyperlinkcolor" val="tx"/>
                    </a:ext>
                  </a:extLst>
                </a:hlinkClick>
              </a:rPr>
              <a:t>https://en.gassensor.com.cn/</a:t>
            </a:r>
            <a:endParaRPr lang="en-IN" dirty="0">
              <a:solidFill>
                <a:srgbClr val="0070C0"/>
              </a:solidFill>
            </a:endParaRPr>
          </a:p>
          <a:p>
            <a:r>
              <a:rPr lang="en-IN" dirty="0">
                <a:solidFill>
                  <a:srgbClr val="0070C0"/>
                </a:solidFill>
                <a:hlinkClick r:id="rId4">
                  <a:extLst>
                    <a:ext uri="{A12FA001-AC4F-418D-AE19-62706E023703}">
                      <ahyp:hlinkClr xmlns:ahyp="http://schemas.microsoft.com/office/drawing/2018/hyperlinkcolor" val="tx"/>
                    </a:ext>
                  </a:extLst>
                </a:hlinkClick>
              </a:rPr>
              <a:t>https://www.analog.com/</a:t>
            </a:r>
            <a:endParaRPr lang="en-IN" dirty="0">
              <a:solidFill>
                <a:srgbClr val="0070C0"/>
              </a:solidFill>
            </a:endParaRPr>
          </a:p>
          <a:p>
            <a:r>
              <a:rPr lang="en-IN" dirty="0">
                <a:solidFill>
                  <a:srgbClr val="0070C0"/>
                </a:solidFill>
                <a:hlinkClick r:id="rId5">
                  <a:extLst>
                    <a:ext uri="{A12FA001-AC4F-418D-AE19-62706E023703}">
                      <ahyp:hlinkClr xmlns:ahyp="http://schemas.microsoft.com/office/drawing/2018/hyperlinkcolor" val="tx"/>
                    </a:ext>
                  </a:extLst>
                </a:hlinkClick>
              </a:rPr>
              <a:t>https://www.researchgate.net/</a:t>
            </a:r>
            <a:endParaRPr lang="en-IN" dirty="0">
              <a:solidFill>
                <a:srgbClr val="0070C0"/>
              </a:solidFill>
            </a:endParaRPr>
          </a:p>
          <a:p>
            <a:endParaRPr lang="en-IN" dirty="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pic>
        <p:nvPicPr>
          <p:cNvPr id="6146" name="Picture 2" descr="C:\Users\gvest\Desktop\Downloaded Images\thank_you2_480x480.jpg"/>
          <p:cNvPicPr>
            <a:picLocks noChangeAspect="1" noChangeArrowheads="1"/>
          </p:cNvPicPr>
          <p:nvPr/>
        </p:nvPicPr>
        <p:blipFill>
          <a:blip r:embed="rId2"/>
          <a:srcRect/>
          <a:stretch>
            <a:fillRect/>
          </a:stretch>
        </p:blipFill>
        <p:spPr bwMode="auto">
          <a:xfrm>
            <a:off x="1187355" y="1066800"/>
            <a:ext cx="6769288" cy="4724399"/>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287</TotalTime>
  <Words>387</Words>
  <Application>Microsoft Office PowerPoint</Application>
  <PresentationFormat>On-screen Show (4:3)</PresentationFormat>
  <Paragraphs>32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NDIR Gas Sensing Circuit</vt:lpstr>
      <vt:lpstr>NDIR Gas Sensing Circuit</vt:lpstr>
      <vt:lpstr>Circuit Components…. </vt:lpstr>
      <vt:lpstr>Circuit Explanation….</vt:lpstr>
      <vt:lpstr>Continued….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NDIR Gas Sensor</dc:title>
  <dc:creator>cucu nemo</dc:creator>
  <cp:lastModifiedBy>Rishav Pandey</cp:lastModifiedBy>
  <cp:revision>40</cp:revision>
  <dcterms:created xsi:type="dcterms:W3CDTF">2006-08-16T00:00:00Z</dcterms:created>
  <dcterms:modified xsi:type="dcterms:W3CDTF">2021-11-23T16:41:36Z</dcterms:modified>
</cp:coreProperties>
</file>