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6791-C7BC-4D5C-ABD6-B7ECE18F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A0339-7D0B-418E-B4F8-2B8C2D0E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41E1-3C8D-45BF-B0DB-47BDAA67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15C9-D176-40DD-9053-088711BD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E22-D92A-4F50-9C43-4EC98271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CC96-3C3B-4AD7-A672-58E86E0C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1F52-1CE7-4375-9A3D-A732B78D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3846-F163-42CD-9988-B2C8B849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C927-F82F-4195-8693-96B900F9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74C1-900A-4B97-8C00-5067F1FA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4BA08-CE7E-49B9-BF4C-7619C9248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DEB5-BCE9-4CFF-8703-629E942F5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518F-E85D-4FD1-9C78-F5C07F3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FF4F-5C23-4A08-8539-D2FB3EC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38DF-9B4D-43DD-BF20-03BB4ED8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8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3E8F-20D0-42DC-AA96-778E5687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5E1D-D1A2-47E7-8261-68AE9F5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212-9F36-4855-AEFB-5B0B3A8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7F58-DD83-4037-8DE4-EE9DBCE6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5394-28EA-4898-9B57-BC47D248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E0E6-1630-47A0-A75D-B07E4AB3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7DAC-AD31-4D3B-8C57-B44D3B3A4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9F48-DEE9-44C9-94AB-272BE489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269C-5114-491B-937E-3381B6D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690E-5309-4817-AFBE-6146384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9D63-1BC4-4A63-A474-B66CDC3C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3565-B269-4947-8AD2-51F3D0136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E654-A049-4372-9F5A-666071E7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99DD-7A1B-4857-AE10-B8BA4003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E7B4-3750-4741-A39A-88507761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C722-823E-4ECB-A263-91A04D65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E9C9-0FEC-478E-83B9-45569997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0B39-FB7D-4DDE-B4B6-E7FA9BF6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A635-3B74-4CD4-AE56-6C0E8175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14E9A-5CF0-4F16-9275-32DE06D2C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EAF36-42C0-4F22-8D0A-8D2D1BE8F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80E1A-6A9C-4716-8B88-94631CA7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9688-49B7-4000-988D-0DE5A5C4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C7DDD-4E0F-4FE1-8175-5DCFA64D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B84C-1218-46E8-92A4-813C5E2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F4C1-B0B2-491E-847F-BEA541D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FF55-217F-435F-83CC-BB94CF3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E9CF-B99C-48C6-9E93-796234A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92B08-1C6F-4F3D-80E6-B36639D5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0DBBD-497B-40BD-B71E-017C9D57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B6AFF-AAE5-44B9-B2CE-0206025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E290-97A6-4FB6-870A-2C792465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0AA-CAFA-46CA-A152-6C64354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52199-120A-483E-B4E2-40762FE1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F1EE-E543-473C-9247-05A800AD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4BCB-43A9-44FC-BAC2-88B3558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C18E-EE6E-4BF5-97C2-67367530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02B8-3613-4A13-808D-41DE9028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E0126-1570-45FE-A682-6C3A13B7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16340-D12B-4DA8-945C-2754CF13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06DB-D4FC-4E3F-BB5A-B41BE45A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4C98-0087-45E5-BAD3-3348C234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70CA-2B2B-4CDD-BEF2-035F6BE5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1AAA-3638-4FE0-847B-64BE59F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04FA-2336-4F23-9775-58577B56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B6D3-918D-4889-A0CE-580F720AE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3AAB-C460-430B-A211-CAAC6D68419E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B13B-8707-4F92-A4B1-FA4DFA53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4DE2-F22A-4607-802D-50CB56F3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BCAD9-3C01-4C97-BD55-7A8B50D7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F4B9-2B47-4CD3-9282-9B92036F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126" y="403698"/>
            <a:ext cx="9590468" cy="28891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3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Designing an Arduino-based</a:t>
            </a:r>
            <a:r>
              <a:rPr lang="en-IN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br>
              <a:rPr lang="en-IN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3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Non-Dispersive Infrared (NDIR) Gas – Sensor</a:t>
            </a:r>
            <a:br>
              <a:rPr lang="en-IN" sz="2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b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 of research internship</a:t>
            </a:r>
            <a:b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b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CSIR - Central Electronics Engineering Research Institute, </a:t>
            </a:r>
            <a:r>
              <a:rPr lang="en-IN" sz="2200" dirty="0" err="1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Pilani</a:t>
            </a:r>
            <a:br>
              <a:rPr lang="en-IN" sz="1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71874-2F69-499C-95B6-E979339C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874" y="2597285"/>
            <a:ext cx="9844267" cy="4533088"/>
          </a:xfrm>
        </p:spPr>
        <p:txBody>
          <a:bodyPr>
            <a:noAutofit/>
          </a:bodyPr>
          <a:lstStyle/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Venkata Ramakrishna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(Microelectronics &amp; VLSI Design - NIT, Sikkim)                                             Under the guidance of: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Rishav Pandey                                                                                                                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Vijay Chatterjee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(Elect &amp; Comm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Jabalpur Engineering College)                                       Scientist, CSIR-CEERI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I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I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I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F8FA-F158-4387-BC47-C7F2840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73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Noise Equivalent Power: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2D2-1D8F-4DED-81AA-9891EFE1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41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 Text"/>
              </a:rPr>
              <a:t>NEP is the minimum optical power required for an output signal-to-noise ratio (SNR) of 1.</a:t>
            </a:r>
          </a:p>
          <a:p>
            <a:pPr marL="0" indent="0">
              <a:buNone/>
            </a:pPr>
            <a:r>
              <a:rPr lang="en-US" sz="1800" dirty="0"/>
              <a:t>Basically, this represents the threshold above which a signal can be detected.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Detectivity:</a:t>
            </a:r>
          </a:p>
          <a:p>
            <a:pPr marL="0" indent="0">
              <a:buNone/>
            </a:pPr>
            <a:r>
              <a:rPr lang="en-IN" sz="1800" dirty="0"/>
              <a:t>The detectivity (D) of a detector is just the inverse of its Noise Equivalent Power. The larger the detectivity of a detector, the more it is suitable for detecting weak signals which compete with detector’s noise. Its unit is Hz</a:t>
            </a:r>
            <a:r>
              <a:rPr lang="en-IN" sz="1800" baseline="30000" dirty="0"/>
              <a:t>1/2</a:t>
            </a:r>
            <a:r>
              <a:rPr lang="en-IN" sz="1800" dirty="0"/>
              <a:t>/W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dirty="0">
                <a:solidFill>
                  <a:srgbClr val="FF0000"/>
                </a:solidFill>
              </a:rPr>
              <a:t>Specific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Detectivity: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The specific detectivity (D*) is the detectivity normalized to a unit detector area (1 m</a:t>
            </a:r>
            <a:r>
              <a:rPr lang="en-US" sz="180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) and detection bandwidth (1 Hz); one can calculate it by multiplying the detectivity with the square root of the detector area (in square centimeters). </a:t>
            </a:r>
            <a:r>
              <a:rPr lang="en-IN" sz="1800"/>
              <a:t>Its unit is cm Hz</a:t>
            </a:r>
            <a:r>
              <a:rPr lang="en-IN" sz="1800" baseline="30000"/>
              <a:t>1/2</a:t>
            </a:r>
            <a:r>
              <a:rPr lang="en-IN" sz="1800"/>
              <a:t>/W</a:t>
            </a:r>
            <a:endParaRPr lang="en-IN" sz="1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6813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D112-62FC-417F-927C-5372B644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10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Calculation of NEP: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3090AFE-7679-48B1-8199-03013F62F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2" y="1176505"/>
            <a:ext cx="7836720" cy="5418357"/>
          </a:xfrm>
        </p:spPr>
      </p:pic>
    </p:spTree>
    <p:extLst>
      <p:ext uri="{BB962C8B-B14F-4D97-AF65-F5344CB8AC3E}">
        <p14:creationId xmlns:p14="http://schemas.microsoft.com/office/powerpoint/2010/main" val="27930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7CAB-85B8-4ACE-B743-60182C4E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Calculation of </a:t>
            </a:r>
            <a:r>
              <a:rPr lang="en-IN" sz="2800" dirty="0" err="1">
                <a:solidFill>
                  <a:srgbClr val="FF0000"/>
                </a:solidFill>
              </a:rPr>
              <a:t>Pmin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endParaRPr lang="en-IN" sz="2800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7C356A8-5155-48BC-8632-6E96EAE69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86" y="1137460"/>
            <a:ext cx="9119027" cy="5507038"/>
          </a:xfrm>
        </p:spPr>
      </p:pic>
    </p:spTree>
    <p:extLst>
      <p:ext uri="{BB962C8B-B14F-4D97-AF65-F5344CB8AC3E}">
        <p14:creationId xmlns:p14="http://schemas.microsoft.com/office/powerpoint/2010/main" val="212048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vest\Desktop\Downloaded Images\thank_you2_480x480.jpg">
            <a:extLst>
              <a:ext uri="{FF2B5EF4-FFF2-40B4-BE49-F238E27FC236}">
                <a16:creationId xmlns:a16="http://schemas.microsoft.com/office/drawing/2014/main" id="{48EA3993-0975-4240-9174-A44CCA58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9141" y="1254867"/>
            <a:ext cx="635404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74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 Text</vt:lpstr>
      <vt:lpstr>Times New Roman</vt:lpstr>
      <vt:lpstr>Office Theme</vt:lpstr>
      <vt:lpstr>Designing an Arduino-based  Non-Dispersive Infrared (NDIR) Gas – Sensor  As  A part of research internship  at  CSIR - Central Electronics Engineering Research Institute, Pilani </vt:lpstr>
      <vt:lpstr>Noise Equivalent Power:</vt:lpstr>
      <vt:lpstr>Calculation of NEP:</vt:lpstr>
      <vt:lpstr>Calculation of Pmin: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Arduino-based  Non-Dispersive Infrared (NDIR) Gas – Sensor  As  A part of research internship  at  CSIR - Central Electronics Engineering Research Institute, Pilani </dc:title>
  <dc:creator>Rishav Pandey</dc:creator>
  <cp:lastModifiedBy>Rishav Pandey</cp:lastModifiedBy>
  <cp:revision>2</cp:revision>
  <dcterms:created xsi:type="dcterms:W3CDTF">2022-01-27T11:06:05Z</dcterms:created>
  <dcterms:modified xsi:type="dcterms:W3CDTF">2022-01-27T12:42:08Z</dcterms:modified>
</cp:coreProperties>
</file>