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0" d="100"/>
          <a:sy n="80" d="100"/>
        </p:scale>
        <p:origin x="-108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nalog.com/" TargetMode="External"/><Relationship Id="rId7" Type="http://schemas.openxmlformats.org/officeDocument/2006/relationships/hyperlink" Target="https://core.ac.uk/" TargetMode="External"/><Relationship Id="rId2" Type="http://schemas.openxmlformats.org/officeDocument/2006/relationships/hyperlink" Target="https://www.researchgate.net/" TargetMode="External"/><Relationship Id="rId1" Type="http://schemas.openxmlformats.org/officeDocument/2006/relationships/slideLayout" Target="../slideLayouts/slideLayout2.xml"/><Relationship Id="rId6" Type="http://schemas.openxmlformats.org/officeDocument/2006/relationships/hyperlink" Target="https://www.semanticscholar.org/" TargetMode="External"/><Relationship Id="rId5" Type="http://schemas.openxmlformats.org/officeDocument/2006/relationships/hyperlink" Target="https://www.nature.com/" TargetMode="External"/><Relationship Id="rId4" Type="http://schemas.openxmlformats.org/officeDocument/2006/relationships/hyperlink" Target="https://www.sciencedirect.co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BEAC7"/>
            </a:gs>
            <a:gs pos="17999">
              <a:srgbClr val="FEE7F2"/>
            </a:gs>
            <a:gs pos="36000">
              <a:srgbClr val="FAC77D"/>
            </a:gs>
            <a:gs pos="61000">
              <a:srgbClr val="FBA97D"/>
            </a:gs>
            <a:gs pos="82001">
              <a:srgbClr val="FBD49C"/>
            </a:gs>
            <a:gs pos="100000">
              <a:srgbClr val="FEE7F2"/>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685800"/>
          </a:xfrm>
        </p:spPr>
        <p:txBody>
          <a:bodyPr>
            <a:normAutofit/>
          </a:bodyPr>
          <a:lstStyle/>
          <a:p>
            <a:r>
              <a:rPr lang="en-US" sz="3200" dirty="0" smtClean="0"/>
              <a:t>Different Circuits For NDIR GAS Sensor</a:t>
            </a:r>
            <a:endParaRPr lang="en-IN" sz="3200" dirty="0"/>
          </a:p>
        </p:txBody>
      </p:sp>
      <p:sp>
        <p:nvSpPr>
          <p:cNvPr id="3" name="Subtitle 2"/>
          <p:cNvSpPr>
            <a:spLocks noGrp="1"/>
          </p:cNvSpPr>
          <p:nvPr>
            <p:ph type="subTitle" idx="1"/>
          </p:nvPr>
        </p:nvSpPr>
        <p:spPr/>
        <p:txBody>
          <a:bodyPr>
            <a:noAutofit/>
          </a:bodyPr>
          <a:lstStyle/>
          <a:p>
            <a:r>
              <a:rPr lang="en-US" sz="2000" dirty="0" smtClean="0">
                <a:solidFill>
                  <a:schemeClr val="tx1"/>
                </a:solidFill>
              </a:rPr>
              <a:t>Presented by-</a:t>
            </a:r>
          </a:p>
          <a:p>
            <a:r>
              <a:rPr lang="en-US" sz="2000" dirty="0" err="1" smtClean="0">
                <a:solidFill>
                  <a:schemeClr val="tx1"/>
                </a:solidFill>
              </a:rPr>
              <a:t>Rishav</a:t>
            </a:r>
            <a:r>
              <a:rPr lang="en-US" sz="2000" dirty="0" smtClean="0">
                <a:solidFill>
                  <a:schemeClr val="tx1"/>
                </a:solidFill>
              </a:rPr>
              <a:t> </a:t>
            </a:r>
            <a:r>
              <a:rPr lang="en-US" sz="2000" dirty="0" err="1" smtClean="0">
                <a:solidFill>
                  <a:schemeClr val="tx1"/>
                </a:solidFill>
              </a:rPr>
              <a:t>Pandey</a:t>
            </a:r>
            <a:endParaRPr lang="en-US" sz="2000" dirty="0" smtClean="0">
              <a:solidFill>
                <a:schemeClr val="tx1"/>
              </a:solidFill>
            </a:endParaRPr>
          </a:p>
          <a:p>
            <a:r>
              <a:rPr lang="en-US" sz="2000" dirty="0" smtClean="0">
                <a:solidFill>
                  <a:schemeClr val="tx1"/>
                </a:solidFill>
              </a:rPr>
              <a:t>Under the guidance of</a:t>
            </a:r>
          </a:p>
          <a:p>
            <a:r>
              <a:rPr lang="en-US" sz="2000" dirty="0" smtClean="0">
                <a:solidFill>
                  <a:schemeClr val="tx1"/>
                </a:solidFill>
              </a:rPr>
              <a:t>Dr. </a:t>
            </a:r>
            <a:r>
              <a:rPr lang="en-US" sz="2000" dirty="0" err="1" smtClean="0">
                <a:solidFill>
                  <a:schemeClr val="tx1"/>
                </a:solidFill>
              </a:rPr>
              <a:t>Ravindra</a:t>
            </a:r>
            <a:r>
              <a:rPr lang="en-US" sz="2000" dirty="0" smtClean="0">
                <a:solidFill>
                  <a:schemeClr val="tx1"/>
                </a:solidFill>
              </a:rPr>
              <a:t> Kumar </a:t>
            </a:r>
            <a:r>
              <a:rPr lang="en-US" sz="2000" dirty="0" err="1" smtClean="0">
                <a:solidFill>
                  <a:schemeClr val="tx1"/>
                </a:solidFill>
              </a:rPr>
              <a:t>Jha</a:t>
            </a:r>
            <a:r>
              <a:rPr lang="en-US" sz="2000" dirty="0" smtClean="0">
                <a:solidFill>
                  <a:schemeClr val="tx1"/>
                </a:solidFill>
              </a:rPr>
              <a:t>, Scientist, CSIR-CEERI</a:t>
            </a:r>
          </a:p>
          <a:p>
            <a:pPr algn="l"/>
            <a:endParaRPr lang="en-US" sz="2000" dirty="0" smtClean="0">
              <a:solidFill>
                <a:schemeClr val="tx1"/>
              </a:solidFill>
            </a:endParaRPr>
          </a:p>
        </p:txBody>
      </p:sp>
      <p:pic>
        <p:nvPicPr>
          <p:cNvPr id="1026" name="Picture 2" descr="C:\Users\gvest\Desktop\Downloaded Images\Schematic-of-a-typical-NDIR-sensor-The-sensor-consists-of-an-infrared-broadband-source.png"/>
          <p:cNvPicPr>
            <a:picLocks noChangeAspect="1" noChangeArrowheads="1"/>
          </p:cNvPicPr>
          <p:nvPr/>
        </p:nvPicPr>
        <p:blipFill>
          <a:blip r:embed="rId2"/>
          <a:srcRect/>
          <a:stretch>
            <a:fillRect/>
          </a:stretch>
        </p:blipFill>
        <p:spPr bwMode="auto">
          <a:xfrm>
            <a:off x="1828800" y="1524000"/>
            <a:ext cx="5181600" cy="168275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pPr algn="l"/>
            <a:r>
              <a:rPr lang="en-US" sz="3200" dirty="0" smtClean="0">
                <a:solidFill>
                  <a:schemeClr val="accent2"/>
                </a:solidFill>
              </a:rPr>
              <a:t>Cont….</a:t>
            </a:r>
            <a:endParaRPr lang="en-IN" sz="3200" dirty="0">
              <a:solidFill>
                <a:schemeClr val="accent2"/>
              </a:solidFill>
            </a:endParaRPr>
          </a:p>
        </p:txBody>
      </p:sp>
      <p:sp>
        <p:nvSpPr>
          <p:cNvPr id="3" name="Content Placeholder 2"/>
          <p:cNvSpPr>
            <a:spLocks noGrp="1"/>
          </p:cNvSpPr>
          <p:nvPr>
            <p:ph idx="1"/>
          </p:nvPr>
        </p:nvSpPr>
        <p:spPr>
          <a:xfrm>
            <a:off x="457200" y="838200"/>
            <a:ext cx="8229600" cy="5287963"/>
          </a:xfrm>
        </p:spPr>
        <p:txBody>
          <a:bodyPr>
            <a:normAutofit/>
          </a:bodyPr>
          <a:lstStyle/>
          <a:p>
            <a:r>
              <a:rPr lang="en-IN" sz="2000" dirty="0" smtClean="0"/>
              <a:t>The </a:t>
            </a:r>
            <a:r>
              <a:rPr lang="en-IN" sz="2000" dirty="0" smtClean="0"/>
              <a:t>top and bottom </a:t>
            </a:r>
            <a:r>
              <a:rPr lang="en-IN" sz="2000" dirty="0" smtClean="0"/>
              <a:t>electrodes </a:t>
            </a:r>
            <a:r>
              <a:rPr lang="en-IN" sz="2000" dirty="0" smtClean="0"/>
              <a:t>are connected to </a:t>
            </a:r>
            <a:r>
              <a:rPr lang="en-IN" sz="2000" dirty="0" smtClean="0"/>
              <a:t>aluminium </a:t>
            </a:r>
            <a:r>
              <a:rPr lang="en-IN" sz="2000" dirty="0" smtClean="0"/>
              <a:t>metal pads which act as metal contacts  for electrical connections. Below the bottom electrode is a ~1 </a:t>
            </a:r>
            <a:r>
              <a:rPr lang="en-IN" sz="2000" dirty="0" err="1" smtClean="0"/>
              <a:t>μm</a:t>
            </a:r>
            <a:r>
              <a:rPr lang="en-IN" sz="2000" dirty="0" smtClean="0"/>
              <a:t> thick  SiO2 layer with waffle-like structures. The SiO2 material helps to </a:t>
            </a:r>
            <a:r>
              <a:rPr lang="en-IN" sz="2000" dirty="0" smtClean="0"/>
              <a:t>thermally </a:t>
            </a:r>
            <a:r>
              <a:rPr lang="en-IN" sz="2000" dirty="0" smtClean="0"/>
              <a:t>isolate the thermal energy received by the pyroelectric detector  sensing layer, slowing down thermal conduction to the medium below. In addition, the Si substrate is released from the backside to form an air  cavity area under the pyroelectric sensing region to further reduce </a:t>
            </a:r>
            <a:r>
              <a:rPr lang="en-IN" sz="2000" dirty="0" smtClean="0"/>
              <a:t>thermal </a:t>
            </a:r>
            <a:r>
              <a:rPr lang="en-IN" sz="2000" dirty="0" smtClean="0"/>
              <a:t>losses as air is a poor thermal conductor. The </a:t>
            </a:r>
            <a:r>
              <a:rPr lang="en-IN" sz="2000" dirty="0" smtClean="0"/>
              <a:t>SiO2 </a:t>
            </a:r>
            <a:r>
              <a:rPr lang="en-IN" sz="2000" dirty="0" smtClean="0"/>
              <a:t>ribs </a:t>
            </a:r>
            <a:r>
              <a:rPr lang="en-IN" sz="2000" dirty="0" smtClean="0"/>
              <a:t>help </a:t>
            </a:r>
            <a:r>
              <a:rPr lang="en-IN" sz="2000" dirty="0" smtClean="0"/>
              <a:t>to increase the </a:t>
            </a:r>
            <a:r>
              <a:rPr lang="en-IN" sz="2000" dirty="0" smtClean="0"/>
              <a:t>mechanical </a:t>
            </a:r>
            <a:r>
              <a:rPr lang="en-IN" sz="2000" dirty="0" smtClean="0"/>
              <a:t>stiffness of the pyroelectric sensing region which is in membrane form.</a:t>
            </a:r>
            <a:endParaRPr lang="en-IN"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189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IN" sz="3200" dirty="0" smtClean="0">
                <a:solidFill>
                  <a:schemeClr val="accent2"/>
                </a:solidFill>
              </a:rPr>
              <a:t>Driver Circuit for </a:t>
            </a:r>
            <a:r>
              <a:rPr lang="en-IN" sz="3200" dirty="0" smtClean="0">
                <a:solidFill>
                  <a:schemeClr val="accent2"/>
                </a:solidFill>
              </a:rPr>
              <a:t>Pyroelectric </a:t>
            </a:r>
            <a:r>
              <a:rPr lang="en-IN" sz="3200" dirty="0" smtClean="0">
                <a:solidFill>
                  <a:schemeClr val="accent2"/>
                </a:solidFill>
              </a:rPr>
              <a:t>Detector</a:t>
            </a:r>
            <a:endParaRPr lang="en-IN" sz="3200" dirty="0"/>
          </a:p>
        </p:txBody>
      </p:sp>
      <p:pic>
        <p:nvPicPr>
          <p:cNvPr id="6146" name="Picture 2" descr="C:\Users\gvest\Desktop\Downloaded Images\Schematic-diagram-of-a-pyroelectric-detector-element.png"/>
          <p:cNvPicPr>
            <a:picLocks noGrp="1" noChangeAspect="1" noChangeArrowheads="1"/>
          </p:cNvPicPr>
          <p:nvPr>
            <p:ph idx="1"/>
          </p:nvPr>
        </p:nvPicPr>
        <p:blipFill>
          <a:blip r:embed="rId2"/>
          <a:srcRect/>
          <a:stretch>
            <a:fillRect/>
          </a:stretch>
        </p:blipFill>
        <p:spPr bwMode="auto">
          <a:xfrm>
            <a:off x="1209675" y="1752600"/>
            <a:ext cx="6724650" cy="38862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BEAC7"/>
            </a:gs>
            <a:gs pos="17999">
              <a:srgbClr val="FEE7F2"/>
            </a:gs>
            <a:gs pos="36000">
              <a:srgbClr val="FAC77D"/>
            </a:gs>
            <a:gs pos="61000">
              <a:srgbClr val="FBA97D"/>
            </a:gs>
            <a:gs pos="82001">
              <a:srgbClr val="FBD49C"/>
            </a:gs>
            <a:gs pos="100000">
              <a:srgbClr val="FEE7F2"/>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sz="3200" dirty="0" smtClean="0">
                <a:solidFill>
                  <a:schemeClr val="accent2"/>
                </a:solidFill>
              </a:rPr>
              <a:t>NDIR Gas Sensor Using </a:t>
            </a:r>
            <a:r>
              <a:rPr lang="en-US" sz="3200" dirty="0" smtClean="0">
                <a:solidFill>
                  <a:schemeClr val="accent2"/>
                </a:solidFill>
              </a:rPr>
              <a:t>Bolometer Detector</a:t>
            </a:r>
            <a:endParaRPr lang="en-IN" sz="3200" dirty="0"/>
          </a:p>
        </p:txBody>
      </p:sp>
      <p:pic>
        <p:nvPicPr>
          <p:cNvPr id="7170" name="Picture 2" descr="C:\Users\gvest\Desktop\Downloaded Images\Screenshot_2021-09-13-22-21-14-670_com.google.android.youtube.jpg"/>
          <p:cNvPicPr>
            <a:picLocks noGrp="1" noChangeAspect="1" noChangeArrowheads="1"/>
          </p:cNvPicPr>
          <p:nvPr>
            <p:ph idx="1"/>
          </p:nvPr>
        </p:nvPicPr>
        <p:blipFill>
          <a:blip r:embed="rId2"/>
          <a:srcRect/>
          <a:stretch>
            <a:fillRect/>
          </a:stretch>
        </p:blipFill>
        <p:spPr bwMode="auto">
          <a:xfrm>
            <a:off x="457200" y="1371600"/>
            <a:ext cx="8229600" cy="446700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sz="3200" dirty="0" smtClean="0">
                <a:solidFill>
                  <a:schemeClr val="accent2"/>
                </a:solidFill>
              </a:rPr>
              <a:t>Driver Circuit for </a:t>
            </a:r>
            <a:r>
              <a:rPr lang="en-IN" sz="3200" dirty="0" smtClean="0">
                <a:solidFill>
                  <a:schemeClr val="accent2"/>
                </a:solidFill>
              </a:rPr>
              <a:t>Bolometer </a:t>
            </a:r>
            <a:r>
              <a:rPr lang="en-IN" sz="3200" dirty="0" smtClean="0">
                <a:solidFill>
                  <a:schemeClr val="accent2"/>
                </a:solidFill>
              </a:rPr>
              <a:t>Detector</a:t>
            </a:r>
            <a:endParaRPr lang="en-IN" sz="3200" dirty="0"/>
          </a:p>
        </p:txBody>
      </p:sp>
      <p:pic>
        <p:nvPicPr>
          <p:cNvPr id="8194" name="Picture 2" descr="C:\Users\gvest\Desktop\Downloaded Images\Screenshot_2021-09-13-22-24-31-207_com.google.android.youtube.jpg"/>
          <p:cNvPicPr>
            <a:picLocks noGrp="1" noChangeAspect="1" noChangeArrowheads="1"/>
          </p:cNvPicPr>
          <p:nvPr>
            <p:ph idx="1"/>
          </p:nvPr>
        </p:nvPicPr>
        <p:blipFill>
          <a:blip r:embed="rId3"/>
          <a:srcRect/>
          <a:stretch>
            <a:fillRect/>
          </a:stretch>
        </p:blipFill>
        <p:spPr bwMode="auto">
          <a:xfrm>
            <a:off x="381000" y="1371600"/>
            <a:ext cx="8229600" cy="4602417"/>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162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solidFill>
                  <a:schemeClr val="accent2"/>
                </a:solidFill>
              </a:rPr>
              <a:t>Absorption Spectra of Different IR Active Gases</a:t>
            </a:r>
            <a:endParaRPr lang="en-IN" sz="3200" dirty="0">
              <a:solidFill>
                <a:schemeClr val="accent2"/>
              </a:solidFill>
            </a:endParaRPr>
          </a:p>
        </p:txBody>
      </p:sp>
      <p:pic>
        <p:nvPicPr>
          <p:cNvPr id="9219" name="Picture 3"/>
          <p:cNvPicPr>
            <a:picLocks noGrp="1" noChangeAspect="1" noChangeArrowheads="1"/>
          </p:cNvPicPr>
          <p:nvPr>
            <p:ph idx="1"/>
          </p:nvPr>
        </p:nvPicPr>
        <p:blipFill>
          <a:blip r:embed="rId2"/>
          <a:srcRect/>
          <a:stretch>
            <a:fillRect/>
          </a:stretch>
        </p:blipFill>
        <p:spPr bwMode="auto">
          <a:xfrm>
            <a:off x="1066800" y="1219200"/>
            <a:ext cx="68580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smtClean="0">
                <a:solidFill>
                  <a:schemeClr val="accent2"/>
                </a:solidFill>
              </a:rPr>
              <a:t>References</a:t>
            </a:r>
            <a:endParaRPr lang="en-IN" sz="4000" dirty="0">
              <a:solidFill>
                <a:schemeClr val="accent2"/>
              </a:solidFill>
            </a:endParaRPr>
          </a:p>
        </p:txBody>
      </p:sp>
      <p:sp>
        <p:nvSpPr>
          <p:cNvPr id="3" name="Content Placeholder 2"/>
          <p:cNvSpPr>
            <a:spLocks noGrp="1"/>
          </p:cNvSpPr>
          <p:nvPr>
            <p:ph idx="1"/>
          </p:nvPr>
        </p:nvSpPr>
        <p:spPr>
          <a:xfrm>
            <a:off x="457200" y="1371600"/>
            <a:ext cx="8229600" cy="4754563"/>
          </a:xfrm>
        </p:spPr>
        <p:txBody>
          <a:bodyPr/>
          <a:lstStyle/>
          <a:p>
            <a:r>
              <a:rPr lang="en-IN" sz="2800" dirty="0" smtClean="0">
                <a:hlinkClick r:id="rId2"/>
              </a:rPr>
              <a:t>https://</a:t>
            </a:r>
            <a:r>
              <a:rPr lang="en-IN" sz="2800" dirty="0" smtClean="0">
                <a:hlinkClick r:id="rId2"/>
              </a:rPr>
              <a:t>www.researchgate.net</a:t>
            </a:r>
            <a:endParaRPr lang="en-IN" sz="2800" dirty="0" smtClean="0"/>
          </a:p>
          <a:p>
            <a:r>
              <a:rPr lang="en-IN" sz="2800" dirty="0" smtClean="0">
                <a:hlinkClick r:id="rId3"/>
              </a:rPr>
              <a:t>https://www.analog.com</a:t>
            </a:r>
            <a:r>
              <a:rPr lang="en-IN" sz="2800" dirty="0" smtClean="0">
                <a:hlinkClick r:id="rId3"/>
              </a:rPr>
              <a:t>/</a:t>
            </a:r>
            <a:endParaRPr lang="en-IN" sz="2800" dirty="0" smtClean="0"/>
          </a:p>
          <a:p>
            <a:r>
              <a:rPr lang="en-IN" sz="2800" dirty="0" smtClean="0">
                <a:hlinkClick r:id="rId4"/>
              </a:rPr>
              <a:t>https://www.sciencedirect.com</a:t>
            </a:r>
            <a:r>
              <a:rPr lang="en-IN" sz="2800" dirty="0" smtClean="0">
                <a:hlinkClick r:id="rId4"/>
              </a:rPr>
              <a:t>/</a:t>
            </a:r>
            <a:endParaRPr lang="en-IN" sz="2800" dirty="0" smtClean="0"/>
          </a:p>
          <a:p>
            <a:r>
              <a:rPr lang="en-IN" sz="2800" dirty="0" smtClean="0">
                <a:hlinkClick r:id="rId5"/>
              </a:rPr>
              <a:t>https://www.nature.com</a:t>
            </a:r>
            <a:r>
              <a:rPr lang="en-IN" sz="2800" dirty="0" smtClean="0">
                <a:hlinkClick r:id="rId5"/>
              </a:rPr>
              <a:t>/</a:t>
            </a:r>
            <a:endParaRPr lang="en-IN" sz="2800" dirty="0" smtClean="0"/>
          </a:p>
          <a:p>
            <a:r>
              <a:rPr lang="en-IN" sz="2800" dirty="0" smtClean="0">
                <a:hlinkClick r:id="rId6"/>
              </a:rPr>
              <a:t>https://www.semanticscholar.org</a:t>
            </a:r>
            <a:r>
              <a:rPr lang="en-IN" sz="2800" dirty="0" smtClean="0">
                <a:hlinkClick r:id="rId6"/>
              </a:rPr>
              <a:t>/</a:t>
            </a:r>
            <a:endParaRPr lang="en-IN" sz="2800" dirty="0" smtClean="0"/>
          </a:p>
          <a:p>
            <a:r>
              <a:rPr lang="en-IN" sz="2800" dirty="0" smtClean="0">
                <a:hlinkClick r:id="rId7"/>
              </a:rPr>
              <a:t>https://core.ac.uk</a:t>
            </a:r>
            <a:r>
              <a:rPr lang="en-IN" sz="2800" dirty="0" smtClean="0">
                <a:hlinkClick r:id="rId7"/>
              </a:rPr>
              <a:t>/</a:t>
            </a:r>
            <a:endParaRPr lang="en-IN" sz="2800" dirty="0" smtClean="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6DCAC"/>
            </a:gs>
            <a:gs pos="12000">
              <a:srgbClr val="E6D78A"/>
            </a:gs>
            <a:gs pos="30000">
              <a:srgbClr val="C7AC4C"/>
            </a:gs>
            <a:gs pos="45000">
              <a:srgbClr val="E6D78A"/>
            </a:gs>
            <a:gs pos="77000">
              <a:srgbClr val="C7AC4C"/>
            </a:gs>
            <a:gs pos="100000">
              <a:srgbClr val="E6DCAC"/>
            </a:gs>
          </a:gsLst>
          <a:lin ang="5400000" scaled="0"/>
          <a:tileRect r="-100000" b="-100000"/>
        </a:gradFill>
        <a:effectLst/>
      </p:bgPr>
    </p:bg>
    <p:spTree>
      <p:nvGrpSpPr>
        <p:cNvPr id="1" name=""/>
        <p:cNvGrpSpPr/>
        <p:nvPr/>
      </p:nvGrpSpPr>
      <p:grpSpPr>
        <a:xfrm>
          <a:off x="0" y="0"/>
          <a:ext cx="0" cy="0"/>
          <a:chOff x="0" y="0"/>
          <a:chExt cx="0" cy="0"/>
        </a:xfrm>
      </p:grpSpPr>
      <p:pic>
        <p:nvPicPr>
          <p:cNvPr id="10242" name="Picture 2" descr="C:\Users\gvest\Desktop\Downloaded Images\thank_you2_480x480.jpg"/>
          <p:cNvPicPr>
            <a:picLocks noChangeAspect="1" noChangeArrowheads="1"/>
          </p:cNvPicPr>
          <p:nvPr/>
        </p:nvPicPr>
        <p:blipFill>
          <a:blip r:embed="rId2"/>
          <a:srcRect/>
          <a:stretch>
            <a:fillRect/>
          </a:stretch>
        </p:blipFill>
        <p:spPr bwMode="auto">
          <a:xfrm>
            <a:off x="1524000" y="1295400"/>
            <a:ext cx="5786649" cy="4267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6DCAC"/>
            </a:gs>
            <a:gs pos="12000">
              <a:srgbClr val="E6D78A"/>
            </a:gs>
            <a:gs pos="30000">
              <a:srgbClr val="C7AC4C"/>
            </a:gs>
            <a:gs pos="45000">
              <a:srgbClr val="E6D78A"/>
            </a:gs>
            <a:gs pos="77000">
              <a:srgbClr val="C7AC4C"/>
            </a:gs>
            <a:gs pos="100000">
              <a:srgbClr val="E6DCAC"/>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endParaRPr lang="en-IN" dirty="0"/>
          </a:p>
        </p:txBody>
      </p:sp>
      <p:sp>
        <p:nvSpPr>
          <p:cNvPr id="3" name="Content Placeholder 2"/>
          <p:cNvSpPr>
            <a:spLocks noGrp="1"/>
          </p:cNvSpPr>
          <p:nvPr>
            <p:ph idx="1"/>
          </p:nvPr>
        </p:nvSpPr>
        <p:spPr>
          <a:xfrm>
            <a:off x="457200" y="609600"/>
            <a:ext cx="8229600" cy="5516563"/>
          </a:xfrm>
        </p:spPr>
        <p:txBody>
          <a:bodyPr/>
          <a:lstStyle/>
          <a:p>
            <a:endParaRPr lang="en-US" dirty="0" smtClean="0"/>
          </a:p>
          <a:p>
            <a:endParaRPr lang="en-US" dirty="0" smtClean="0"/>
          </a:p>
          <a:p>
            <a:r>
              <a:rPr lang="en-US" dirty="0" smtClean="0"/>
              <a:t>In NDIR Gas Sensors, generally two main things happen:</a:t>
            </a:r>
          </a:p>
          <a:p>
            <a:endParaRPr lang="en-US" dirty="0" smtClean="0"/>
          </a:p>
          <a:p>
            <a:pPr>
              <a:buNone/>
            </a:pPr>
            <a:r>
              <a:rPr lang="en-US" dirty="0" smtClean="0"/>
              <a:t>             1. 	Beer-Lambert Law</a:t>
            </a:r>
          </a:p>
          <a:p>
            <a:pPr>
              <a:buNone/>
            </a:pPr>
            <a:r>
              <a:rPr lang="en-US" dirty="0" smtClean="0"/>
              <a:t>             2.    IR-Spectroscopy</a:t>
            </a:r>
            <a:endParaRPr lang="en-IN" dirty="0" smtClean="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2"/>
                </a:solidFill>
              </a:rPr>
              <a:t>Different ways to detect an IR Radiation….</a:t>
            </a:r>
            <a:endParaRPr lang="en-IN" sz="3200" dirty="0">
              <a:solidFill>
                <a:schemeClr val="accent2"/>
              </a:solidFill>
            </a:endParaRPr>
          </a:p>
        </p:txBody>
      </p:sp>
      <p:sp>
        <p:nvSpPr>
          <p:cNvPr id="3" name="Content Placeholder 2"/>
          <p:cNvSpPr>
            <a:spLocks noGrp="1"/>
          </p:cNvSpPr>
          <p:nvPr>
            <p:ph idx="1"/>
          </p:nvPr>
        </p:nvSpPr>
        <p:spPr>
          <a:xfrm>
            <a:off x="457200" y="1295400"/>
            <a:ext cx="8229600" cy="4830763"/>
          </a:xfrm>
        </p:spPr>
        <p:txBody>
          <a:bodyPr>
            <a:normAutofit/>
          </a:bodyPr>
          <a:lstStyle/>
          <a:p>
            <a:r>
              <a:rPr lang="en-US" sz="2800" dirty="0" smtClean="0"/>
              <a:t>Thermal Detectors</a:t>
            </a:r>
          </a:p>
          <a:p>
            <a:pPr>
              <a:buNone/>
            </a:pPr>
            <a:r>
              <a:rPr lang="en-US" sz="2000" dirty="0" smtClean="0"/>
              <a:t>   1. </a:t>
            </a:r>
            <a:r>
              <a:rPr lang="en-US" sz="2000" dirty="0" smtClean="0"/>
              <a:t>Thermopile</a:t>
            </a:r>
          </a:p>
          <a:p>
            <a:pPr>
              <a:buNone/>
            </a:pPr>
            <a:r>
              <a:rPr lang="en-US" sz="2000" dirty="0" smtClean="0"/>
              <a:t> </a:t>
            </a:r>
            <a:r>
              <a:rPr lang="en-US" sz="2000" dirty="0" smtClean="0"/>
              <a:t>  2. Thermistor</a:t>
            </a:r>
          </a:p>
          <a:p>
            <a:pPr>
              <a:buNone/>
            </a:pPr>
            <a:r>
              <a:rPr lang="en-US" sz="2000" dirty="0" smtClean="0"/>
              <a:t>   3. Pyroelectric Detector</a:t>
            </a:r>
          </a:p>
          <a:p>
            <a:pPr>
              <a:buNone/>
            </a:pPr>
            <a:r>
              <a:rPr lang="en-US" sz="2000" dirty="0" smtClean="0"/>
              <a:t> </a:t>
            </a:r>
            <a:r>
              <a:rPr lang="en-US" sz="2000" dirty="0" smtClean="0"/>
              <a:t>  4. Bolometer</a:t>
            </a:r>
          </a:p>
          <a:p>
            <a:pPr>
              <a:buNone/>
            </a:pPr>
            <a:r>
              <a:rPr lang="en-US" sz="2000" dirty="0" smtClean="0"/>
              <a:t> </a:t>
            </a:r>
            <a:r>
              <a:rPr lang="en-US" sz="2000" dirty="0" smtClean="0"/>
              <a:t>  5. Golay Cell</a:t>
            </a:r>
            <a:endParaRPr lang="en-IN" sz="2000" dirty="0" smtClean="0"/>
          </a:p>
          <a:p>
            <a:endParaRPr lang="en-US" sz="2800" dirty="0" smtClean="0"/>
          </a:p>
          <a:p>
            <a:r>
              <a:rPr lang="en-US" sz="2800" dirty="0" smtClean="0"/>
              <a:t>Photodetectors (or Photon Detectors)</a:t>
            </a:r>
          </a:p>
          <a:p>
            <a:pPr>
              <a:buNone/>
            </a:pPr>
            <a:r>
              <a:rPr lang="en-US" sz="2000" dirty="0" smtClean="0"/>
              <a:t>   1. Photoconductivity Cell</a:t>
            </a:r>
          </a:p>
          <a:p>
            <a:pPr>
              <a:buNone/>
            </a:pPr>
            <a:r>
              <a:rPr lang="en-US" sz="2000" dirty="0" smtClean="0"/>
              <a:t> </a:t>
            </a:r>
            <a:r>
              <a:rPr lang="en-US" sz="2000" dirty="0" smtClean="0"/>
              <a:t>  2. Semiconductor Detectors</a:t>
            </a: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solidFill>
                  <a:schemeClr val="accent2"/>
                </a:solidFill>
              </a:rPr>
              <a:t>NDIR Gas Sensor Using Thermopile Detector</a:t>
            </a:r>
            <a:endParaRPr lang="en-IN" sz="3200" dirty="0">
              <a:solidFill>
                <a:schemeClr val="accent2"/>
              </a:solidFill>
            </a:endParaRPr>
          </a:p>
        </p:txBody>
      </p:sp>
      <p:pic>
        <p:nvPicPr>
          <p:cNvPr id="1029" name="Picture 5" descr="C:\Users\gvest\Desktop\Downloaded Images\136253_001 (1).png"/>
          <p:cNvPicPr>
            <a:picLocks noGrp="1" noChangeAspect="1" noChangeArrowheads="1"/>
          </p:cNvPicPr>
          <p:nvPr>
            <p:ph idx="1"/>
          </p:nvPr>
        </p:nvPicPr>
        <p:blipFill>
          <a:blip r:embed="rId3"/>
          <a:srcRect/>
          <a:stretch>
            <a:fillRect/>
          </a:stretch>
        </p:blipFill>
        <p:spPr bwMode="auto">
          <a:xfrm>
            <a:off x="609600" y="1205964"/>
            <a:ext cx="7973712" cy="534723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dirty="0" smtClean="0">
                <a:solidFill>
                  <a:schemeClr val="accent2"/>
                </a:solidFill>
              </a:rPr>
              <a:t>Cont….</a:t>
            </a:r>
            <a:endParaRPr lang="en-IN" sz="3200" dirty="0">
              <a:solidFill>
                <a:schemeClr val="accent2"/>
              </a:solidFill>
            </a:endParaRPr>
          </a:p>
        </p:txBody>
      </p:sp>
      <p:sp>
        <p:nvSpPr>
          <p:cNvPr id="3" name="Content Placeholder 2"/>
          <p:cNvSpPr>
            <a:spLocks noGrp="1"/>
          </p:cNvSpPr>
          <p:nvPr>
            <p:ph idx="1"/>
          </p:nvPr>
        </p:nvSpPr>
        <p:spPr>
          <a:xfrm>
            <a:off x="457200" y="1219200"/>
            <a:ext cx="8229600" cy="5257800"/>
          </a:xfrm>
        </p:spPr>
        <p:txBody>
          <a:bodyPr>
            <a:normAutofit/>
          </a:bodyPr>
          <a:lstStyle/>
          <a:p>
            <a:r>
              <a:rPr lang="en-US" sz="1800" dirty="0" smtClean="0"/>
              <a:t>Since, in case of a thermopile detector ( usually, series connection of thermocouples), the temperature difference between the active and the reference junction creates a potential difference, and if the later quantity is measured with a voltmeter and if we measure the temperature of reference junction using thermistor, we can calculate the concentration of the target gas.</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Ex- </a:t>
            </a:r>
            <a:r>
              <a:rPr lang="en-IN" sz="1800" dirty="0" smtClean="0"/>
              <a:t>If IR light is applied to a dual thermopile detector fitted with a pair of optical filters so that one filter is centered on 4260 nm and the other on 3910 nm, the concentration of carbon dioxide can be measured from the ratios of the two thermopile voltages.</a:t>
            </a:r>
            <a:endParaRPr lang="en-IN" sz="1800" dirty="0"/>
          </a:p>
        </p:txBody>
      </p:sp>
      <p:pic>
        <p:nvPicPr>
          <p:cNvPr id="2052" name="Picture 4" descr="C:\Users\gvest\Desktop\Downloaded Images\136253_002.png"/>
          <p:cNvPicPr>
            <a:picLocks noChangeAspect="1" noChangeArrowheads="1"/>
          </p:cNvPicPr>
          <p:nvPr/>
        </p:nvPicPr>
        <p:blipFill>
          <a:blip r:embed="rId3"/>
          <a:srcRect/>
          <a:stretch>
            <a:fillRect/>
          </a:stretch>
        </p:blipFill>
        <p:spPr bwMode="auto">
          <a:xfrm>
            <a:off x="609600" y="2895600"/>
            <a:ext cx="8153400" cy="17526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D6B19C"/>
            </a:gs>
            <a:gs pos="30000">
              <a:srgbClr val="D49E6C"/>
            </a:gs>
            <a:gs pos="70000">
              <a:srgbClr val="A65528"/>
            </a:gs>
            <a:gs pos="100000">
              <a:srgbClr val="663012"/>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IN" sz="3200" dirty="0" smtClean="0">
                <a:solidFill>
                  <a:schemeClr val="accent2"/>
                </a:solidFill>
              </a:rPr>
              <a:t>Driver Circuit for Thermopile Detector</a:t>
            </a:r>
            <a:r>
              <a:rPr lang="en-IN" sz="3200" dirty="0" smtClean="0">
                <a:solidFill>
                  <a:schemeClr val="accent2"/>
                </a:solidFill>
              </a:rPr>
              <a:t/>
            </a:r>
            <a:br>
              <a:rPr lang="en-IN" sz="3200" dirty="0" smtClean="0">
                <a:solidFill>
                  <a:schemeClr val="accent2"/>
                </a:solidFill>
              </a:rPr>
            </a:br>
            <a:endParaRPr lang="en-IN" sz="3200" dirty="0">
              <a:solidFill>
                <a:schemeClr val="accent2"/>
              </a:solidFill>
            </a:endParaRPr>
          </a:p>
        </p:txBody>
      </p:sp>
      <p:pic>
        <p:nvPicPr>
          <p:cNvPr id="3075" name="Picture 3" descr="C:\Users\gvest\Desktop\Downloaded Images\136253_007.png"/>
          <p:cNvPicPr>
            <a:picLocks noGrp="1" noChangeAspect="1" noChangeArrowheads="1"/>
          </p:cNvPicPr>
          <p:nvPr>
            <p:ph idx="1"/>
          </p:nvPr>
        </p:nvPicPr>
        <p:blipFill>
          <a:blip r:embed="rId2"/>
          <a:srcRect/>
          <a:stretch>
            <a:fillRect/>
          </a:stretch>
        </p:blipFill>
        <p:spPr bwMode="auto">
          <a:xfrm>
            <a:off x="762000" y="1219200"/>
            <a:ext cx="7315200" cy="4953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BEAC7"/>
            </a:gs>
            <a:gs pos="17999">
              <a:srgbClr val="FEE7F2"/>
            </a:gs>
            <a:gs pos="36000">
              <a:srgbClr val="FAC77D"/>
            </a:gs>
            <a:gs pos="61000">
              <a:srgbClr val="FBA97D"/>
            </a:gs>
            <a:gs pos="82001">
              <a:srgbClr val="FBD49C"/>
            </a:gs>
            <a:gs pos="100000">
              <a:srgbClr val="FEE7F2"/>
            </a:gs>
          </a:gsLst>
          <a:lin ang="189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2"/>
                </a:solidFill>
              </a:rPr>
              <a:t>NDIR Gas Sensor Using </a:t>
            </a:r>
            <a:r>
              <a:rPr lang="en-US" sz="3200" dirty="0" smtClean="0">
                <a:solidFill>
                  <a:schemeClr val="accent2"/>
                </a:solidFill>
              </a:rPr>
              <a:t>Thermopile and Temperature Sensor</a:t>
            </a:r>
            <a:endParaRPr lang="en-IN" sz="3200" dirty="0"/>
          </a:p>
        </p:txBody>
      </p:sp>
      <p:pic>
        <p:nvPicPr>
          <p:cNvPr id="4098" name="Picture 2" descr="C:\Users\gvest\Desktop\Downloaded Images\download.png"/>
          <p:cNvPicPr>
            <a:picLocks noGrp="1" noChangeAspect="1" noChangeArrowheads="1"/>
          </p:cNvPicPr>
          <p:nvPr>
            <p:ph idx="1"/>
          </p:nvPr>
        </p:nvPicPr>
        <p:blipFill>
          <a:blip r:embed="rId2"/>
          <a:srcRect/>
          <a:stretch>
            <a:fillRect/>
          </a:stretch>
        </p:blipFill>
        <p:spPr bwMode="auto">
          <a:xfrm>
            <a:off x="1676400" y="1600200"/>
            <a:ext cx="5779001" cy="462780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189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2"/>
                </a:solidFill>
              </a:rPr>
              <a:t>NDIR Gas Sensor </a:t>
            </a:r>
            <a:r>
              <a:rPr lang="en-US" sz="3200" dirty="0" smtClean="0">
                <a:solidFill>
                  <a:schemeClr val="accent2"/>
                </a:solidFill>
              </a:rPr>
              <a:t>Using Pyroelectric Detector</a:t>
            </a:r>
            <a:endParaRPr lang="en-IN" sz="3200" dirty="0"/>
          </a:p>
        </p:txBody>
      </p:sp>
      <p:pic>
        <p:nvPicPr>
          <p:cNvPr id="5122" name="Picture 2" descr="C:\Users\gvest\Desktop\Downloaded Images\1-s2.0-S0925400521010054-gr1_lrg.jpg"/>
          <p:cNvPicPr>
            <a:picLocks noGrp="1" noChangeAspect="1" noChangeArrowheads="1"/>
          </p:cNvPicPr>
          <p:nvPr>
            <p:ph idx="1"/>
          </p:nvPr>
        </p:nvPicPr>
        <p:blipFill>
          <a:blip r:embed="rId2" cstate="print"/>
          <a:srcRect/>
          <a:stretch>
            <a:fillRect/>
          </a:stretch>
        </p:blipFill>
        <p:spPr bwMode="auto">
          <a:xfrm>
            <a:off x="406233" y="1447800"/>
            <a:ext cx="8272000" cy="51816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3200" dirty="0" smtClean="0">
                <a:solidFill>
                  <a:schemeClr val="accent2"/>
                </a:solidFill>
              </a:rPr>
              <a:t>Cont….</a:t>
            </a:r>
            <a:endParaRPr lang="en-IN" sz="3200" dirty="0">
              <a:solidFill>
                <a:schemeClr val="accent2"/>
              </a:solidFill>
            </a:endParaRPr>
          </a:p>
        </p:txBody>
      </p:sp>
      <p:sp>
        <p:nvSpPr>
          <p:cNvPr id="3" name="Content Placeholder 2"/>
          <p:cNvSpPr>
            <a:spLocks noGrp="1"/>
          </p:cNvSpPr>
          <p:nvPr>
            <p:ph idx="1"/>
          </p:nvPr>
        </p:nvSpPr>
        <p:spPr>
          <a:xfrm>
            <a:off x="457200" y="914400"/>
            <a:ext cx="8229600" cy="5638800"/>
          </a:xfrm>
        </p:spPr>
        <p:txBody>
          <a:bodyPr>
            <a:noAutofit/>
          </a:bodyPr>
          <a:lstStyle/>
          <a:p>
            <a:pPr>
              <a:buNone/>
            </a:pPr>
            <a:r>
              <a:rPr lang="en-IN" sz="2000" dirty="0" smtClean="0"/>
              <a:t>Fig. 1a shows a schematic of the </a:t>
            </a:r>
            <a:r>
              <a:rPr lang="en-IN" sz="2000" dirty="0" err="1" smtClean="0"/>
              <a:t>ScAlN</a:t>
            </a:r>
            <a:r>
              <a:rPr lang="en-IN" sz="2000" dirty="0" smtClean="0"/>
              <a:t>-based pyroelectric </a:t>
            </a:r>
            <a:r>
              <a:rPr lang="en-IN" sz="2000" dirty="0" smtClean="0"/>
              <a:t>detector</a:t>
            </a:r>
          </a:p>
          <a:p>
            <a:pPr>
              <a:buNone/>
            </a:pPr>
            <a:r>
              <a:rPr lang="en-IN" sz="2000" dirty="0" smtClean="0"/>
              <a:t>that we use. The pyroelectric detector consists of a pyroelectric sensing</a:t>
            </a:r>
          </a:p>
          <a:p>
            <a:pPr>
              <a:buNone/>
            </a:pPr>
            <a:r>
              <a:rPr lang="en-IN" sz="2000" dirty="0" smtClean="0"/>
              <a:t>layer </a:t>
            </a:r>
            <a:r>
              <a:rPr lang="en-IN" sz="2000" dirty="0" smtClean="0"/>
              <a:t>with area ~ 500 </a:t>
            </a:r>
            <a:r>
              <a:rPr lang="en-IN" sz="2000" dirty="0" err="1" smtClean="0"/>
              <a:t>μm</a:t>
            </a:r>
            <a:r>
              <a:rPr lang="en-IN" sz="2000" dirty="0" smtClean="0"/>
              <a:t> x 500 </a:t>
            </a:r>
            <a:r>
              <a:rPr lang="en-IN" sz="2000" dirty="0" err="1" smtClean="0"/>
              <a:t>μm</a:t>
            </a:r>
            <a:r>
              <a:rPr lang="en-IN" sz="2000" dirty="0" smtClean="0"/>
              <a:t>. We use 12 %-doped </a:t>
            </a:r>
            <a:r>
              <a:rPr lang="en-IN" sz="2000" dirty="0" err="1" smtClean="0"/>
              <a:t>ScAlN</a:t>
            </a:r>
            <a:r>
              <a:rPr lang="en-IN" sz="2000" dirty="0" smtClean="0"/>
              <a:t> with</a:t>
            </a:r>
          </a:p>
          <a:p>
            <a:pPr>
              <a:buNone/>
            </a:pPr>
            <a:r>
              <a:rPr lang="en-IN" sz="2000" dirty="0" smtClean="0"/>
              <a:t>thickness of ~1 </a:t>
            </a:r>
            <a:r>
              <a:rPr lang="en-IN" sz="2000" dirty="0" err="1" smtClean="0"/>
              <a:t>μm</a:t>
            </a:r>
            <a:r>
              <a:rPr lang="en-IN" sz="2000" dirty="0" smtClean="0"/>
              <a:t> as the pyroelectric sensing layer. On top and below the</a:t>
            </a:r>
          </a:p>
          <a:p>
            <a:pPr>
              <a:buNone/>
            </a:pPr>
            <a:r>
              <a:rPr lang="en-IN" sz="2000" dirty="0" err="1" smtClean="0"/>
              <a:t>ScAlN</a:t>
            </a:r>
            <a:r>
              <a:rPr lang="en-IN" sz="2000" dirty="0" smtClean="0"/>
              <a:t> </a:t>
            </a:r>
            <a:r>
              <a:rPr lang="en-IN" sz="2000" dirty="0" smtClean="0"/>
              <a:t>sensing layer is the top and bottom electrodes respectively. </a:t>
            </a:r>
            <a:r>
              <a:rPr lang="en-IN" sz="2000" dirty="0" err="1" smtClean="0"/>
              <a:t>Tita</a:t>
            </a:r>
            <a:r>
              <a:rPr lang="en-IN" sz="2000" dirty="0" smtClean="0"/>
              <a:t>-</a:t>
            </a:r>
          </a:p>
          <a:p>
            <a:pPr>
              <a:buNone/>
            </a:pPr>
            <a:r>
              <a:rPr lang="en-IN" sz="2000" dirty="0" err="1" smtClean="0"/>
              <a:t>nium</a:t>
            </a:r>
            <a:r>
              <a:rPr lang="en-IN" sz="2000" dirty="0" smtClean="0"/>
              <a:t> nitride (</a:t>
            </a:r>
            <a:r>
              <a:rPr lang="en-IN" sz="2000" dirty="0" err="1" smtClean="0"/>
              <a:t>TiN</a:t>
            </a:r>
            <a:r>
              <a:rPr lang="en-IN" sz="2000" dirty="0" smtClean="0"/>
              <a:t>) is used as the top electrode and molybdenum (Mo) </a:t>
            </a:r>
            <a:r>
              <a:rPr lang="en-IN" sz="2000" dirty="0" smtClean="0"/>
              <a:t>as</a:t>
            </a:r>
          </a:p>
          <a:p>
            <a:pPr>
              <a:buNone/>
            </a:pPr>
            <a:r>
              <a:rPr lang="en-IN" sz="2000" dirty="0" smtClean="0"/>
              <a:t>the </a:t>
            </a:r>
            <a:r>
              <a:rPr lang="en-IN" sz="2000" dirty="0" smtClean="0"/>
              <a:t>bottom electrode. Above </a:t>
            </a:r>
            <a:r>
              <a:rPr lang="en-IN" sz="2000" dirty="0" err="1" smtClean="0"/>
              <a:t>TiN</a:t>
            </a:r>
            <a:r>
              <a:rPr lang="en-IN" sz="2000" dirty="0" smtClean="0"/>
              <a:t> top electrode is a dielectric stack of</a:t>
            </a:r>
          </a:p>
          <a:p>
            <a:pPr>
              <a:buNone/>
            </a:pPr>
            <a:r>
              <a:rPr lang="en-IN" sz="2000" dirty="0" smtClean="0"/>
              <a:t>silicon dioxide – silicon nitride – silicon dioxide (SiO2-SiN-SiO2) which</a:t>
            </a:r>
          </a:p>
          <a:p>
            <a:pPr>
              <a:buNone/>
            </a:pPr>
            <a:r>
              <a:rPr lang="en-IN" sz="2000" dirty="0" smtClean="0"/>
              <a:t>acts as the absorber to help enhance light absorption into the device. This</a:t>
            </a:r>
          </a:p>
          <a:p>
            <a:pPr>
              <a:buNone/>
            </a:pPr>
            <a:r>
              <a:rPr lang="en-IN" sz="2000" dirty="0" smtClean="0"/>
              <a:t>absorber stack is used to help broaden the absorption bandwidth with 3</a:t>
            </a:r>
          </a:p>
          <a:p>
            <a:pPr>
              <a:buNone/>
            </a:pPr>
            <a:r>
              <a:rPr lang="en-IN" sz="2000" dirty="0" smtClean="0"/>
              <a:t>layers of dielectric films and create destructive light wave interference </a:t>
            </a:r>
            <a:r>
              <a:rPr lang="en-IN" sz="2000" dirty="0" smtClean="0"/>
              <a:t>in</a:t>
            </a:r>
          </a:p>
          <a:p>
            <a:pPr>
              <a:buNone/>
            </a:pPr>
            <a:r>
              <a:rPr lang="en-IN" sz="2000" dirty="0" smtClean="0"/>
              <a:t>the stack for more efficient </a:t>
            </a:r>
            <a:r>
              <a:rPr lang="en-IN" sz="2000" dirty="0" smtClean="0"/>
              <a:t>absorption. </a:t>
            </a:r>
            <a:endParaRPr lang="en-IN"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549</Words>
  <Application>Microsoft Office PowerPoint</Application>
  <PresentationFormat>On-screen Show (4:3)</PresentationFormat>
  <Paragraphs>62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Different Circuits For NDIR GAS Sensor</vt:lpstr>
      <vt:lpstr>Slide 2</vt:lpstr>
      <vt:lpstr>Different ways to detect an IR Radiation….</vt:lpstr>
      <vt:lpstr>NDIR Gas Sensor Using Thermopile Detector</vt:lpstr>
      <vt:lpstr>Cont….</vt:lpstr>
      <vt:lpstr>Driver Circuit for Thermopile Detector </vt:lpstr>
      <vt:lpstr>NDIR Gas Sensor Using Thermopile and Temperature Sensor</vt:lpstr>
      <vt:lpstr>NDIR Gas Sensor Using Pyroelectric Detector</vt:lpstr>
      <vt:lpstr>Cont….</vt:lpstr>
      <vt:lpstr>Cont….</vt:lpstr>
      <vt:lpstr>Driver Circuit for Pyroelectric Detector</vt:lpstr>
      <vt:lpstr>NDIR Gas Sensor Using Bolometer Detector</vt:lpstr>
      <vt:lpstr>Driver Circuit for Bolometer Detector</vt:lpstr>
      <vt:lpstr>Absorption Spectra of Different IR Active Gases</vt:lpstr>
      <vt:lpstr>References</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Circuits For NDIR GAS Sensor</dc:title>
  <dc:creator>cucu nemo</dc:creator>
  <cp:lastModifiedBy>gvest</cp:lastModifiedBy>
  <cp:revision>37</cp:revision>
  <dcterms:created xsi:type="dcterms:W3CDTF">2006-08-16T00:00:00Z</dcterms:created>
  <dcterms:modified xsi:type="dcterms:W3CDTF">2021-09-14T22:22:27Z</dcterms:modified>
</cp:coreProperties>
</file>