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5" r:id="rId9"/>
    <p:sldId id="266" r:id="rId10"/>
    <p:sldId id="283" r:id="rId11"/>
    <p:sldId id="269" r:id="rId12"/>
    <p:sldId id="267" r:id="rId13"/>
    <p:sldId id="268" r:id="rId14"/>
    <p:sldId id="279" r:id="rId15"/>
    <p:sldId id="280" r:id="rId16"/>
    <p:sldId id="260" r:id="rId17"/>
    <p:sldId id="270" r:id="rId18"/>
    <p:sldId id="271" r:id="rId19"/>
    <p:sldId id="274" r:id="rId20"/>
    <p:sldId id="284" r:id="rId21"/>
    <p:sldId id="287" r:id="rId22"/>
    <p:sldId id="278" r:id="rId23"/>
    <p:sldId id="275" r:id="rId24"/>
    <p:sldId id="276" r:id="rId25"/>
    <p:sldId id="273" r:id="rId26"/>
    <p:sldId id="277" r:id="rId27"/>
    <p:sldId id="285" r:id="rId28"/>
    <p:sldId id="286" r:id="rId29"/>
    <p:sldId id="272" r:id="rId30"/>
    <p:sldId id="281" r:id="rId31"/>
    <p:sldId id="26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141166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1176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8BFECC-0B8C-4180-8868-057C0313BB2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09779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528379-649F-43DC-939F-E8E8A8893B32}"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112158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528379-649F-43DC-939F-E8E8A8893B32}"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8BFECC-0B8C-4180-8868-057C0313BB2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113961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528379-649F-43DC-939F-E8E8A8893B32}"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417085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29006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140101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34096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28379-649F-43DC-939F-E8E8A8893B32}"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28797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28379-649F-43DC-939F-E8E8A8893B32}"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104836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28379-649F-43DC-939F-E8E8A8893B32}" type="datetimeFigureOut">
              <a:rPr lang="en-IN" smtClean="0"/>
              <a:t>17-01-2022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349991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28379-649F-43DC-939F-E8E8A8893B32}" type="datetimeFigureOut">
              <a:rPr lang="en-IN" smtClean="0"/>
              <a:t>17-01-2022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9154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28379-649F-43DC-939F-E8E8A8893B32}" type="datetimeFigureOut">
              <a:rPr lang="en-IN" smtClean="0"/>
              <a:t>17-01-2022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410254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28379-649F-43DC-939F-E8E8A8893B32}"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267079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28379-649F-43DC-939F-E8E8A8893B32}"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8BFECC-0B8C-4180-8868-057C0313BB2D}" type="slidenum">
              <a:rPr lang="en-IN" smtClean="0"/>
              <a:t>‹#›</a:t>
            </a:fld>
            <a:endParaRPr lang="en-IN"/>
          </a:p>
        </p:txBody>
      </p:sp>
    </p:spTree>
    <p:extLst>
      <p:ext uri="{BB962C8B-B14F-4D97-AF65-F5344CB8AC3E}">
        <p14:creationId xmlns:p14="http://schemas.microsoft.com/office/powerpoint/2010/main" val="41960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528379-649F-43DC-939F-E8E8A8893B32}" type="datetimeFigureOut">
              <a:rPr lang="en-IN" smtClean="0"/>
              <a:t>17-01-2022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8BFECC-0B8C-4180-8868-057C0313BB2D}" type="slidenum">
              <a:rPr lang="en-IN" smtClean="0"/>
              <a:t>‹#›</a:t>
            </a:fld>
            <a:endParaRPr lang="en-IN"/>
          </a:p>
        </p:txBody>
      </p:sp>
    </p:spTree>
    <p:extLst>
      <p:ext uri="{BB962C8B-B14F-4D97-AF65-F5344CB8AC3E}">
        <p14:creationId xmlns:p14="http://schemas.microsoft.com/office/powerpoint/2010/main" val="19608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Special:BookSources/978-1-4020-9252-7" TargetMode="External"/><Relationship Id="rId3" Type="http://schemas.openxmlformats.org/officeDocument/2006/relationships/hyperlink" Target="https://en.wikipedia.org/wiki/Nondispersive_infrared_sensor" TargetMode="External"/><Relationship Id="rId7" Type="http://schemas.openxmlformats.org/officeDocument/2006/relationships/hyperlink" Target="https://en.wikipedia.org/wiki/ISBN_(identifier)" TargetMode="External"/><Relationship Id="rId2" Type="http://schemas.openxmlformats.org/officeDocument/2006/relationships/hyperlink" Target="https://spie.org/publications/fg08_p65_beers_law?SSO=1" TargetMode="External"/><Relationship Id="rId1" Type="http://schemas.openxmlformats.org/officeDocument/2006/relationships/slideLayout" Target="../slideLayouts/slideLayout2.xml"/><Relationship Id="rId6" Type="http://schemas.openxmlformats.org/officeDocument/2006/relationships/hyperlink" Target="https://ui.adsabs.harvard.edu/abs/2009uodm.book.....B" TargetMode="External"/><Relationship Id="rId5" Type="http://schemas.openxmlformats.org/officeDocument/2006/relationships/hyperlink" Target="https://en.wikipedia.org/wiki/Bibcode_(identifier)" TargetMode="External"/><Relationship Id="rId4" Type="http://schemas.openxmlformats.org/officeDocument/2006/relationships/hyperlink" Target="https://commons.wikimedia.org/wiki/File:Mid-infrared_absorption_spectra_of_Gases.png" TargetMode="External"/><Relationship Id="rId9" Type="http://schemas.openxmlformats.org/officeDocument/2006/relationships/hyperlink" Target="https://www.rp-photonics.com/infrared_ligh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R%26D_Magazine" TargetMode="External"/><Relationship Id="rId7" Type="http://schemas.openxmlformats.org/officeDocument/2006/relationships/hyperlink" Target="http://www.ipac.caltech.edu/Outreach/Edu/Regions/irregions.html" TargetMode="External"/><Relationship Id="rId2" Type="http://schemas.openxmlformats.org/officeDocument/2006/relationships/hyperlink" Target="http://www.rdmag.com/News/2012/08/Chemistry-Test-Measurement-Photonics-Photoacoustic-technique-hears-the-sound-of-dangerous-chemical-agents/?et_cid=2797047&amp;et_rid=54719290&amp;linkid=http%3a%2f%2fwww.rdmag.com%2fNews%2f2012%2f08%2fChemistry-Test-Measurement-Photonics-Photoacoustic-technique-hears-the-sound-of-dangerous-chemical-agents" TargetMode="External"/><Relationship Id="rId1" Type="http://schemas.openxmlformats.org/officeDocument/2006/relationships/slideLayout" Target="../slideLayouts/slideLayout2.xml"/><Relationship Id="rId6" Type="http://schemas.openxmlformats.org/officeDocument/2006/relationships/hyperlink" Target="https://archive.today/20120529/http:/www.ipac.caltech.edu/Outreach/Edu/Regions/irregions.html" TargetMode="External"/><Relationship Id="rId5" Type="http://schemas.openxmlformats.org/officeDocument/2006/relationships/hyperlink" Target="http://info.tuwien.ac.at/iflt/safety/section1/1_1_1.htm" TargetMode="External"/><Relationship Id="rId4" Type="http://schemas.openxmlformats.org/officeDocument/2006/relationships/hyperlink" Target="https://web.archive.org/web/20071028072110/http:/info.tuwien.ac.at/iflt/safety/section1/1_1_1.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F4B9-2B47-4CD3-9282-9B92036FD018}"/>
              </a:ext>
            </a:extLst>
          </p:cNvPr>
          <p:cNvSpPr>
            <a:spLocks noGrp="1"/>
          </p:cNvSpPr>
          <p:nvPr>
            <p:ph type="ctrTitle"/>
          </p:nvPr>
        </p:nvSpPr>
        <p:spPr>
          <a:xfrm>
            <a:off x="1492126" y="403698"/>
            <a:ext cx="9590468" cy="2889115"/>
          </a:xfrm>
        </p:spPr>
        <p:txBody>
          <a:bodyPr>
            <a:normAutofit fontScale="90000"/>
          </a:bodyPr>
          <a:lstStyle/>
          <a:p>
            <a:pPr algn="ctr">
              <a:lnSpc>
                <a:spcPct val="107000"/>
              </a:lnSpc>
              <a:spcAft>
                <a:spcPts val="800"/>
              </a:spcAft>
            </a:pPr>
            <a:r>
              <a:rPr lang="en-IN" sz="33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Designing an Arduino-based</a:t>
            </a:r>
            <a:r>
              <a:rPr lang="en-IN" sz="33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br>
              <a:rPr lang="en-IN" sz="3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3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Non-Dispersive Infrared (NDIR) Gas – Sensor</a:t>
            </a:r>
            <a:br>
              <a:rPr lang="en-IN" sz="28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28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As </a:t>
            </a:r>
            <a:b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br>
            <a: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 part of research internship</a:t>
            </a:r>
            <a:b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br>
            <a: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a:t>
            </a:r>
            <a:b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br>
            <a:r>
              <a:rPr lang="en-IN" sz="2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CSIR - Central Electronics Engineering Research Institute, </a:t>
            </a:r>
            <a:r>
              <a:rPr lang="en-IN" sz="2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Pilani</a:t>
            </a:r>
            <a:br>
              <a:rPr lang="en-IN" sz="18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871874-2F69-499C-95B6-E979339C0C6D}"/>
              </a:ext>
            </a:extLst>
          </p:cNvPr>
          <p:cNvSpPr>
            <a:spLocks noGrp="1"/>
          </p:cNvSpPr>
          <p:nvPr>
            <p:ph type="subTitle" idx="1"/>
          </p:nvPr>
        </p:nvSpPr>
        <p:spPr>
          <a:xfrm>
            <a:off x="1627874" y="2597285"/>
            <a:ext cx="9844267" cy="4533088"/>
          </a:xfrm>
        </p:spPr>
        <p:txBody>
          <a:bodyPr>
            <a:noAutofit/>
          </a:bodyPr>
          <a:lstStyle/>
          <a:p>
            <a:endParaRPr lang="en-GB" sz="2000" dirty="0">
              <a:solidFill>
                <a:schemeClr val="tx1"/>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 </a:t>
            </a:r>
          </a:p>
          <a:p>
            <a:endParaRPr lang="en-GB" sz="20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Submitted by:</a:t>
            </a:r>
          </a:p>
          <a:p>
            <a:r>
              <a:rPr lang="en-IN" sz="1600" b="1" dirty="0" err="1">
                <a:solidFill>
                  <a:schemeClr val="tx1"/>
                </a:solidFill>
                <a:latin typeface="Times New Roman" panose="02020603050405020304" pitchFamily="18" charset="0"/>
                <a:cs typeface="Times New Roman" panose="02020603050405020304" pitchFamily="18" charset="0"/>
              </a:rPr>
              <a:t>Kotha</a:t>
            </a:r>
            <a:r>
              <a:rPr lang="en-IN" sz="1600" b="1" dirty="0">
                <a:solidFill>
                  <a:schemeClr val="tx1"/>
                </a:solidFill>
                <a:latin typeface="Times New Roman" panose="02020603050405020304" pitchFamily="18" charset="0"/>
                <a:cs typeface="Times New Roman" panose="02020603050405020304" pitchFamily="18" charset="0"/>
              </a:rPr>
              <a:t> Venkata Ramakrishna</a:t>
            </a:r>
          </a:p>
          <a:p>
            <a:r>
              <a:rPr lang="en-IN" sz="1600" dirty="0" err="1">
                <a:solidFill>
                  <a:schemeClr val="tx1"/>
                </a:solidFill>
                <a:latin typeface="Times New Roman" panose="02020603050405020304" pitchFamily="18" charset="0"/>
                <a:cs typeface="Times New Roman" panose="02020603050405020304" pitchFamily="18" charset="0"/>
              </a:rPr>
              <a:t>M.Tech</a:t>
            </a:r>
            <a:r>
              <a:rPr lang="en-IN" sz="1600" dirty="0">
                <a:solidFill>
                  <a:schemeClr val="tx1"/>
                </a:solidFill>
                <a:latin typeface="Times New Roman" panose="02020603050405020304" pitchFamily="18" charset="0"/>
                <a:cs typeface="Times New Roman" panose="02020603050405020304" pitchFamily="18" charset="0"/>
              </a:rPr>
              <a:t> (Microelectronics &amp; VLSI Design - NIT, Sikkim)                                             Under the guidance of:</a:t>
            </a:r>
          </a:p>
          <a:p>
            <a:r>
              <a:rPr lang="en-IN" sz="1600" b="1" dirty="0">
                <a:solidFill>
                  <a:schemeClr val="tx1"/>
                </a:solidFill>
                <a:latin typeface="Times New Roman" panose="02020603050405020304" pitchFamily="18" charset="0"/>
                <a:cs typeface="Times New Roman" panose="02020603050405020304" pitchFamily="18" charset="0"/>
              </a:rPr>
              <a:t>Rishav Pandey                                                                                                                 </a:t>
            </a:r>
            <a:r>
              <a:rPr lang="en-IN" sz="1600" b="1" dirty="0" err="1">
                <a:solidFill>
                  <a:schemeClr val="tx1"/>
                </a:solidFill>
                <a:latin typeface="Times New Roman" panose="02020603050405020304" pitchFamily="18" charset="0"/>
                <a:cs typeface="Times New Roman" panose="02020603050405020304" pitchFamily="18" charset="0"/>
              </a:rPr>
              <a:t>Dr.</a:t>
            </a:r>
            <a:r>
              <a:rPr lang="en-IN" sz="1600" b="1" dirty="0">
                <a:solidFill>
                  <a:schemeClr val="tx1"/>
                </a:solidFill>
                <a:latin typeface="Times New Roman" panose="02020603050405020304" pitchFamily="18" charset="0"/>
                <a:cs typeface="Times New Roman" panose="02020603050405020304" pitchFamily="18" charset="0"/>
              </a:rPr>
              <a:t> Vijay Chatterjee</a:t>
            </a:r>
          </a:p>
          <a:p>
            <a:r>
              <a:rPr lang="en-IN" sz="1600" dirty="0" err="1">
                <a:solidFill>
                  <a:schemeClr val="tx1"/>
                </a:solidFill>
                <a:latin typeface="Times New Roman" panose="02020603050405020304" pitchFamily="18" charset="0"/>
                <a:cs typeface="Times New Roman" panose="02020603050405020304" pitchFamily="18" charset="0"/>
              </a:rPr>
              <a:t>B.Tech</a:t>
            </a:r>
            <a:r>
              <a:rPr lang="en-IN" sz="1600" dirty="0">
                <a:solidFill>
                  <a:schemeClr val="tx1"/>
                </a:solidFill>
                <a:latin typeface="Times New Roman" panose="02020603050405020304" pitchFamily="18" charset="0"/>
                <a:cs typeface="Times New Roman" panose="02020603050405020304" pitchFamily="18" charset="0"/>
              </a:rPr>
              <a:t> (Elect &amp; Comm </a:t>
            </a:r>
            <a:r>
              <a:rPr lang="en-IN" sz="1600" dirty="0" err="1">
                <a:solidFill>
                  <a:schemeClr val="tx1"/>
                </a:solidFill>
                <a:latin typeface="Times New Roman" panose="02020603050405020304" pitchFamily="18" charset="0"/>
                <a:cs typeface="Times New Roman" panose="02020603050405020304" pitchFamily="18" charset="0"/>
              </a:rPr>
              <a:t>Engg</a:t>
            </a:r>
            <a:r>
              <a:rPr lang="en-IN" sz="1600" dirty="0">
                <a:solidFill>
                  <a:schemeClr val="tx1"/>
                </a:solidFill>
                <a:latin typeface="Times New Roman" panose="02020603050405020304" pitchFamily="18" charset="0"/>
                <a:cs typeface="Times New Roman" panose="02020603050405020304" pitchFamily="18" charset="0"/>
              </a:rPr>
              <a:t> - Jabalpur Engineering College)                                       Scientist, CSIR-CEERI</a:t>
            </a:r>
          </a:p>
          <a:p>
            <a:r>
              <a:rPr lang="en-IN"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a:solidFill>
                  <a:schemeClr val="tx1"/>
                </a:solidFill>
                <a:effectLst/>
                <a:latin typeface="Times New Roman" panose="02020603050405020304" pitchFamily="18" charset="0"/>
                <a:ea typeface="Times New Roman" panose="02020603050405020304" pitchFamily="18" charset="0"/>
              </a:rPr>
              <a:t>	</a:t>
            </a:r>
            <a:r>
              <a:rPr lang="en-IN" sz="1600" b="1" dirty="0">
                <a:solidFill>
                  <a:schemeClr val="tx1"/>
                </a:solidFill>
                <a:latin typeface="Times New Roman" panose="02020603050405020304" pitchFamily="18" charset="0"/>
                <a:ea typeface="Times New Roman" panose="02020603050405020304" pitchFamily="18" charset="0"/>
              </a:rPr>
              <a:t>                 </a:t>
            </a:r>
            <a:r>
              <a:rPr lang="en-IN" sz="1600" b="1" dirty="0">
                <a:solidFill>
                  <a:schemeClr val="tx1"/>
                </a:solidFill>
                <a:effectLst/>
                <a:latin typeface="Times New Roman" panose="02020603050405020304" pitchFamily="18" charset="0"/>
                <a:ea typeface="Times New Roman" panose="02020603050405020304" pitchFamily="18" charset="0"/>
              </a:rPr>
              <a:t>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chemeClr val="tx1"/>
              </a:solidFill>
              <a:latin typeface="Times New Roman" panose="02020603050405020304" pitchFamily="18" charset="0"/>
              <a:ea typeface="Times New Roman" panose="02020603050405020304" pitchFamily="18" charset="0"/>
            </a:endParaRPr>
          </a:p>
          <a:p>
            <a:r>
              <a:rPr lang="en-IN" sz="2000" b="1" dirty="0">
                <a:solidFill>
                  <a:schemeClr val="tx1"/>
                </a:solidFill>
                <a:latin typeface="Times New Roman" panose="02020603050405020304" pitchFamily="18" charset="0"/>
                <a:ea typeface="Times New Roman" panose="02020603050405020304" pitchFamily="18" charset="0"/>
              </a:rPr>
              <a:t>                                                                                                                                                                                           </a:t>
            </a: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06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43EB-1027-4C75-B771-F9E0759B3A63}"/>
              </a:ext>
            </a:extLst>
          </p:cNvPr>
          <p:cNvSpPr>
            <a:spLocks noGrp="1"/>
          </p:cNvSpPr>
          <p:nvPr>
            <p:ph type="title"/>
          </p:nvPr>
        </p:nvSpPr>
        <p:spPr>
          <a:xfrm>
            <a:off x="2592925" y="193184"/>
            <a:ext cx="8911687" cy="1120462"/>
          </a:xfrm>
        </p:spPr>
        <p:txBody>
          <a:bodyPr>
            <a:normAutofit/>
          </a:bodyPr>
          <a:lstStyle/>
          <a:p>
            <a:r>
              <a:rPr lang="en-GB" sz="2800" b="1" dirty="0">
                <a:solidFill>
                  <a:schemeClr val="tx1"/>
                </a:solidFill>
                <a:latin typeface="Times New Roman" panose="02020603050405020304" pitchFamily="18" charset="0"/>
                <a:cs typeface="Times New Roman" panose="02020603050405020304" pitchFamily="18" charset="0"/>
              </a:rPr>
              <a:t>Reference Wavelength</a:t>
            </a:r>
            <a:br>
              <a:rPr lang="en-GB" sz="2800" b="1" dirty="0">
                <a:solidFill>
                  <a:schemeClr val="tx1"/>
                </a:solidFill>
                <a:latin typeface="Times New Roman" panose="02020603050405020304" pitchFamily="18" charset="0"/>
                <a:cs typeface="Times New Roman" panose="02020603050405020304" pitchFamily="18" charset="0"/>
              </a:rPr>
            </a:br>
            <a:r>
              <a:rPr lang="en-GB" sz="2800" b="1" dirty="0">
                <a:solidFill>
                  <a:schemeClr val="tx1"/>
                </a:solidFill>
                <a:latin typeface="Times New Roman" panose="02020603050405020304" pitchFamily="18" charset="0"/>
                <a:cs typeface="Times New Roman" panose="02020603050405020304" pitchFamily="18" charset="0"/>
              </a:rPr>
              <a:t>Absorption spectrum of water Vapour(Moisture in Air)</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389D15-513B-4283-9B38-037A5AC04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29832"/>
            <a:ext cx="6069594" cy="4198336"/>
          </a:xfrm>
        </p:spPr>
      </p:pic>
      <p:sp>
        <p:nvSpPr>
          <p:cNvPr id="7" name="TextBox 6">
            <a:extLst>
              <a:ext uri="{FF2B5EF4-FFF2-40B4-BE49-F238E27FC236}">
                <a16:creationId xmlns:a16="http://schemas.microsoft.com/office/drawing/2014/main" id="{5302A307-F66F-4F80-AA34-2C84BE25BC25}"/>
              </a:ext>
            </a:extLst>
          </p:cNvPr>
          <p:cNvSpPr txBox="1"/>
          <p:nvPr/>
        </p:nvSpPr>
        <p:spPr>
          <a:xfrm>
            <a:off x="1661375" y="5544354"/>
            <a:ext cx="8461420" cy="830997"/>
          </a:xfrm>
          <a:prstGeom prst="rect">
            <a:avLst/>
          </a:prstGeom>
          <a:noFill/>
        </p:spPr>
        <p:txBody>
          <a:bodyPr wrap="square" rtlCol="0">
            <a:spAutoFit/>
          </a:bodyPr>
          <a:lstStyle/>
          <a:p>
            <a:pPr marL="285750" indent="-28575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As there is no gas absorbance at 3µm to 4µm the reference wavelength is taken at 3.9µm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64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9A5E-FD89-40F0-B08D-E35779309682}"/>
              </a:ext>
            </a:extLst>
          </p:cNvPr>
          <p:cNvSpPr>
            <a:spLocks noGrp="1"/>
          </p:cNvSpPr>
          <p:nvPr>
            <p:ph type="title"/>
          </p:nvPr>
        </p:nvSpPr>
        <p:spPr>
          <a:xfrm>
            <a:off x="1640156" y="647086"/>
            <a:ext cx="8911687" cy="599383"/>
          </a:xfrm>
        </p:spPr>
        <p:txBody>
          <a:bodyPr>
            <a:normAutofit/>
          </a:bodyPr>
          <a:lstStyle/>
          <a:p>
            <a:pPr algn="ctr"/>
            <a:r>
              <a:rPr lang="en-GB" sz="2800" b="1">
                <a:solidFill>
                  <a:schemeClr val="tx1"/>
                </a:solidFill>
                <a:latin typeface="Times New Roman" panose="02020603050405020304" pitchFamily="18" charset="0"/>
                <a:cs typeface="Times New Roman" panose="02020603050405020304" pitchFamily="18" charset="0"/>
              </a:rPr>
              <a:t>INTRODUCTION</a:t>
            </a:r>
            <a:endParaRPr lang="en-IN" sz="2800">
              <a:solidFill>
                <a:schemeClr val="tx1"/>
              </a:solidFill>
            </a:endParaRPr>
          </a:p>
        </p:txBody>
      </p:sp>
      <p:sp>
        <p:nvSpPr>
          <p:cNvPr id="3" name="Content Placeholder 2">
            <a:extLst>
              <a:ext uri="{FF2B5EF4-FFF2-40B4-BE49-F238E27FC236}">
                <a16:creationId xmlns:a16="http://schemas.microsoft.com/office/drawing/2014/main" id="{0EB12318-F961-44B1-96D2-D889A7F128C4}"/>
              </a:ext>
            </a:extLst>
          </p:cNvPr>
          <p:cNvSpPr>
            <a:spLocks noGrp="1"/>
          </p:cNvSpPr>
          <p:nvPr>
            <p:ph idx="1"/>
          </p:nvPr>
        </p:nvSpPr>
        <p:spPr>
          <a:xfrm>
            <a:off x="1636442" y="1246468"/>
            <a:ext cx="9696965" cy="4964445"/>
          </a:xfrm>
        </p:spPr>
        <p:txBody>
          <a:bodyPr>
            <a:noAutofit/>
          </a:bodyPr>
          <a:lstStyle/>
          <a:p>
            <a:pPr marL="0" indent="0" algn="just">
              <a:buNone/>
            </a:pPr>
            <a:r>
              <a:rPr lang="en-GB" sz="2400" b="1" i="0">
                <a:solidFill>
                  <a:schemeClr val="tx1"/>
                </a:solidFill>
                <a:effectLst/>
                <a:latin typeface="Times New Roman" panose="02020603050405020304" pitchFamily="18" charset="0"/>
                <a:cs typeface="Times New Roman" panose="02020603050405020304" pitchFamily="18" charset="0"/>
              </a:rPr>
              <a:t>Beer’s law:</a:t>
            </a:r>
          </a:p>
          <a:p>
            <a:pPr algn="just"/>
            <a:r>
              <a:rPr lang="en-GB" sz="2400" b="0" i="0">
                <a:solidFill>
                  <a:schemeClr val="tx1"/>
                </a:solidFill>
                <a:effectLst/>
                <a:latin typeface="Times New Roman" panose="02020603050405020304" pitchFamily="18" charset="0"/>
                <a:cs typeface="Times New Roman" panose="02020603050405020304" pitchFamily="18" charset="0"/>
              </a:rPr>
              <a:t>Beer's law states that the amount of light(UV, Vis., IR)  absorbance is proportional to the concentration of the absorbing medium, </a:t>
            </a:r>
            <a:r>
              <a:rPr lang="en-GB" sz="2400" b="0" i="1">
                <a:solidFill>
                  <a:schemeClr val="tx1"/>
                </a:solidFill>
                <a:effectLst/>
                <a:latin typeface="Times New Roman" panose="02020603050405020304" pitchFamily="18" charset="0"/>
                <a:cs typeface="Times New Roman" panose="02020603050405020304" pitchFamily="18" charset="0"/>
              </a:rPr>
              <a:t>c</a:t>
            </a:r>
            <a:r>
              <a:rPr lang="en-GB" sz="2400" b="0" i="0">
                <a:solidFill>
                  <a:schemeClr val="tx1"/>
                </a:solidFill>
                <a:effectLst/>
                <a:latin typeface="Times New Roman" panose="02020603050405020304" pitchFamily="18" charset="0"/>
                <a:cs typeface="Times New Roman" panose="02020603050405020304" pitchFamily="18" charset="0"/>
              </a:rPr>
              <a:t>: </a:t>
            </a:r>
          </a:p>
          <a:p>
            <a:pPr marL="0" indent="0" algn="just">
              <a:buNone/>
            </a:pPr>
            <a:r>
              <a:rPr lang="en-GB" sz="2400" b="0" i="1">
                <a:solidFill>
                  <a:schemeClr val="tx1"/>
                </a:solidFill>
                <a:effectLst/>
                <a:latin typeface="Times New Roman" panose="02020603050405020304" pitchFamily="18" charset="0"/>
                <a:cs typeface="Times New Roman" panose="02020603050405020304" pitchFamily="18" charset="0"/>
              </a:rPr>
              <a:t>									A</a:t>
            </a:r>
            <a:r>
              <a:rPr lang="en-GB" sz="2400" b="0" i="0">
                <a:solidFill>
                  <a:schemeClr val="tx1"/>
                </a:solidFill>
                <a:effectLst/>
                <a:latin typeface="Times New Roman" panose="02020603050405020304" pitchFamily="18" charset="0"/>
                <a:cs typeface="Times New Roman" panose="02020603050405020304" pitchFamily="18" charset="0"/>
              </a:rPr>
              <a:t> α</a:t>
            </a:r>
            <a:r>
              <a:rPr lang="en-GB" sz="2400" b="0" i="1">
                <a:solidFill>
                  <a:schemeClr val="tx1"/>
                </a:solidFill>
                <a:effectLst/>
                <a:latin typeface="Times New Roman" panose="02020603050405020304" pitchFamily="18" charset="0"/>
                <a:cs typeface="Times New Roman" panose="02020603050405020304" pitchFamily="18" charset="0"/>
              </a:rPr>
              <a:t> c</a:t>
            </a:r>
            <a:endParaRPr lang="en-GB" sz="2400" b="0" i="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GB" sz="2400" b="1">
                <a:solidFill>
                  <a:schemeClr val="tx1"/>
                </a:solidFill>
                <a:latin typeface="Times New Roman" panose="02020603050405020304" pitchFamily="18" charset="0"/>
                <a:cs typeface="Times New Roman" panose="02020603050405020304" pitchFamily="18" charset="0"/>
              </a:rPr>
              <a:t>Lambert’s</a:t>
            </a:r>
            <a:r>
              <a:rPr lang="en-GB" sz="2400" b="1" i="0">
                <a:solidFill>
                  <a:schemeClr val="tx1"/>
                </a:solidFill>
                <a:effectLst/>
                <a:latin typeface="Times New Roman" panose="02020603050405020304" pitchFamily="18" charset="0"/>
                <a:cs typeface="Times New Roman" panose="02020603050405020304" pitchFamily="18" charset="0"/>
              </a:rPr>
              <a:t> law:</a:t>
            </a:r>
            <a:endParaRPr lang="en-GB" sz="2400" b="1">
              <a:solidFill>
                <a:schemeClr val="tx1"/>
              </a:solidFill>
              <a:latin typeface="Times New Roman" panose="02020603050405020304" pitchFamily="18" charset="0"/>
              <a:cs typeface="Times New Roman" panose="02020603050405020304" pitchFamily="18" charset="0"/>
            </a:endParaRPr>
          </a:p>
          <a:p>
            <a:pPr algn="just"/>
            <a:r>
              <a:rPr lang="en-GB" sz="2400">
                <a:solidFill>
                  <a:schemeClr val="tx1"/>
                </a:solidFill>
                <a:latin typeface="Times New Roman" panose="02020603050405020304" pitchFamily="18" charset="0"/>
                <a:cs typeface="Times New Roman" panose="02020603050405020304" pitchFamily="18" charset="0"/>
              </a:rPr>
              <a:t>Lambert’s</a:t>
            </a:r>
            <a:r>
              <a:rPr lang="en-GB" sz="2400" b="0" i="0">
                <a:solidFill>
                  <a:schemeClr val="tx1"/>
                </a:solidFill>
                <a:effectLst/>
                <a:latin typeface="Times New Roman" panose="02020603050405020304" pitchFamily="18" charset="0"/>
                <a:cs typeface="Times New Roman" panose="02020603050405020304" pitchFamily="18" charset="0"/>
              </a:rPr>
              <a:t> law states that the amount of light(UV, Vis., IR)  absorbance is proportional to the length of the absorbing medium, i.e. path length </a:t>
            </a:r>
            <a:r>
              <a:rPr lang="en-GB" sz="2400" i="1">
                <a:solidFill>
                  <a:schemeClr val="tx1"/>
                </a:solidFill>
                <a:latin typeface="Times New Roman" panose="02020603050405020304" pitchFamily="18" charset="0"/>
                <a:cs typeface="Times New Roman" panose="02020603050405020304" pitchFamily="18" charset="0"/>
              </a:rPr>
              <a:t>l</a:t>
            </a:r>
            <a:r>
              <a:rPr lang="en-GB" sz="2400" b="0" i="0">
                <a:solidFill>
                  <a:schemeClr val="tx1"/>
                </a:solidFill>
                <a:effectLst/>
                <a:latin typeface="Times New Roman" panose="02020603050405020304" pitchFamily="18" charset="0"/>
                <a:cs typeface="Times New Roman" panose="02020603050405020304" pitchFamily="18" charset="0"/>
              </a:rPr>
              <a:t>: </a:t>
            </a:r>
          </a:p>
          <a:p>
            <a:pPr marL="0" indent="0" algn="just">
              <a:buNone/>
            </a:pPr>
            <a:r>
              <a:rPr lang="en-GB" sz="2400" b="0" i="1">
                <a:solidFill>
                  <a:schemeClr val="tx1"/>
                </a:solidFill>
                <a:effectLst/>
                <a:latin typeface="Times New Roman" panose="02020603050405020304" pitchFamily="18" charset="0"/>
                <a:cs typeface="Times New Roman" panose="02020603050405020304" pitchFamily="18" charset="0"/>
              </a:rPr>
              <a:t>									A</a:t>
            </a:r>
            <a:r>
              <a:rPr lang="en-GB" sz="2400" b="0" i="0">
                <a:solidFill>
                  <a:schemeClr val="tx1"/>
                </a:solidFill>
                <a:effectLst/>
                <a:latin typeface="Times New Roman" panose="02020603050405020304" pitchFamily="18" charset="0"/>
                <a:cs typeface="Times New Roman" panose="02020603050405020304" pitchFamily="18" charset="0"/>
              </a:rPr>
              <a:t> α</a:t>
            </a:r>
            <a:r>
              <a:rPr lang="en-GB" sz="2400" b="0" i="1">
                <a:solidFill>
                  <a:schemeClr val="tx1"/>
                </a:solidFill>
                <a:effectLst/>
                <a:latin typeface="Times New Roman" panose="02020603050405020304" pitchFamily="18" charset="0"/>
                <a:cs typeface="Times New Roman" panose="02020603050405020304" pitchFamily="18" charset="0"/>
              </a:rPr>
              <a:t> l</a:t>
            </a:r>
            <a:endParaRPr lang="en-GB" sz="2400" b="0" i="0">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2F215FA-0042-4C63-A797-16B1B265AE22}"/>
              </a:ext>
            </a:extLst>
          </p:cNvPr>
          <p:cNvSpPr/>
          <p:nvPr/>
        </p:nvSpPr>
        <p:spPr>
          <a:xfrm>
            <a:off x="4726546" y="5164428"/>
            <a:ext cx="2163651" cy="78561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4A4B589B-3CC8-4F3C-AA8E-0A7E3108B1FC}"/>
              </a:ext>
            </a:extLst>
          </p:cNvPr>
          <p:cNvCxnSpPr/>
          <p:nvPr/>
        </p:nvCxnSpPr>
        <p:spPr>
          <a:xfrm>
            <a:off x="4726546" y="6210913"/>
            <a:ext cx="216365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0FB6629C-3AB6-42FB-A95E-EDAFFF627CDD}"/>
              </a:ext>
            </a:extLst>
          </p:cNvPr>
          <p:cNvCxnSpPr/>
          <p:nvPr/>
        </p:nvCxnSpPr>
        <p:spPr>
          <a:xfrm>
            <a:off x="3490174" y="5579971"/>
            <a:ext cx="12363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FEFDB9C-398C-4367-B2FB-BA5E2CCF4B18}"/>
              </a:ext>
            </a:extLst>
          </p:cNvPr>
          <p:cNvCxnSpPr/>
          <p:nvPr/>
        </p:nvCxnSpPr>
        <p:spPr>
          <a:xfrm>
            <a:off x="6890197" y="5579971"/>
            <a:ext cx="12363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0D8F977-E9E3-4968-9B96-FC443BDE095A}"/>
              </a:ext>
            </a:extLst>
          </p:cNvPr>
          <p:cNvSpPr txBox="1"/>
          <p:nvPr/>
        </p:nvSpPr>
        <p:spPr>
          <a:xfrm>
            <a:off x="5619480" y="6149815"/>
            <a:ext cx="643944" cy="461665"/>
          </a:xfrm>
          <a:prstGeom prst="rect">
            <a:avLst/>
          </a:prstGeom>
          <a:noFill/>
        </p:spPr>
        <p:txBody>
          <a:bodyPr wrap="square" rtlCol="0">
            <a:spAutoFit/>
          </a:bodyPr>
          <a:lstStyle/>
          <a:p>
            <a:r>
              <a:rPr lang="en-GB" sz="2400" i="1">
                <a:latin typeface="Times New Roman" panose="02020603050405020304" pitchFamily="18" charset="0"/>
                <a:cs typeface="Times New Roman" panose="02020603050405020304" pitchFamily="18" charset="0"/>
              </a:rPr>
              <a:t>l</a:t>
            </a:r>
            <a:endParaRPr lang="en-IN" sz="2400" i="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98A4F42-20C6-4530-96C1-61316B360493}"/>
              </a:ext>
            </a:extLst>
          </p:cNvPr>
          <p:cNvSpPr txBox="1"/>
          <p:nvPr/>
        </p:nvSpPr>
        <p:spPr>
          <a:xfrm>
            <a:off x="3490174" y="5164428"/>
            <a:ext cx="643944" cy="461665"/>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I</a:t>
            </a:r>
            <a:r>
              <a:rPr lang="en-GB" sz="2400" baseline="-25000">
                <a:latin typeface="Times New Roman" panose="02020603050405020304" pitchFamily="18" charset="0"/>
                <a:cs typeface="Times New Roman" panose="02020603050405020304" pitchFamily="18" charset="0"/>
              </a:rPr>
              <a:t>0</a:t>
            </a:r>
            <a:endParaRPr lang="en-IN" sz="2400" baseline="-250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704E070-A7AC-4161-9C9A-B1EE4DB2833C}"/>
              </a:ext>
            </a:extLst>
          </p:cNvPr>
          <p:cNvSpPr txBox="1"/>
          <p:nvPr/>
        </p:nvSpPr>
        <p:spPr>
          <a:xfrm>
            <a:off x="7482625" y="5164428"/>
            <a:ext cx="643944" cy="461665"/>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I</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32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2BEB-6B8F-40F8-BD3A-D52B2CF3EDD2}"/>
              </a:ext>
            </a:extLst>
          </p:cNvPr>
          <p:cNvSpPr>
            <a:spLocks noGrp="1"/>
          </p:cNvSpPr>
          <p:nvPr>
            <p:ph type="title"/>
          </p:nvPr>
        </p:nvSpPr>
        <p:spPr>
          <a:xfrm>
            <a:off x="1640156" y="614889"/>
            <a:ext cx="8911687" cy="595725"/>
          </a:xfrm>
        </p:spPr>
        <p:txBody>
          <a:bodyPr>
            <a:normAutofit/>
          </a:bodyPr>
          <a:lstStyle/>
          <a:p>
            <a:pPr algn="ctr"/>
            <a:r>
              <a:rPr lang="en-GB" sz="2800" b="1">
                <a:latin typeface="Times New Roman" panose="02020603050405020304" pitchFamily="18" charset="0"/>
                <a:cs typeface="Times New Roman" panose="02020603050405020304" pitchFamily="18" charset="0"/>
              </a:rPr>
              <a:t>INTRODUCTION</a:t>
            </a:r>
            <a:endParaRPr lang="en-IN" sz="2800" b="1"/>
          </a:p>
        </p:txBody>
      </p:sp>
      <p:sp>
        <p:nvSpPr>
          <p:cNvPr id="3" name="Content Placeholder 2">
            <a:extLst>
              <a:ext uri="{FF2B5EF4-FFF2-40B4-BE49-F238E27FC236}">
                <a16:creationId xmlns:a16="http://schemas.microsoft.com/office/drawing/2014/main" id="{27B66E94-7394-45A0-8F72-349CFDDE69E1}"/>
              </a:ext>
            </a:extLst>
          </p:cNvPr>
          <p:cNvSpPr>
            <a:spLocks noGrp="1"/>
          </p:cNvSpPr>
          <p:nvPr>
            <p:ph idx="1"/>
          </p:nvPr>
        </p:nvSpPr>
        <p:spPr>
          <a:xfrm>
            <a:off x="1640156" y="1223493"/>
            <a:ext cx="10105376" cy="5032497"/>
          </a:xfrm>
        </p:spPr>
        <p:txBody>
          <a:bodyPr>
            <a:noAutofit/>
          </a:bodyPr>
          <a:lstStyle/>
          <a:p>
            <a:pPr marL="0" indent="0" algn="just">
              <a:buNone/>
            </a:pPr>
            <a:r>
              <a:rPr lang="en-GB" sz="2400" b="1" i="0" u="none" strike="noStrike" baseline="0">
                <a:solidFill>
                  <a:srgbClr val="000000"/>
                </a:solidFill>
                <a:latin typeface="Times New Roman" panose="02020603050405020304" pitchFamily="18" charset="0"/>
                <a:cs typeface="Times New Roman" panose="02020603050405020304" pitchFamily="18" charset="0"/>
              </a:rPr>
              <a:t>Beer-Lambert Law:</a:t>
            </a:r>
          </a:p>
          <a:p>
            <a:pPr algn="just"/>
            <a:r>
              <a:rPr lang="en-GB" sz="2400" b="0" i="0" u="none" strike="noStrike" baseline="0">
                <a:solidFill>
                  <a:srgbClr val="000000"/>
                </a:solidFill>
                <a:latin typeface="Times New Roman" panose="02020603050405020304" pitchFamily="18" charset="0"/>
                <a:cs typeface="Times New Roman" panose="02020603050405020304" pitchFamily="18" charset="0"/>
              </a:rPr>
              <a:t>The infrared intensity on the active detector decreases according to the exponential relationship called the Beer-Lambert Law: </a:t>
            </a:r>
          </a:p>
          <a:p>
            <a:pPr marL="0" indent="0" algn="just">
              <a:buNone/>
            </a:pPr>
            <a:r>
              <a:rPr lang="en-IN" sz="2400" b="0" u="none" strike="noStrike" baseline="0">
                <a:solidFill>
                  <a:srgbClr val="000000"/>
                </a:solidFill>
                <a:latin typeface="Times New Roman" panose="02020603050405020304" pitchFamily="18" charset="0"/>
                <a:cs typeface="Times New Roman" panose="02020603050405020304" pitchFamily="18" charset="0"/>
              </a:rPr>
              <a:t>					I = I</a:t>
            </a:r>
            <a:r>
              <a:rPr lang="en-IN" sz="2400" b="0" u="none" strike="noStrike" baseline="-25000">
                <a:solidFill>
                  <a:srgbClr val="000000"/>
                </a:solidFill>
                <a:latin typeface="Times New Roman" panose="02020603050405020304" pitchFamily="18" charset="0"/>
                <a:cs typeface="Times New Roman" panose="02020603050405020304" pitchFamily="18" charset="0"/>
              </a:rPr>
              <a:t>0</a:t>
            </a:r>
            <a:r>
              <a:rPr lang="en-IN" sz="2400" b="0" u="none" strike="noStrike" baseline="0">
                <a:solidFill>
                  <a:srgbClr val="000000"/>
                </a:solidFill>
                <a:latin typeface="Times New Roman" panose="02020603050405020304" pitchFamily="18" charset="0"/>
                <a:cs typeface="Times New Roman" panose="02020603050405020304" pitchFamily="18" charset="0"/>
              </a:rPr>
              <a:t>e</a:t>
            </a:r>
            <a:r>
              <a:rPr lang="en-IN" sz="2400" b="0" u="none" strike="noStrike" baseline="30000">
                <a:solidFill>
                  <a:srgbClr val="000000"/>
                </a:solidFill>
                <a:latin typeface="Times New Roman" panose="02020603050405020304" pitchFamily="18" charset="0"/>
                <a:cs typeface="Times New Roman" panose="02020603050405020304" pitchFamily="18" charset="0"/>
              </a:rPr>
              <a:t>–</a:t>
            </a:r>
            <a:r>
              <a:rPr lang="en-IN" sz="2400" b="0" u="none" strike="noStrike" baseline="30000" err="1">
                <a:solidFill>
                  <a:srgbClr val="000000"/>
                </a:solidFill>
                <a:latin typeface="Times New Roman" panose="02020603050405020304" pitchFamily="18" charset="0"/>
                <a:cs typeface="Times New Roman" panose="02020603050405020304" pitchFamily="18" charset="0"/>
              </a:rPr>
              <a:t>klx</a:t>
            </a:r>
            <a:r>
              <a:rPr lang="en-IN" sz="2400" b="0" u="none" strike="noStrike" baseline="0">
                <a:solidFill>
                  <a:srgbClr val="000000"/>
                </a:solidFill>
                <a:latin typeface="Times New Roman" panose="02020603050405020304" pitchFamily="18" charset="0"/>
                <a:cs typeface="Times New Roman" panose="02020603050405020304" pitchFamily="18" charset="0"/>
              </a:rPr>
              <a:t> </a:t>
            </a:r>
          </a:p>
          <a:p>
            <a:pPr algn="just"/>
            <a:r>
              <a:rPr lang="en-GB" sz="2400" b="0" u="none" strike="noStrike" baseline="0">
                <a:solidFill>
                  <a:srgbClr val="000000"/>
                </a:solidFill>
                <a:latin typeface="Times New Roman" panose="02020603050405020304" pitchFamily="18" charset="0"/>
                <a:cs typeface="Times New Roman" panose="02020603050405020304" pitchFamily="18" charset="0"/>
              </a:rPr>
              <a:t>where: </a:t>
            </a:r>
          </a:p>
          <a:p>
            <a:pPr marL="0" indent="0" algn="just">
              <a:buNone/>
            </a:pPr>
            <a:r>
              <a:rPr lang="en-GB" sz="2400" b="0" u="none" strike="noStrike" baseline="0">
                <a:solidFill>
                  <a:srgbClr val="000000"/>
                </a:solidFill>
                <a:latin typeface="Times New Roman" panose="02020603050405020304" pitchFamily="18" charset="0"/>
                <a:cs typeface="Times New Roman" panose="02020603050405020304" pitchFamily="18" charset="0"/>
              </a:rPr>
              <a:t>		  I is the intensity in target gas. </a:t>
            </a:r>
          </a:p>
          <a:p>
            <a:pPr marL="0" indent="0" algn="just">
              <a:buNone/>
            </a:pPr>
            <a:r>
              <a:rPr lang="en-GB" sz="2400" b="0" u="none" strike="noStrike" baseline="0">
                <a:solidFill>
                  <a:srgbClr val="000000"/>
                </a:solidFill>
                <a:latin typeface="Times New Roman" panose="02020603050405020304" pitchFamily="18" charset="0"/>
                <a:cs typeface="Times New Roman" panose="02020603050405020304" pitchFamily="18" charset="0"/>
              </a:rPr>
              <a:t>		  I</a:t>
            </a:r>
            <a:r>
              <a:rPr lang="en-GB" sz="2400" b="0" u="none" strike="noStrike" baseline="-25000">
                <a:solidFill>
                  <a:srgbClr val="000000"/>
                </a:solidFill>
                <a:latin typeface="Times New Roman" panose="02020603050405020304" pitchFamily="18" charset="0"/>
                <a:cs typeface="Times New Roman" panose="02020603050405020304" pitchFamily="18" charset="0"/>
              </a:rPr>
              <a:t>0</a:t>
            </a:r>
            <a:r>
              <a:rPr lang="en-GB" sz="2400" b="0" u="none" strike="noStrike" baseline="0">
                <a:solidFill>
                  <a:srgbClr val="000000"/>
                </a:solidFill>
                <a:latin typeface="Times New Roman" panose="02020603050405020304" pitchFamily="18" charset="0"/>
                <a:cs typeface="Times New Roman" panose="02020603050405020304" pitchFamily="18" charset="0"/>
              </a:rPr>
              <a:t> is the intensity in zero gas. </a:t>
            </a:r>
          </a:p>
          <a:p>
            <a:pPr marL="0" indent="0" algn="just">
              <a:buNone/>
            </a:pPr>
            <a:r>
              <a:rPr lang="en-GB" sz="2400" b="0" u="none" strike="noStrike" baseline="0">
                <a:solidFill>
                  <a:srgbClr val="000000"/>
                </a:solidFill>
                <a:latin typeface="Times New Roman" panose="02020603050405020304" pitchFamily="18" charset="0"/>
                <a:cs typeface="Times New Roman" panose="02020603050405020304" pitchFamily="18" charset="0"/>
              </a:rPr>
              <a:t>		  k is the absorption coefficient for the specific gas and filter combination. </a:t>
            </a:r>
          </a:p>
          <a:p>
            <a:pPr marL="0" indent="0" algn="just">
              <a:buNone/>
            </a:pPr>
            <a:r>
              <a:rPr lang="en-GB" sz="2400" b="0" u="none" strike="noStrike" baseline="0">
                <a:solidFill>
                  <a:srgbClr val="000000"/>
                </a:solidFill>
                <a:latin typeface="Times New Roman" panose="02020603050405020304" pitchFamily="18" charset="0"/>
                <a:cs typeface="Times New Roman" panose="02020603050405020304" pitchFamily="18" charset="0"/>
              </a:rPr>
              <a:t>		  l is the equivalent optical path length between the lamp and detectors. </a:t>
            </a:r>
          </a:p>
          <a:p>
            <a:pPr marL="0" indent="0" algn="just">
              <a:buNone/>
            </a:pPr>
            <a:r>
              <a:rPr lang="en-GB" sz="2400" b="0" u="none" strike="noStrike" baseline="0">
                <a:solidFill>
                  <a:srgbClr val="000000"/>
                </a:solidFill>
                <a:latin typeface="Times New Roman" panose="02020603050405020304" pitchFamily="18" charset="0"/>
                <a:cs typeface="Times New Roman" panose="02020603050405020304" pitchFamily="18" charset="0"/>
              </a:rPr>
              <a:t>		  x is the concentration of the gas. </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71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65A6-DBE0-4979-BD1F-73DDF1641819}"/>
              </a:ext>
            </a:extLst>
          </p:cNvPr>
          <p:cNvSpPr>
            <a:spLocks noGrp="1"/>
          </p:cNvSpPr>
          <p:nvPr>
            <p:ph type="title"/>
          </p:nvPr>
        </p:nvSpPr>
        <p:spPr>
          <a:xfrm>
            <a:off x="1640156" y="582692"/>
            <a:ext cx="8911687" cy="547867"/>
          </a:xfrm>
        </p:spPr>
        <p:txBody>
          <a:bodyPr>
            <a:normAutofit/>
          </a:bodyPr>
          <a:lstStyle/>
          <a:p>
            <a:pPr algn="ctr"/>
            <a:r>
              <a:rPr lang="en-GB" sz="2800" b="1">
                <a:latin typeface="Times New Roman" panose="02020603050405020304" pitchFamily="18" charset="0"/>
                <a:cs typeface="Times New Roman" panose="02020603050405020304" pitchFamily="18" charset="0"/>
              </a:rPr>
              <a:t>INTRODUCTION</a:t>
            </a:r>
            <a:endParaRPr lang="en-IN" sz="2800"/>
          </a:p>
        </p:txBody>
      </p:sp>
      <p:sp>
        <p:nvSpPr>
          <p:cNvPr id="3" name="Content Placeholder 2">
            <a:extLst>
              <a:ext uri="{FF2B5EF4-FFF2-40B4-BE49-F238E27FC236}">
                <a16:creationId xmlns:a16="http://schemas.microsoft.com/office/drawing/2014/main" id="{BAF4C130-154F-40B0-8C8F-58634D05A49C}"/>
              </a:ext>
            </a:extLst>
          </p:cNvPr>
          <p:cNvSpPr>
            <a:spLocks noGrp="1"/>
          </p:cNvSpPr>
          <p:nvPr>
            <p:ph idx="1"/>
          </p:nvPr>
        </p:nvSpPr>
        <p:spPr>
          <a:xfrm>
            <a:off x="1640156" y="1130558"/>
            <a:ext cx="8791731" cy="5144749"/>
          </a:xfrm>
        </p:spPr>
        <p:txBody>
          <a:bodyPr>
            <a:normAutofit/>
          </a:bodyPr>
          <a:lstStyle/>
          <a:p>
            <a:pPr algn="just"/>
            <a:r>
              <a:rPr lang="en-GB" sz="2400" b="0" i="0" u="none" strike="noStrike" baseline="0" dirty="0">
                <a:solidFill>
                  <a:srgbClr val="000000"/>
                </a:solidFill>
                <a:latin typeface="Times New Roman" panose="02020603050405020304" pitchFamily="18" charset="0"/>
                <a:cs typeface="Times New Roman" panose="02020603050405020304" pitchFamily="18" charset="0"/>
              </a:rPr>
              <a:t>For the active detector output, there is a corresponding output voltage change, V</a:t>
            </a:r>
            <a:r>
              <a:rPr lang="en-GB" sz="2400" b="0" i="0" u="none" strike="noStrike" baseline="-25000" dirty="0">
                <a:solidFill>
                  <a:srgbClr val="000000"/>
                </a:solidFill>
                <a:latin typeface="Times New Roman" panose="02020603050405020304" pitchFamily="18" charset="0"/>
                <a:cs typeface="Times New Roman" panose="02020603050405020304" pitchFamily="18" charset="0"/>
              </a:rPr>
              <a:t>0</a:t>
            </a:r>
            <a:r>
              <a:rPr lang="en-GB" sz="2400" b="0" i="0" u="none" strike="noStrike" baseline="0" dirty="0">
                <a:solidFill>
                  <a:srgbClr val="000000"/>
                </a:solidFill>
                <a:latin typeface="Times New Roman" panose="02020603050405020304" pitchFamily="18" charset="0"/>
                <a:cs typeface="Times New Roman" panose="02020603050405020304" pitchFamily="18" charset="0"/>
              </a:rPr>
              <a:t> – V: </a:t>
            </a:r>
          </a:p>
          <a:p>
            <a:pPr algn="just"/>
            <a:endParaRPr lang="en-GB"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endParaRPr lang="en-GB"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GB" sz="2400" b="0" i="0" u="none" strike="noStrike" baseline="0" dirty="0">
                <a:solidFill>
                  <a:srgbClr val="000000"/>
                </a:solidFill>
                <a:latin typeface="Times New Roman" panose="02020603050405020304" pitchFamily="18" charset="0"/>
                <a:cs typeface="Times New Roman" panose="02020603050405020304" pitchFamily="18" charset="0"/>
              </a:rPr>
              <a:t>where: </a:t>
            </a:r>
          </a:p>
          <a:p>
            <a:pPr marL="0" indent="0" algn="just">
              <a:buNone/>
            </a:pPr>
            <a:r>
              <a:rPr lang="en-GB" sz="2400" dirty="0">
                <a:solidFill>
                  <a:srgbClr val="000000"/>
                </a:solidFill>
                <a:latin typeface="Times New Roman" panose="02020603050405020304" pitchFamily="18" charset="0"/>
                <a:cs typeface="Times New Roman" panose="02020603050405020304" pitchFamily="18" charset="0"/>
              </a:rPr>
              <a:t>		    </a:t>
            </a:r>
            <a:r>
              <a:rPr lang="en-GB" sz="2400" b="0" i="0" u="none" strike="noStrike" baseline="0" dirty="0">
                <a:solidFill>
                  <a:srgbClr val="000000"/>
                </a:solidFill>
                <a:latin typeface="Times New Roman" panose="02020603050405020304" pitchFamily="18" charset="0"/>
                <a:cs typeface="Times New Roman" panose="02020603050405020304" pitchFamily="18" charset="0"/>
              </a:rPr>
              <a:t>FA is the fractional absorbance. </a:t>
            </a:r>
          </a:p>
          <a:p>
            <a:pPr marL="0" indent="0" algn="just">
              <a:buNone/>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		    V</a:t>
            </a:r>
            <a:r>
              <a:rPr lang="en-GB" sz="2400" b="0" i="0" u="none" strike="noStrike" baseline="-25000" dirty="0">
                <a:solidFill>
                  <a:srgbClr val="000000"/>
                </a:solidFill>
                <a:latin typeface="Times New Roman" panose="02020603050405020304" pitchFamily="18" charset="0"/>
                <a:cs typeface="Times New Roman" panose="02020603050405020304" pitchFamily="18" charset="0"/>
              </a:rPr>
              <a:t>0</a:t>
            </a:r>
            <a:r>
              <a:rPr lang="en-GB" sz="2400" b="0" i="0" u="none" strike="noStrike" baseline="0" dirty="0">
                <a:solidFill>
                  <a:srgbClr val="000000"/>
                </a:solidFill>
                <a:latin typeface="Times New Roman" panose="02020603050405020304" pitchFamily="18" charset="0"/>
                <a:cs typeface="Times New Roman" panose="02020603050405020304" pitchFamily="18" charset="0"/>
              </a:rPr>
              <a:t> is the output in zero gas. </a:t>
            </a:r>
          </a:p>
          <a:p>
            <a:pPr marL="0" indent="0" algn="just">
              <a:buNone/>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		    V is the output in target gas. </a:t>
            </a:r>
          </a:p>
          <a:p>
            <a:pPr algn="just"/>
            <a:r>
              <a:rPr lang="en-GB" sz="2400" b="0" i="0" u="none" strike="noStrike" baseline="0" dirty="0">
                <a:solidFill>
                  <a:srgbClr val="000000"/>
                </a:solidFill>
                <a:latin typeface="Times New Roman" panose="02020603050405020304" pitchFamily="18" charset="0"/>
                <a:cs typeface="Times New Roman" panose="02020603050405020304" pitchFamily="18" charset="0"/>
              </a:rPr>
              <a:t>Rearranging and combining the previous two equations gives </a:t>
            </a:r>
          </a:p>
          <a:p>
            <a:pPr marL="0" indent="0" algn="just">
              <a:buNone/>
            </a:pPr>
            <a:r>
              <a:rPr lang="en-IN" sz="2400" b="0" i="1" u="none" strike="noStrike" baseline="0" dirty="0">
                <a:solidFill>
                  <a:srgbClr val="000000"/>
                </a:solidFill>
                <a:latin typeface="Times New Roman" panose="02020603050405020304" pitchFamily="18" charset="0"/>
                <a:cs typeface="Times New Roman" panose="02020603050405020304" pitchFamily="18" charset="0"/>
              </a:rPr>
              <a:t>					FA =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1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 e</a:t>
            </a:r>
            <a:r>
              <a:rPr lang="en-IN" sz="2400" b="0" i="1" u="none" strike="noStrike" baseline="30000" dirty="0">
                <a:solidFill>
                  <a:srgbClr val="000000"/>
                </a:solidFill>
                <a:latin typeface="Times New Roman" panose="02020603050405020304" pitchFamily="18" charset="0"/>
                <a:cs typeface="Times New Roman" panose="02020603050405020304" pitchFamily="18" charset="0"/>
              </a:rPr>
              <a:t>–</a:t>
            </a:r>
            <a:r>
              <a:rPr lang="en-IN" sz="2400" b="0" i="1" u="none" strike="noStrike" baseline="30000" dirty="0" err="1">
                <a:solidFill>
                  <a:srgbClr val="000000"/>
                </a:solidFill>
                <a:latin typeface="Times New Roman" panose="02020603050405020304" pitchFamily="18" charset="0"/>
                <a:cs typeface="Times New Roman" panose="02020603050405020304" pitchFamily="18" charset="0"/>
              </a:rPr>
              <a:t>klx</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D03CC2-2165-4FB5-9B39-8A90A32C5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241" y="2094762"/>
            <a:ext cx="3469516" cy="867379"/>
          </a:xfrm>
          <a:prstGeom prst="rect">
            <a:avLst/>
          </a:prstGeom>
        </p:spPr>
      </p:pic>
    </p:spTree>
    <p:extLst>
      <p:ext uri="{BB962C8B-B14F-4D97-AF65-F5344CB8AC3E}">
        <p14:creationId xmlns:p14="http://schemas.microsoft.com/office/powerpoint/2010/main" val="217055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3C47-2A4C-4803-9741-8ED5C8E73D30}"/>
              </a:ext>
            </a:extLst>
          </p:cNvPr>
          <p:cNvSpPr>
            <a:spLocks noGrp="1"/>
          </p:cNvSpPr>
          <p:nvPr>
            <p:ph type="title"/>
          </p:nvPr>
        </p:nvSpPr>
        <p:spPr>
          <a:xfrm>
            <a:off x="1642013" y="624110"/>
            <a:ext cx="8911687" cy="650898"/>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Continued…. </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AA7C3A-14D5-4686-837E-2B91BC7BC008}"/>
              </a:ext>
            </a:extLst>
          </p:cNvPr>
          <p:cNvSpPr>
            <a:spLocks noGrp="1"/>
          </p:cNvSpPr>
          <p:nvPr>
            <p:ph idx="1"/>
          </p:nvPr>
        </p:nvSpPr>
        <p:spPr>
          <a:xfrm>
            <a:off x="1638300" y="1275008"/>
            <a:ext cx="8915400" cy="3777622"/>
          </a:xfrm>
        </p:spPr>
        <p:txBody>
          <a:bodyPr>
            <a:normAutofit/>
          </a:bodyPr>
          <a:lstStyle/>
          <a:p>
            <a:r>
              <a:rPr lang="en-GB" sz="2400" b="0" i="0" u="none" strike="noStrike" baseline="0" dirty="0">
                <a:solidFill>
                  <a:srgbClr val="000000"/>
                </a:solidFill>
                <a:latin typeface="Times New Roman" panose="02020603050405020304" pitchFamily="18" charset="0"/>
                <a:cs typeface="Times New Roman" panose="02020603050405020304" pitchFamily="18" charset="0"/>
              </a:rPr>
              <a:t>This relationship implies that for any fixed setup, the ability to resolve a change in gas level is better at low concentrations than at high concentrations. </a:t>
            </a:r>
          </a:p>
          <a:p>
            <a:r>
              <a:rPr lang="en-GB" sz="2400" b="0" i="0" u="none" strike="noStrike" baseline="0" dirty="0">
                <a:solidFill>
                  <a:srgbClr val="000000"/>
                </a:solidFill>
                <a:latin typeface="Times New Roman" panose="02020603050405020304" pitchFamily="18" charset="0"/>
                <a:cs typeface="Times New Roman" panose="02020603050405020304" pitchFamily="18" charset="0"/>
              </a:rPr>
              <a:t>However, k and l can be adjusted to provide the optimum absorbance for the required range of gas concentration. This means that long optical paths are more suited for low gas concentrations, and short optical paths are more suited for high gas concentrations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6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9E52-B438-4400-BCC5-E6122D353BBB}"/>
              </a:ext>
            </a:extLst>
          </p:cNvPr>
          <p:cNvSpPr>
            <a:spLocks noGrp="1"/>
          </p:cNvSpPr>
          <p:nvPr>
            <p:ph type="title"/>
          </p:nvPr>
        </p:nvSpPr>
        <p:spPr/>
        <p:txBody>
          <a:bodyPr/>
          <a:lstStyle/>
          <a:p>
            <a:r>
              <a:rPr lang="en-GB" dirty="0"/>
              <a:t> </a:t>
            </a:r>
            <a:endParaRPr lang="en-IN" dirty="0"/>
          </a:p>
        </p:txBody>
      </p:sp>
      <p:pic>
        <p:nvPicPr>
          <p:cNvPr id="5" name="Content Placeholder 4">
            <a:extLst>
              <a:ext uri="{FF2B5EF4-FFF2-40B4-BE49-F238E27FC236}">
                <a16:creationId xmlns:a16="http://schemas.microsoft.com/office/drawing/2014/main" id="{37359BA6-E547-477C-B0D4-823073A43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287" y="779848"/>
            <a:ext cx="7396788" cy="5298303"/>
          </a:xfrm>
        </p:spPr>
      </p:pic>
    </p:spTree>
    <p:extLst>
      <p:ext uri="{BB962C8B-B14F-4D97-AF65-F5344CB8AC3E}">
        <p14:creationId xmlns:p14="http://schemas.microsoft.com/office/powerpoint/2010/main" val="267903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1FCA-0316-489A-852A-25F83852160B}"/>
              </a:ext>
            </a:extLst>
          </p:cNvPr>
          <p:cNvSpPr>
            <a:spLocks noGrp="1"/>
          </p:cNvSpPr>
          <p:nvPr>
            <p:ph type="title"/>
          </p:nvPr>
        </p:nvSpPr>
        <p:spPr>
          <a:xfrm>
            <a:off x="1845951" y="627768"/>
            <a:ext cx="8911687" cy="638020"/>
          </a:xfrm>
        </p:spPr>
        <p:txBody>
          <a:bodyPr>
            <a:normAutofit/>
          </a:bodyPr>
          <a:lstStyle/>
          <a:p>
            <a:pPr algn="ctr"/>
            <a:r>
              <a:rPr lang="en-GB" sz="2800" b="1">
                <a:latin typeface="Times New Roman" panose="02020603050405020304" pitchFamily="18" charset="0"/>
                <a:cs typeface="Times New Roman" panose="02020603050405020304" pitchFamily="18" charset="0"/>
              </a:rPr>
              <a:t>Block diagram</a:t>
            </a:r>
            <a:endParaRPr lang="en-IN" sz="2800" b="1">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AE7B319-BF56-423E-85A0-76A5F441730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98823" y="1265788"/>
            <a:ext cx="8405941" cy="4774404"/>
          </a:xfrm>
        </p:spPr>
      </p:pic>
    </p:spTree>
    <p:extLst>
      <p:ext uri="{BB962C8B-B14F-4D97-AF65-F5344CB8AC3E}">
        <p14:creationId xmlns:p14="http://schemas.microsoft.com/office/powerpoint/2010/main" val="43890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56FF-04A8-4575-9BDE-C4AC6FC9B8E9}"/>
              </a:ext>
            </a:extLst>
          </p:cNvPr>
          <p:cNvSpPr>
            <a:spLocks noGrp="1"/>
          </p:cNvSpPr>
          <p:nvPr>
            <p:ph type="title"/>
          </p:nvPr>
        </p:nvSpPr>
        <p:spPr>
          <a:xfrm>
            <a:off x="1640156" y="659965"/>
            <a:ext cx="8911687" cy="573625"/>
          </a:xfrm>
        </p:spPr>
        <p:txBody>
          <a:bodyPr>
            <a:normAutofit/>
          </a:bodyPr>
          <a:lstStyle/>
          <a:p>
            <a:pPr algn="ctr"/>
            <a:r>
              <a:rPr lang="en-GB" sz="2800" b="1">
                <a:latin typeface="Times New Roman" panose="02020603050405020304" pitchFamily="18" charset="0"/>
                <a:cs typeface="Times New Roman" panose="02020603050405020304" pitchFamily="18" charset="0"/>
              </a:rPr>
              <a:t>NDIR SENSOR</a:t>
            </a:r>
            <a:endParaRPr lang="en-IN" sz="2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6E8F86-77CF-47CD-84D9-511F7A01BE5C}"/>
              </a:ext>
            </a:extLst>
          </p:cNvPr>
          <p:cNvSpPr>
            <a:spLocks noGrp="1"/>
          </p:cNvSpPr>
          <p:nvPr>
            <p:ph idx="1"/>
          </p:nvPr>
        </p:nvSpPr>
        <p:spPr>
          <a:xfrm>
            <a:off x="1636443" y="1233590"/>
            <a:ext cx="8915400" cy="4639176"/>
          </a:xfrm>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NDIR (</a:t>
            </a:r>
            <a:r>
              <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Nondispersive Infrared</a:t>
            </a:r>
            <a:r>
              <a:rPr lang="en-GB" sz="2400" dirty="0">
                <a:solidFill>
                  <a:schemeClr val="tx1"/>
                </a:solidFill>
                <a:latin typeface="Times New Roman" panose="02020603050405020304" pitchFamily="18" charset="0"/>
                <a:cs typeface="Times New Roman" panose="02020603050405020304" pitchFamily="18" charset="0"/>
              </a:rPr>
              <a:t>) gas sensor consist of one Infrared light source and the Infrared receiver.</a:t>
            </a:r>
          </a:p>
          <a:p>
            <a:pPr algn="just"/>
            <a:r>
              <a:rPr lang="en-GB" sz="2400" dirty="0">
                <a:solidFill>
                  <a:schemeClr val="tx1"/>
                </a:solidFill>
                <a:latin typeface="Times New Roman" panose="02020603050405020304" pitchFamily="18" charset="0"/>
                <a:cs typeface="Times New Roman" panose="02020603050405020304" pitchFamily="18" charset="0"/>
              </a:rPr>
              <a:t>Infrared light emits the required wavelength of light and emitter detect the light.</a:t>
            </a:r>
          </a:p>
          <a:p>
            <a:pPr algn="just"/>
            <a:r>
              <a:rPr lang="en-GB" sz="2400" dirty="0">
                <a:solidFill>
                  <a:schemeClr val="tx1"/>
                </a:solidFill>
                <a:latin typeface="Times New Roman" panose="02020603050405020304" pitchFamily="18" charset="0"/>
                <a:cs typeface="Times New Roman" panose="02020603050405020304" pitchFamily="18" charset="0"/>
              </a:rPr>
              <a:t>In order to filter the light emitter has two optical filters, one is reference optical filter and other one measurement optical filter.</a:t>
            </a:r>
          </a:p>
          <a:p>
            <a:pPr algn="just"/>
            <a:r>
              <a:rPr lang="en-GB" sz="2400" dirty="0">
                <a:solidFill>
                  <a:schemeClr val="tx1"/>
                </a:solidFill>
                <a:latin typeface="Times New Roman" panose="02020603050405020304" pitchFamily="18" charset="0"/>
                <a:cs typeface="Times New Roman" panose="02020603050405020304" pitchFamily="18" charset="0"/>
              </a:rPr>
              <a:t>Reference optical filter allow the reference Infrared light with reference wavelength</a:t>
            </a:r>
            <a:r>
              <a:rPr lang="en-IN" sz="2400" dirty="0">
                <a:solidFill>
                  <a:schemeClr val="tx1"/>
                </a:solidFill>
                <a:latin typeface="Times New Roman" panose="02020603050405020304" pitchFamily="18" charset="0"/>
                <a:cs typeface="Times New Roman" panose="02020603050405020304" pitchFamily="18" charset="0"/>
              </a:rPr>
              <a:t>(usually 3.91µm) and measurement optical filter allow the measured Infrared light with observed wavelength(for CO2 4.32µm)</a:t>
            </a:r>
          </a:p>
        </p:txBody>
      </p:sp>
    </p:spTree>
    <p:extLst>
      <p:ext uri="{BB962C8B-B14F-4D97-AF65-F5344CB8AC3E}">
        <p14:creationId xmlns:p14="http://schemas.microsoft.com/office/powerpoint/2010/main" val="118244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061C-8F8B-46CC-8351-567469D8806E}"/>
              </a:ext>
            </a:extLst>
          </p:cNvPr>
          <p:cNvSpPr>
            <a:spLocks noGrp="1"/>
          </p:cNvSpPr>
          <p:nvPr>
            <p:ph type="title"/>
          </p:nvPr>
        </p:nvSpPr>
        <p:spPr>
          <a:xfrm>
            <a:off x="1640156" y="750117"/>
            <a:ext cx="8911687" cy="625141"/>
          </a:xfrm>
        </p:spPr>
        <p:txBody>
          <a:bodyPr>
            <a:normAutofit/>
          </a:bodyPr>
          <a:lstStyle/>
          <a:p>
            <a:pPr algn="ctr"/>
            <a:r>
              <a:rPr lang="en-GB" sz="2800" b="1" dirty="0">
                <a:latin typeface="Times New Roman" panose="02020603050405020304" pitchFamily="18" charset="0"/>
                <a:cs typeface="Times New Roman" panose="02020603050405020304" pitchFamily="18" charset="0"/>
              </a:rPr>
              <a:t>NDIR SENSOR</a:t>
            </a:r>
            <a:endParaRPr lang="en-IN" sz="2800" dirty="0"/>
          </a:p>
        </p:txBody>
      </p:sp>
      <p:pic>
        <p:nvPicPr>
          <p:cNvPr id="5" name="Content Placeholder 4">
            <a:extLst>
              <a:ext uri="{FF2B5EF4-FFF2-40B4-BE49-F238E27FC236}">
                <a16:creationId xmlns:a16="http://schemas.microsoft.com/office/drawing/2014/main" id="{79D46627-8FFF-4C31-8278-929B05B68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156" y="1500546"/>
            <a:ext cx="7980484" cy="4885561"/>
          </a:xfrm>
        </p:spPr>
      </p:pic>
    </p:spTree>
    <p:extLst>
      <p:ext uri="{BB962C8B-B14F-4D97-AF65-F5344CB8AC3E}">
        <p14:creationId xmlns:p14="http://schemas.microsoft.com/office/powerpoint/2010/main" val="3288335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9E17-E1B1-4D74-9F0F-E9A3F65A8702}"/>
              </a:ext>
            </a:extLst>
          </p:cNvPr>
          <p:cNvSpPr>
            <a:spLocks noGrp="1"/>
          </p:cNvSpPr>
          <p:nvPr>
            <p:ph type="title"/>
          </p:nvPr>
        </p:nvSpPr>
        <p:spPr>
          <a:xfrm>
            <a:off x="1640156" y="650452"/>
            <a:ext cx="8911687" cy="83120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NDIR Gas Sensor Using Pyroelectric Detector</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04F66A4-1C25-42E1-8C78-31186CA57D56}"/>
              </a:ext>
            </a:extLst>
          </p:cNvPr>
          <p:cNvPicPr>
            <a:picLocks noGrp="1" noChangeAspect="1" noChangeArrowheads="1"/>
          </p:cNvPicPr>
          <p:nvPr>
            <p:ph idx="1"/>
          </p:nvPr>
        </p:nvPicPr>
        <p:blipFill>
          <a:blip r:embed="rId2" cstate="print"/>
          <a:srcRect/>
          <a:stretch>
            <a:fillRect/>
          </a:stretch>
        </p:blipFill>
        <p:spPr bwMode="auto">
          <a:xfrm>
            <a:off x="1640156" y="1481655"/>
            <a:ext cx="7994810" cy="5009813"/>
          </a:xfrm>
          <a:prstGeom prst="rect">
            <a:avLst/>
          </a:prstGeom>
          <a:noFill/>
        </p:spPr>
      </p:pic>
    </p:spTree>
    <p:extLst>
      <p:ext uri="{BB962C8B-B14F-4D97-AF65-F5344CB8AC3E}">
        <p14:creationId xmlns:p14="http://schemas.microsoft.com/office/powerpoint/2010/main" val="151881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87534-0148-4B32-A2E6-D47B53BD0FCA}"/>
              </a:ext>
            </a:extLst>
          </p:cNvPr>
          <p:cNvSpPr>
            <a:spLocks noGrp="1"/>
          </p:cNvSpPr>
          <p:nvPr>
            <p:ph idx="1"/>
          </p:nvPr>
        </p:nvSpPr>
        <p:spPr>
          <a:xfrm>
            <a:off x="1640156" y="1841678"/>
            <a:ext cx="8915400" cy="3593025"/>
          </a:xfrm>
        </p:spPr>
        <p:txBody>
          <a:bodyPr>
            <a:normAutofit/>
          </a:bodyPr>
          <a:lstStyle/>
          <a:p>
            <a:r>
              <a:rPr lang="en-GB" sz="2800">
                <a:solidFill>
                  <a:schemeClr val="tx1"/>
                </a:solidFill>
                <a:latin typeface="Times New Roman" panose="02020603050405020304" pitchFamily="18" charset="0"/>
                <a:cs typeface="Times New Roman" panose="02020603050405020304" pitchFamily="18" charset="0"/>
              </a:rPr>
              <a:t>Aim and Objectives of the Project</a:t>
            </a:r>
          </a:p>
          <a:p>
            <a:r>
              <a:rPr lang="en-GB" sz="2800">
                <a:solidFill>
                  <a:schemeClr val="tx1"/>
                </a:solidFill>
                <a:latin typeface="Times New Roman" panose="02020603050405020304" pitchFamily="18" charset="0"/>
                <a:cs typeface="Times New Roman" panose="02020603050405020304" pitchFamily="18" charset="0"/>
              </a:rPr>
              <a:t>Introduction</a:t>
            </a:r>
          </a:p>
          <a:p>
            <a:r>
              <a:rPr lang="en-GB" sz="2800">
                <a:solidFill>
                  <a:schemeClr val="tx1"/>
                </a:solidFill>
                <a:latin typeface="Times New Roman" panose="02020603050405020304" pitchFamily="18" charset="0"/>
                <a:cs typeface="Times New Roman" panose="02020603050405020304" pitchFamily="18" charset="0"/>
              </a:rPr>
              <a:t>Block Diagram</a:t>
            </a:r>
          </a:p>
          <a:p>
            <a:r>
              <a:rPr lang="en-GB" sz="2800">
                <a:solidFill>
                  <a:schemeClr val="tx1"/>
                </a:solidFill>
                <a:latin typeface="Times New Roman" panose="02020603050405020304" pitchFamily="18" charset="0"/>
                <a:cs typeface="Times New Roman" panose="02020603050405020304" pitchFamily="18" charset="0"/>
              </a:rPr>
              <a:t>Steps involved</a:t>
            </a:r>
          </a:p>
          <a:p>
            <a:r>
              <a:rPr lang="en-GB" sz="2800">
                <a:solidFill>
                  <a:schemeClr val="tx1"/>
                </a:solidFill>
                <a:latin typeface="Times New Roman" panose="02020603050405020304" pitchFamily="18" charset="0"/>
                <a:cs typeface="Times New Roman" panose="02020603050405020304" pitchFamily="18" charset="0"/>
              </a:rPr>
              <a:t>References</a:t>
            </a:r>
            <a:endParaRPr lang="en-IN" sz="2800">
              <a:solidFill>
                <a:schemeClr val="tx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72611E6-BE3D-46DD-ACA9-AF0ED940BCE2}"/>
              </a:ext>
            </a:extLst>
          </p:cNvPr>
          <p:cNvSpPr>
            <a:spLocks noGrp="1"/>
          </p:cNvSpPr>
          <p:nvPr>
            <p:ph type="title"/>
          </p:nvPr>
        </p:nvSpPr>
        <p:spPr>
          <a:xfrm>
            <a:off x="1640156" y="662746"/>
            <a:ext cx="8911687" cy="908476"/>
          </a:xfrm>
        </p:spPr>
        <p:txBody>
          <a:bodyPr>
            <a:normAutofit/>
          </a:bodyPr>
          <a:lstStyle/>
          <a:p>
            <a:pPr algn="ctr"/>
            <a:r>
              <a:rPr lang="en-GB" sz="4000" b="1">
                <a:latin typeface="Times New Roman" panose="02020603050405020304" pitchFamily="18" charset="0"/>
                <a:cs typeface="Times New Roman" panose="02020603050405020304" pitchFamily="18" charset="0"/>
              </a:rPr>
              <a:t>CONTENTS</a:t>
            </a:r>
            <a:endParaRPr lang="en-IN"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39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E3F0-3DD7-4FC1-9945-141D0647A826}"/>
              </a:ext>
            </a:extLst>
          </p:cNvPr>
          <p:cNvSpPr>
            <a:spLocks noGrp="1"/>
          </p:cNvSpPr>
          <p:nvPr>
            <p:ph type="title"/>
          </p:nvPr>
        </p:nvSpPr>
        <p:spPr>
          <a:xfrm>
            <a:off x="2129286" y="598352"/>
            <a:ext cx="8911687" cy="831203"/>
          </a:xfrm>
        </p:spPr>
        <p:txBody>
          <a:bodyPr>
            <a:normAutofit/>
          </a:bodyPr>
          <a:lstStyle/>
          <a:p>
            <a:r>
              <a:rPr lang="en-GB" sz="2800" b="1" dirty="0">
                <a:latin typeface="Times New Roman" panose="02020603050405020304" pitchFamily="18" charset="0"/>
                <a:cs typeface="Times New Roman" panose="02020603050405020304" pitchFamily="18" charset="0"/>
              </a:rPr>
              <a:t>Equivalent model of pyroelectric circuit[11]</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0F25A20-D691-4F07-A35D-B1CD192CC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378" y="1429555"/>
            <a:ext cx="5816979" cy="4970115"/>
          </a:xfrm>
        </p:spPr>
      </p:pic>
    </p:spTree>
    <p:extLst>
      <p:ext uri="{BB962C8B-B14F-4D97-AF65-F5344CB8AC3E}">
        <p14:creationId xmlns:p14="http://schemas.microsoft.com/office/powerpoint/2010/main" val="392123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9369-1347-48B4-ABC5-F29F6DF9EF8B}"/>
              </a:ext>
            </a:extLst>
          </p:cNvPr>
          <p:cNvSpPr>
            <a:spLocks noGrp="1"/>
          </p:cNvSpPr>
          <p:nvPr>
            <p:ph type="title"/>
          </p:nvPr>
        </p:nvSpPr>
        <p:spPr>
          <a:xfrm>
            <a:off x="2592925" y="624110"/>
            <a:ext cx="8911687" cy="728035"/>
          </a:xfrm>
        </p:spPr>
        <p:txBody>
          <a:bodyPr>
            <a:normAutofit fontScale="90000"/>
          </a:bodyPr>
          <a:lstStyle/>
          <a:p>
            <a:r>
              <a:rPr lang="en-US" sz="3100" b="1" dirty="0">
                <a:solidFill>
                  <a:srgbClr val="111111"/>
                </a:solidFill>
                <a:latin typeface="Times New Roman" panose="02020603050405020304" pitchFamily="18" charset="0"/>
                <a:cs typeface="Times New Roman" panose="02020603050405020304" pitchFamily="18" charset="0"/>
              </a:rPr>
              <a:t>R</a:t>
            </a:r>
            <a:r>
              <a:rPr lang="en-US" sz="3100" b="1" i="0" dirty="0">
                <a:solidFill>
                  <a:srgbClr val="111111"/>
                </a:solidFill>
                <a:effectLst/>
                <a:latin typeface="Times New Roman" panose="02020603050405020304" pitchFamily="18" charset="0"/>
                <a:cs typeface="Times New Roman" panose="02020603050405020304" pitchFamily="18" charset="0"/>
              </a:rPr>
              <a:t>eadout circuit for the pyroelectric detector [12]  </a:t>
            </a:r>
            <a:br>
              <a:rPr lang="en-US" sz="1400" b="1" i="0" dirty="0">
                <a:solidFill>
                  <a:srgbClr val="111111"/>
                </a:solidFill>
                <a:effectLst/>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0958245-CBD8-4383-9355-20DCA0EA1EBA}"/>
              </a:ext>
            </a:extLst>
          </p:cNvPr>
          <p:cNvSpPr>
            <a:spLocks noGrp="1"/>
          </p:cNvSpPr>
          <p:nvPr>
            <p:ph idx="1"/>
          </p:nvPr>
        </p:nvSpPr>
        <p:spPr>
          <a:xfrm>
            <a:off x="1673157" y="3770002"/>
            <a:ext cx="9941668" cy="2463888"/>
          </a:xfrm>
        </p:spPr>
        <p:txBody>
          <a:bodyPr>
            <a:normAutofit fontScale="40000" lnSpcReduction="20000"/>
          </a:bodyPr>
          <a:lstStyle/>
          <a:p>
            <a:endParaRPr lang="en-US" b="0" i="0" dirty="0">
              <a:solidFill>
                <a:srgbClr val="111111"/>
              </a:solidFill>
              <a:effectLst/>
              <a:latin typeface="Roboto" panose="02000000000000000000" pitchFamily="2" charset="0"/>
            </a:endParaRPr>
          </a:p>
          <a:p>
            <a:endParaRPr lang="en-US" dirty="0">
              <a:solidFill>
                <a:srgbClr val="111111"/>
              </a:solidFill>
              <a:latin typeface="Roboto" panose="02000000000000000000" pitchFamily="2" charset="0"/>
            </a:endParaRPr>
          </a:p>
          <a:p>
            <a:endParaRPr lang="en-US" b="0" i="0" dirty="0">
              <a:solidFill>
                <a:srgbClr val="111111"/>
              </a:solidFill>
              <a:effectLst/>
              <a:latin typeface="Roboto" panose="02000000000000000000" pitchFamily="2" charset="0"/>
            </a:endParaRPr>
          </a:p>
          <a:p>
            <a:endParaRPr lang="en-US" dirty="0">
              <a:solidFill>
                <a:srgbClr val="111111"/>
              </a:solidFill>
              <a:latin typeface="Roboto" panose="02000000000000000000" pitchFamily="2" charset="0"/>
            </a:endParaRPr>
          </a:p>
          <a:p>
            <a:endParaRPr lang="en-US" b="0" i="0" dirty="0">
              <a:solidFill>
                <a:srgbClr val="111111"/>
              </a:solidFill>
              <a:effectLst/>
              <a:latin typeface="Roboto" panose="02000000000000000000" pitchFamily="2" charset="0"/>
            </a:endParaRPr>
          </a:p>
          <a:p>
            <a:endParaRPr lang="en-US" dirty="0">
              <a:solidFill>
                <a:srgbClr val="111111"/>
              </a:solidFill>
              <a:latin typeface="Roboto" panose="02000000000000000000" pitchFamily="2" charset="0"/>
            </a:endParaRPr>
          </a:p>
          <a:p>
            <a:endParaRPr lang="en-US" b="0" i="0" dirty="0">
              <a:solidFill>
                <a:srgbClr val="111111"/>
              </a:solidFill>
              <a:effectLst/>
              <a:latin typeface="Roboto" panose="02000000000000000000" pitchFamily="2" charset="0"/>
            </a:endParaRPr>
          </a:p>
          <a:p>
            <a:r>
              <a:rPr lang="en-US" sz="5100" b="0" i="0" dirty="0">
                <a:solidFill>
                  <a:srgbClr val="111111"/>
                </a:solidFill>
                <a:effectLst/>
                <a:latin typeface="Times New Roman" panose="02020603050405020304" pitchFamily="18" charset="0"/>
                <a:cs typeface="Times New Roman" panose="02020603050405020304" pitchFamily="18" charset="0"/>
              </a:rPr>
              <a:t>A scheme of the readout circuit for the pyroelectric detector. The modulated radiation that hits the pyroelectric detector leads to a generation of free charges.</a:t>
            </a:r>
          </a:p>
          <a:p>
            <a:endParaRPr lang="en-IN" dirty="0"/>
          </a:p>
        </p:txBody>
      </p:sp>
      <p:pic>
        <p:nvPicPr>
          <p:cNvPr id="1028" name="Picture 4" descr="A scheme of the readout circuit for the pyroelectric detector. The modulated radiation that hits the pyroelectric detector leads to a generation of free charges.">
            <a:extLst>
              <a:ext uri="{FF2B5EF4-FFF2-40B4-BE49-F238E27FC236}">
                <a16:creationId xmlns:a16="http://schemas.microsoft.com/office/drawing/2014/main" id="{9C0D8C1C-1CCE-46B8-A94B-F6E226788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853" y="1522380"/>
            <a:ext cx="7802293" cy="329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0D0E-D37C-4E18-B0A4-9BE10A593ABA}"/>
              </a:ext>
            </a:extLst>
          </p:cNvPr>
          <p:cNvSpPr>
            <a:spLocks noGrp="1"/>
          </p:cNvSpPr>
          <p:nvPr>
            <p:ph type="title"/>
          </p:nvPr>
        </p:nvSpPr>
        <p:spPr>
          <a:xfrm>
            <a:off x="1640156" y="787243"/>
            <a:ext cx="8911687" cy="650898"/>
          </a:xfrm>
        </p:spPr>
        <p:txBody>
          <a:bodyPr>
            <a:normAutofit/>
          </a:bodyPr>
          <a:lstStyle/>
          <a:p>
            <a:r>
              <a:rPr lang="en-GB" sz="2800" b="1" dirty="0">
                <a:latin typeface="Times New Roman" panose="02020603050405020304" pitchFamily="18" charset="0"/>
                <a:cs typeface="Times New Roman" panose="02020603050405020304" pitchFamily="18" charset="0"/>
              </a:rPr>
              <a:t>Operating principle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816A71-61DD-4FF5-8EB4-B846A4D3F9AE}"/>
              </a:ext>
            </a:extLst>
          </p:cNvPr>
          <p:cNvSpPr>
            <a:spLocks noGrp="1"/>
          </p:cNvSpPr>
          <p:nvPr>
            <p:ph idx="1"/>
          </p:nvPr>
        </p:nvSpPr>
        <p:spPr>
          <a:xfrm>
            <a:off x="1636443" y="1540189"/>
            <a:ext cx="8915400" cy="3777622"/>
          </a:xfrm>
        </p:spPr>
        <p:txBody>
          <a:bodyPr>
            <a:normAutofit/>
          </a:bodyPr>
          <a:lstStyle/>
          <a:p>
            <a:pPr algn="just">
              <a:lnSpc>
                <a:spcPct val="110000"/>
              </a:lnSpc>
            </a:pPr>
            <a:r>
              <a:rPr lang="en-IN" sz="2400" dirty="0">
                <a:solidFill>
                  <a:schemeClr val="tx1"/>
                </a:solidFill>
                <a:latin typeface="Times New Roman" panose="02020603050405020304" pitchFamily="18" charset="0"/>
                <a:cs typeface="Times New Roman" panose="02020603050405020304" pitchFamily="18" charset="0"/>
              </a:rPr>
              <a:t>When infrared radiation interacts with gas molecules, infrared light is absorbed by the gas molecules at a particular wavelength, causing vibration of the gas molecules. NDIR gas sensors detects the decrease in transmitted infrared light which is in proportion to gas concentration. This transmittance, the ratio of transmitted radiation energy to the incident energy, is dependent on target gas concentration.</a:t>
            </a:r>
          </a:p>
          <a:p>
            <a:pPr algn="just">
              <a:lnSpc>
                <a:spcPct val="110000"/>
              </a:lnSpc>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63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5010-9C1D-4186-AE06-D48B8D0F6376}"/>
              </a:ext>
            </a:extLst>
          </p:cNvPr>
          <p:cNvSpPr>
            <a:spLocks noGrp="1"/>
          </p:cNvSpPr>
          <p:nvPr>
            <p:ph type="title"/>
          </p:nvPr>
        </p:nvSpPr>
        <p:spPr>
          <a:xfrm>
            <a:off x="1642013" y="752899"/>
            <a:ext cx="8911687" cy="534989"/>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Ideal Length Of NDIR Gas Cylinder</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4AB43-1CE8-4E6D-80D6-F33F92D12865}"/>
              </a:ext>
            </a:extLst>
          </p:cNvPr>
          <p:cNvSpPr>
            <a:spLocks noGrp="1"/>
          </p:cNvSpPr>
          <p:nvPr>
            <p:ph idx="1"/>
          </p:nvPr>
        </p:nvSpPr>
        <p:spPr>
          <a:xfrm>
            <a:off x="1638300" y="1520404"/>
            <a:ext cx="8915400" cy="475212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The most ideal dimension of gas chamber as per industry standard is a cylinder with 20mm Diameter x 16.5mm Length.</a:t>
            </a:r>
          </a:p>
          <a:p>
            <a:r>
              <a:rPr lang="en-US" sz="2400" dirty="0">
                <a:solidFill>
                  <a:schemeClr val="tx1"/>
                </a:solidFill>
                <a:latin typeface="Times New Roman" panose="02020603050405020304" pitchFamily="18" charset="0"/>
                <a:cs typeface="Times New Roman" panose="02020603050405020304" pitchFamily="18" charset="0"/>
              </a:rPr>
              <a:t>With this length of cylinder there is a negligible decrease in the intensity of IR radiation.</a:t>
            </a:r>
          </a:p>
          <a:p>
            <a:r>
              <a:rPr lang="en-US" sz="2400" dirty="0">
                <a:solidFill>
                  <a:schemeClr val="tx1"/>
                </a:solidFill>
                <a:latin typeface="Times New Roman" panose="02020603050405020304" pitchFamily="18" charset="0"/>
                <a:cs typeface="Times New Roman" panose="02020603050405020304" pitchFamily="18" charset="0"/>
              </a:rPr>
              <a:t>Since, as we increase the length of the gas chamber intensity of IR radiation decreases exponentially as per the below mentioned Lambert Law.</a:t>
            </a:r>
          </a:p>
          <a:p>
            <a:pPr>
              <a:buNone/>
            </a:pPr>
            <a:r>
              <a:rPr lang="en-US" sz="2400" dirty="0">
                <a:solidFill>
                  <a:schemeClr val="tx1"/>
                </a:solidFill>
                <a:latin typeface="Times New Roman" panose="02020603050405020304" pitchFamily="18" charset="0"/>
                <a:cs typeface="Times New Roman" panose="02020603050405020304" pitchFamily="18" charset="0"/>
              </a:rPr>
              <a:t>                                        </a:t>
            </a:r>
          </a:p>
          <a:p>
            <a:pPr>
              <a:buNone/>
            </a:pPr>
            <a:r>
              <a:rPr lang="en-US" sz="2400" dirty="0">
                <a:solidFill>
                  <a:schemeClr val="tx1"/>
                </a:solidFill>
                <a:latin typeface="Times New Roman" panose="02020603050405020304" pitchFamily="18" charset="0"/>
                <a:cs typeface="Times New Roman" panose="02020603050405020304" pitchFamily="18" charset="0"/>
              </a:rPr>
              <a:t>                                  I=I</a:t>
            </a:r>
            <a:r>
              <a:rPr lang="en-US" sz="2400" baseline="-25000" dirty="0">
                <a:solidFill>
                  <a:schemeClr val="tx1"/>
                </a:solidFill>
                <a:latin typeface="Times New Roman" panose="02020603050405020304" pitchFamily="18" charset="0"/>
                <a:cs typeface="Times New Roman" panose="02020603050405020304" pitchFamily="18" charset="0"/>
              </a:rPr>
              <a:t>0</a:t>
            </a:r>
            <a:r>
              <a:rPr lang="en-US" sz="2400" baseline="300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e</a:t>
            </a:r>
            <a:r>
              <a:rPr lang="en-US" sz="2400" baseline="30000" dirty="0">
                <a:solidFill>
                  <a:schemeClr val="tx1"/>
                </a:solidFill>
                <a:latin typeface="Times New Roman" panose="02020603050405020304" pitchFamily="18" charset="0"/>
                <a:cs typeface="Times New Roman" panose="02020603050405020304" pitchFamily="18" charset="0"/>
              </a:rPr>
              <a:t>-kl   </a:t>
            </a:r>
            <a:r>
              <a:rPr lang="en-US" sz="2400" baseline="-250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or,    A ∝ l</a:t>
            </a: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96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65C1-A04C-4EE8-B020-FE4A5C211A18}"/>
              </a:ext>
            </a:extLst>
          </p:cNvPr>
          <p:cNvSpPr>
            <a:spLocks noGrp="1"/>
          </p:cNvSpPr>
          <p:nvPr>
            <p:ph type="title"/>
          </p:nvPr>
        </p:nvSpPr>
        <p:spPr>
          <a:xfrm>
            <a:off x="1640156" y="857609"/>
            <a:ext cx="9242492" cy="805445"/>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How to prevent loss of intensity due to multiple reflection?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F004C0-4B4C-43B1-86E3-C5412B94826A}"/>
              </a:ext>
            </a:extLst>
          </p:cNvPr>
          <p:cNvSpPr>
            <a:spLocks noGrp="1"/>
          </p:cNvSpPr>
          <p:nvPr>
            <p:ph idx="1"/>
          </p:nvPr>
        </p:nvSpPr>
        <p:spPr>
          <a:xfrm>
            <a:off x="1640156" y="1803043"/>
            <a:ext cx="8662943" cy="3669314"/>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 NDIR Gas Sensor, the intensity of IR radiation also decreases because of continuous reflection within the gas chamber.</a:t>
            </a:r>
          </a:p>
          <a:p>
            <a:r>
              <a:rPr lang="en-US" sz="2400" dirty="0">
                <a:solidFill>
                  <a:schemeClr val="tx1"/>
                </a:solidFill>
                <a:latin typeface="Times New Roman" panose="02020603050405020304" pitchFamily="18" charset="0"/>
                <a:cs typeface="Times New Roman" panose="02020603050405020304" pitchFamily="18" charset="0"/>
              </a:rPr>
              <a:t>So, in order to prevent this decrease in intensity, the gas chamber is coated with a layer of gold, so as to absorb minimum IR radiation.</a:t>
            </a: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141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3666-FE24-48BF-840D-D481D9686446}"/>
              </a:ext>
            </a:extLst>
          </p:cNvPr>
          <p:cNvSpPr>
            <a:spLocks noGrp="1"/>
          </p:cNvSpPr>
          <p:nvPr>
            <p:ph type="title"/>
          </p:nvPr>
        </p:nvSpPr>
        <p:spPr>
          <a:xfrm>
            <a:off x="1640156" y="747623"/>
            <a:ext cx="8911687" cy="638020"/>
          </a:xfrm>
        </p:spPr>
        <p:txBody>
          <a:bodyPr>
            <a:normAutofit/>
          </a:bodyPr>
          <a:lstStyle/>
          <a:p>
            <a:pPr algn="ctr"/>
            <a:r>
              <a:rPr lang="en-GB" sz="2800" b="1" dirty="0">
                <a:solidFill>
                  <a:schemeClr val="tx1"/>
                </a:solidFill>
                <a:latin typeface="Times New Roman" panose="02020603050405020304" pitchFamily="18" charset="0"/>
                <a:cs typeface="Times New Roman" panose="02020603050405020304" pitchFamily="18" charset="0"/>
              </a:rPr>
              <a:t>Amplifier</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3B478-8BCA-4947-A2EC-ABF923BD887B}"/>
              </a:ext>
            </a:extLst>
          </p:cNvPr>
          <p:cNvSpPr>
            <a:spLocks noGrp="1"/>
          </p:cNvSpPr>
          <p:nvPr>
            <p:ph idx="1"/>
          </p:nvPr>
        </p:nvSpPr>
        <p:spPr>
          <a:xfrm>
            <a:off x="1636443" y="1540189"/>
            <a:ext cx="8915400" cy="3777622"/>
          </a:xfrm>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output from the sensor has very low output voltage, in order to observe the voltages we have to choose an amplifier with high gain.</a:t>
            </a:r>
          </a:p>
          <a:p>
            <a:pPr algn="just"/>
            <a:r>
              <a:rPr lang="en-GB" sz="2400" dirty="0">
                <a:solidFill>
                  <a:schemeClr val="tx1"/>
                </a:solidFill>
                <a:latin typeface="Times New Roman" panose="02020603050405020304" pitchFamily="18" charset="0"/>
                <a:cs typeface="Times New Roman" panose="02020603050405020304" pitchFamily="18" charset="0"/>
              </a:rPr>
              <a:t>Mostly differential amplifiers are used to achieve the more gain and less noise.</a:t>
            </a:r>
          </a:p>
          <a:p>
            <a:pPr algn="just"/>
            <a:r>
              <a:rPr lang="en-GB" sz="2400" dirty="0">
                <a:solidFill>
                  <a:schemeClr val="tx1"/>
                </a:solidFill>
                <a:latin typeface="Times New Roman" panose="02020603050405020304" pitchFamily="18" charset="0"/>
                <a:cs typeface="Times New Roman" panose="02020603050405020304" pitchFamily="18" charset="0"/>
              </a:rPr>
              <a:t>The output contains some noise, and these noises are eliminated by some techniques like sampling etc.</a:t>
            </a:r>
          </a:p>
          <a:p>
            <a:pPr algn="just"/>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26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1E53-A0AF-4E31-8CD6-F8B436F1ADEC}"/>
              </a:ext>
            </a:extLst>
          </p:cNvPr>
          <p:cNvSpPr>
            <a:spLocks noGrp="1"/>
          </p:cNvSpPr>
          <p:nvPr>
            <p:ph type="title"/>
          </p:nvPr>
        </p:nvSpPr>
        <p:spPr>
          <a:xfrm>
            <a:off x="1640156" y="752264"/>
            <a:ext cx="8911687" cy="638020"/>
          </a:xfrm>
        </p:spPr>
        <p:txBody>
          <a:bodyPr>
            <a:normAutofit/>
          </a:bodyPr>
          <a:lstStyle/>
          <a:p>
            <a:pPr algn="ctr"/>
            <a:r>
              <a:rPr lang="en-GB" sz="2800" b="1" dirty="0">
                <a:solidFill>
                  <a:schemeClr val="tx1"/>
                </a:solidFill>
                <a:latin typeface="Times New Roman" panose="02020603050405020304" pitchFamily="18" charset="0"/>
                <a:cs typeface="Times New Roman" panose="02020603050405020304" pitchFamily="18" charset="0"/>
              </a:rPr>
              <a:t>Microcontroller</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1DD578-2ABE-4E92-9FF4-7CC8D3D217CB}"/>
              </a:ext>
            </a:extLst>
          </p:cNvPr>
          <p:cNvSpPr>
            <a:spLocks noGrp="1"/>
          </p:cNvSpPr>
          <p:nvPr>
            <p:ph idx="1"/>
          </p:nvPr>
        </p:nvSpPr>
        <p:spPr>
          <a:xfrm>
            <a:off x="1640156" y="1540189"/>
            <a:ext cx="8915400" cy="3777622"/>
          </a:xfrm>
        </p:spPr>
        <p:txBody>
          <a:bodyPr>
            <a:normAutofit/>
          </a:bodyPr>
          <a:lstStyle/>
          <a:p>
            <a:r>
              <a:rPr lang="en-GB" sz="2400" dirty="0">
                <a:solidFill>
                  <a:schemeClr val="tx1"/>
                </a:solidFill>
                <a:latin typeface="Times New Roman" panose="02020603050405020304" pitchFamily="18" charset="0"/>
                <a:cs typeface="Times New Roman" panose="02020603050405020304" pitchFamily="18" charset="0"/>
              </a:rPr>
              <a:t>Microcontroller is used to process the Data and to display the Output.</a:t>
            </a:r>
          </a:p>
          <a:p>
            <a:r>
              <a:rPr lang="en-GB" sz="2400" dirty="0">
                <a:solidFill>
                  <a:schemeClr val="tx1"/>
                </a:solidFill>
                <a:latin typeface="Times New Roman" panose="02020603050405020304" pitchFamily="18" charset="0"/>
                <a:cs typeface="Times New Roman" panose="02020603050405020304" pitchFamily="18" charset="0"/>
              </a:rPr>
              <a:t>In this project Arduino is used as the microcontroller as it is the open source.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28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AA2A-330A-4DD8-A30C-11E613946987}"/>
              </a:ext>
            </a:extLst>
          </p:cNvPr>
          <p:cNvSpPr>
            <a:spLocks noGrp="1"/>
          </p:cNvSpPr>
          <p:nvPr>
            <p:ph type="title"/>
          </p:nvPr>
        </p:nvSpPr>
        <p:spPr>
          <a:xfrm>
            <a:off x="2592925" y="624110"/>
            <a:ext cx="8911687" cy="676656"/>
          </a:xfrm>
        </p:spPr>
        <p:txBody>
          <a:bodyPr>
            <a:normAutofit/>
          </a:bodyPr>
          <a:lstStyle/>
          <a:p>
            <a:r>
              <a:rPr lang="en-GB" sz="2800" b="1" dirty="0">
                <a:latin typeface="Times New Roman" panose="02020603050405020304" pitchFamily="18" charset="0"/>
                <a:cs typeface="Times New Roman" panose="02020603050405020304" pitchFamily="18" charset="0"/>
              </a:rPr>
              <a:t>Partial results: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85E350E-F118-40BF-B685-6B2D51C75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06" y="1571448"/>
            <a:ext cx="9740207" cy="4445571"/>
          </a:xfrm>
        </p:spPr>
      </p:pic>
    </p:spTree>
    <p:extLst>
      <p:ext uri="{BB962C8B-B14F-4D97-AF65-F5344CB8AC3E}">
        <p14:creationId xmlns:p14="http://schemas.microsoft.com/office/powerpoint/2010/main" val="1812049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833D-A634-4EF3-937E-90ED8F20E058}"/>
              </a:ext>
            </a:extLst>
          </p:cNvPr>
          <p:cNvSpPr>
            <a:spLocks noGrp="1"/>
          </p:cNvSpPr>
          <p:nvPr>
            <p:ph type="title"/>
          </p:nvPr>
        </p:nvSpPr>
        <p:spPr>
          <a:xfrm>
            <a:off x="2592925" y="624110"/>
            <a:ext cx="8911687" cy="573625"/>
          </a:xfrm>
        </p:spPr>
        <p:txBody>
          <a:bodyPr>
            <a:normAutofit/>
          </a:bodyPr>
          <a:lstStyle/>
          <a:p>
            <a:r>
              <a:rPr lang="en-GB" sz="2800" b="1" dirty="0">
                <a:latin typeface="Times New Roman" panose="02020603050405020304" pitchFamily="18" charset="0"/>
                <a:cs typeface="Times New Roman" panose="02020603050405020304" pitchFamily="18" charset="0"/>
              </a:rPr>
              <a:t>Output waveforms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272B3A5-5A3E-4A11-A2A2-D32A574B5E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617" y="1347766"/>
            <a:ext cx="9868996" cy="4885341"/>
          </a:xfrm>
        </p:spPr>
      </p:pic>
    </p:spTree>
    <p:extLst>
      <p:ext uri="{BB962C8B-B14F-4D97-AF65-F5344CB8AC3E}">
        <p14:creationId xmlns:p14="http://schemas.microsoft.com/office/powerpoint/2010/main" val="2229933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8C2C-DEFB-4BC9-A902-186EA1D35EFA}"/>
              </a:ext>
            </a:extLst>
          </p:cNvPr>
          <p:cNvSpPr>
            <a:spLocks noGrp="1"/>
          </p:cNvSpPr>
          <p:nvPr>
            <p:ph type="title"/>
          </p:nvPr>
        </p:nvSpPr>
        <p:spPr>
          <a:xfrm>
            <a:off x="1640156" y="796177"/>
            <a:ext cx="8911687" cy="586504"/>
          </a:xfrm>
        </p:spPr>
        <p:txBody>
          <a:bodyPr>
            <a:normAutofit/>
          </a:bodyPr>
          <a:lstStyle/>
          <a:p>
            <a:pPr algn="ctr"/>
            <a:r>
              <a:rPr lang="en-GB" sz="2800" b="1" dirty="0">
                <a:solidFill>
                  <a:schemeClr val="tx1"/>
                </a:solidFill>
                <a:latin typeface="Times New Roman" panose="02020603050405020304" pitchFamily="18" charset="0"/>
                <a:cs typeface="Times New Roman" panose="02020603050405020304" pitchFamily="18" charset="0"/>
              </a:rPr>
              <a:t>References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B1232-A1D3-4050-9C9E-C95E5F339025}"/>
              </a:ext>
            </a:extLst>
          </p:cNvPr>
          <p:cNvSpPr>
            <a:spLocks noGrp="1"/>
          </p:cNvSpPr>
          <p:nvPr>
            <p:ph idx="1"/>
          </p:nvPr>
        </p:nvSpPr>
        <p:spPr>
          <a:xfrm>
            <a:off x="1636443" y="1990949"/>
            <a:ext cx="8915400" cy="3777622"/>
          </a:xfrm>
        </p:spPr>
        <p:txBody>
          <a:bodyPr>
            <a:normAutofit fontScale="62500" lnSpcReduction="20000"/>
          </a:bodyPr>
          <a:lstStyle/>
          <a:p>
            <a:r>
              <a:rPr lang="en-IN" sz="2800" dirty="0">
                <a:solidFill>
                  <a:schemeClr val="tx1"/>
                </a:solidFill>
                <a:latin typeface="Times New Roman" panose="02020603050405020304" pitchFamily="18" charset="0"/>
                <a:cs typeface="Times New Roman" panose="02020603050405020304" pitchFamily="18" charset="0"/>
              </a:rPr>
              <a:t>[1] Complete Gas Sensor Circuit Using Nondispersive Infrared (NDIR) </a:t>
            </a:r>
            <a:r>
              <a:rPr lang="en-GB" sz="2800" dirty="0">
                <a:solidFill>
                  <a:schemeClr val="tx1"/>
                </a:solidFill>
                <a:latin typeface="Times New Roman" panose="02020603050405020304" pitchFamily="18" charset="0"/>
                <a:cs typeface="Times New Roman" panose="02020603050405020304" pitchFamily="18" charset="0"/>
              </a:rPr>
              <a:t>By </a:t>
            </a:r>
            <a:r>
              <a:rPr lang="en-GB" sz="2800" b="1" dirty="0">
                <a:solidFill>
                  <a:schemeClr val="tx1"/>
                </a:solidFill>
                <a:latin typeface="Times New Roman" panose="02020603050405020304" pitchFamily="18" charset="0"/>
                <a:cs typeface="Times New Roman" panose="02020603050405020304" pitchFamily="18" charset="0"/>
              </a:rPr>
              <a:t>Robert Lee </a:t>
            </a:r>
            <a:r>
              <a:rPr lang="en-GB" sz="2800" dirty="0">
                <a:solidFill>
                  <a:schemeClr val="tx1"/>
                </a:solidFill>
                <a:latin typeface="Times New Roman" panose="02020603050405020304" pitchFamily="18" charset="0"/>
                <a:cs typeface="Times New Roman" panose="02020603050405020304" pitchFamily="18" charset="0"/>
              </a:rPr>
              <a:t>and </a:t>
            </a:r>
            <a:r>
              <a:rPr lang="en-GB" sz="2800" b="1" dirty="0">
                <a:solidFill>
                  <a:schemeClr val="tx1"/>
                </a:solidFill>
                <a:latin typeface="Times New Roman" panose="02020603050405020304" pitchFamily="18" charset="0"/>
                <a:cs typeface="Times New Roman" panose="02020603050405020304" pitchFamily="18" charset="0"/>
              </a:rPr>
              <a:t>Walt Kester.</a:t>
            </a:r>
          </a:p>
          <a:p>
            <a:r>
              <a:rPr lang="en-IN" sz="2800" b="0" i="0" u="none" strike="noStrike" baseline="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 https://spie.org/publications/fg08_p65_beers_law?SSO=1</a:t>
            </a:r>
            <a:endParaRPr lang="en-IN" sz="2800" b="0" i="0" u="none" strike="noStrike" baseline="0" dirty="0">
              <a:solidFill>
                <a:schemeClr val="tx1"/>
              </a:solidFill>
              <a:latin typeface="Times New Roman" panose="02020603050405020304" pitchFamily="18" charset="0"/>
              <a:cs typeface="Times New Roman" panose="02020603050405020304" pitchFamily="18" charset="0"/>
            </a:endParaRPr>
          </a:p>
          <a:p>
            <a:r>
              <a:rPr lang="en-IN" sz="2800" b="0" i="0" u="none" strike="noStrike" baseline="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[3] https://en.wikipedia.org/wiki/Nondispersive_infrared_sensor</a:t>
            </a:r>
            <a:endParaRPr lang="en-IN" sz="2800" b="0" i="0" u="none" strike="noStrike" baseline="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8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[4] https://commons.wikimedia.org/wiki/File:Mid-infrared_absorption_spectra_of_Gases.png</a:t>
            </a:r>
            <a:endParaRPr lang="en-IN" sz="2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Byrnes, James (2009). Unexploded Ordnance Detection and Mitigation. Springer. pp. 21– </a:t>
            </a:r>
            <a:r>
              <a:rPr lang="en-IN" sz="28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Bibcode (identifier)">
                  <a:extLst>
                    <a:ext uri="{A12FA001-AC4F-418D-AE19-62706E023703}">
                      <ahyp:hlinkClr xmlns:ahyp="http://schemas.microsoft.com/office/drawing/2018/hyperlinkcolor" val="tx"/>
                    </a:ext>
                  </a:extLst>
                </a:hlinkClick>
              </a:rPr>
              <a:t>Bibcode</a:t>
            </a: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8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2009uodm.book.....B</a:t>
            </a: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tooltip="ISBN (identifier)">
                  <a:extLst>
                    <a:ext uri="{A12FA001-AC4F-418D-AE19-62706E023703}">
                      <ahyp:hlinkClr xmlns:ahyp="http://schemas.microsoft.com/office/drawing/2018/hyperlinkcolor" val="tx"/>
                    </a:ext>
                  </a:extLst>
                </a:hlinkClick>
              </a:rPr>
              <a:t>ISBN</a:t>
            </a: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tooltip="Special:BookSources/978-1-4020-9252-7">
                  <a:extLst>
                    <a:ext uri="{A12FA001-AC4F-418D-AE19-62706E023703}">
                      <ahyp:hlinkClr xmlns:ahyp="http://schemas.microsoft.com/office/drawing/2018/hyperlinkcolor" val="tx"/>
                    </a:ext>
                  </a:extLst>
                </a:hlinkClick>
              </a:rPr>
              <a:t>978-1-4020-9252-7</a:t>
            </a: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pPr>
            <a:r>
              <a:rPr lang="en-IN" sz="28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[6] "Infrared Light"</a:t>
            </a: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RP Photonics </a:t>
            </a:r>
            <a:r>
              <a:rPr lang="en-IN"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Encyclopedia</a:t>
            </a:r>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RP Photonics. Retrieved 20 July 2021.</a:t>
            </a:r>
          </a:p>
          <a:p>
            <a:pPr>
              <a:lnSpc>
                <a:spcPct val="150000"/>
              </a:lnSpc>
            </a:pPr>
            <a:endParaRPr lang="en-IN" sz="2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12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968F1-56F7-4887-99C0-4DAA1900970A}"/>
              </a:ext>
            </a:extLst>
          </p:cNvPr>
          <p:cNvSpPr>
            <a:spLocks noGrp="1"/>
          </p:cNvSpPr>
          <p:nvPr>
            <p:ph idx="1"/>
          </p:nvPr>
        </p:nvSpPr>
        <p:spPr>
          <a:xfrm>
            <a:off x="1867995" y="1437249"/>
            <a:ext cx="8915400" cy="4770884"/>
          </a:xfrm>
        </p:spPr>
        <p:txBody>
          <a:bodyPr>
            <a:normAutofit/>
          </a:bodyPr>
          <a:lstStyle/>
          <a:p>
            <a:pPr marL="0" indent="0" algn="just">
              <a:buNone/>
            </a:pPr>
            <a:r>
              <a:rPr lang="en-GB" sz="2400" dirty="0">
                <a:solidFill>
                  <a:srgbClr val="FF0000"/>
                </a:solidFill>
                <a:latin typeface="Times New Roman" panose="02020603050405020304" pitchFamily="18" charset="0"/>
                <a:cs typeface="Times New Roman" panose="02020603050405020304" pitchFamily="18" charset="0"/>
              </a:rPr>
              <a:t>Aim of project:</a:t>
            </a:r>
          </a:p>
          <a:p>
            <a:pPr algn="just"/>
            <a:r>
              <a:rPr lang="en-GB" sz="2400" dirty="0">
                <a:solidFill>
                  <a:schemeClr val="tx1"/>
                </a:solidFill>
                <a:latin typeface="Times New Roman" panose="02020603050405020304" pitchFamily="18" charset="0"/>
                <a:cs typeface="Times New Roman" panose="02020603050405020304" pitchFamily="18" charset="0"/>
              </a:rPr>
              <a:t>To implement the Arduino based NDIR CO</a:t>
            </a:r>
            <a:r>
              <a:rPr lang="en-GB" sz="2400" baseline="-25000" dirty="0">
                <a:solidFill>
                  <a:schemeClr val="tx1"/>
                </a:solidFill>
                <a:latin typeface="Times New Roman" panose="02020603050405020304" pitchFamily="18" charset="0"/>
                <a:cs typeface="Times New Roman" panose="02020603050405020304" pitchFamily="18" charset="0"/>
              </a:rPr>
              <a:t>2</a:t>
            </a:r>
            <a:r>
              <a:rPr lang="en-GB" sz="2400" dirty="0">
                <a:solidFill>
                  <a:schemeClr val="tx1"/>
                </a:solidFill>
                <a:latin typeface="Times New Roman" panose="02020603050405020304" pitchFamily="18" charset="0"/>
                <a:cs typeface="Times New Roman" panose="02020603050405020304" pitchFamily="18" charset="0"/>
              </a:rPr>
              <a:t> gas detection using NDIR sensor.</a:t>
            </a:r>
          </a:p>
          <a:p>
            <a:pPr marL="0" indent="0" algn="just">
              <a:buNone/>
            </a:pPr>
            <a:r>
              <a:rPr lang="en-GB" sz="2400" dirty="0">
                <a:solidFill>
                  <a:srgbClr val="FF0000"/>
                </a:solidFill>
                <a:latin typeface="Times New Roman" panose="02020603050405020304" pitchFamily="18" charset="0"/>
                <a:cs typeface="Times New Roman" panose="02020603050405020304" pitchFamily="18" charset="0"/>
              </a:rPr>
              <a:t>Objectives of the project:</a:t>
            </a:r>
            <a:endParaRPr lang="en-IN" sz="2400" dirty="0">
              <a:solidFill>
                <a:schemeClr val="tx1"/>
              </a:solidFill>
              <a:latin typeface="Times New Roman" panose="02020603050405020304" pitchFamily="18" charset="0"/>
              <a:cs typeface="Times New Roman" panose="02020603050405020304" pitchFamily="18" charset="0"/>
            </a:endParaRPr>
          </a:p>
          <a:p>
            <a:pPr algn="just"/>
            <a:r>
              <a:rPr lang="en-IN" sz="2400" dirty="0">
                <a:solidFill>
                  <a:schemeClr val="tx1"/>
                </a:solidFill>
                <a:latin typeface="Times New Roman" panose="02020603050405020304" pitchFamily="18" charset="0"/>
                <a:cs typeface="Times New Roman" panose="02020603050405020304" pitchFamily="18" charset="0"/>
              </a:rPr>
              <a:t>The study of absorb Frequency spectrum of CO2 gasses in IR region</a:t>
            </a:r>
          </a:p>
          <a:p>
            <a:pPr algn="just"/>
            <a:r>
              <a:rPr lang="en-IN" sz="2400" dirty="0">
                <a:solidFill>
                  <a:schemeClr val="tx1"/>
                </a:solidFill>
                <a:latin typeface="Times New Roman" panose="02020603050405020304" pitchFamily="18" charset="0"/>
                <a:cs typeface="Times New Roman" panose="02020603050405020304" pitchFamily="18" charset="0"/>
              </a:rPr>
              <a:t>To understand the working of NDIR gas-sensor.</a:t>
            </a:r>
          </a:p>
          <a:p>
            <a:pPr algn="just"/>
            <a:r>
              <a:rPr lang="en-IN" sz="2400" dirty="0">
                <a:solidFill>
                  <a:schemeClr val="tx1"/>
                </a:solidFill>
                <a:latin typeface="Times New Roman" panose="02020603050405020304" pitchFamily="18" charset="0"/>
                <a:cs typeface="Times New Roman" panose="02020603050405020304" pitchFamily="18" charset="0"/>
              </a:rPr>
              <a:t>To implement the Arduino based gas detection system using NDIR gas-sensor.</a:t>
            </a:r>
            <a:endParaRPr lang="en-GB" sz="2400" dirty="0">
              <a:solidFill>
                <a:srgbClr val="FF0000"/>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FADA15F9-A697-4722-9042-28DF0133E985}"/>
              </a:ext>
            </a:extLst>
          </p:cNvPr>
          <p:cNvSpPr>
            <a:spLocks noGrp="1"/>
          </p:cNvSpPr>
          <p:nvPr>
            <p:ph type="title"/>
          </p:nvPr>
        </p:nvSpPr>
        <p:spPr>
          <a:xfrm>
            <a:off x="1640156" y="649868"/>
            <a:ext cx="8911687" cy="787381"/>
          </a:xfrm>
        </p:spPr>
        <p:txBody>
          <a:bodyPr>
            <a:normAutofit/>
          </a:bodyPr>
          <a:lstStyle/>
          <a:p>
            <a:r>
              <a:rPr lang="en-GB" sz="2800" b="1">
                <a:latin typeface="Times New Roman" panose="02020603050405020304" pitchFamily="18" charset="0"/>
                <a:cs typeface="Times New Roman" panose="02020603050405020304" pitchFamily="18" charset="0"/>
              </a:rPr>
              <a:t>Aim and Objectives of the Project</a:t>
            </a:r>
          </a:p>
        </p:txBody>
      </p:sp>
    </p:spTree>
    <p:extLst>
      <p:ext uri="{BB962C8B-B14F-4D97-AF65-F5344CB8AC3E}">
        <p14:creationId xmlns:p14="http://schemas.microsoft.com/office/powerpoint/2010/main" val="3577562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4B83-4D69-4965-B9ED-D5E7570A98C3}"/>
              </a:ext>
            </a:extLst>
          </p:cNvPr>
          <p:cNvSpPr>
            <a:spLocks noGrp="1"/>
          </p:cNvSpPr>
          <p:nvPr>
            <p:ph type="title"/>
          </p:nvPr>
        </p:nvSpPr>
        <p:spPr/>
        <p:txBody>
          <a:bodyPr/>
          <a:lstStyle/>
          <a:p>
            <a:r>
              <a:rPr lang="en-GB" dirty="0"/>
              <a:t> </a:t>
            </a:r>
            <a:endParaRPr lang="en-IN" dirty="0"/>
          </a:p>
        </p:txBody>
      </p:sp>
      <p:sp>
        <p:nvSpPr>
          <p:cNvPr id="3" name="Content Placeholder 2">
            <a:extLst>
              <a:ext uri="{FF2B5EF4-FFF2-40B4-BE49-F238E27FC236}">
                <a16:creationId xmlns:a16="http://schemas.microsoft.com/office/drawing/2014/main" id="{7E94B0BC-A750-4A0F-86B8-BF9BD76A0E95}"/>
              </a:ext>
            </a:extLst>
          </p:cNvPr>
          <p:cNvSpPr>
            <a:spLocks noGrp="1"/>
          </p:cNvSpPr>
          <p:nvPr>
            <p:ph idx="1"/>
          </p:nvPr>
        </p:nvSpPr>
        <p:spPr>
          <a:xfrm>
            <a:off x="1638300" y="624111"/>
            <a:ext cx="8915400" cy="5905478"/>
          </a:xfrm>
        </p:spPr>
        <p:txBody>
          <a:bodyPr>
            <a:noAutofit/>
          </a:bodyPr>
          <a:lstStyle/>
          <a:p>
            <a:pPr>
              <a:lnSpc>
                <a:spcPct val="150000"/>
              </a:lnSpc>
            </a:pPr>
            <a:r>
              <a:rPr lang="en-IN" sz="20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[7] "Photoacoustic technique 'hears' the sound of dangerous chemical agents"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R&amp;D Magazine">
                  <a:extLst>
                    <a:ext uri="{A12FA001-AC4F-418D-AE19-62706E023703}">
                      <ahyp:hlinkClr xmlns:ahyp="http://schemas.microsoft.com/office/drawing/2018/hyperlinkcolor" val="tx"/>
                    </a:ext>
                  </a:extLst>
                </a:hlinkClick>
              </a:rPr>
              <a:t>R&amp;D Magazine</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August 14, 2012. rdmag.com. Retrieved September 8, 2012.</a:t>
            </a:r>
          </a:p>
          <a:p>
            <a:pPr>
              <a:lnSpc>
                <a:spcPct val="150000"/>
              </a:lnSpc>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 Henderson, Roy. </a:t>
            </a:r>
            <a:r>
              <a:rPr lang="en-IN" sz="20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"Wavelength considerations"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Instituts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für</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Umform</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und </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Hochleistungs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Archived from </a:t>
            </a:r>
            <a:r>
              <a:rPr lang="en-IN" sz="20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the original</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on 2007-10-28. Retrieved 2007-10-18</a:t>
            </a:r>
          </a:p>
          <a:p>
            <a:pPr>
              <a:lnSpc>
                <a:spcPct val="150000"/>
              </a:lnSpc>
            </a:pPr>
            <a:r>
              <a:rPr lang="en-IN" sz="20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[10] "Near, Mid and Far-Infrared"</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NASA IPAC. Archived from </a:t>
            </a:r>
            <a:r>
              <a:rPr lang="en-IN" sz="20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the original</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on 2012-05-29. Retrieved 2007-04-04.</a:t>
            </a:r>
          </a:p>
          <a:p>
            <a:pPr marR="0"/>
            <a:r>
              <a:rPr lang="en-GB" sz="2000" b="0" i="0" u="none" strike="noStrike" baseline="0" dirty="0">
                <a:solidFill>
                  <a:srgbClr val="000000"/>
                </a:solidFill>
                <a:latin typeface="Times New Roman" panose="02020603050405020304" pitchFamily="18" charset="0"/>
                <a:cs typeface="Times New Roman" panose="02020603050405020304" pitchFamily="18" charset="0"/>
              </a:rPr>
              <a:t>[11] Modelling and Simulation of the Pyroelectric Detector Using MATLAB/Simulink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A. Odon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Institute of Electrical Engineering and Electronics, Division of Metrology and Optoelectronics,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Poznan University of Technology, </a:t>
            </a:r>
            <a:r>
              <a:rPr lang="en-IN" sz="2000" b="0" i="0" u="none" strike="noStrike" baseline="0" dirty="0" err="1">
                <a:solidFill>
                  <a:srgbClr val="000000"/>
                </a:solidFill>
                <a:latin typeface="Times New Roman" panose="02020603050405020304" pitchFamily="18" charset="0"/>
                <a:cs typeface="Times New Roman" panose="02020603050405020304" pitchFamily="18" charset="0"/>
              </a:rPr>
              <a:t>Piotrowo</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3A, 60-965 Poznan, Poland, andrzej.odon@put.poznan.pl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[12] A CMOS Compatible Pyroelectric Mid-Infrared Detector Based on </a:t>
            </a:r>
            <a:r>
              <a:rPr lang="en-US" sz="2000" dirty="0" err="1">
                <a:latin typeface="Times New Roman" panose="02020603050405020304" pitchFamily="18" charset="0"/>
                <a:cs typeface="Times New Roman" panose="02020603050405020304" pitchFamily="18" charset="0"/>
              </a:rPr>
              <a:t>Aluminium</a:t>
            </a:r>
            <a:r>
              <a:rPr lang="en-US" sz="2000">
                <a:latin typeface="Times New Roman" panose="02020603050405020304" pitchFamily="18" charset="0"/>
                <a:cs typeface="Times New Roman" panose="02020603050405020304" pitchFamily="18" charset="0"/>
              </a:rPr>
              <a:t> Nitride.</a:t>
            </a:r>
            <a:endParaRPr lang="en-US" sz="2000" dirty="0">
              <a:latin typeface="Times New Roman" panose="02020603050405020304" pitchFamily="18" charset="0"/>
              <a:cs typeface="Times New Roman" panose="02020603050405020304" pitchFamily="18" charset="0"/>
            </a:endParaRPr>
          </a:p>
          <a:p>
            <a:pPr marR="0"/>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R="0"/>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36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96E8-4B41-4870-86BB-489EBD6DE3DA}"/>
              </a:ext>
            </a:extLst>
          </p:cNvPr>
          <p:cNvSpPr>
            <a:spLocks noGrp="1"/>
          </p:cNvSpPr>
          <p:nvPr>
            <p:ph type="title"/>
          </p:nvPr>
        </p:nvSpPr>
        <p:spPr>
          <a:xfrm>
            <a:off x="1640156" y="2788555"/>
            <a:ext cx="8911687" cy="1280890"/>
          </a:xfrm>
        </p:spPr>
        <p:txBody>
          <a:bodyPr>
            <a:normAutofit/>
          </a:bodyPr>
          <a:lstStyle/>
          <a:p>
            <a:pPr algn="ctr"/>
            <a:r>
              <a:rPr lang="en-GB" sz="5400">
                <a:latin typeface="Times New Roman" panose="02020603050405020304" pitchFamily="18" charset="0"/>
                <a:cs typeface="Times New Roman" panose="02020603050405020304" pitchFamily="18" charset="0"/>
              </a:rPr>
              <a:t> Thank you</a:t>
            </a:r>
            <a:endParaRPr lang="en-IN" sz="5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97246E-92C1-489B-BC4E-7BD457DE8F1D}"/>
              </a:ext>
            </a:extLst>
          </p:cNvPr>
          <p:cNvSpPr>
            <a:spLocks noGrp="1"/>
          </p:cNvSpPr>
          <p:nvPr>
            <p:ph idx="1"/>
          </p:nvPr>
        </p:nvSpPr>
        <p:spPr>
          <a:xfrm flipH="1" flipV="1">
            <a:off x="1648496" y="5911222"/>
            <a:ext cx="940716" cy="283516"/>
          </a:xfrm>
        </p:spPr>
        <p:txBody>
          <a:bodyPr>
            <a:normAutofit fontScale="85000" lnSpcReduction="20000"/>
          </a:bodyPr>
          <a:lstStyle/>
          <a:p>
            <a:pPr marL="0" indent="0">
              <a:buNone/>
            </a:pPr>
            <a:r>
              <a:rPr lang="en-GB"/>
              <a:t>  </a:t>
            </a:r>
            <a:endParaRPr lang="en-IN"/>
          </a:p>
        </p:txBody>
      </p:sp>
    </p:spTree>
    <p:extLst>
      <p:ext uri="{BB962C8B-B14F-4D97-AF65-F5344CB8AC3E}">
        <p14:creationId xmlns:p14="http://schemas.microsoft.com/office/powerpoint/2010/main" val="22451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B8FA-8598-4F35-81F8-FA8BEE351553}"/>
              </a:ext>
            </a:extLst>
          </p:cNvPr>
          <p:cNvSpPr>
            <a:spLocks noGrp="1"/>
          </p:cNvSpPr>
          <p:nvPr>
            <p:ph type="title"/>
          </p:nvPr>
        </p:nvSpPr>
        <p:spPr>
          <a:xfrm>
            <a:off x="2039134" y="614012"/>
            <a:ext cx="8911687" cy="625141"/>
          </a:xfrm>
        </p:spPr>
        <p:txBody>
          <a:bodyPr>
            <a:normAutofit/>
          </a:bodyPr>
          <a:lstStyle/>
          <a:p>
            <a:pPr algn="ctr"/>
            <a:r>
              <a:rPr lang="en-GB" sz="2800" b="1">
                <a:latin typeface="Times New Roman" panose="02020603050405020304" pitchFamily="18" charset="0"/>
                <a:cs typeface="Times New Roman" panose="02020603050405020304" pitchFamily="18" charset="0"/>
              </a:rPr>
              <a:t>INTRODUCTION</a:t>
            </a:r>
            <a:endParaRPr lang="en-IN" sz="2800"/>
          </a:p>
        </p:txBody>
      </p:sp>
      <p:sp>
        <p:nvSpPr>
          <p:cNvPr id="3" name="Content Placeholder 2">
            <a:extLst>
              <a:ext uri="{FF2B5EF4-FFF2-40B4-BE49-F238E27FC236}">
                <a16:creationId xmlns:a16="http://schemas.microsoft.com/office/drawing/2014/main" id="{6B77D9D2-5BB5-4CFC-9EE4-892FA46B81C7}"/>
              </a:ext>
            </a:extLst>
          </p:cNvPr>
          <p:cNvSpPr>
            <a:spLocks noGrp="1"/>
          </p:cNvSpPr>
          <p:nvPr>
            <p:ph idx="1"/>
          </p:nvPr>
        </p:nvSpPr>
        <p:spPr>
          <a:xfrm>
            <a:off x="1700010" y="1249251"/>
            <a:ext cx="9804601" cy="4661971"/>
          </a:xfrm>
        </p:spPr>
        <p:txBody>
          <a:bodyPr>
            <a:normAutofit/>
          </a:bodyPr>
          <a:lstStyle/>
          <a:p>
            <a:pPr algn="just"/>
            <a:r>
              <a:rPr lang="en-GB" sz="2400" b="0" i="0">
                <a:solidFill>
                  <a:srgbClr val="202124"/>
                </a:solidFill>
                <a:effectLst/>
                <a:latin typeface="Times New Roman" panose="02020603050405020304" pitchFamily="18" charset="0"/>
                <a:cs typeface="Times New Roman" panose="02020603050405020304" pitchFamily="18" charset="0"/>
              </a:rPr>
              <a:t>Infrared radiation (IR), sometimes referred to simply as infrared, is a region of the electromagnetic radiation spectrum where </a:t>
            </a:r>
            <a:r>
              <a:rPr lang="en-GB" sz="2400" b="1" i="0">
                <a:solidFill>
                  <a:srgbClr val="202124"/>
                </a:solidFill>
                <a:effectLst/>
                <a:latin typeface="Times New Roman" panose="02020603050405020304" pitchFamily="18" charset="0"/>
                <a:cs typeface="Times New Roman" panose="02020603050405020304" pitchFamily="18" charset="0"/>
              </a:rPr>
              <a:t>wavelengths range from about 700 nanometres (nm) to 1 millimetre (mm)</a:t>
            </a:r>
            <a:r>
              <a:rPr lang="en-GB" sz="2400" b="0" i="0">
                <a:solidFill>
                  <a:srgbClr val="202124"/>
                </a:solidFill>
                <a:effectLst/>
                <a:latin typeface="Times New Roman" panose="02020603050405020304" pitchFamily="18" charset="0"/>
                <a:cs typeface="Times New Roman" panose="02020603050405020304" pitchFamily="18" charset="0"/>
              </a:rPr>
              <a:t>.</a:t>
            </a:r>
          </a:p>
          <a:p>
            <a:pPr algn="just"/>
            <a:endParaRPr lang="en-GB" sz="2400" b="0" i="0">
              <a:solidFill>
                <a:srgbClr val="202124"/>
              </a:solidFill>
              <a:effectLst/>
              <a:latin typeface="Times New Roman" panose="02020603050405020304" pitchFamily="18" charset="0"/>
              <a:cs typeface="Times New Roman" panose="02020603050405020304" pitchFamily="18" charset="0"/>
            </a:endParaRPr>
          </a:p>
          <a:p>
            <a:pPr algn="just"/>
            <a:endParaRPr lang="en-IN"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2CCE69-A264-4CD9-8291-02DA5AEC52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61077" y="2563590"/>
            <a:ext cx="6985000" cy="3670300"/>
          </a:xfrm>
          <a:prstGeom prst="rect">
            <a:avLst/>
          </a:prstGeom>
        </p:spPr>
      </p:pic>
    </p:spTree>
    <p:extLst>
      <p:ext uri="{BB962C8B-B14F-4D97-AF65-F5344CB8AC3E}">
        <p14:creationId xmlns:p14="http://schemas.microsoft.com/office/powerpoint/2010/main" val="362615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76A2-8F42-4C43-AC6C-F3EA4417CDBC}"/>
              </a:ext>
            </a:extLst>
          </p:cNvPr>
          <p:cNvSpPr>
            <a:spLocks noGrp="1"/>
          </p:cNvSpPr>
          <p:nvPr>
            <p:ph type="title"/>
          </p:nvPr>
        </p:nvSpPr>
        <p:spPr>
          <a:xfrm>
            <a:off x="1640156" y="559716"/>
            <a:ext cx="8911687" cy="599383"/>
          </a:xfrm>
        </p:spPr>
        <p:txBody>
          <a:bodyPr>
            <a:normAutofit/>
          </a:bodyPr>
          <a:lstStyle/>
          <a:p>
            <a:pPr algn="ctr"/>
            <a:r>
              <a:rPr lang="en-GB" sz="2800" b="1">
                <a:latin typeface="Times New Roman" panose="02020603050405020304" pitchFamily="18" charset="0"/>
                <a:cs typeface="Times New Roman" panose="02020603050405020304" pitchFamily="18" charset="0"/>
              </a:rPr>
              <a:t>INTRODUCTION</a:t>
            </a:r>
            <a:endParaRPr lang="en-IN" sz="2800"/>
          </a:p>
        </p:txBody>
      </p:sp>
      <p:sp>
        <p:nvSpPr>
          <p:cNvPr id="3" name="Content Placeholder 2">
            <a:extLst>
              <a:ext uri="{FF2B5EF4-FFF2-40B4-BE49-F238E27FC236}">
                <a16:creationId xmlns:a16="http://schemas.microsoft.com/office/drawing/2014/main" id="{8805F536-0CE7-48A1-A8BF-95E077E0FFFE}"/>
              </a:ext>
            </a:extLst>
          </p:cNvPr>
          <p:cNvSpPr>
            <a:spLocks noGrp="1"/>
          </p:cNvSpPr>
          <p:nvPr>
            <p:ph idx="1"/>
          </p:nvPr>
        </p:nvSpPr>
        <p:spPr>
          <a:xfrm>
            <a:off x="1636443" y="1442434"/>
            <a:ext cx="9581056" cy="4855850"/>
          </a:xfrm>
        </p:spPr>
        <p:txBody>
          <a:bodyPr>
            <a:norm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infrared radiation is divided based om </a:t>
            </a:r>
            <a:r>
              <a:rPr lang="en-GB" sz="2400" b="0" i="0" dirty="0">
                <a:solidFill>
                  <a:srgbClr val="000000"/>
                </a:solidFill>
                <a:effectLst/>
                <a:latin typeface="Times New Roman" panose="02020603050405020304" pitchFamily="18" charset="0"/>
                <a:cs typeface="Times New Roman" panose="02020603050405020304" pitchFamily="18" charset="0"/>
              </a:rPr>
              <a:t>the wavelength regions in which infrared radiation is better transmitted through the atmosphere</a:t>
            </a:r>
            <a:endParaRPr lang="en-GB" sz="2400" dirty="0">
              <a:solidFill>
                <a:schemeClr val="tx1"/>
              </a:solidFill>
              <a:latin typeface="Times New Roman" panose="02020603050405020304" pitchFamily="18" charset="0"/>
              <a:cs typeface="Times New Roman" panose="02020603050405020304" pitchFamily="18" charset="0"/>
            </a:endParaRPr>
          </a:p>
          <a:p>
            <a:pPr algn="just"/>
            <a:r>
              <a:rPr lang="en-GB" sz="2400" dirty="0">
                <a:solidFill>
                  <a:schemeClr val="tx1"/>
                </a:solidFill>
                <a:latin typeface="Times New Roman" panose="02020603050405020304" pitchFamily="18" charset="0"/>
                <a:cs typeface="Times New Roman" panose="02020603050405020304" pitchFamily="18" charset="0"/>
              </a:rPr>
              <a:t>0.74µm to 3µm near IR region, 3µm to 30µm </a:t>
            </a:r>
            <a:r>
              <a:rPr lang="en-IN" sz="2400" i="0" dirty="0">
                <a:solidFill>
                  <a:schemeClr val="tx1"/>
                </a:solidFill>
                <a:effectLst/>
                <a:latin typeface="Times New Roman" panose="02020603050405020304" pitchFamily="18" charset="0"/>
                <a:cs typeface="Times New Roman" panose="02020603050405020304" pitchFamily="18" charset="0"/>
              </a:rPr>
              <a:t>Mid-Wave</a:t>
            </a:r>
            <a:r>
              <a:rPr lang="en-GB" sz="2400" dirty="0">
                <a:solidFill>
                  <a:schemeClr val="tx1"/>
                </a:solidFill>
                <a:latin typeface="Times New Roman" panose="02020603050405020304" pitchFamily="18" charset="0"/>
                <a:cs typeface="Times New Roman" panose="02020603050405020304" pitchFamily="18" charset="0"/>
              </a:rPr>
              <a:t> IR region, 30µm to 1000µm Far IR region.</a:t>
            </a:r>
          </a:p>
          <a:p>
            <a:pPr algn="just"/>
            <a:r>
              <a:rPr lang="en-GB" sz="2400" dirty="0">
                <a:solidFill>
                  <a:schemeClr val="tx1"/>
                </a:solidFill>
                <a:latin typeface="Times New Roman" panose="02020603050405020304" pitchFamily="18" charset="0"/>
                <a:cs typeface="Times New Roman" panose="02020603050405020304" pitchFamily="18" charset="0"/>
              </a:rPr>
              <a:t>Mid Wave IR region – MWIR(</a:t>
            </a:r>
            <a:r>
              <a:rPr lang="en-IN" sz="2400" b="0" i="0" dirty="0">
                <a:solidFill>
                  <a:srgbClr val="202122"/>
                </a:solidFill>
                <a:effectLst/>
                <a:latin typeface="Times New Roman" panose="02020603050405020304" pitchFamily="18" charset="0"/>
                <a:cs typeface="Times New Roman" panose="02020603050405020304" pitchFamily="18" charset="0"/>
              </a:rPr>
              <a:t>Medium Wavelength Infrared 3</a:t>
            </a:r>
            <a:r>
              <a:rPr lang="en-GB" sz="2400" dirty="0">
                <a:solidFill>
                  <a:schemeClr val="tx1"/>
                </a:solidFill>
                <a:latin typeface="Times New Roman" panose="02020603050405020304" pitchFamily="18" charset="0"/>
                <a:cs typeface="Times New Roman" panose="02020603050405020304" pitchFamily="18" charset="0"/>
              </a:rPr>
              <a:t>µm</a:t>
            </a:r>
            <a:r>
              <a:rPr lang="en-IN" sz="2400" b="0" i="0" dirty="0">
                <a:solidFill>
                  <a:srgbClr val="202122"/>
                </a:solidFill>
                <a:effectLst/>
                <a:latin typeface="Times New Roman" panose="02020603050405020304" pitchFamily="18" charset="0"/>
                <a:cs typeface="Times New Roman" panose="02020603050405020304" pitchFamily="18" charset="0"/>
              </a:rPr>
              <a:t> - 5</a:t>
            </a:r>
            <a:r>
              <a:rPr lang="en-GB" sz="2400" dirty="0">
                <a:solidFill>
                  <a:schemeClr val="tx1"/>
                </a:solidFill>
                <a:latin typeface="Times New Roman" panose="02020603050405020304" pitchFamily="18" charset="0"/>
                <a:cs typeface="Times New Roman" panose="02020603050405020304" pitchFamily="18" charset="0"/>
              </a:rPr>
              <a:t>µm)</a:t>
            </a:r>
          </a:p>
          <a:p>
            <a:pPr marL="0" indent="0" algn="just">
              <a:buNone/>
            </a:pPr>
            <a:r>
              <a:rPr lang="en-GB" sz="2400" dirty="0">
                <a:solidFill>
                  <a:schemeClr val="tx1"/>
                </a:solidFill>
                <a:latin typeface="Times New Roman" panose="02020603050405020304" pitchFamily="18" charset="0"/>
                <a:cs typeface="Times New Roman" panose="02020603050405020304" pitchFamily="18" charset="0"/>
              </a:rPr>
              <a:t>						  – Low atmospheric transmission window(5 - 8 µm)</a:t>
            </a:r>
          </a:p>
          <a:p>
            <a:pPr marL="0" indent="0" algn="just">
              <a:buNone/>
            </a:pPr>
            <a:r>
              <a:rPr lang="en-GB" sz="2400" dirty="0">
                <a:solidFill>
                  <a:schemeClr val="tx1"/>
                </a:solidFill>
                <a:latin typeface="Times New Roman" panose="02020603050405020304" pitchFamily="18" charset="0"/>
                <a:cs typeface="Times New Roman" panose="02020603050405020304" pitchFamily="18" charset="0"/>
              </a:rPr>
              <a:t>						  – LWIR(</a:t>
            </a:r>
            <a:r>
              <a:rPr lang="en-IN" sz="2400" b="0" i="0" dirty="0">
                <a:solidFill>
                  <a:srgbClr val="202122"/>
                </a:solidFill>
                <a:effectLst/>
                <a:latin typeface="Times New Roman" panose="02020603050405020304" pitchFamily="18" charset="0"/>
                <a:cs typeface="Times New Roman" panose="02020603050405020304" pitchFamily="18" charset="0"/>
              </a:rPr>
              <a:t>Long Wavelength Infrared 8</a:t>
            </a:r>
            <a:r>
              <a:rPr lang="en-GB" sz="2400" dirty="0">
                <a:solidFill>
                  <a:schemeClr val="tx1"/>
                </a:solidFill>
                <a:latin typeface="Times New Roman" panose="02020603050405020304" pitchFamily="18" charset="0"/>
                <a:cs typeface="Times New Roman" panose="02020603050405020304" pitchFamily="18" charset="0"/>
              </a:rPr>
              <a:t>µm - 14µm)</a:t>
            </a:r>
          </a:p>
          <a:p>
            <a:pPr algn="just"/>
            <a:r>
              <a:rPr lang="en-GB" sz="2400" dirty="0">
                <a:solidFill>
                  <a:schemeClr val="tx1"/>
                </a:solidFill>
                <a:latin typeface="Times New Roman" panose="02020603050405020304" pitchFamily="18" charset="0"/>
                <a:cs typeface="Times New Roman" panose="02020603050405020304" pitchFamily="18" charset="0"/>
              </a:rPr>
              <a:t>&gt;30µm FAR IR region means Very Long Wavelength Infrared region.</a:t>
            </a:r>
          </a:p>
        </p:txBody>
      </p:sp>
    </p:spTree>
    <p:extLst>
      <p:ext uri="{BB962C8B-B14F-4D97-AF65-F5344CB8AC3E}">
        <p14:creationId xmlns:p14="http://schemas.microsoft.com/office/powerpoint/2010/main" val="327009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3678-1CEE-44AC-B8D7-449B3CC64C0B}"/>
              </a:ext>
            </a:extLst>
          </p:cNvPr>
          <p:cNvSpPr>
            <a:spLocks noGrp="1"/>
          </p:cNvSpPr>
          <p:nvPr>
            <p:ph type="title"/>
          </p:nvPr>
        </p:nvSpPr>
        <p:spPr>
          <a:xfrm>
            <a:off x="2592925" y="624110"/>
            <a:ext cx="8911687" cy="322668"/>
          </a:xfrm>
        </p:spPr>
        <p:txBody>
          <a:bodyPr>
            <a:normAutofit fontScale="90000"/>
          </a:bodyPr>
          <a:lstStyle/>
          <a:p>
            <a:r>
              <a:rPr lang="en-GB"/>
              <a:t> </a:t>
            </a:r>
            <a:endParaRPr lang="en-IN"/>
          </a:p>
        </p:txBody>
      </p:sp>
      <p:pic>
        <p:nvPicPr>
          <p:cNvPr id="5" name="Content Placeholder 4">
            <a:extLst>
              <a:ext uri="{FF2B5EF4-FFF2-40B4-BE49-F238E27FC236}">
                <a16:creationId xmlns:a16="http://schemas.microsoft.com/office/drawing/2014/main" id="{014D275C-D22B-47B1-A2B3-FD1D67D6B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34" y="624110"/>
            <a:ext cx="7735932" cy="5801949"/>
          </a:xfrm>
        </p:spPr>
      </p:pic>
    </p:spTree>
    <p:extLst>
      <p:ext uri="{BB962C8B-B14F-4D97-AF65-F5344CB8AC3E}">
        <p14:creationId xmlns:p14="http://schemas.microsoft.com/office/powerpoint/2010/main" val="376538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3B9A-2276-4CB2-ACCB-3FA22ADDAB55}"/>
              </a:ext>
            </a:extLst>
          </p:cNvPr>
          <p:cNvSpPr>
            <a:spLocks noGrp="1"/>
          </p:cNvSpPr>
          <p:nvPr>
            <p:ph type="title"/>
          </p:nvPr>
        </p:nvSpPr>
        <p:spPr>
          <a:xfrm>
            <a:off x="1948981" y="614889"/>
            <a:ext cx="8911687" cy="663777"/>
          </a:xfrm>
        </p:spPr>
        <p:txBody>
          <a:bodyPr>
            <a:normAutofit/>
          </a:bodyPr>
          <a:lstStyle/>
          <a:p>
            <a:pPr algn="ctr"/>
            <a:r>
              <a:rPr lang="en-GB"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B5C587-31E4-45AA-A5F9-008F5D7FF8DF}"/>
              </a:ext>
            </a:extLst>
          </p:cNvPr>
          <p:cNvSpPr>
            <a:spLocks noGrp="1"/>
          </p:cNvSpPr>
          <p:nvPr>
            <p:ph idx="1"/>
          </p:nvPr>
        </p:nvSpPr>
        <p:spPr>
          <a:xfrm>
            <a:off x="1712890" y="1571222"/>
            <a:ext cx="9147778" cy="4030907"/>
          </a:xfrm>
        </p:spPr>
        <p:txBody>
          <a:bodyPr>
            <a:normAutofit fontScale="92500" lnSpcReduction="20000"/>
          </a:bodyPr>
          <a:lstStyle/>
          <a:p>
            <a:pPr marL="0" indent="0" algn="just">
              <a:buNone/>
            </a:pPr>
            <a:r>
              <a:rPr lang="en-IN" sz="2400" b="1" i="0" u="none" strike="noStrike" baseline="0" dirty="0">
                <a:solidFill>
                  <a:srgbClr val="000000"/>
                </a:solidFill>
                <a:latin typeface="Times New Roman" panose="02020603050405020304" pitchFamily="18" charset="0"/>
                <a:cs typeface="Times New Roman" panose="02020603050405020304" pitchFamily="18" charset="0"/>
              </a:rPr>
              <a:t>Nondispersive infrared (NDIR)</a:t>
            </a:r>
            <a:r>
              <a:rPr lang="en-IN" sz="2400" b="1" dirty="0">
                <a:solidFill>
                  <a:srgbClr val="000000"/>
                </a:solidFill>
                <a:latin typeface="HelveticaNeueLT Std Cn"/>
                <a:cs typeface="Times New Roman" panose="02020603050405020304" pitchFamily="18" charset="0"/>
              </a:rPr>
              <a:t>:</a:t>
            </a:r>
            <a:endParaRPr lang="en-IN" sz="2400" b="1" i="0" u="none" strike="noStrike" baseline="0" dirty="0">
              <a:solidFill>
                <a:srgbClr val="000000"/>
              </a:solidFill>
              <a:latin typeface="HelveticaNeueLT Std Cn"/>
            </a:endParaRPr>
          </a:p>
          <a:p>
            <a:pPr algn="just"/>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nondispersive infrared sensor (or NDIR sensor) is a simple spectroscopic sensor often used as a gas detector. It is non-dispersive in the fact that no dispersive element (</a:t>
            </a:r>
            <a:r>
              <a:rPr lang="en-IN" sz="2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e.g</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prism or diffraction grating as is often present in other spectrometers) is used to separate out (like a monochromator) the broadband light into a narrow spectrum suitable for gas sensing.</a:t>
            </a:r>
            <a:endParaRPr lang="en-IN" sz="2400" b="0" i="0" strike="noStrike" baseline="0" dirty="0">
              <a:solidFill>
                <a:schemeClr val="tx1"/>
              </a:solidFill>
              <a:latin typeface="Times New Roman" panose="02020603050405020304" pitchFamily="18" charset="0"/>
              <a:cs typeface="Times New Roman" panose="02020603050405020304" pitchFamily="18" charset="0"/>
            </a:endParaRPr>
          </a:p>
          <a:p>
            <a:pPr algn="just"/>
            <a:r>
              <a:rPr lang="en-IN" sz="2400" b="0" i="0" strike="noStrike" baseline="0" dirty="0">
                <a:solidFill>
                  <a:srgbClr val="000000"/>
                </a:solidFill>
                <a:latin typeface="Times New Roman" panose="02020603050405020304" pitchFamily="18" charset="0"/>
                <a:cs typeface="Times New Roman" panose="02020603050405020304" pitchFamily="18" charset="0"/>
              </a:rPr>
              <a:t>Nondispersive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infrared (NDIR) spectroscopy is a technique used to detect the gases like carbon di-oxide, carbon monoxide presen</a:t>
            </a:r>
            <a:r>
              <a:rPr lang="en-IN" sz="2400" dirty="0">
                <a:solidFill>
                  <a:srgbClr val="000000"/>
                </a:solidFill>
                <a:latin typeface="Times New Roman" panose="02020603050405020304" pitchFamily="18" charset="0"/>
                <a:cs typeface="Times New Roman" panose="02020603050405020304" pitchFamily="18" charset="0"/>
              </a:rPr>
              <a:t>t in the air</a:t>
            </a:r>
          </a:p>
          <a:p>
            <a:pPr algn="just"/>
            <a:r>
              <a:rPr lang="en-IN" sz="2400" dirty="0">
                <a:solidFill>
                  <a:srgbClr val="000000"/>
                </a:solidFill>
                <a:latin typeface="Times New Roman" panose="02020603050405020304" pitchFamily="18" charset="0"/>
                <a:cs typeface="Times New Roman" panose="02020603050405020304" pitchFamily="18" charset="0"/>
              </a:rPr>
              <a:t>The Gasses present in air absorb the particular wavelength of light in the IR region. Therefore the NDIR system detect these particular absorbed light Intensity and detect the gases.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12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323D-CF2B-4BDE-B147-5FC5C2817EED}"/>
              </a:ext>
            </a:extLst>
          </p:cNvPr>
          <p:cNvSpPr>
            <a:spLocks noGrp="1"/>
          </p:cNvSpPr>
          <p:nvPr>
            <p:ph type="title"/>
          </p:nvPr>
        </p:nvSpPr>
        <p:spPr>
          <a:xfrm>
            <a:off x="1640156" y="614890"/>
            <a:ext cx="8911687" cy="956334"/>
          </a:xfrm>
        </p:spPr>
        <p:txBody>
          <a:bodyPr>
            <a:normAutofit/>
          </a:bodyPr>
          <a:lstStyle/>
          <a:p>
            <a:pPr algn="ctr"/>
            <a:r>
              <a:rPr lang="en-GB" sz="2800" b="1">
                <a:latin typeface="Times New Roman" panose="02020603050405020304" pitchFamily="18" charset="0"/>
                <a:cs typeface="Times New Roman" panose="02020603050405020304" pitchFamily="18" charset="0"/>
              </a:rPr>
              <a:t>INTRODUCTION</a:t>
            </a:r>
            <a:br>
              <a:rPr lang="en-GB" sz="2800" b="1">
                <a:latin typeface="Times New Roman" panose="02020603050405020304" pitchFamily="18" charset="0"/>
                <a:cs typeface="Times New Roman" panose="02020603050405020304" pitchFamily="18" charset="0"/>
              </a:rPr>
            </a:br>
            <a:r>
              <a:rPr lang="en-GB" sz="2400" b="1">
                <a:latin typeface="Times New Roman" panose="02020603050405020304" pitchFamily="18" charset="0"/>
                <a:cs typeface="Times New Roman" panose="02020603050405020304" pitchFamily="18" charset="0"/>
              </a:rPr>
              <a:t>Absorption spectrum of Gases</a:t>
            </a:r>
            <a:endParaRPr lang="en-IN" sz="2400" b="1">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BE8535D-6953-4593-9BD9-7CE003D71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156" y="1571224"/>
            <a:ext cx="9144966" cy="4606979"/>
          </a:xfrm>
        </p:spPr>
      </p:pic>
    </p:spTree>
    <p:extLst>
      <p:ext uri="{BB962C8B-B14F-4D97-AF65-F5344CB8AC3E}">
        <p14:creationId xmlns:p14="http://schemas.microsoft.com/office/powerpoint/2010/main" val="1926669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C3ED-F448-4F55-9D03-D92332C97044}"/>
              </a:ext>
            </a:extLst>
          </p:cNvPr>
          <p:cNvSpPr>
            <a:spLocks noGrp="1"/>
          </p:cNvSpPr>
          <p:nvPr>
            <p:ph type="title"/>
          </p:nvPr>
        </p:nvSpPr>
        <p:spPr>
          <a:xfrm>
            <a:off x="1640152" y="566361"/>
            <a:ext cx="8911687" cy="737573"/>
          </a:xfrm>
        </p:spPr>
        <p:txBody>
          <a:bodyPr>
            <a:normAutofit/>
          </a:bodyPr>
          <a:lstStyle/>
          <a:p>
            <a:pPr algn="ctr"/>
            <a:r>
              <a:rPr lang="en-GB" sz="2800" b="1" dirty="0">
                <a:solidFill>
                  <a:schemeClr val="tx1"/>
                </a:solidFill>
                <a:latin typeface="Times New Roman" panose="02020603050405020304" pitchFamily="18" charset="0"/>
                <a:cs typeface="Times New Roman" panose="02020603050405020304" pitchFamily="18" charset="0"/>
              </a:rPr>
              <a:t>Absorption spectrum of CO</a:t>
            </a:r>
            <a:r>
              <a:rPr lang="en-GB" sz="2800" b="1" baseline="-25000" dirty="0">
                <a:solidFill>
                  <a:schemeClr val="tx1"/>
                </a:solidFill>
                <a:latin typeface="Times New Roman" panose="02020603050405020304" pitchFamily="18" charset="0"/>
                <a:cs typeface="Times New Roman" panose="02020603050405020304" pitchFamily="18" charset="0"/>
              </a:rPr>
              <a:t>2</a:t>
            </a:r>
            <a:endParaRPr lang="en-IN" sz="2800" baseline="-25000" dirty="0">
              <a:solidFill>
                <a:schemeClr val="tx1"/>
              </a:solidFill>
            </a:endParaRPr>
          </a:p>
        </p:txBody>
      </p:sp>
      <p:pic>
        <p:nvPicPr>
          <p:cNvPr id="5" name="Content Placeholder 4">
            <a:extLst>
              <a:ext uri="{FF2B5EF4-FFF2-40B4-BE49-F238E27FC236}">
                <a16:creationId xmlns:a16="http://schemas.microsoft.com/office/drawing/2014/main" id="{CF59F5C6-D2DF-41C0-8F3A-7A23B63268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27407" y="1278486"/>
            <a:ext cx="6137179" cy="4468969"/>
          </a:xfrm>
        </p:spPr>
      </p:pic>
      <p:sp>
        <p:nvSpPr>
          <p:cNvPr id="3" name="TextBox 2">
            <a:extLst>
              <a:ext uri="{FF2B5EF4-FFF2-40B4-BE49-F238E27FC236}">
                <a16:creationId xmlns:a16="http://schemas.microsoft.com/office/drawing/2014/main" id="{BBE23E96-B259-42C3-AE3B-4251AC359A4B}"/>
              </a:ext>
            </a:extLst>
          </p:cNvPr>
          <p:cNvSpPr txBox="1"/>
          <p:nvPr/>
        </p:nvSpPr>
        <p:spPr>
          <a:xfrm>
            <a:off x="2266682" y="5756856"/>
            <a:ext cx="7225048"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gas Absorption spectrum of the Carbon di oxide gas is 4.26μm </a:t>
            </a:r>
            <a:endParaRPr lang="en-IN" sz="2400" dirty="0"/>
          </a:p>
        </p:txBody>
      </p:sp>
    </p:spTree>
    <p:extLst>
      <p:ext uri="{BB962C8B-B14F-4D97-AF65-F5344CB8AC3E}">
        <p14:creationId xmlns:p14="http://schemas.microsoft.com/office/powerpoint/2010/main" val="8719784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888</TotalTime>
  <Words>1595</Words>
  <Application>Microsoft Office PowerPoint</Application>
  <PresentationFormat>Widescreen</PresentationFormat>
  <Paragraphs>135</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Gothic</vt:lpstr>
      <vt:lpstr>HelveticaNeueLT Std Cn</vt:lpstr>
      <vt:lpstr>Roboto</vt:lpstr>
      <vt:lpstr>Times New Roman</vt:lpstr>
      <vt:lpstr>Wingdings</vt:lpstr>
      <vt:lpstr>Wingdings 3</vt:lpstr>
      <vt:lpstr>Wisp</vt:lpstr>
      <vt:lpstr>Designing an Arduino-based  Non-Dispersive Infrared (NDIR) Gas – Sensor  As  A part of research internship  at  CSIR - Central Electronics Engineering Research Institute, Pilani </vt:lpstr>
      <vt:lpstr>CONTENTS</vt:lpstr>
      <vt:lpstr>Aim and Objectives of the Project</vt:lpstr>
      <vt:lpstr>INTRODUCTION</vt:lpstr>
      <vt:lpstr>INTRODUCTION</vt:lpstr>
      <vt:lpstr> </vt:lpstr>
      <vt:lpstr>INTRODUCTION</vt:lpstr>
      <vt:lpstr>INTRODUCTION Absorption spectrum of Gases</vt:lpstr>
      <vt:lpstr>Absorption spectrum of CO2</vt:lpstr>
      <vt:lpstr>Reference Wavelength Absorption spectrum of water Vapour(Moisture in Air)</vt:lpstr>
      <vt:lpstr>INTRODUCTION</vt:lpstr>
      <vt:lpstr>INTRODUCTION</vt:lpstr>
      <vt:lpstr>INTRODUCTION</vt:lpstr>
      <vt:lpstr>Continued…. </vt:lpstr>
      <vt:lpstr> </vt:lpstr>
      <vt:lpstr>Block diagram</vt:lpstr>
      <vt:lpstr>NDIR SENSOR</vt:lpstr>
      <vt:lpstr>NDIR SENSOR</vt:lpstr>
      <vt:lpstr>NDIR Gas Sensor Using Pyroelectric Detector</vt:lpstr>
      <vt:lpstr>Equivalent model of pyroelectric circuit[11]</vt:lpstr>
      <vt:lpstr>Readout circuit for the pyroelectric detector [12]   </vt:lpstr>
      <vt:lpstr>Operating principle</vt:lpstr>
      <vt:lpstr>Ideal Length Of NDIR Gas Cylinder</vt:lpstr>
      <vt:lpstr>How to prevent loss of intensity due to multiple reflection?</vt:lpstr>
      <vt:lpstr>Amplifier</vt:lpstr>
      <vt:lpstr>Microcontroller</vt:lpstr>
      <vt:lpstr>Partial results:</vt:lpstr>
      <vt:lpstr>Output waveforms</vt:lpstr>
      <vt:lpstr>References</vt:lpstr>
      <vt:lpstr>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Arduino-based  Nondispersive Infrared (NDIR) sensor</dc:title>
  <dc:creator>Krishna</dc:creator>
  <cp:lastModifiedBy>Rishav Pandey</cp:lastModifiedBy>
  <cp:revision>91</cp:revision>
  <dcterms:created xsi:type="dcterms:W3CDTF">2021-08-02T05:56:45Z</dcterms:created>
  <dcterms:modified xsi:type="dcterms:W3CDTF">2022-01-17T12:21:41Z</dcterms:modified>
</cp:coreProperties>
</file>