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dewesoft.com/daq/what-is-a-sensor" TargetMode="External" /><Relationship Id="rId2" Type="http://schemas.openxmlformats.org/officeDocument/2006/relationships/hyperlink" Target="https://en.wikipedia.org/wiki/Sensor" TargetMode="External" /><Relationship Id="rId1" Type="http://schemas.openxmlformats.org/officeDocument/2006/relationships/slideLayout" Target="../slideLayouts/slideLayout2.xml" /><Relationship Id="rId6" Type="http://schemas.openxmlformats.org/officeDocument/2006/relationships/hyperlink" Target="https://en.wikipedia.org/wiki/Arduino" TargetMode="External" /><Relationship Id="rId5" Type="http://schemas.openxmlformats.org/officeDocument/2006/relationships/hyperlink" Target="https://www.rohm.com/" TargetMode="External" /><Relationship Id="rId4" Type="http://schemas.openxmlformats.org/officeDocument/2006/relationships/hyperlink" Target="https://www.ti.com/lit/ds/symlink/lm35.pdf" TargetMode="Externa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981200"/>
          </a:xfrm>
        </p:spPr>
        <p:txBody>
          <a:bodyPr>
            <a:noAutofit/>
          </a:bodyPr>
          <a:lstStyle/>
          <a:p>
            <a:r>
              <a:rPr lang="en-US" sz="2800" dirty="0"/>
              <a:t>Minor Project</a:t>
            </a:r>
            <a:br>
              <a:rPr lang="en-US" sz="2800" dirty="0"/>
            </a:br>
            <a:r>
              <a:rPr lang="en-US" sz="2800" dirty="0"/>
              <a:t>on</a:t>
            </a:r>
            <a:br>
              <a:rPr lang="en-US" sz="2800" dirty="0"/>
            </a:br>
            <a:r>
              <a:rPr lang="en-US" sz="2800" b="1" dirty="0"/>
              <a:t>Patient Health Monitoring System using Arduino &amp; ESP8266</a:t>
            </a:r>
            <a:br>
              <a:rPr lang="en-US" sz="2800" dirty="0"/>
            </a:br>
            <a:endParaRPr lang="en-IN" sz="2800" dirty="0"/>
          </a:p>
        </p:txBody>
      </p:sp>
      <p:sp>
        <p:nvSpPr>
          <p:cNvPr id="3" name="Subtitle 2"/>
          <p:cNvSpPr>
            <a:spLocks noGrp="1"/>
          </p:cNvSpPr>
          <p:nvPr>
            <p:ph type="subTitle" idx="1"/>
          </p:nvPr>
        </p:nvSpPr>
        <p:spPr>
          <a:xfrm>
            <a:off x="685800" y="3886200"/>
            <a:ext cx="7086600" cy="1752600"/>
          </a:xfrm>
        </p:spPr>
        <p:txBody>
          <a:bodyPr>
            <a:normAutofit lnSpcReduction="10000"/>
          </a:bodyPr>
          <a:lstStyle/>
          <a:p>
            <a:pPr algn="l"/>
            <a:r>
              <a:rPr lang="en-US" sz="1400" dirty="0">
                <a:solidFill>
                  <a:schemeClr val="tx1"/>
                </a:solidFill>
              </a:rPr>
              <a:t>Presented by –</a:t>
            </a:r>
          </a:p>
          <a:p>
            <a:pPr algn="l"/>
            <a:r>
              <a:rPr lang="en-US" sz="1400" b="1" dirty="0" err="1">
                <a:solidFill>
                  <a:schemeClr val="tx1"/>
                </a:solidFill>
              </a:rPr>
              <a:t>Priyansh</a:t>
            </a:r>
            <a:r>
              <a:rPr lang="en-US" sz="1400" b="1" dirty="0">
                <a:solidFill>
                  <a:schemeClr val="tx1"/>
                </a:solidFill>
              </a:rPr>
              <a:t> </a:t>
            </a:r>
            <a:r>
              <a:rPr lang="en-US" sz="1400" b="1" dirty="0" err="1">
                <a:solidFill>
                  <a:schemeClr val="tx1"/>
                </a:solidFill>
              </a:rPr>
              <a:t>Chawla</a:t>
            </a:r>
            <a:r>
              <a:rPr lang="en-US" sz="1400" b="1" dirty="0">
                <a:solidFill>
                  <a:schemeClr val="tx1"/>
                </a:solidFill>
              </a:rPr>
              <a:t>         </a:t>
            </a:r>
            <a:r>
              <a:rPr lang="en-US" sz="1400" dirty="0">
                <a:solidFill>
                  <a:schemeClr val="tx1"/>
                </a:solidFill>
              </a:rPr>
              <a:t>(0201EC181063)</a:t>
            </a:r>
          </a:p>
          <a:p>
            <a:pPr algn="l"/>
            <a:r>
              <a:rPr lang="en-US" sz="1400" b="1" dirty="0" err="1">
                <a:solidFill>
                  <a:schemeClr val="tx1"/>
                </a:solidFill>
              </a:rPr>
              <a:t>Rishabh</a:t>
            </a:r>
            <a:r>
              <a:rPr lang="en-US" sz="1400" b="1" dirty="0">
                <a:solidFill>
                  <a:schemeClr val="tx1"/>
                </a:solidFill>
              </a:rPr>
              <a:t> </a:t>
            </a:r>
            <a:r>
              <a:rPr lang="en-US" sz="1400" b="1" dirty="0" err="1">
                <a:solidFill>
                  <a:schemeClr val="tx1"/>
                </a:solidFill>
              </a:rPr>
              <a:t>Tiwari</a:t>
            </a:r>
            <a:r>
              <a:rPr lang="en-US" sz="1400" b="1" dirty="0">
                <a:solidFill>
                  <a:schemeClr val="tx1"/>
                </a:solidFill>
              </a:rPr>
              <a:t>            </a:t>
            </a:r>
            <a:r>
              <a:rPr lang="en-US" sz="1400" dirty="0">
                <a:solidFill>
                  <a:schemeClr val="tx1"/>
                </a:solidFill>
              </a:rPr>
              <a:t>(0201EC181065)</a:t>
            </a:r>
          </a:p>
          <a:p>
            <a:pPr algn="l"/>
            <a:r>
              <a:rPr lang="en-US" sz="1400" b="1" dirty="0" err="1">
                <a:solidFill>
                  <a:schemeClr val="tx1"/>
                </a:solidFill>
              </a:rPr>
              <a:t>Rishav</a:t>
            </a:r>
            <a:r>
              <a:rPr lang="en-US" sz="1400" b="1" dirty="0">
                <a:solidFill>
                  <a:schemeClr val="tx1"/>
                </a:solidFill>
              </a:rPr>
              <a:t> </a:t>
            </a:r>
            <a:r>
              <a:rPr lang="en-US" sz="1400" b="1" dirty="0" err="1">
                <a:solidFill>
                  <a:schemeClr val="tx1"/>
                </a:solidFill>
              </a:rPr>
              <a:t>Pandey</a:t>
            </a:r>
            <a:r>
              <a:rPr lang="en-US" sz="1400" b="1" dirty="0">
                <a:solidFill>
                  <a:schemeClr val="tx1"/>
                </a:solidFill>
              </a:rPr>
              <a:t>             </a:t>
            </a:r>
            <a:r>
              <a:rPr lang="en-US" sz="1400" dirty="0">
                <a:solidFill>
                  <a:schemeClr val="tx1"/>
                </a:solidFill>
              </a:rPr>
              <a:t>(0201EC181066) </a:t>
            </a:r>
          </a:p>
          <a:p>
            <a:pPr algn="l"/>
            <a:r>
              <a:rPr lang="en-US" sz="1400" b="1" dirty="0" err="1">
                <a:solidFill>
                  <a:schemeClr val="tx1"/>
                </a:solidFill>
              </a:rPr>
              <a:t>Rohit</a:t>
            </a:r>
            <a:r>
              <a:rPr lang="en-US" sz="1400" b="1" dirty="0">
                <a:solidFill>
                  <a:schemeClr val="tx1"/>
                </a:solidFill>
              </a:rPr>
              <a:t> Kumar </a:t>
            </a:r>
            <a:r>
              <a:rPr lang="en-US" sz="1400" b="1" dirty="0" err="1">
                <a:solidFill>
                  <a:schemeClr val="tx1"/>
                </a:solidFill>
              </a:rPr>
              <a:t>Jaiswal</a:t>
            </a:r>
            <a:r>
              <a:rPr lang="en-US" sz="1400" b="1" dirty="0">
                <a:solidFill>
                  <a:schemeClr val="tx1"/>
                </a:solidFill>
              </a:rPr>
              <a:t>   </a:t>
            </a:r>
            <a:r>
              <a:rPr lang="en-US" sz="1400" dirty="0">
                <a:solidFill>
                  <a:schemeClr val="tx1"/>
                </a:solidFill>
              </a:rPr>
              <a:t>(0201EC181069)</a:t>
            </a:r>
          </a:p>
          <a:p>
            <a:pPr algn="l"/>
            <a:endParaRPr lang="en-US" sz="1400" dirty="0">
              <a:solidFill>
                <a:schemeClr val="tx1"/>
              </a:solidFill>
            </a:endParaRPr>
          </a:p>
          <a:p>
            <a:pPr algn="l"/>
            <a:r>
              <a:rPr lang="en-US" sz="1400" dirty="0">
                <a:solidFill>
                  <a:schemeClr val="tx1"/>
                </a:solidFill>
              </a:rPr>
              <a:t>Under the guidance of </a:t>
            </a:r>
            <a:r>
              <a:rPr lang="en-US" sz="1400" b="1" dirty="0">
                <a:solidFill>
                  <a:schemeClr val="tx1"/>
                </a:solidFill>
              </a:rPr>
              <a:t>Prof. </a:t>
            </a:r>
            <a:r>
              <a:rPr lang="en-US" sz="1400" b="1" dirty="0" err="1">
                <a:solidFill>
                  <a:schemeClr val="tx1"/>
                </a:solidFill>
              </a:rPr>
              <a:t>Garima</a:t>
            </a:r>
            <a:r>
              <a:rPr lang="en-US" sz="1400" b="1" dirty="0">
                <a:solidFill>
                  <a:schemeClr val="tx1"/>
                </a:solidFill>
              </a:rPr>
              <a:t> </a:t>
            </a:r>
            <a:r>
              <a:rPr lang="en-US" sz="1400" b="1" dirty="0" err="1">
                <a:solidFill>
                  <a:schemeClr val="tx1"/>
                </a:solidFill>
              </a:rPr>
              <a:t>Tiwari</a:t>
            </a:r>
            <a:endParaRPr lang="en-US" sz="1400" b="1" dirty="0">
              <a:solidFill>
                <a:schemeClr val="tx1"/>
              </a:solidFill>
            </a:endParaRPr>
          </a:p>
          <a:p>
            <a:pPr algn="l"/>
            <a:endParaRPr lang="en-US" sz="1400" dirty="0">
              <a:solidFill>
                <a:schemeClr val="tx1"/>
              </a:solidFill>
            </a:endParaRPr>
          </a:p>
          <a:p>
            <a:pPr algn="l"/>
            <a:endParaRPr lang="en-IN" sz="1400" dirty="0">
              <a:solidFill>
                <a:schemeClr val="tx1"/>
              </a:solidFill>
            </a:endParaRPr>
          </a:p>
        </p:txBody>
      </p:sp>
      <p:pic>
        <p:nvPicPr>
          <p:cNvPr id="1029" name="Picture 5" descr="C:\Users\gvest\Desktop\Downloaded Images\Circuit-Diagram.jpg"/>
          <p:cNvPicPr>
            <a:picLocks noChangeAspect="1" noChangeArrowheads="1"/>
          </p:cNvPicPr>
          <p:nvPr/>
        </p:nvPicPr>
        <p:blipFill>
          <a:blip r:embed="rId2"/>
          <a:srcRect/>
          <a:stretch>
            <a:fillRect/>
          </a:stretch>
        </p:blipFill>
        <p:spPr bwMode="auto">
          <a:xfrm>
            <a:off x="4800600" y="3733800"/>
            <a:ext cx="3388659" cy="2057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2"/>
                </a:solidFill>
              </a:rPr>
              <a:t>References….</a:t>
            </a:r>
            <a:endParaRPr lang="en-IN" sz="3200" dirty="0">
              <a:solidFill>
                <a:schemeClr val="accent2"/>
              </a:solidFill>
            </a:endParaRPr>
          </a:p>
        </p:txBody>
      </p:sp>
      <p:sp>
        <p:nvSpPr>
          <p:cNvPr id="3" name="Content Placeholder 2"/>
          <p:cNvSpPr>
            <a:spLocks noGrp="1"/>
          </p:cNvSpPr>
          <p:nvPr>
            <p:ph idx="1"/>
          </p:nvPr>
        </p:nvSpPr>
        <p:spPr/>
        <p:txBody>
          <a:bodyPr/>
          <a:lstStyle/>
          <a:p>
            <a:r>
              <a:rPr lang="en-IN" sz="2800" dirty="0">
                <a:hlinkClick r:id="rId2"/>
              </a:rPr>
              <a:t>https://en.wikipedia.org/wiki/Sensor</a:t>
            </a:r>
            <a:endParaRPr lang="en-IN" sz="2800" dirty="0"/>
          </a:p>
          <a:p>
            <a:r>
              <a:rPr lang="en-IN" sz="2800" dirty="0">
                <a:hlinkClick r:id="rId3"/>
              </a:rPr>
              <a:t>https://dewesoft.com/daq/what-is-a-sensor</a:t>
            </a:r>
            <a:endParaRPr lang="en-IN" sz="2800" dirty="0"/>
          </a:p>
          <a:p>
            <a:r>
              <a:rPr lang="en-IN" sz="2800" dirty="0">
                <a:hlinkClick r:id="rId4"/>
              </a:rPr>
              <a:t>https://www.ti.com/lit/ds/symlink/lm35.pdf</a:t>
            </a:r>
            <a:endParaRPr lang="en-IN" sz="2800" dirty="0"/>
          </a:p>
          <a:p>
            <a:r>
              <a:rPr lang="en-IN" sz="2800" dirty="0">
                <a:hlinkClick r:id="rId4"/>
              </a:rPr>
              <a:t>https://www.ti.com/lit/ds/symlink/lm35.pdf</a:t>
            </a:r>
            <a:endParaRPr lang="en-IN" sz="2800" dirty="0"/>
          </a:p>
          <a:p>
            <a:r>
              <a:rPr lang="en-IN" sz="2800" dirty="0">
                <a:hlinkClick r:id="rId5"/>
              </a:rPr>
              <a:t>https://www.rohm.com</a:t>
            </a:r>
            <a:endParaRPr lang="en-IN" sz="2800" dirty="0"/>
          </a:p>
          <a:p>
            <a:r>
              <a:rPr lang="en-IN" sz="2800" dirty="0">
                <a:hlinkClick r:id="rId6"/>
              </a:rPr>
              <a:t>https://en.wikipedia.org/wiki/Arduino</a:t>
            </a:r>
            <a:endParaRPr lang="en-IN" sz="28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pic>
        <p:nvPicPr>
          <p:cNvPr id="7170" name="Picture 2" descr="C:\Users\gvest\Desktop\Downloaded Images\thank_you2_480x480.jpg"/>
          <p:cNvPicPr>
            <a:picLocks noChangeAspect="1" noChangeArrowheads="1"/>
          </p:cNvPicPr>
          <p:nvPr/>
        </p:nvPicPr>
        <p:blipFill>
          <a:blip r:embed="rId2"/>
          <a:srcRect/>
          <a:stretch>
            <a:fillRect/>
          </a:stretch>
        </p:blipFill>
        <p:spPr bwMode="auto">
          <a:xfrm>
            <a:off x="1371600" y="1219200"/>
            <a:ext cx="6325736" cy="441483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a:solidFill>
                  <a:schemeClr val="accent2"/>
                </a:solidFill>
              </a:rPr>
              <a:t>Project Description</a:t>
            </a:r>
            <a:endParaRPr lang="en-IN" sz="3200" dirty="0">
              <a:solidFill>
                <a:schemeClr val="accent2"/>
              </a:solidFill>
            </a:endParaRPr>
          </a:p>
        </p:txBody>
      </p:sp>
      <p:sp>
        <p:nvSpPr>
          <p:cNvPr id="3" name="Content Placeholder 2"/>
          <p:cNvSpPr>
            <a:spLocks noGrp="1"/>
          </p:cNvSpPr>
          <p:nvPr>
            <p:ph idx="1"/>
          </p:nvPr>
        </p:nvSpPr>
        <p:spPr>
          <a:xfrm>
            <a:off x="457200" y="1219200"/>
            <a:ext cx="8229600" cy="4906963"/>
          </a:xfrm>
        </p:spPr>
        <p:txBody>
          <a:bodyPr>
            <a:normAutofit/>
          </a:bodyPr>
          <a:lstStyle/>
          <a:p>
            <a:r>
              <a:rPr lang="en-IN" sz="1700" dirty="0"/>
              <a:t>Sometimes it happens when patients struggles to find hospital beds but due to high number of </a:t>
            </a:r>
            <a:r>
              <a:rPr lang="en-IN" sz="1700" dirty="0" err="1"/>
              <a:t>covid</a:t>
            </a:r>
            <a:r>
              <a:rPr lang="en-IN" sz="1700" dirty="0"/>
              <a:t> patients they are forced to stay at home and aren't monitored by any doctor. This Health Monitoring System designed with the help of Arduino UNO board and ESP8266 </a:t>
            </a:r>
            <a:r>
              <a:rPr lang="en-IN" sz="1700" dirty="0" err="1"/>
              <a:t>wifi</a:t>
            </a:r>
            <a:r>
              <a:rPr lang="en-IN" sz="1700" dirty="0"/>
              <a:t> microchip helps the doctor to monitor the patient remotely (connected via an IoT based platform ThingSpeak). ESP8266 </a:t>
            </a:r>
            <a:r>
              <a:rPr lang="en-IN" sz="1700" dirty="0" err="1"/>
              <a:t>wi-fi</a:t>
            </a:r>
            <a:r>
              <a:rPr lang="en-IN" sz="1700" dirty="0"/>
              <a:t> microchip is used to provide internet connectivity to our project (or we can connect our project to any </a:t>
            </a:r>
            <a:r>
              <a:rPr lang="en-IN" sz="1700" dirty="0" err="1"/>
              <a:t>wifi</a:t>
            </a:r>
            <a:r>
              <a:rPr lang="en-IN" sz="1700" dirty="0"/>
              <a:t> using same). The system consists of a pulse sensor and </a:t>
            </a:r>
            <a:r>
              <a:rPr lang="en-IN" sz="1700" dirty="0" err="1"/>
              <a:t>and</a:t>
            </a:r>
            <a:r>
              <a:rPr lang="en-IN" sz="1700" dirty="0"/>
              <a:t> an LM35 temperature sensor which measures the patient's heart beats per minute and body temperature respectively. The Arduino reads the sensor data, converts them into string, passes them to the IoT platform (ThingSpeak) and also displays the BPM and body temperature on LCD display.</a:t>
            </a:r>
          </a:p>
          <a:p>
            <a:endParaRPr lang="en-IN" sz="1700" dirty="0"/>
          </a:p>
          <a:p>
            <a:r>
              <a:rPr lang="en-IN" sz="1700" dirty="0"/>
              <a:t>In this way a doctor can remotely monitor the patients and take appropriate actions when required.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solidFill>
                  <a:schemeClr val="accent2"/>
                </a:solidFill>
              </a:rPr>
              <a:t>Block Diagram</a:t>
            </a:r>
            <a:endParaRPr lang="en-IN" sz="3200" dirty="0">
              <a:solidFill>
                <a:schemeClr val="accent2"/>
              </a:solidFill>
            </a:endParaRPr>
          </a:p>
        </p:txBody>
      </p:sp>
      <p:pic>
        <p:nvPicPr>
          <p:cNvPr id="2050" name="Picture 2" descr="C:\Users\gvest\Desktop\Downloaded Images\IoT-Based-Patient-Health-Monitoring-System-using-ESP8266-Arduino-1.jpg"/>
          <p:cNvPicPr>
            <a:picLocks noGrp="1" noChangeAspect="1" noChangeArrowheads="1"/>
          </p:cNvPicPr>
          <p:nvPr>
            <p:ph idx="1"/>
          </p:nvPr>
        </p:nvPicPr>
        <p:blipFill>
          <a:blip r:embed="rId3"/>
          <a:srcRect/>
          <a:stretch>
            <a:fillRect/>
          </a:stretch>
        </p:blipFill>
        <p:spPr bwMode="auto">
          <a:xfrm>
            <a:off x="1524000" y="3429000"/>
            <a:ext cx="5981700" cy="3086100"/>
          </a:xfrm>
          <a:prstGeom prst="rect">
            <a:avLst/>
          </a:prstGeom>
          <a:noFill/>
        </p:spPr>
      </p:pic>
      <p:sp>
        <p:nvSpPr>
          <p:cNvPr id="5" name="Rectangle 4"/>
          <p:cNvSpPr/>
          <p:nvPr/>
        </p:nvSpPr>
        <p:spPr>
          <a:xfrm>
            <a:off x="609600" y="1219200"/>
            <a:ext cx="8229600" cy="1754326"/>
          </a:xfrm>
          <a:prstGeom prst="rect">
            <a:avLst/>
          </a:prstGeom>
        </p:spPr>
        <p:txBody>
          <a:bodyPr wrap="square">
            <a:spAutoFit/>
          </a:bodyPr>
          <a:lstStyle/>
          <a:p>
            <a:r>
              <a:rPr lang="en-IN" dirty="0"/>
              <a:t>This is a simple block diagram that explains the </a:t>
            </a:r>
            <a:r>
              <a:rPr lang="en-IN" b="1" dirty="0"/>
              <a:t>Patient Health Monitoring System using ESP8266 &amp; Arduino</a:t>
            </a:r>
            <a:r>
              <a:rPr lang="en-IN" dirty="0"/>
              <a:t>. Pulse Sensor and LM35 Temperature Sensor measure BPM &amp; Environmental Temperature respectively. The Arduino processes the code and displays it to 16*2 LCD Display. </a:t>
            </a:r>
            <a:r>
              <a:rPr lang="en-IN" b="1" dirty="0"/>
              <a:t>ESP8266 Wi-Fi module</a:t>
            </a:r>
            <a:r>
              <a:rPr lang="en-IN" dirty="0"/>
              <a:t> connects to Wi-Fi and sends the data to IoT device server. The IoT server used here is ThingSpeak. Finally, the data can be monitored from any part of the world by logging into the ThingSpeak channel.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normAutofit/>
          </a:bodyPr>
          <a:lstStyle/>
          <a:p>
            <a:r>
              <a:rPr lang="en-US" sz="3200" dirty="0">
                <a:solidFill>
                  <a:schemeClr val="accent2"/>
                </a:solidFill>
              </a:rPr>
              <a:t>Components Required</a:t>
            </a:r>
            <a:endParaRPr lang="en-IN" sz="3200" dirty="0">
              <a:solidFill>
                <a:schemeClr val="accent2"/>
              </a:solidFill>
            </a:endParaRPr>
          </a:p>
        </p:txBody>
      </p:sp>
      <p:sp>
        <p:nvSpPr>
          <p:cNvPr id="3" name="Content Placeholder 2"/>
          <p:cNvSpPr>
            <a:spLocks noGrp="1"/>
          </p:cNvSpPr>
          <p:nvPr>
            <p:ph idx="1"/>
          </p:nvPr>
        </p:nvSpPr>
        <p:spPr>
          <a:xfrm>
            <a:off x="457200" y="1143000"/>
            <a:ext cx="8229600" cy="4983163"/>
          </a:xfrm>
        </p:spPr>
        <p:txBody>
          <a:bodyPr>
            <a:normAutofit/>
          </a:bodyPr>
          <a:lstStyle/>
          <a:p>
            <a:r>
              <a:rPr lang="en-IN" sz="2400" dirty="0"/>
              <a:t>Arduino Board (UNO/NANO)</a:t>
            </a:r>
          </a:p>
          <a:p>
            <a:r>
              <a:rPr lang="en-IN" sz="2400" dirty="0"/>
              <a:t>ESP8266 </a:t>
            </a:r>
            <a:r>
              <a:rPr lang="en-IN" sz="2400" dirty="0" err="1"/>
              <a:t>Wifi</a:t>
            </a:r>
            <a:r>
              <a:rPr lang="en-IN" sz="2400" dirty="0"/>
              <a:t> Module</a:t>
            </a:r>
          </a:p>
          <a:p>
            <a:r>
              <a:rPr lang="en-IN" sz="2400" dirty="0"/>
              <a:t>16X2 LCD Display</a:t>
            </a:r>
          </a:p>
          <a:p>
            <a:r>
              <a:rPr lang="en-IN" sz="2400" dirty="0"/>
              <a:t>Potentiometer (10k Ohm)</a:t>
            </a:r>
          </a:p>
          <a:p>
            <a:r>
              <a:rPr lang="en-IN" sz="2400" dirty="0"/>
              <a:t>Resistors (2.2K &amp; 1K Ohm)</a:t>
            </a:r>
          </a:p>
          <a:p>
            <a:r>
              <a:rPr lang="en-IN" sz="2400" dirty="0"/>
              <a:t>Pulse Sensor</a:t>
            </a:r>
          </a:p>
          <a:p>
            <a:r>
              <a:rPr lang="en-IN" sz="2400" dirty="0"/>
              <a:t>LM35 Temperature Sensor</a:t>
            </a:r>
          </a:p>
          <a:p>
            <a:r>
              <a:rPr lang="en-IN" sz="2400" dirty="0"/>
              <a:t>LED (any colour)</a:t>
            </a:r>
          </a:p>
          <a:p>
            <a:r>
              <a:rPr lang="en-IN" sz="2400" dirty="0"/>
              <a:t>Breadboard (large size)</a:t>
            </a:r>
          </a:p>
          <a:p>
            <a:r>
              <a:rPr lang="en-IN" sz="2400" dirty="0"/>
              <a:t>Jumper Wires (20-30 nos.)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6B19C"/>
            </a:gs>
            <a:gs pos="30000">
              <a:srgbClr val="D49E6C"/>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a:bodyPr>
          <a:lstStyle/>
          <a:p>
            <a:r>
              <a:rPr lang="en-IN" sz="3200" dirty="0">
                <a:solidFill>
                  <a:schemeClr val="accent2"/>
                </a:solidFill>
              </a:rPr>
              <a:t>Circuit Diagram &amp; Connections:</a:t>
            </a:r>
            <a:br>
              <a:rPr lang="en-IN" sz="3200" dirty="0">
                <a:solidFill>
                  <a:schemeClr val="accent2"/>
                </a:solidFill>
              </a:rPr>
            </a:br>
            <a:endParaRPr lang="en-IN" sz="3200" dirty="0">
              <a:solidFill>
                <a:schemeClr val="accent2"/>
              </a:solidFill>
            </a:endParaRPr>
          </a:p>
        </p:txBody>
      </p:sp>
      <p:pic>
        <p:nvPicPr>
          <p:cNvPr id="3074" name="Picture 2" descr="C:\Users\gvest\Desktop\Downloaded Images\Circuit-Diagram (1).jpg"/>
          <p:cNvPicPr>
            <a:picLocks noGrp="1" noChangeAspect="1" noChangeArrowheads="1"/>
          </p:cNvPicPr>
          <p:nvPr>
            <p:ph idx="1"/>
          </p:nvPr>
        </p:nvPicPr>
        <p:blipFill>
          <a:blip r:embed="rId2"/>
          <a:srcRect/>
          <a:stretch>
            <a:fillRect/>
          </a:stretch>
        </p:blipFill>
        <p:spPr bwMode="auto">
          <a:xfrm>
            <a:off x="838200" y="1447800"/>
            <a:ext cx="7703312" cy="467159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a:solidFill>
                  <a:schemeClr val="accent2"/>
                </a:solidFill>
              </a:rPr>
              <a:t>Cont…</a:t>
            </a:r>
            <a:endParaRPr lang="en-IN" sz="3200" dirty="0">
              <a:solidFill>
                <a:schemeClr val="accent2"/>
              </a:solidFill>
            </a:endParaRPr>
          </a:p>
        </p:txBody>
      </p:sp>
      <p:sp>
        <p:nvSpPr>
          <p:cNvPr id="3" name="Content Placeholder 2"/>
          <p:cNvSpPr>
            <a:spLocks noGrp="1"/>
          </p:cNvSpPr>
          <p:nvPr>
            <p:ph idx="1"/>
          </p:nvPr>
        </p:nvSpPr>
        <p:spPr>
          <a:xfrm>
            <a:off x="457200" y="914400"/>
            <a:ext cx="8229600" cy="5562600"/>
          </a:xfrm>
        </p:spPr>
        <p:txBody>
          <a:bodyPr>
            <a:normAutofit/>
          </a:bodyPr>
          <a:lstStyle/>
          <a:p>
            <a:r>
              <a:rPr lang="en-IN" sz="1800" dirty="0"/>
              <a:t>Connect Pulse Sensor output pin to A0 of Arduino and other two pins to VCC &amp; GND.</a:t>
            </a:r>
          </a:p>
          <a:p>
            <a:r>
              <a:rPr lang="en-IN" sz="1800" dirty="0"/>
              <a:t>Connect LM35 Temperature Sensor output pin to A1 of Arduino and other two pins to VCC &amp; GND.</a:t>
            </a:r>
          </a:p>
          <a:p>
            <a:r>
              <a:rPr lang="en-IN" sz="1800" dirty="0"/>
              <a:t>Connect the LED to Digital Pin 7 of Arduino via a 220-ohm resistor.</a:t>
            </a:r>
          </a:p>
          <a:p>
            <a:r>
              <a:rPr lang="en-IN" sz="1800" dirty="0"/>
              <a:t>Connect Pin 1,3,5,16 of LCD to GND.</a:t>
            </a:r>
          </a:p>
          <a:p>
            <a:r>
              <a:rPr lang="en-IN" sz="1800" dirty="0"/>
              <a:t>Connect Pin 2,15 of LCD to VCC.</a:t>
            </a:r>
          </a:p>
          <a:p>
            <a:r>
              <a:rPr lang="en-IN" sz="1800" dirty="0"/>
              <a:t>Connect Pin 4,6,11,12,13,14 of LCD to Digital Pin12,11,5,4,3,2 of Arduino.</a:t>
            </a:r>
          </a:p>
          <a:p>
            <a:r>
              <a:rPr lang="en-IN" sz="1800" dirty="0"/>
              <a:t>The RX pin of ESP8266 works on 3.3V and it will not communicate with the Arduino when we will connect it directly to the Arduino. So, we will have to make a voltage divider for it which will convert the 5V into 3.3V. This can be done by connecting the 2.2K &amp; 1K resistor. Thus the RX pin of the ESP8266 is connected to pin 10 of Arduino through the resistors.</a:t>
            </a:r>
          </a:p>
          <a:p>
            <a:r>
              <a:rPr lang="en-IN" sz="1800" dirty="0"/>
              <a:t>Connect the TX pin of the ESP8266 to pin 9 of the Arduino.</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800" dirty="0">
                <a:solidFill>
                  <a:schemeClr val="accent2"/>
                </a:solidFill>
              </a:rPr>
              <a:t>Can we use Arduino NANO instead of Arduino UNO?</a:t>
            </a:r>
            <a:endParaRPr lang="en-IN" sz="2800" dirty="0">
              <a:solidFill>
                <a:schemeClr val="accent2"/>
              </a:solidFill>
            </a:endParaRPr>
          </a:p>
        </p:txBody>
      </p:sp>
      <p:sp>
        <p:nvSpPr>
          <p:cNvPr id="3" name="Content Placeholder 2"/>
          <p:cNvSpPr>
            <a:spLocks noGrp="1"/>
          </p:cNvSpPr>
          <p:nvPr>
            <p:ph idx="1"/>
          </p:nvPr>
        </p:nvSpPr>
        <p:spPr>
          <a:xfrm>
            <a:off x="457200" y="1219200"/>
            <a:ext cx="8229600" cy="4906963"/>
          </a:xfrm>
        </p:spPr>
        <p:txBody>
          <a:bodyPr/>
          <a:lstStyle/>
          <a:p>
            <a:pPr>
              <a:buNone/>
            </a:pPr>
            <a:r>
              <a:rPr lang="en-US" dirty="0"/>
              <a:t>    </a:t>
            </a:r>
            <a:r>
              <a:rPr lang="en-US" sz="1800" dirty="0"/>
              <a:t>Yes we can. Below, is the simple schematic diagram using Arduino NANO.</a:t>
            </a:r>
            <a:endParaRPr lang="en-IN" sz="1800" dirty="0"/>
          </a:p>
          <a:p>
            <a:pPr>
              <a:buNone/>
            </a:pPr>
            <a:endParaRPr lang="en-IN" dirty="0"/>
          </a:p>
        </p:txBody>
      </p:sp>
      <p:pic>
        <p:nvPicPr>
          <p:cNvPr id="4098" name="Picture 2" descr="C:\Users\gvest\Desktop\Downloaded Images\Schematic-Patient-Health-Monitoring.png"/>
          <p:cNvPicPr>
            <a:picLocks noChangeAspect="1" noChangeArrowheads="1"/>
          </p:cNvPicPr>
          <p:nvPr/>
        </p:nvPicPr>
        <p:blipFill>
          <a:blip r:embed="rId2"/>
          <a:srcRect/>
          <a:stretch>
            <a:fillRect/>
          </a:stretch>
        </p:blipFill>
        <p:spPr bwMode="auto">
          <a:xfrm>
            <a:off x="685800" y="2057400"/>
            <a:ext cx="7267576" cy="43048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IN" sz="3600" dirty="0">
                <a:solidFill>
                  <a:schemeClr val="accent2"/>
                </a:solidFill>
              </a:rPr>
              <a:t>Setting up ThingSpeak</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a:bodyPr>
          <a:lstStyle/>
          <a:p>
            <a:r>
              <a:rPr lang="en-IN" sz="1800" dirty="0"/>
              <a:t>ThingSpeak is a good tool for IoT based projects. By using the ThingSpeak site, we can monitor our data and control our system over the Internet, using the Channels and web pages provided by ThingSpeak.</a:t>
            </a:r>
          </a:p>
          <a:p>
            <a:r>
              <a:rPr lang="en-US" sz="1800" dirty="0"/>
              <a:t>First we have to create a channel and then we have to provide API keys. </a:t>
            </a:r>
            <a:r>
              <a:rPr lang="en-IN" sz="1800" dirty="0"/>
              <a:t>The below key is required for programming modifications and setting our data.</a:t>
            </a:r>
          </a:p>
        </p:txBody>
      </p:sp>
      <p:pic>
        <p:nvPicPr>
          <p:cNvPr id="5124" name="Picture 4" descr="C:\Users\gvest\Desktop\Downloaded Images\thinkspeak-api-keys.jpg"/>
          <p:cNvPicPr>
            <a:picLocks noChangeAspect="1" noChangeArrowheads="1"/>
          </p:cNvPicPr>
          <p:nvPr/>
        </p:nvPicPr>
        <p:blipFill>
          <a:blip r:embed="rId3"/>
          <a:srcRect/>
          <a:stretch>
            <a:fillRect/>
          </a:stretch>
        </p:blipFill>
        <p:spPr bwMode="auto">
          <a:xfrm>
            <a:off x="609600" y="2895600"/>
            <a:ext cx="8094518" cy="3657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dirty="0">
                <a:solidFill>
                  <a:schemeClr val="accent2"/>
                </a:solidFill>
              </a:rPr>
              <a:t>Cont….</a:t>
            </a:r>
            <a:endParaRPr lang="en-IN" sz="3200" dirty="0">
              <a:solidFill>
                <a:schemeClr val="accent2"/>
              </a:solidFill>
            </a:endParaRPr>
          </a:p>
        </p:txBody>
      </p:sp>
      <p:sp>
        <p:nvSpPr>
          <p:cNvPr id="3" name="Content Placeholder 2"/>
          <p:cNvSpPr>
            <a:spLocks noGrp="1"/>
          </p:cNvSpPr>
          <p:nvPr>
            <p:ph idx="1"/>
          </p:nvPr>
        </p:nvSpPr>
        <p:spPr>
          <a:xfrm>
            <a:off x="457200" y="838200"/>
            <a:ext cx="8229600" cy="5287963"/>
          </a:xfrm>
        </p:spPr>
        <p:txBody>
          <a:bodyPr/>
          <a:lstStyle/>
          <a:p>
            <a:r>
              <a:rPr lang="en-IN" sz="1800" dirty="0"/>
              <a:t>Now, we upload the code to the Arduino UNO by assembling the circuit as shown in slide no. 5. We open the serial monitor and it will automatically connect to Wi-Fi and set up everything.</a:t>
            </a:r>
          </a:p>
          <a:p>
            <a:r>
              <a:rPr lang="en-IN" sz="1800" dirty="0"/>
              <a:t>Now, we click on channels so that we can see the online data streaming, </a:t>
            </a:r>
            <a:r>
              <a:rPr lang="en-IN" sz="1800" dirty="0" err="1"/>
              <a:t>i.e</a:t>
            </a:r>
            <a:r>
              <a:rPr lang="en-IN" sz="1800" dirty="0"/>
              <a:t> Patient Health Monitoring System using ESP8266 &amp; Arduino as shown in the figure below.</a:t>
            </a:r>
          </a:p>
          <a:p>
            <a:endParaRPr lang="en-IN" dirty="0"/>
          </a:p>
        </p:txBody>
      </p:sp>
      <p:pic>
        <p:nvPicPr>
          <p:cNvPr id="6148" name="Picture 4" descr="C:\Users\gvest\Desktop\Downloaded Images\Thinspeak-graph.png"/>
          <p:cNvPicPr>
            <a:picLocks noChangeAspect="1" noChangeArrowheads="1"/>
          </p:cNvPicPr>
          <p:nvPr/>
        </p:nvPicPr>
        <p:blipFill>
          <a:blip r:embed="rId2"/>
          <a:srcRect/>
          <a:stretch>
            <a:fillRect/>
          </a:stretch>
        </p:blipFill>
        <p:spPr bwMode="auto">
          <a:xfrm>
            <a:off x="990600" y="2667000"/>
            <a:ext cx="7086600" cy="370245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624</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Minor Project on Patient Health Monitoring System using Arduino &amp; ESP8266 </vt:lpstr>
      <vt:lpstr>Project Description</vt:lpstr>
      <vt:lpstr>Block Diagram</vt:lpstr>
      <vt:lpstr>Components Required</vt:lpstr>
      <vt:lpstr>Circuit Diagram &amp; Connections: </vt:lpstr>
      <vt:lpstr>Cont…</vt:lpstr>
      <vt:lpstr>Can we use Arduino NANO instead of Arduino UNO?</vt:lpstr>
      <vt:lpstr>Setting up ThingSpeak </vt:lpstr>
      <vt:lpstr>Cont….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on Patient Health Monitoring System using Arduino &amp; ESP8266 </dc:title>
  <dc:creator>cucu nemo</dc:creator>
  <cp:lastModifiedBy>Rishav Pandey</cp:lastModifiedBy>
  <cp:revision>14</cp:revision>
  <dcterms:created xsi:type="dcterms:W3CDTF">2006-08-16T00:00:00Z</dcterms:created>
  <dcterms:modified xsi:type="dcterms:W3CDTF">2021-09-08T17:31:29Z</dcterms:modified>
</cp:coreProperties>
</file>