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7" r:id="rId5"/>
    <p:sldId id="268" r:id="rId6"/>
    <p:sldId id="269" r:id="rId7"/>
    <p:sldId id="270" r:id="rId8"/>
    <p:sldId id="272" r:id="rId9"/>
    <p:sldId id="271" r:id="rId10"/>
    <p:sldId id="274" r:id="rId11"/>
    <p:sldId id="275" r:id="rId12"/>
    <p:sldId id="273" r:id="rId13"/>
    <p:sldId id="276" r:id="rId14"/>
    <p:sldId id="277" r:id="rId15"/>
    <p:sldId id="278" r:id="rId16"/>
    <p:sldId id="279" r:id="rId17"/>
    <p:sldId id="281" r:id="rId18"/>
    <p:sldId id="280" r:id="rId19"/>
    <p:sldId id="282" r:id="rId20"/>
    <p:sldId id="283" r:id="rId21"/>
    <p:sldId id="284" r:id="rId22"/>
    <p:sldId id="285" r:id="rId23"/>
    <p:sldId id="286" r:id="rId24"/>
    <p:sldId id="287" r:id="rId25"/>
    <p:sldId id="297" r:id="rId26"/>
    <p:sldId id="288" r:id="rId27"/>
    <p:sldId id="293" r:id="rId28"/>
    <p:sldId id="289" r:id="rId29"/>
    <p:sldId id="290" r:id="rId30"/>
    <p:sldId id="291" r:id="rId31"/>
    <p:sldId id="292" r:id="rId32"/>
    <p:sldId id="294" r:id="rId33"/>
    <p:sldId id="295" r:id="rId34"/>
    <p:sldId id="296" r:id="rId35"/>
    <p:sldId id="298" r:id="rId36"/>
    <p:sldId id="299" r:id="rId37"/>
    <p:sldId id="300" r:id="rId38"/>
    <p:sldId id="302" r:id="rId39"/>
    <p:sldId id="303" r:id="rId40"/>
    <p:sldId id="304" r:id="rId41"/>
    <p:sldId id="305" r:id="rId42"/>
    <p:sldId id="265" r:id="rId43"/>
    <p:sldId id="307"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76" autoAdjust="0"/>
    <p:restoredTop sz="94660"/>
  </p:normalViewPr>
  <p:slideViewPr>
    <p:cSldViewPr snapToGrid="0">
      <p:cViewPr varScale="1">
        <p:scale>
          <a:sx n="74" d="100"/>
          <a:sy n="74" d="100"/>
        </p:scale>
        <p:origin x="63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7EE89F-7446-45BB-956B-B9E4B568EAFD}" type="datetimeFigureOut">
              <a:rPr lang="en-US" smtClean="0"/>
              <a:t>4/3/2015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0F60B-C43C-4B2C-9CC2-BD4EC4DDF324}" type="slidenum">
              <a:rPr lang="en-US" smtClean="0"/>
              <a:t>‹#›</a:t>
            </a:fld>
            <a:endParaRPr lang="en-US"/>
          </a:p>
        </p:txBody>
      </p:sp>
    </p:spTree>
    <p:extLst>
      <p:ext uri="{BB962C8B-B14F-4D97-AF65-F5344CB8AC3E}">
        <p14:creationId xmlns:p14="http://schemas.microsoft.com/office/powerpoint/2010/main" val="3997354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7EE89F-7446-45BB-956B-B9E4B568EAFD}" type="datetimeFigureOut">
              <a:rPr lang="en-US" smtClean="0"/>
              <a:t>4/3/2015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0F60B-C43C-4B2C-9CC2-BD4EC4DDF324}" type="slidenum">
              <a:rPr lang="en-US" smtClean="0"/>
              <a:t>‹#›</a:t>
            </a:fld>
            <a:endParaRPr lang="en-US"/>
          </a:p>
        </p:txBody>
      </p:sp>
    </p:spTree>
    <p:extLst>
      <p:ext uri="{BB962C8B-B14F-4D97-AF65-F5344CB8AC3E}">
        <p14:creationId xmlns:p14="http://schemas.microsoft.com/office/powerpoint/2010/main" val="549593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7EE89F-7446-45BB-956B-B9E4B568EAFD}" type="datetimeFigureOut">
              <a:rPr lang="en-US" smtClean="0"/>
              <a:t>4/3/2015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0F60B-C43C-4B2C-9CC2-BD4EC4DDF324}" type="slidenum">
              <a:rPr lang="en-US" smtClean="0"/>
              <a:t>‹#›</a:t>
            </a:fld>
            <a:endParaRPr lang="en-US"/>
          </a:p>
        </p:txBody>
      </p:sp>
    </p:spTree>
    <p:extLst>
      <p:ext uri="{BB962C8B-B14F-4D97-AF65-F5344CB8AC3E}">
        <p14:creationId xmlns:p14="http://schemas.microsoft.com/office/powerpoint/2010/main" val="4280100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7EE89F-7446-45BB-956B-B9E4B568EAFD}" type="datetimeFigureOut">
              <a:rPr lang="en-US" smtClean="0"/>
              <a:t>4/3/2015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0F60B-C43C-4B2C-9CC2-BD4EC4DDF324}" type="slidenum">
              <a:rPr lang="en-US" smtClean="0"/>
              <a:t>‹#›</a:t>
            </a:fld>
            <a:endParaRPr lang="en-US"/>
          </a:p>
        </p:txBody>
      </p:sp>
    </p:spTree>
    <p:extLst>
      <p:ext uri="{BB962C8B-B14F-4D97-AF65-F5344CB8AC3E}">
        <p14:creationId xmlns:p14="http://schemas.microsoft.com/office/powerpoint/2010/main" val="412352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7EE89F-7446-45BB-956B-B9E4B568EAFD}" type="datetimeFigureOut">
              <a:rPr lang="en-US" smtClean="0"/>
              <a:t>4/3/2015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0F60B-C43C-4B2C-9CC2-BD4EC4DDF324}" type="slidenum">
              <a:rPr lang="en-US" smtClean="0"/>
              <a:t>‹#›</a:t>
            </a:fld>
            <a:endParaRPr lang="en-US"/>
          </a:p>
        </p:txBody>
      </p:sp>
    </p:spTree>
    <p:extLst>
      <p:ext uri="{BB962C8B-B14F-4D97-AF65-F5344CB8AC3E}">
        <p14:creationId xmlns:p14="http://schemas.microsoft.com/office/powerpoint/2010/main" val="96468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7EE89F-7446-45BB-956B-B9E4B568EAFD}" type="datetimeFigureOut">
              <a:rPr lang="en-US" smtClean="0"/>
              <a:t>4/3/2015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0F60B-C43C-4B2C-9CC2-BD4EC4DDF324}" type="slidenum">
              <a:rPr lang="en-US" smtClean="0"/>
              <a:t>‹#›</a:t>
            </a:fld>
            <a:endParaRPr lang="en-US"/>
          </a:p>
        </p:txBody>
      </p:sp>
    </p:spTree>
    <p:extLst>
      <p:ext uri="{BB962C8B-B14F-4D97-AF65-F5344CB8AC3E}">
        <p14:creationId xmlns:p14="http://schemas.microsoft.com/office/powerpoint/2010/main" val="3502772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7EE89F-7446-45BB-956B-B9E4B568EAFD}" type="datetimeFigureOut">
              <a:rPr lang="en-US" smtClean="0"/>
              <a:t>4/3/2015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D0F60B-C43C-4B2C-9CC2-BD4EC4DDF324}" type="slidenum">
              <a:rPr lang="en-US" smtClean="0"/>
              <a:t>‹#›</a:t>
            </a:fld>
            <a:endParaRPr lang="en-US"/>
          </a:p>
        </p:txBody>
      </p:sp>
    </p:spTree>
    <p:extLst>
      <p:ext uri="{BB962C8B-B14F-4D97-AF65-F5344CB8AC3E}">
        <p14:creationId xmlns:p14="http://schemas.microsoft.com/office/powerpoint/2010/main" val="359812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7EE89F-7446-45BB-956B-B9E4B568EAFD}" type="datetimeFigureOut">
              <a:rPr lang="en-US" smtClean="0"/>
              <a:t>4/3/2015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D0F60B-C43C-4B2C-9CC2-BD4EC4DDF324}" type="slidenum">
              <a:rPr lang="en-US" smtClean="0"/>
              <a:t>‹#›</a:t>
            </a:fld>
            <a:endParaRPr lang="en-US"/>
          </a:p>
        </p:txBody>
      </p:sp>
    </p:spTree>
    <p:extLst>
      <p:ext uri="{BB962C8B-B14F-4D97-AF65-F5344CB8AC3E}">
        <p14:creationId xmlns:p14="http://schemas.microsoft.com/office/powerpoint/2010/main" val="4043389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7EE89F-7446-45BB-956B-B9E4B568EAFD}" type="datetimeFigureOut">
              <a:rPr lang="en-US" smtClean="0"/>
              <a:t>4/3/2015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D0F60B-C43C-4B2C-9CC2-BD4EC4DDF324}" type="slidenum">
              <a:rPr lang="en-US" smtClean="0"/>
              <a:t>‹#›</a:t>
            </a:fld>
            <a:endParaRPr lang="en-US"/>
          </a:p>
        </p:txBody>
      </p:sp>
    </p:spTree>
    <p:extLst>
      <p:ext uri="{BB962C8B-B14F-4D97-AF65-F5344CB8AC3E}">
        <p14:creationId xmlns:p14="http://schemas.microsoft.com/office/powerpoint/2010/main" val="3678619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7EE89F-7446-45BB-956B-B9E4B568EAFD}" type="datetimeFigureOut">
              <a:rPr lang="en-US" smtClean="0"/>
              <a:t>4/3/2015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0F60B-C43C-4B2C-9CC2-BD4EC4DDF324}" type="slidenum">
              <a:rPr lang="en-US" smtClean="0"/>
              <a:t>‹#›</a:t>
            </a:fld>
            <a:endParaRPr lang="en-US"/>
          </a:p>
        </p:txBody>
      </p:sp>
    </p:spTree>
    <p:extLst>
      <p:ext uri="{BB962C8B-B14F-4D97-AF65-F5344CB8AC3E}">
        <p14:creationId xmlns:p14="http://schemas.microsoft.com/office/powerpoint/2010/main" val="1031271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7EE89F-7446-45BB-956B-B9E4B568EAFD}" type="datetimeFigureOut">
              <a:rPr lang="en-US" smtClean="0"/>
              <a:t>4/3/2015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0F60B-C43C-4B2C-9CC2-BD4EC4DDF324}" type="slidenum">
              <a:rPr lang="en-US" smtClean="0"/>
              <a:t>‹#›</a:t>
            </a:fld>
            <a:endParaRPr lang="en-US"/>
          </a:p>
        </p:txBody>
      </p:sp>
    </p:spTree>
    <p:extLst>
      <p:ext uri="{BB962C8B-B14F-4D97-AF65-F5344CB8AC3E}">
        <p14:creationId xmlns:p14="http://schemas.microsoft.com/office/powerpoint/2010/main" val="1051716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7EE89F-7446-45BB-956B-B9E4B568EAFD}" type="datetimeFigureOut">
              <a:rPr lang="en-US" smtClean="0"/>
              <a:t>4/3/2015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0F60B-C43C-4B2C-9CC2-BD4EC4DDF324}" type="slidenum">
              <a:rPr lang="en-US" smtClean="0"/>
              <a:t>‹#›</a:t>
            </a:fld>
            <a:endParaRPr lang="en-US"/>
          </a:p>
        </p:txBody>
      </p:sp>
    </p:spTree>
    <p:extLst>
      <p:ext uri="{BB962C8B-B14F-4D97-AF65-F5344CB8AC3E}">
        <p14:creationId xmlns:p14="http://schemas.microsoft.com/office/powerpoint/2010/main" val="688247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elinux.org/RPi_Low-level_peripherals" TargetMode="External"/><Relationship Id="rId2" Type="http://schemas.openxmlformats.org/officeDocument/2006/relationships/hyperlink" Target="http://dev.ardupilot.com/wiki/companion-computers/raspberry-pi-via-mavlin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diydrones.com/forum/topics/connecting-apm-2-0-and-raspberry-pi"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iki.ros.org/ROSberryPi/Installing%20ROS%20Indigo%20on%20Raspberry%20Pi"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iki.ros.org/roscpp/Tutorials" TargetMode="External"/><Relationship Id="rId2" Type="http://schemas.openxmlformats.org/officeDocument/2006/relationships/hyperlink" Target="http://wiki.ros.or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iki.ros.org/mavro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iki.ros.org/ROSberryPi/Installing%20ROS%20Indigo%20on%20Raspberry%20Pi"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iki.ros.org/mavro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www.stuffaboutcode.com/2012/06/raspberry-pi-run-program-at-start-up.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linuxcommand.org/lc3_learning_the_shell.php" TargetMode="External"/><Relationship Id="rId2" Type="http://schemas.openxmlformats.org/officeDocument/2006/relationships/hyperlink" Target="http://www.raspberrypi.org/help/quick-start-guid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cplusplus.com/doc/tutorial/" TargetMode="External"/><Relationship Id="rId2" Type="http://schemas.openxmlformats.org/officeDocument/2006/relationships/hyperlink" Target="http://www.learnpython.or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qgroundcontrol.org/mavlink/start" TargetMode="External"/><Relationship Id="rId2" Type="http://schemas.openxmlformats.org/officeDocument/2006/relationships/hyperlink" Target="http://copter.ardupilot.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80106"/>
            <a:ext cx="9144000" cy="1725054"/>
          </a:xfrm>
        </p:spPr>
        <p:txBody>
          <a:bodyPr>
            <a:normAutofit/>
          </a:bodyPr>
          <a:lstStyle/>
          <a:p>
            <a:r>
              <a:rPr lang="en-US" sz="6600" dirty="0" smtClean="0"/>
              <a:t>Raspberry Pi &lt;-&gt; APM 2.6</a:t>
            </a:r>
            <a:br>
              <a:rPr lang="en-US" sz="6600" dirty="0" smtClean="0"/>
            </a:br>
            <a:r>
              <a:rPr lang="en-US" sz="4800" dirty="0" smtClean="0"/>
              <a:t>Communication and Control</a:t>
            </a:r>
            <a:endParaRPr lang="en-US" sz="6600" dirty="0"/>
          </a:p>
        </p:txBody>
      </p:sp>
      <p:sp>
        <p:nvSpPr>
          <p:cNvPr id="3" name="Subtitle 2"/>
          <p:cNvSpPr>
            <a:spLocks noGrp="1"/>
          </p:cNvSpPr>
          <p:nvPr>
            <p:ph type="subTitle" idx="1"/>
          </p:nvPr>
        </p:nvSpPr>
        <p:spPr>
          <a:xfrm>
            <a:off x="1524000" y="5550793"/>
            <a:ext cx="9144000" cy="1110803"/>
          </a:xfrm>
        </p:spPr>
        <p:txBody>
          <a:bodyPr>
            <a:normAutofit/>
          </a:bodyPr>
          <a:lstStyle/>
          <a:p>
            <a:pPr>
              <a:lnSpc>
                <a:spcPct val="100000"/>
              </a:lnSpc>
              <a:spcBef>
                <a:spcPts val="0"/>
              </a:spcBef>
            </a:pPr>
            <a:r>
              <a:rPr lang="en-US" sz="2000" dirty="0" smtClean="0"/>
              <a:t>Varanon Austin Pukasamsombut </a:t>
            </a:r>
            <a:r>
              <a:rPr lang="ja-JP" altLang="en-US" sz="2000" dirty="0" smtClean="0"/>
              <a:t>留学生</a:t>
            </a:r>
            <a:endParaRPr lang="en-US" altLang="ja-JP" sz="2000" dirty="0" smtClean="0"/>
          </a:p>
          <a:p>
            <a:pPr>
              <a:lnSpc>
                <a:spcPct val="100000"/>
              </a:lnSpc>
              <a:spcBef>
                <a:spcPts val="0"/>
              </a:spcBef>
            </a:pPr>
            <a:r>
              <a:rPr lang="en-US" altLang="ja-JP" sz="2000" dirty="0" smtClean="0"/>
              <a:t>Field Robotics Group, Tohoku University</a:t>
            </a:r>
          </a:p>
          <a:p>
            <a:pPr>
              <a:lnSpc>
                <a:spcPct val="100000"/>
              </a:lnSpc>
              <a:spcBef>
                <a:spcPts val="0"/>
              </a:spcBef>
            </a:pPr>
            <a:r>
              <a:rPr lang="en-US" altLang="ja-JP" sz="2000" dirty="0" smtClean="0"/>
              <a:t>Prof. Yoshida Kazuya, Assoc. Prof. </a:t>
            </a:r>
            <a:r>
              <a:rPr lang="en-US" altLang="ja-JP" sz="2000" dirty="0" err="1" smtClean="0"/>
              <a:t>Keiji</a:t>
            </a:r>
            <a:r>
              <a:rPr lang="en-US" altLang="ja-JP" sz="2000" dirty="0" smtClean="0"/>
              <a:t> </a:t>
            </a:r>
            <a:r>
              <a:rPr lang="en-US" altLang="ja-JP" sz="2000" dirty="0" err="1" smtClean="0"/>
              <a:t>Nagatani</a:t>
            </a:r>
            <a:endParaRPr lang="en-US" altLang="ja-JP" sz="2000" dirty="0" smtClean="0"/>
          </a:p>
        </p:txBody>
      </p:sp>
      <p:sp>
        <p:nvSpPr>
          <p:cNvPr id="4" name="Rectangle 3"/>
          <p:cNvSpPr/>
          <p:nvPr/>
        </p:nvSpPr>
        <p:spPr>
          <a:xfrm>
            <a:off x="10508895" y="6292264"/>
            <a:ext cx="1537409" cy="369332"/>
          </a:xfrm>
          <a:prstGeom prst="rect">
            <a:avLst/>
          </a:prstGeom>
        </p:spPr>
        <p:txBody>
          <a:bodyPr wrap="none">
            <a:spAutoFit/>
          </a:bodyPr>
          <a:lstStyle/>
          <a:p>
            <a:pPr>
              <a:lnSpc>
                <a:spcPct val="100000"/>
              </a:lnSpc>
              <a:spcBef>
                <a:spcPts val="0"/>
              </a:spcBef>
            </a:pPr>
            <a:r>
              <a:rPr lang="en-US" altLang="ja-JP" dirty="0"/>
              <a:t>March 3, 2015</a:t>
            </a:r>
          </a:p>
        </p:txBody>
      </p:sp>
    </p:spTree>
    <p:extLst>
      <p:ext uri="{BB962C8B-B14F-4D97-AF65-F5344CB8AC3E}">
        <p14:creationId xmlns:p14="http://schemas.microsoft.com/office/powerpoint/2010/main" val="12433383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5692" y="1468728"/>
            <a:ext cx="11160617" cy="4670135"/>
          </a:xfrm>
        </p:spPr>
        <p:txBody>
          <a:bodyPr>
            <a:normAutofit lnSpcReduction="10000"/>
          </a:bodyPr>
          <a:lstStyle/>
          <a:p>
            <a:pPr marL="0" indent="0">
              <a:buNone/>
            </a:pPr>
            <a:r>
              <a:rPr lang="en-US" dirty="0" smtClean="0"/>
              <a:t>This tutorial was used in order to connect the Raspberry Pi with </a:t>
            </a:r>
            <a:r>
              <a:rPr lang="en-US" dirty="0"/>
              <a:t>the APM.</a:t>
            </a:r>
            <a:br>
              <a:rPr lang="en-US" dirty="0"/>
            </a:br>
            <a:endParaRPr lang="en-US" dirty="0" smtClean="0"/>
          </a:p>
          <a:p>
            <a:pPr marL="0" indent="0">
              <a:buNone/>
            </a:pPr>
            <a:r>
              <a:rPr lang="en-US" dirty="0" smtClean="0">
                <a:hlinkClick r:id="rId2"/>
              </a:rPr>
              <a:t>http</a:t>
            </a:r>
            <a:r>
              <a:rPr lang="en-US" dirty="0">
                <a:hlinkClick r:id="rId2"/>
              </a:rPr>
              <a:t>://dev.ardupilot.com/wiki/companion-computers/raspberry-pi-via-mavlink</a:t>
            </a:r>
            <a:r>
              <a:rPr lang="en-US" dirty="0" smtClean="0">
                <a:hlinkClick r:id="rId2"/>
              </a:rPr>
              <a:t>/</a:t>
            </a:r>
            <a:endParaRPr lang="en-US" dirty="0" smtClean="0"/>
          </a:p>
          <a:p>
            <a:pPr marL="0" indent="0">
              <a:buNone/>
            </a:pPr>
            <a:endParaRPr lang="en-US" dirty="0" smtClean="0"/>
          </a:p>
          <a:p>
            <a:pPr marL="0" indent="0">
              <a:buNone/>
            </a:pPr>
            <a:r>
              <a:rPr lang="en-US" dirty="0" smtClean="0"/>
              <a:t>The tutorial shows a </a:t>
            </a:r>
            <a:r>
              <a:rPr lang="en-US" dirty="0" err="1" smtClean="0"/>
              <a:t>Pixhawk</a:t>
            </a:r>
            <a:r>
              <a:rPr lang="en-US" dirty="0" smtClean="0"/>
              <a:t>, but the same can be done with the APM 2.6 by using the open Telemetry Port shown on its top. (Next slide)</a:t>
            </a:r>
          </a:p>
          <a:p>
            <a:pPr marL="0" indent="0">
              <a:buNone/>
            </a:pPr>
            <a:endParaRPr lang="en-US" dirty="0"/>
          </a:p>
          <a:p>
            <a:pPr marL="0" indent="0">
              <a:buNone/>
            </a:pPr>
            <a:r>
              <a:rPr lang="en-US" dirty="0" smtClean="0"/>
              <a:t>The Raspberry Pi pins can be found in more detail here:</a:t>
            </a:r>
          </a:p>
          <a:p>
            <a:pPr marL="0" indent="0">
              <a:buNone/>
            </a:pPr>
            <a:r>
              <a:rPr lang="en-US" dirty="0" smtClean="0"/>
              <a:t>		</a:t>
            </a:r>
            <a:r>
              <a:rPr lang="en-US" dirty="0" smtClean="0">
                <a:hlinkClick r:id="rId3"/>
              </a:rPr>
              <a:t>http</a:t>
            </a:r>
            <a:r>
              <a:rPr lang="en-US" dirty="0">
                <a:hlinkClick r:id="rId3"/>
              </a:rPr>
              <a:t>://</a:t>
            </a:r>
            <a:r>
              <a:rPr lang="en-US" dirty="0" smtClean="0">
                <a:hlinkClick r:id="rId3"/>
              </a:rPr>
              <a:t>elinux.org/RPi_Low-level_peripherals</a:t>
            </a:r>
            <a:endParaRPr lang="en-US" dirty="0" smtClean="0"/>
          </a:p>
        </p:txBody>
      </p:sp>
      <p:sp>
        <p:nvSpPr>
          <p:cNvPr id="4" name="Title 1"/>
          <p:cNvSpPr>
            <a:spLocks noGrp="1"/>
          </p:cNvSpPr>
          <p:nvPr>
            <p:ph type="title"/>
          </p:nvPr>
        </p:nvSpPr>
        <p:spPr/>
        <p:txBody>
          <a:bodyPr/>
          <a:lstStyle/>
          <a:p>
            <a:pPr algn="ctr"/>
            <a:r>
              <a:rPr lang="en-US" dirty="0" smtClean="0"/>
              <a:t>3. Establishing Connection</a:t>
            </a:r>
            <a:endParaRPr lang="en-US" dirty="0"/>
          </a:p>
        </p:txBody>
      </p:sp>
    </p:spTree>
    <p:extLst>
      <p:ext uri="{BB962C8B-B14F-4D97-AF65-F5344CB8AC3E}">
        <p14:creationId xmlns:p14="http://schemas.microsoft.com/office/powerpoint/2010/main" val="39655455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0456" y="793079"/>
            <a:ext cx="11083344" cy="5383884"/>
          </a:xfrm>
        </p:spPr>
        <p:txBody>
          <a:bodyPr/>
          <a:lstStyle/>
          <a:p>
            <a:pPr marL="0" indent="0">
              <a:buNone/>
            </a:pPr>
            <a:r>
              <a:rPr lang="en-US" dirty="0" smtClean="0"/>
              <a:t>The Top Telemetry Port pins should be:</a:t>
            </a:r>
          </a:p>
          <a:p>
            <a:pPr marL="0" indent="0">
              <a:buNone/>
            </a:pPr>
            <a:r>
              <a:rPr lang="en-US" dirty="0" smtClean="0"/>
              <a:t>+5V, TX, RX, EMPTY, and GND. (Bottom to Top) Like this -----&gt;</a:t>
            </a:r>
            <a:endParaRPr lang="en-US" dirty="0"/>
          </a:p>
          <a:p>
            <a:pPr marL="0" indent="0">
              <a:buNone/>
            </a:pPr>
            <a:r>
              <a:rPr lang="en-US" dirty="0" smtClean="0"/>
              <a:t>The +5V and EMPTY pin should stay disconnected.</a:t>
            </a:r>
          </a:p>
          <a:p>
            <a:pPr marL="0" indent="0">
              <a:buNone/>
            </a:pPr>
            <a:r>
              <a:rPr lang="en-US" dirty="0" smtClean="0"/>
              <a:t>TX = Transmitter, RX = Receiver. Connect TX </a:t>
            </a:r>
            <a:r>
              <a:rPr lang="en-US" dirty="0" smtClean="0">
                <a:sym typeface="Wingdings" panose="05000000000000000000" pitchFamily="2" charset="2"/>
              </a:rPr>
              <a:t>&lt;-&gt; RX.</a:t>
            </a:r>
            <a:endParaRPr lang="en-US" dirty="0" smtClean="0"/>
          </a:p>
          <a:p>
            <a:pPr marL="0" indent="0">
              <a:buNone/>
            </a:pPr>
            <a:endParaRPr lang="en-US" dirty="0"/>
          </a:p>
        </p:txBody>
      </p:sp>
      <p:pic>
        <p:nvPicPr>
          <p:cNvPr id="20" name="Picture 4" descr="http://xakep.ru/wp-content/uploads/2014/07/00024.jpg?b256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4448" y="3769303"/>
            <a:ext cx="395111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APM25encl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92" y="3697792"/>
            <a:ext cx="3956640" cy="2810022"/>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p:cNvCxnSpPr/>
          <p:nvPr/>
        </p:nvCxnSpPr>
        <p:spPr>
          <a:xfrm flipV="1">
            <a:off x="703946" y="3697792"/>
            <a:ext cx="0" cy="381001"/>
          </a:xfrm>
          <a:prstGeom prst="line">
            <a:avLst/>
          </a:prstGeom>
          <a:noFill/>
          <a:ln w="25400" cap="flat" cmpd="sng" algn="ctr">
            <a:solidFill>
              <a:sysClr val="windowText" lastClr="000000"/>
            </a:solidFill>
            <a:prstDash val="solid"/>
          </a:ln>
          <a:effectLst>
            <a:outerShdw blurRad="40000" dist="20000" dir="5400000" rotWithShape="0">
              <a:srgbClr val="000000">
                <a:alpha val="38000"/>
              </a:srgbClr>
            </a:outerShdw>
          </a:effectLst>
        </p:spPr>
      </p:cxnSp>
      <p:cxnSp>
        <p:nvCxnSpPr>
          <p:cNvPr id="23" name="Straight Connector 22"/>
          <p:cNvCxnSpPr/>
          <p:nvPr/>
        </p:nvCxnSpPr>
        <p:spPr>
          <a:xfrm>
            <a:off x="703946" y="3697792"/>
            <a:ext cx="3962400" cy="0"/>
          </a:xfrm>
          <a:prstGeom prst="line">
            <a:avLst/>
          </a:prstGeom>
          <a:noFill/>
          <a:ln w="25400" cap="flat" cmpd="sng" algn="ctr">
            <a:solidFill>
              <a:sysClr val="windowText" lastClr="000000"/>
            </a:solidFill>
            <a:prstDash val="solid"/>
          </a:ln>
          <a:effectLst>
            <a:outerShdw blurRad="40000" dist="20000" dir="5400000" rotWithShape="0">
              <a:srgbClr val="000000">
                <a:alpha val="38000"/>
              </a:srgbClr>
            </a:outerShdw>
          </a:effectLst>
        </p:spPr>
      </p:cxnSp>
      <p:cxnSp>
        <p:nvCxnSpPr>
          <p:cNvPr id="24" name="Straight Connector 23"/>
          <p:cNvCxnSpPr/>
          <p:nvPr/>
        </p:nvCxnSpPr>
        <p:spPr>
          <a:xfrm>
            <a:off x="4666346" y="3697792"/>
            <a:ext cx="0" cy="304800"/>
          </a:xfrm>
          <a:prstGeom prst="line">
            <a:avLst/>
          </a:prstGeom>
          <a:noFill/>
          <a:ln w="25400" cap="flat" cmpd="sng" algn="ctr">
            <a:solidFill>
              <a:sysClr val="windowText" lastClr="000000"/>
            </a:solidFill>
            <a:prstDash val="solid"/>
          </a:ln>
          <a:effectLst>
            <a:outerShdw blurRad="40000" dist="20000" dir="5400000" rotWithShape="0">
              <a:srgbClr val="000000">
                <a:alpha val="38000"/>
              </a:srgbClr>
            </a:outerShdw>
          </a:effectLst>
        </p:spPr>
      </p:cxnSp>
      <p:cxnSp>
        <p:nvCxnSpPr>
          <p:cNvPr id="25" name="Straight Connector 24"/>
          <p:cNvCxnSpPr/>
          <p:nvPr/>
        </p:nvCxnSpPr>
        <p:spPr>
          <a:xfrm flipH="1">
            <a:off x="627746" y="4231192"/>
            <a:ext cx="76200" cy="0"/>
          </a:xfrm>
          <a:prstGeom prst="line">
            <a:avLst/>
          </a:prstGeom>
          <a:noFill/>
          <a:ln w="38100" cap="flat" cmpd="sng" algn="ctr">
            <a:solidFill>
              <a:srgbClr val="9BBB59"/>
            </a:solidFill>
            <a:prstDash val="solid"/>
          </a:ln>
          <a:effectLst>
            <a:outerShdw blurRad="40000" dist="23000" dir="5400000" rotWithShape="0">
              <a:srgbClr val="000000">
                <a:alpha val="35000"/>
              </a:srgbClr>
            </a:outerShdw>
          </a:effectLst>
        </p:spPr>
      </p:cxnSp>
      <p:cxnSp>
        <p:nvCxnSpPr>
          <p:cNvPr id="26" name="Straight Connector 25"/>
          <p:cNvCxnSpPr/>
          <p:nvPr/>
        </p:nvCxnSpPr>
        <p:spPr>
          <a:xfrm>
            <a:off x="627746" y="3615242"/>
            <a:ext cx="0" cy="609600"/>
          </a:xfrm>
          <a:prstGeom prst="line">
            <a:avLst/>
          </a:prstGeom>
          <a:noFill/>
          <a:ln w="38100" cap="flat" cmpd="sng" algn="ctr">
            <a:solidFill>
              <a:srgbClr val="9BBB59"/>
            </a:solidFill>
            <a:prstDash val="solid"/>
          </a:ln>
          <a:effectLst>
            <a:outerShdw blurRad="40000" dist="23000" dir="5400000" rotWithShape="0">
              <a:srgbClr val="000000">
                <a:alpha val="35000"/>
              </a:srgbClr>
            </a:outerShdw>
          </a:effectLst>
        </p:spPr>
      </p:cxnSp>
      <p:cxnSp>
        <p:nvCxnSpPr>
          <p:cNvPr id="27" name="Straight Connector 26"/>
          <p:cNvCxnSpPr/>
          <p:nvPr/>
        </p:nvCxnSpPr>
        <p:spPr>
          <a:xfrm>
            <a:off x="627746" y="3608892"/>
            <a:ext cx="4114800" cy="0"/>
          </a:xfrm>
          <a:prstGeom prst="line">
            <a:avLst/>
          </a:prstGeom>
          <a:noFill/>
          <a:ln w="38100" cap="flat" cmpd="sng" algn="ctr">
            <a:solidFill>
              <a:srgbClr val="9BBB59"/>
            </a:solidFill>
            <a:prstDash val="solid"/>
          </a:ln>
          <a:effectLst>
            <a:outerShdw blurRad="40000" dist="23000" dir="5400000" rotWithShape="0">
              <a:srgbClr val="000000">
                <a:alpha val="35000"/>
              </a:srgbClr>
            </a:outerShdw>
          </a:effectLst>
        </p:spPr>
      </p:cxnSp>
      <p:cxnSp>
        <p:nvCxnSpPr>
          <p:cNvPr id="28" name="Straight Connector 27"/>
          <p:cNvCxnSpPr/>
          <p:nvPr/>
        </p:nvCxnSpPr>
        <p:spPr>
          <a:xfrm flipV="1">
            <a:off x="4742546" y="3621592"/>
            <a:ext cx="0" cy="381000"/>
          </a:xfrm>
          <a:prstGeom prst="line">
            <a:avLst/>
          </a:prstGeom>
          <a:noFill/>
          <a:ln w="38100" cap="flat" cmpd="sng" algn="ctr">
            <a:solidFill>
              <a:srgbClr val="9BBB59"/>
            </a:solidFill>
            <a:prstDash val="solid"/>
          </a:ln>
          <a:effectLst>
            <a:outerShdw blurRad="40000" dist="23000" dir="5400000" rotWithShape="0">
              <a:srgbClr val="000000">
                <a:alpha val="35000"/>
              </a:srgbClr>
            </a:outerShdw>
          </a:effectLst>
        </p:spPr>
      </p:cxnSp>
      <p:cxnSp>
        <p:nvCxnSpPr>
          <p:cNvPr id="29" name="Straight Connector 28"/>
          <p:cNvCxnSpPr/>
          <p:nvPr/>
        </p:nvCxnSpPr>
        <p:spPr>
          <a:xfrm flipH="1">
            <a:off x="551546" y="4307392"/>
            <a:ext cx="152400" cy="0"/>
          </a:xfrm>
          <a:prstGeom prst="line">
            <a:avLst/>
          </a:prstGeom>
          <a:noFill/>
          <a:ln w="38100" cap="flat" cmpd="sng" algn="ctr">
            <a:solidFill>
              <a:srgbClr val="F79646"/>
            </a:solidFill>
            <a:prstDash val="solid"/>
          </a:ln>
          <a:effectLst>
            <a:outerShdw blurRad="40000" dist="23000" dir="5400000" rotWithShape="0">
              <a:srgbClr val="000000">
                <a:alpha val="35000"/>
              </a:srgbClr>
            </a:outerShdw>
          </a:effectLst>
        </p:spPr>
      </p:cxnSp>
      <p:cxnSp>
        <p:nvCxnSpPr>
          <p:cNvPr id="30" name="Straight Connector 29"/>
          <p:cNvCxnSpPr/>
          <p:nvPr/>
        </p:nvCxnSpPr>
        <p:spPr>
          <a:xfrm flipV="1">
            <a:off x="551546" y="3469192"/>
            <a:ext cx="0" cy="838200"/>
          </a:xfrm>
          <a:prstGeom prst="line">
            <a:avLst/>
          </a:prstGeom>
          <a:noFill/>
          <a:ln w="38100" cap="flat" cmpd="sng" algn="ctr">
            <a:solidFill>
              <a:srgbClr val="F79646"/>
            </a:solidFill>
            <a:prstDash val="solid"/>
          </a:ln>
          <a:effectLst>
            <a:outerShdw blurRad="40000" dist="23000" dir="5400000" rotWithShape="0">
              <a:srgbClr val="000000">
                <a:alpha val="35000"/>
              </a:srgbClr>
            </a:outerShdw>
          </a:effectLst>
        </p:spPr>
      </p:cxnSp>
      <p:cxnSp>
        <p:nvCxnSpPr>
          <p:cNvPr id="31" name="Straight Connector 30"/>
          <p:cNvCxnSpPr/>
          <p:nvPr/>
        </p:nvCxnSpPr>
        <p:spPr>
          <a:xfrm>
            <a:off x="551546" y="3469192"/>
            <a:ext cx="4305300" cy="0"/>
          </a:xfrm>
          <a:prstGeom prst="line">
            <a:avLst/>
          </a:prstGeom>
          <a:noFill/>
          <a:ln w="38100" cap="flat" cmpd="sng" algn="ctr">
            <a:solidFill>
              <a:srgbClr val="F79646"/>
            </a:solidFill>
            <a:prstDash val="solid"/>
          </a:ln>
          <a:effectLst>
            <a:outerShdw blurRad="40000" dist="23000" dir="5400000" rotWithShape="0">
              <a:srgbClr val="000000">
                <a:alpha val="35000"/>
              </a:srgbClr>
            </a:outerShdw>
          </a:effectLst>
        </p:spPr>
      </p:cxnSp>
      <p:cxnSp>
        <p:nvCxnSpPr>
          <p:cNvPr id="32" name="Straight Connector 31"/>
          <p:cNvCxnSpPr/>
          <p:nvPr/>
        </p:nvCxnSpPr>
        <p:spPr>
          <a:xfrm>
            <a:off x="4856846" y="3469192"/>
            <a:ext cx="0" cy="533400"/>
          </a:xfrm>
          <a:prstGeom prst="line">
            <a:avLst/>
          </a:prstGeom>
          <a:noFill/>
          <a:ln w="38100" cap="flat" cmpd="sng" algn="ctr">
            <a:solidFill>
              <a:srgbClr val="F79646"/>
            </a:solidFill>
            <a:prstDash val="solid"/>
          </a:ln>
          <a:effectLst>
            <a:outerShdw blurRad="40000" dist="23000" dir="5400000" rotWithShape="0">
              <a:srgbClr val="000000">
                <a:alpha val="35000"/>
              </a:srgbClr>
            </a:outerShdw>
          </a:effectLst>
        </p:spPr>
      </p:cxnSp>
      <p:sp>
        <p:nvSpPr>
          <p:cNvPr id="33" name="TextBox 32"/>
          <p:cNvSpPr txBox="1"/>
          <p:nvPr/>
        </p:nvSpPr>
        <p:spPr>
          <a:xfrm>
            <a:off x="4913032" y="3211103"/>
            <a:ext cx="457200"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79646">
                    <a:lumMod val="75000"/>
                  </a:srgbClr>
                </a:solidFill>
                <a:effectLst/>
                <a:uLnTx/>
                <a:uFillTx/>
              </a:rPr>
              <a:t>Rx</a:t>
            </a:r>
            <a:endParaRPr kumimoji="0" lang="en-US" sz="1800" b="1" i="0" u="none" strike="noStrike" kern="0" cap="none" spc="0" normalizeH="0" baseline="0" noProof="0" dirty="0" smtClean="0">
              <a:ln>
                <a:noFill/>
              </a:ln>
              <a:solidFill>
                <a:srgbClr val="F79646">
                  <a:lumMod val="75000"/>
                </a:srgbClr>
              </a:solidFill>
              <a:effectLst/>
              <a:uLnTx/>
              <a:uFillTx/>
            </a:endParaRPr>
          </a:p>
        </p:txBody>
      </p:sp>
      <p:sp>
        <p:nvSpPr>
          <p:cNvPr id="34" name="TextBox 33"/>
          <p:cNvSpPr txBox="1"/>
          <p:nvPr/>
        </p:nvSpPr>
        <p:spPr>
          <a:xfrm>
            <a:off x="4913032" y="3399971"/>
            <a:ext cx="4572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err="1" smtClean="0">
                <a:ln>
                  <a:noFill/>
                </a:ln>
                <a:solidFill>
                  <a:srgbClr val="9BBB59">
                    <a:lumMod val="75000"/>
                  </a:srgbClr>
                </a:solidFill>
                <a:effectLst/>
                <a:uLnTx/>
                <a:uFillTx/>
              </a:rPr>
              <a:t>Tx</a:t>
            </a:r>
            <a:endParaRPr kumimoji="0" lang="en-US" sz="1800" b="1" i="0" u="none" strike="noStrike" kern="0" cap="none" spc="0" normalizeH="0" baseline="0" noProof="0" dirty="0" smtClean="0">
              <a:ln>
                <a:noFill/>
              </a:ln>
              <a:solidFill>
                <a:srgbClr val="9BBB59">
                  <a:lumMod val="75000"/>
                </a:srgbClr>
              </a:solidFill>
              <a:effectLst/>
              <a:uLnTx/>
              <a:uFillTx/>
            </a:endParaRPr>
          </a:p>
        </p:txBody>
      </p:sp>
      <p:sp>
        <p:nvSpPr>
          <p:cNvPr id="35" name="TextBox 34"/>
          <p:cNvSpPr txBox="1"/>
          <p:nvPr/>
        </p:nvSpPr>
        <p:spPr>
          <a:xfrm>
            <a:off x="4818644" y="3668565"/>
            <a:ext cx="609600"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prstClr val="black"/>
                </a:solidFill>
                <a:effectLst/>
                <a:uLnTx/>
                <a:uFillTx/>
              </a:rPr>
              <a:t>GND</a:t>
            </a:r>
            <a:endParaRPr kumimoji="0" lang="en-US" sz="1800" b="1" i="0" u="none" strike="noStrike" kern="0" cap="none" spc="0" normalizeH="0" baseline="0" noProof="0" dirty="0" smtClean="0">
              <a:ln>
                <a:noFill/>
              </a:ln>
              <a:solidFill>
                <a:prstClr val="black"/>
              </a:solidFill>
              <a:effectLst/>
              <a:uLnTx/>
              <a:uFillTx/>
            </a:endParaRPr>
          </a:p>
        </p:txBody>
      </p:sp>
      <p:pic>
        <p:nvPicPr>
          <p:cNvPr id="37" name="Picture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10173" y="3419506"/>
            <a:ext cx="4241800" cy="3181350"/>
          </a:xfrm>
          <a:prstGeom prst="rect">
            <a:avLst/>
          </a:prstGeom>
        </p:spPr>
      </p:pic>
      <p:pic>
        <p:nvPicPr>
          <p:cNvPr id="38" name="Picture 37"/>
          <p:cNvPicPr>
            <a:picLocks noChangeAspect="1"/>
          </p:cNvPicPr>
          <p:nvPr/>
        </p:nvPicPr>
        <p:blipFill>
          <a:blip r:embed="rId5"/>
          <a:stretch>
            <a:fillRect/>
          </a:stretch>
        </p:blipFill>
        <p:spPr>
          <a:xfrm>
            <a:off x="9230341" y="692341"/>
            <a:ext cx="2561183" cy="2518762"/>
          </a:xfrm>
          <a:prstGeom prst="rect">
            <a:avLst/>
          </a:prstGeom>
        </p:spPr>
      </p:pic>
      <p:sp>
        <p:nvSpPr>
          <p:cNvPr id="40" name="Right Arrow 39"/>
          <p:cNvSpPr/>
          <p:nvPr/>
        </p:nvSpPr>
        <p:spPr>
          <a:xfrm>
            <a:off x="8077199" y="5249456"/>
            <a:ext cx="1557867" cy="617944"/>
          </a:xfrm>
          <a:prstGeom prst="rightArrow">
            <a:avLst>
              <a:gd name="adj1" fmla="val 50000"/>
              <a:gd name="adj2" fmla="val 818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8022585" y="5373762"/>
            <a:ext cx="1667096" cy="369332"/>
          </a:xfrm>
          <a:prstGeom prst="rect">
            <a:avLst/>
          </a:prstGeom>
          <a:noFill/>
        </p:spPr>
        <p:txBody>
          <a:bodyPr wrap="square" rtlCol="0">
            <a:spAutoFit/>
          </a:bodyPr>
          <a:lstStyle/>
          <a:p>
            <a:r>
              <a:rPr lang="en-US" dirty="0" smtClean="0"/>
              <a:t>Telemetry Port</a:t>
            </a:r>
            <a:endParaRPr lang="en-US" dirty="0"/>
          </a:p>
        </p:txBody>
      </p:sp>
      <p:sp>
        <p:nvSpPr>
          <p:cNvPr id="42" name="TextBox 41"/>
          <p:cNvSpPr txBox="1"/>
          <p:nvPr/>
        </p:nvSpPr>
        <p:spPr>
          <a:xfrm>
            <a:off x="9458941" y="323009"/>
            <a:ext cx="2561183" cy="369332"/>
          </a:xfrm>
          <a:prstGeom prst="rect">
            <a:avLst/>
          </a:prstGeom>
          <a:noFill/>
        </p:spPr>
        <p:txBody>
          <a:bodyPr wrap="square" rtlCol="0">
            <a:spAutoFit/>
          </a:bodyPr>
          <a:lstStyle/>
          <a:p>
            <a:r>
              <a:rPr lang="en-US" dirty="0" smtClean="0"/>
              <a:t>PCB Diagram of APM </a:t>
            </a:r>
            <a:endParaRPr lang="en-US" dirty="0"/>
          </a:p>
        </p:txBody>
      </p:sp>
    </p:spTree>
    <p:extLst>
      <p:ext uri="{BB962C8B-B14F-4D97-AF65-F5344CB8AC3E}">
        <p14:creationId xmlns:p14="http://schemas.microsoft.com/office/powerpoint/2010/main" val="3789111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In a simpler explanation, connect it this way:</a:t>
            </a:r>
          </a:p>
          <a:p>
            <a:pPr marL="0" indent="0">
              <a:buNone/>
            </a:pPr>
            <a:r>
              <a:rPr lang="en-US" dirty="0" smtClean="0"/>
              <a:t>			</a:t>
            </a:r>
            <a:r>
              <a:rPr lang="en-US" u="sng" dirty="0" smtClean="0"/>
              <a:t>APM 2.6</a:t>
            </a:r>
            <a:r>
              <a:rPr lang="en-US" dirty="0"/>
              <a:t>	</a:t>
            </a:r>
            <a:r>
              <a:rPr lang="en-US" dirty="0" smtClean="0"/>
              <a:t>	</a:t>
            </a:r>
            <a:r>
              <a:rPr lang="en-US" u="sng" dirty="0" smtClean="0"/>
              <a:t>Raspberry Pi</a:t>
            </a:r>
          </a:p>
          <a:p>
            <a:pPr marL="0" indent="0">
              <a:buNone/>
            </a:pPr>
            <a:r>
              <a:rPr lang="en-US" dirty="0"/>
              <a:t>	</a:t>
            </a:r>
            <a:r>
              <a:rPr lang="en-US" dirty="0" smtClean="0"/>
              <a:t>		    GND -------------------- GND</a:t>
            </a:r>
          </a:p>
          <a:p>
            <a:pPr marL="0" indent="0">
              <a:buNone/>
            </a:pPr>
            <a:r>
              <a:rPr lang="en-US" dirty="0"/>
              <a:t>	</a:t>
            </a:r>
            <a:r>
              <a:rPr lang="en-US" dirty="0" smtClean="0"/>
              <a:t>		   Empty		       Open</a:t>
            </a:r>
          </a:p>
          <a:p>
            <a:pPr marL="0" indent="0">
              <a:buNone/>
            </a:pPr>
            <a:r>
              <a:rPr lang="en-US" dirty="0"/>
              <a:t>	</a:t>
            </a:r>
            <a:r>
              <a:rPr lang="en-US" dirty="0" smtClean="0"/>
              <a:t>	                 RX ---------------------- GPIO 14 (UART0_TXD)</a:t>
            </a:r>
          </a:p>
          <a:p>
            <a:pPr marL="0" indent="0">
              <a:buNone/>
            </a:pPr>
            <a:r>
              <a:rPr lang="en-US" dirty="0"/>
              <a:t>	</a:t>
            </a:r>
            <a:r>
              <a:rPr lang="en-US" dirty="0" smtClean="0"/>
              <a:t>		      TX ---------------------- GPIO 15 (UART0_RXD)</a:t>
            </a:r>
            <a:endParaRPr lang="en-US" dirty="0"/>
          </a:p>
          <a:p>
            <a:pPr marL="0" indent="0">
              <a:buNone/>
            </a:pPr>
            <a:r>
              <a:rPr lang="en-US" dirty="0"/>
              <a:t>			    +5V	</a:t>
            </a:r>
            <a:r>
              <a:rPr lang="en-US" dirty="0" smtClean="0"/>
              <a:t> 		       Open</a:t>
            </a:r>
            <a:endParaRPr lang="en-US" dirty="0"/>
          </a:p>
          <a:p>
            <a:pPr marL="0" indent="0">
              <a:buNone/>
            </a:pPr>
            <a:endParaRPr lang="en-US" dirty="0"/>
          </a:p>
        </p:txBody>
      </p:sp>
      <p:sp>
        <p:nvSpPr>
          <p:cNvPr id="4" name="Title 1"/>
          <p:cNvSpPr>
            <a:spLocks noGrp="1"/>
          </p:cNvSpPr>
          <p:nvPr>
            <p:ph type="title"/>
          </p:nvPr>
        </p:nvSpPr>
        <p:spPr/>
        <p:txBody>
          <a:bodyPr/>
          <a:lstStyle/>
          <a:p>
            <a:pPr algn="ctr"/>
            <a:r>
              <a:rPr lang="en-US" dirty="0" smtClean="0"/>
              <a:t>3. Establishing Connection</a:t>
            </a:r>
            <a:endParaRPr lang="en-US" dirty="0"/>
          </a:p>
        </p:txBody>
      </p:sp>
    </p:spTree>
    <p:extLst>
      <p:ext uri="{BB962C8B-B14F-4D97-AF65-F5344CB8AC3E}">
        <p14:creationId xmlns:p14="http://schemas.microsoft.com/office/powerpoint/2010/main" val="25849881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60500"/>
            <a:ext cx="10515600" cy="4978400"/>
          </a:xfrm>
        </p:spPr>
        <p:txBody>
          <a:bodyPr>
            <a:normAutofit/>
          </a:bodyPr>
          <a:lstStyle/>
          <a:p>
            <a:pPr marL="0" indent="0">
              <a:buNone/>
            </a:pPr>
            <a:r>
              <a:rPr lang="en-US" b="1" dirty="0" smtClean="0"/>
              <a:t>Important Note:</a:t>
            </a:r>
          </a:p>
          <a:p>
            <a:pPr marL="0" indent="0">
              <a:buNone/>
            </a:pPr>
            <a:r>
              <a:rPr lang="en-US" dirty="0" smtClean="0"/>
              <a:t>The Telemetry Port (UART0) on the APM and the USB Port uses the same serial port for connection, so there is a MUX (Multiplexer) that disables the Telemetry Port if the USB is connected. So,</a:t>
            </a:r>
          </a:p>
          <a:p>
            <a:pPr marL="0" indent="0" algn="ctr">
              <a:buNone/>
            </a:pPr>
            <a:r>
              <a:rPr lang="en-US" b="1" dirty="0"/>
              <a:t>y</a:t>
            </a:r>
            <a:r>
              <a:rPr lang="en-US" b="1" dirty="0" smtClean="0"/>
              <a:t>ou need a battery/power supply to power the APM without using a USB cable in order to use the UART0 Port and connect to the Raspberry Pi. </a:t>
            </a:r>
          </a:p>
          <a:p>
            <a:pPr marL="0" indent="0" algn="ctr">
              <a:buNone/>
            </a:pPr>
            <a:endParaRPr lang="en-US" b="1" dirty="0"/>
          </a:p>
          <a:p>
            <a:pPr marL="0" indent="0">
              <a:buNone/>
            </a:pPr>
            <a:r>
              <a:rPr lang="en-US" dirty="0" smtClean="0"/>
              <a:t>Once you are connected, follow through the rest of the tutorial in order to check the connection using </a:t>
            </a:r>
            <a:r>
              <a:rPr lang="en-US" dirty="0" err="1" smtClean="0"/>
              <a:t>MAVProxy</a:t>
            </a:r>
            <a:r>
              <a:rPr lang="en-US" dirty="0" smtClean="0"/>
              <a:t>. You should see a connection.</a:t>
            </a:r>
          </a:p>
          <a:p>
            <a:pPr marL="0" indent="0">
              <a:buNone/>
            </a:pPr>
            <a:r>
              <a:rPr lang="en-US" dirty="0" smtClean="0"/>
              <a:t>[Extra note: We will replace this program with </a:t>
            </a:r>
            <a:r>
              <a:rPr lang="en-US" i="1" dirty="0" err="1" smtClean="0"/>
              <a:t>mavros</a:t>
            </a:r>
            <a:r>
              <a:rPr lang="en-US" dirty="0" smtClean="0"/>
              <a:t> later on.]</a:t>
            </a:r>
          </a:p>
        </p:txBody>
      </p:sp>
      <p:sp>
        <p:nvSpPr>
          <p:cNvPr id="4" name="Title 1"/>
          <p:cNvSpPr>
            <a:spLocks noGrp="1"/>
          </p:cNvSpPr>
          <p:nvPr>
            <p:ph type="title"/>
          </p:nvPr>
        </p:nvSpPr>
        <p:spPr/>
        <p:txBody>
          <a:bodyPr/>
          <a:lstStyle/>
          <a:p>
            <a:pPr algn="ctr"/>
            <a:r>
              <a:rPr lang="en-US" dirty="0" smtClean="0"/>
              <a:t>3. Establishing Connection</a:t>
            </a:r>
            <a:endParaRPr lang="en-US" dirty="0"/>
          </a:p>
        </p:txBody>
      </p:sp>
    </p:spTree>
    <p:extLst>
      <p:ext uri="{BB962C8B-B14F-4D97-AF65-F5344CB8AC3E}">
        <p14:creationId xmlns:p14="http://schemas.microsoft.com/office/powerpoint/2010/main" val="4008239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Using the Telemetry Port (UART0) makes the APM lose the ability to send signals back to the Ground Station during flight with a transmitter. However, it is still able to receive signals from a RC transmitter.</a:t>
            </a:r>
            <a:endParaRPr lang="en-US" dirty="0"/>
          </a:p>
          <a:p>
            <a:pPr marL="0" indent="0">
              <a:buNone/>
            </a:pPr>
            <a:endParaRPr lang="en-US" dirty="0" smtClean="0"/>
          </a:p>
          <a:p>
            <a:pPr marL="0" indent="0">
              <a:buNone/>
            </a:pPr>
            <a:r>
              <a:rPr lang="en-US" dirty="0" smtClean="0"/>
              <a:t>If you would like to keep the Telemetry Port to connect to a Ground Station during flight, then you might want to try connecting using the UART2 Port on the APM (which may require soldering). I have not done this myself and more information can be found by looking on the </a:t>
            </a:r>
            <a:r>
              <a:rPr lang="en-US" dirty="0" err="1" smtClean="0"/>
              <a:t>DIYDrones</a:t>
            </a:r>
            <a:r>
              <a:rPr lang="en-US" dirty="0" smtClean="0"/>
              <a:t> </a:t>
            </a:r>
            <a:r>
              <a:rPr lang="en-US" dirty="0"/>
              <a:t>Forum: </a:t>
            </a:r>
            <a:r>
              <a:rPr lang="en-US" dirty="0">
                <a:hlinkClick r:id="rId2"/>
              </a:rPr>
              <a:t>http://</a:t>
            </a:r>
            <a:r>
              <a:rPr lang="en-US" dirty="0" smtClean="0">
                <a:hlinkClick r:id="rId2"/>
              </a:rPr>
              <a:t>diydrones.com/forum/topics/connecting-apm-2-0-and-raspberry-pi</a:t>
            </a:r>
            <a:r>
              <a:rPr lang="en-US" dirty="0" smtClean="0"/>
              <a:t> </a:t>
            </a:r>
          </a:p>
        </p:txBody>
      </p:sp>
      <p:sp>
        <p:nvSpPr>
          <p:cNvPr id="4" name="Title 1"/>
          <p:cNvSpPr>
            <a:spLocks noGrp="1"/>
          </p:cNvSpPr>
          <p:nvPr>
            <p:ph type="title"/>
          </p:nvPr>
        </p:nvSpPr>
        <p:spPr/>
        <p:txBody>
          <a:bodyPr/>
          <a:lstStyle/>
          <a:p>
            <a:pPr algn="ctr"/>
            <a:r>
              <a:rPr lang="en-US" dirty="0" smtClean="0"/>
              <a:t>Other Alternatives</a:t>
            </a:r>
            <a:endParaRPr lang="en-US" dirty="0"/>
          </a:p>
        </p:txBody>
      </p:sp>
    </p:spTree>
    <p:extLst>
      <p:ext uri="{BB962C8B-B14F-4D97-AF65-F5344CB8AC3E}">
        <p14:creationId xmlns:p14="http://schemas.microsoft.com/office/powerpoint/2010/main" val="31407372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Install ROS Indigo on the Raspberry Pi by following this tutorial:</a:t>
            </a:r>
          </a:p>
          <a:p>
            <a:pPr marL="0" indent="0">
              <a:buNone/>
            </a:pPr>
            <a:r>
              <a:rPr lang="en-US" dirty="0">
                <a:hlinkClick r:id="rId2"/>
              </a:rPr>
              <a:t>http://</a:t>
            </a:r>
            <a:r>
              <a:rPr lang="en-US" dirty="0" smtClean="0">
                <a:hlinkClick r:id="rId2"/>
              </a:rPr>
              <a:t>wiki.ros.org/ROSberryPi/Installing%20ROS%20Indigo%20on%20Raspberry%20Pi</a:t>
            </a:r>
            <a:endParaRPr lang="en-US" dirty="0"/>
          </a:p>
          <a:p>
            <a:pPr marL="0" indent="0">
              <a:buNone/>
            </a:pPr>
            <a:r>
              <a:rPr lang="en-US" dirty="0" smtClean="0"/>
              <a:t>Programming Tip: Try to Read and Understand some of the Code in the Tutorial instead of only copy-and-pasting. You will have to use these functions again later.</a:t>
            </a:r>
          </a:p>
          <a:p>
            <a:pPr marL="0" indent="0">
              <a:buNone/>
            </a:pPr>
            <a:r>
              <a:rPr lang="en-US" b="1" dirty="0" smtClean="0"/>
              <a:t>Important Note: </a:t>
            </a:r>
            <a:r>
              <a:rPr lang="en-US" dirty="0" smtClean="0"/>
              <a:t>Building your Workspace can take a LONG time (1 – 10 hours) depending on how many packages you are installing. If you are just going through the tutorial for the first time, it should take about 2-4 hours to complete it.</a:t>
            </a:r>
            <a:endParaRPr lang="en-US" b="1" dirty="0"/>
          </a:p>
        </p:txBody>
      </p:sp>
      <p:sp>
        <p:nvSpPr>
          <p:cNvPr id="4" name="Title 1"/>
          <p:cNvSpPr>
            <a:spLocks noGrp="1"/>
          </p:cNvSpPr>
          <p:nvPr>
            <p:ph type="title"/>
          </p:nvPr>
        </p:nvSpPr>
        <p:spPr/>
        <p:txBody>
          <a:bodyPr/>
          <a:lstStyle/>
          <a:p>
            <a:pPr algn="ctr"/>
            <a:r>
              <a:rPr lang="en-US" dirty="0" smtClean="0"/>
              <a:t>4. Setting up ROS on RPi</a:t>
            </a:r>
            <a:endParaRPr lang="en-US" dirty="0"/>
          </a:p>
        </p:txBody>
      </p:sp>
    </p:spTree>
    <p:extLst>
      <p:ext uri="{BB962C8B-B14F-4D97-AF65-F5344CB8AC3E}">
        <p14:creationId xmlns:p14="http://schemas.microsoft.com/office/powerpoint/2010/main" val="20479651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384300"/>
            <a:ext cx="11125200" cy="5016500"/>
          </a:xfrm>
        </p:spPr>
        <p:txBody>
          <a:bodyPr>
            <a:normAutofit fontScale="92500" lnSpcReduction="10000"/>
          </a:bodyPr>
          <a:lstStyle/>
          <a:p>
            <a:pPr marL="0" indent="0">
              <a:buNone/>
            </a:pPr>
            <a:r>
              <a:rPr lang="en-US" dirty="0" smtClean="0"/>
              <a:t>After setting up ROS, I recommend going through the tutorials and reading about ROS a bit through its wiki before trying to use ROS with the APM. This will help you understand what ROS is and how to program using ROS.      </a:t>
            </a:r>
            <a:r>
              <a:rPr lang="en-US" dirty="0" smtClean="0">
                <a:hlinkClick r:id="rId2"/>
              </a:rPr>
              <a:t>http</a:t>
            </a:r>
            <a:r>
              <a:rPr lang="en-US" dirty="0">
                <a:hlinkClick r:id="rId2"/>
              </a:rPr>
              <a:t>://wiki.ros.org</a:t>
            </a:r>
            <a:r>
              <a:rPr lang="en-US" dirty="0" smtClean="0">
                <a:hlinkClick r:id="rId2"/>
              </a:rPr>
              <a:t>/</a:t>
            </a:r>
            <a:r>
              <a:rPr lang="en-US" dirty="0"/>
              <a:t>   and  </a:t>
            </a:r>
            <a:r>
              <a:rPr lang="en-US" dirty="0">
                <a:hlinkClick r:id="rId3"/>
              </a:rPr>
              <a:t>http://</a:t>
            </a:r>
            <a:r>
              <a:rPr lang="en-US" dirty="0" smtClean="0">
                <a:hlinkClick r:id="rId3"/>
              </a:rPr>
              <a:t>wiki.ros.org/roscpp/Tutorials</a:t>
            </a:r>
            <a:r>
              <a:rPr lang="en-US" dirty="0" smtClean="0"/>
              <a:t> </a:t>
            </a:r>
          </a:p>
          <a:p>
            <a:pPr marL="0" indent="0">
              <a:buNone/>
            </a:pPr>
            <a:r>
              <a:rPr lang="en-US" dirty="0" smtClean="0"/>
              <a:t>(Make sure to be able to write a </a:t>
            </a:r>
            <a:r>
              <a:rPr lang="en-US" i="1" dirty="0" smtClean="0"/>
              <a:t>Publisher</a:t>
            </a:r>
            <a:r>
              <a:rPr lang="en-US" dirty="0" smtClean="0"/>
              <a:t> and </a:t>
            </a:r>
            <a:r>
              <a:rPr lang="en-US" i="1" dirty="0" smtClean="0"/>
              <a:t>Subscriber</a:t>
            </a:r>
            <a:r>
              <a:rPr lang="en-US" dirty="0" smtClean="0"/>
              <a:t> with C++, and understand “Using Class Methods as Callbacks,” since I will be using it)</a:t>
            </a:r>
          </a:p>
          <a:p>
            <a:pPr marL="0" indent="0">
              <a:buNone/>
            </a:pPr>
            <a:endParaRPr lang="en-US" dirty="0"/>
          </a:p>
          <a:p>
            <a:pPr marL="0" indent="0">
              <a:buNone/>
            </a:pPr>
            <a:r>
              <a:rPr lang="en-US" dirty="0" smtClean="0"/>
              <a:t>Note: Using ROS on the Raspberry Pi is different from using it on a computer, so some commands will not be the same as the ones in the tutorials. Also, you need an external monitor instead of using SSH in order to use RQT packages that are mentioned in the tutorial. Not all of the tutorials will be relevant to this tutorial.</a:t>
            </a:r>
          </a:p>
          <a:p>
            <a:pPr marL="0" indent="0">
              <a:buNone/>
            </a:pPr>
            <a:endParaRPr lang="en-US" dirty="0" smtClean="0"/>
          </a:p>
          <a:p>
            <a:pPr marL="0" indent="0">
              <a:buNone/>
            </a:pPr>
            <a:r>
              <a:rPr lang="en-US" dirty="0" smtClean="0"/>
              <a:t>I will be using many ROS terms in this tutorial from now on.</a:t>
            </a:r>
            <a:endParaRPr lang="en-US" dirty="0"/>
          </a:p>
        </p:txBody>
      </p:sp>
      <p:sp>
        <p:nvSpPr>
          <p:cNvPr id="4" name="Title 1"/>
          <p:cNvSpPr>
            <a:spLocks noGrp="1"/>
          </p:cNvSpPr>
          <p:nvPr>
            <p:ph type="title"/>
          </p:nvPr>
        </p:nvSpPr>
        <p:spPr/>
        <p:txBody>
          <a:bodyPr/>
          <a:lstStyle/>
          <a:p>
            <a:pPr algn="ctr"/>
            <a:r>
              <a:rPr lang="en-US" dirty="0" smtClean="0"/>
              <a:t>4. Setting up ROS on RPi</a:t>
            </a:r>
            <a:endParaRPr lang="en-US" dirty="0"/>
          </a:p>
        </p:txBody>
      </p:sp>
    </p:spTree>
    <p:extLst>
      <p:ext uri="{BB962C8B-B14F-4D97-AF65-F5344CB8AC3E}">
        <p14:creationId xmlns:p14="http://schemas.microsoft.com/office/powerpoint/2010/main" val="13410872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97000"/>
            <a:ext cx="10515600" cy="4779963"/>
          </a:xfrm>
        </p:spPr>
        <p:txBody>
          <a:bodyPr>
            <a:normAutofit lnSpcReduction="10000"/>
          </a:bodyPr>
          <a:lstStyle/>
          <a:p>
            <a:r>
              <a:rPr lang="en-US" dirty="0" smtClean="0"/>
              <a:t>If you are ever having trouble with programming with ROS or installing packages, just look at the tutorials again and see if you can find anything to help you.</a:t>
            </a:r>
            <a:endParaRPr lang="en-US" dirty="0"/>
          </a:p>
          <a:p>
            <a:r>
              <a:rPr lang="en-US" dirty="0" smtClean="0"/>
              <a:t>The Raspberry Pi ROS Installation tutorial will be really helpful for finding Raspberry Pi specific commands when installing packages.</a:t>
            </a:r>
            <a:endParaRPr lang="en-US" dirty="0"/>
          </a:p>
          <a:p>
            <a:r>
              <a:rPr lang="en-US" dirty="0" smtClean="0"/>
              <a:t>Programming Tip: It will be better to make multiple workspaces and sourcing them separately in order to avoid reinstalling many packages. For example, I have three separate workspaces and use:</a:t>
            </a:r>
          </a:p>
          <a:p>
            <a:pPr marL="0" indent="0">
              <a:buNone/>
            </a:pPr>
            <a:r>
              <a:rPr lang="en-US" sz="1800" dirty="0" smtClean="0"/>
              <a:t>		source </a:t>
            </a:r>
            <a:r>
              <a:rPr lang="en-US" sz="1800" dirty="0"/>
              <a:t>/</a:t>
            </a:r>
            <a:r>
              <a:rPr lang="en-US" sz="1800" dirty="0" smtClean="0"/>
              <a:t>opt/</a:t>
            </a:r>
            <a:r>
              <a:rPr lang="en-US" sz="1800" dirty="0" err="1" smtClean="0"/>
              <a:t>ros</a:t>
            </a:r>
            <a:r>
              <a:rPr lang="en-US" sz="1800" dirty="0" smtClean="0"/>
              <a:t>/indigo/</a:t>
            </a:r>
            <a:r>
              <a:rPr lang="en-US" sz="1800" dirty="0" err="1" smtClean="0"/>
              <a:t>setup.bash</a:t>
            </a:r>
            <a:r>
              <a:rPr lang="en-US" sz="1800" dirty="0" smtClean="0"/>
              <a:t>		#My main ROS Install Location</a:t>
            </a:r>
          </a:p>
          <a:p>
            <a:pPr marL="0" indent="0">
              <a:buNone/>
            </a:pPr>
            <a:r>
              <a:rPr lang="en-US" sz="1800" dirty="0" smtClean="0"/>
              <a:t>		source </a:t>
            </a:r>
            <a:r>
              <a:rPr lang="en-US" sz="1800" dirty="0"/>
              <a:t>/</a:t>
            </a:r>
            <a:r>
              <a:rPr lang="en-US" sz="1800" dirty="0" smtClean="0"/>
              <a:t>home/pi/</a:t>
            </a:r>
            <a:r>
              <a:rPr lang="en-US" sz="1800" dirty="0" err="1" smtClean="0"/>
              <a:t>catkin_ws</a:t>
            </a:r>
            <a:r>
              <a:rPr lang="en-US" sz="1800" dirty="0" smtClean="0"/>
              <a:t>/</a:t>
            </a:r>
            <a:r>
              <a:rPr lang="en-US" sz="1800" dirty="0" err="1" smtClean="0"/>
              <a:t>devel</a:t>
            </a:r>
            <a:r>
              <a:rPr lang="en-US" sz="1800" dirty="0" smtClean="0"/>
              <a:t>/</a:t>
            </a:r>
            <a:r>
              <a:rPr lang="en-US" sz="1800" dirty="0" err="1" smtClean="0"/>
              <a:t>setup.bash</a:t>
            </a:r>
            <a:r>
              <a:rPr lang="en-US" sz="1800" dirty="0" smtClean="0"/>
              <a:t> 	#Workspace used for tutorials</a:t>
            </a:r>
          </a:p>
          <a:p>
            <a:pPr marL="0" indent="0">
              <a:buNone/>
            </a:pPr>
            <a:r>
              <a:rPr lang="en-US" sz="1800" dirty="0" smtClean="0"/>
              <a:t>		source </a:t>
            </a:r>
            <a:r>
              <a:rPr lang="en-US" sz="1800" dirty="0"/>
              <a:t>/</a:t>
            </a:r>
            <a:r>
              <a:rPr lang="en-US" sz="1800" dirty="0" smtClean="0"/>
              <a:t>home/pi/</a:t>
            </a:r>
            <a:r>
              <a:rPr lang="en-US" sz="1800" dirty="0" err="1" smtClean="0"/>
              <a:t>my_catkin_ws</a:t>
            </a:r>
            <a:r>
              <a:rPr lang="en-US" sz="1800" dirty="0" smtClean="0"/>
              <a:t>/</a:t>
            </a:r>
            <a:r>
              <a:rPr lang="en-US" sz="1800" dirty="0" err="1" smtClean="0"/>
              <a:t>devel</a:t>
            </a:r>
            <a:r>
              <a:rPr lang="en-US" sz="1800" dirty="0" smtClean="0"/>
              <a:t>/</a:t>
            </a:r>
            <a:r>
              <a:rPr lang="en-US" sz="1800" dirty="0" err="1" smtClean="0"/>
              <a:t>setup.bash</a:t>
            </a:r>
            <a:r>
              <a:rPr lang="en-US" sz="1800" dirty="0"/>
              <a:t> </a:t>
            </a:r>
            <a:r>
              <a:rPr lang="en-US" sz="1800" dirty="0" smtClean="0"/>
              <a:t> #Workspace for my own code.</a:t>
            </a:r>
          </a:p>
          <a:p>
            <a:pPr marL="0" indent="0">
              <a:buNone/>
            </a:pPr>
            <a:r>
              <a:rPr lang="en-US" sz="2000" dirty="0" smtClean="0"/>
              <a:t>I automatically source all of my workspaces on start-up by adding it to the end of my .</a:t>
            </a:r>
            <a:r>
              <a:rPr lang="en-US" sz="2000" dirty="0" err="1" smtClean="0"/>
              <a:t>bashrc</a:t>
            </a:r>
            <a:r>
              <a:rPr lang="en-US" sz="2000" dirty="0" smtClean="0"/>
              <a:t> file.</a:t>
            </a:r>
          </a:p>
          <a:p>
            <a:pPr marL="0" indent="0">
              <a:buNone/>
            </a:pPr>
            <a:endParaRPr lang="en-US" sz="1800" dirty="0" smtClean="0"/>
          </a:p>
          <a:p>
            <a:endParaRPr lang="en-US" dirty="0" smtClean="0"/>
          </a:p>
        </p:txBody>
      </p:sp>
      <p:sp>
        <p:nvSpPr>
          <p:cNvPr id="4" name="Title 1"/>
          <p:cNvSpPr>
            <a:spLocks noGrp="1"/>
          </p:cNvSpPr>
          <p:nvPr>
            <p:ph type="title"/>
          </p:nvPr>
        </p:nvSpPr>
        <p:spPr/>
        <p:txBody>
          <a:bodyPr/>
          <a:lstStyle/>
          <a:p>
            <a:pPr algn="ctr"/>
            <a:r>
              <a:rPr lang="en-US" dirty="0" smtClean="0"/>
              <a:t>4. Setting up ROS on RPi</a:t>
            </a:r>
            <a:endParaRPr lang="en-US" dirty="0"/>
          </a:p>
        </p:txBody>
      </p:sp>
    </p:spTree>
    <p:extLst>
      <p:ext uri="{BB962C8B-B14F-4D97-AF65-F5344CB8AC3E}">
        <p14:creationId xmlns:p14="http://schemas.microsoft.com/office/powerpoint/2010/main" val="30618897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In order to achieve APM Communication, I used </a:t>
            </a:r>
            <a:r>
              <a:rPr lang="en-US" dirty="0" err="1" smtClean="0"/>
              <a:t>mavros</a:t>
            </a:r>
            <a:r>
              <a:rPr lang="en-US" dirty="0" smtClean="0"/>
              <a:t>.</a:t>
            </a:r>
          </a:p>
          <a:p>
            <a:pPr marL="0" indent="0">
              <a:buNone/>
            </a:pPr>
            <a:r>
              <a:rPr lang="en-US" dirty="0" err="1" smtClean="0"/>
              <a:t>Mavros</a:t>
            </a:r>
            <a:r>
              <a:rPr lang="en-US" dirty="0" smtClean="0"/>
              <a:t> is a very useful package that gives you topics and nodes that you can publish or subscribe to in order to send commands or receive information from the APM through </a:t>
            </a:r>
            <a:r>
              <a:rPr lang="en-US" dirty="0" err="1" smtClean="0"/>
              <a:t>MAVLink</a:t>
            </a:r>
            <a:r>
              <a:rPr lang="en-US" dirty="0" smtClean="0"/>
              <a:t> during operation. </a:t>
            </a:r>
          </a:p>
          <a:p>
            <a:pPr marL="0" indent="0">
              <a:buNone/>
            </a:pPr>
            <a:r>
              <a:rPr lang="en-US" dirty="0">
                <a:hlinkClick r:id="rId2"/>
              </a:rPr>
              <a:t>http://</a:t>
            </a:r>
            <a:r>
              <a:rPr lang="en-US" dirty="0" smtClean="0">
                <a:hlinkClick r:id="rId2"/>
              </a:rPr>
              <a:t>wiki.ros.org/mavros</a:t>
            </a:r>
            <a:endParaRPr lang="en-US" dirty="0" smtClean="0"/>
          </a:p>
          <a:p>
            <a:pPr marL="0" indent="0">
              <a:buNone/>
            </a:pPr>
            <a:endParaRPr lang="en-US" dirty="0" smtClean="0"/>
          </a:p>
          <a:p>
            <a:pPr marL="0" indent="0">
              <a:buNone/>
            </a:pPr>
            <a:r>
              <a:rPr lang="en-US" dirty="0" smtClean="0"/>
              <a:t>Then install </a:t>
            </a:r>
            <a:r>
              <a:rPr lang="en-US" dirty="0" err="1" smtClean="0"/>
              <a:t>mavros</a:t>
            </a:r>
            <a:r>
              <a:rPr lang="en-US" dirty="0" smtClean="0"/>
              <a:t> and all dependencies that it requires.</a:t>
            </a:r>
          </a:p>
          <a:p>
            <a:pPr marL="0" indent="0">
              <a:buNone/>
            </a:pPr>
            <a:r>
              <a:rPr lang="en-US" dirty="0" smtClean="0"/>
              <a:t>(The next slide will show you how I installed it.)</a:t>
            </a:r>
          </a:p>
        </p:txBody>
      </p:sp>
      <p:sp>
        <p:nvSpPr>
          <p:cNvPr id="4" name="Title 1"/>
          <p:cNvSpPr>
            <a:spLocks noGrp="1"/>
          </p:cNvSpPr>
          <p:nvPr>
            <p:ph type="title"/>
          </p:nvPr>
        </p:nvSpPr>
        <p:spPr/>
        <p:txBody>
          <a:bodyPr/>
          <a:lstStyle/>
          <a:p>
            <a:pPr algn="ctr"/>
            <a:r>
              <a:rPr lang="en-US" dirty="0" smtClean="0"/>
              <a:t>5. Using ROS for APM Communication</a:t>
            </a:r>
            <a:endParaRPr lang="en-US" dirty="0"/>
          </a:p>
        </p:txBody>
      </p:sp>
    </p:spTree>
    <p:extLst>
      <p:ext uri="{BB962C8B-B14F-4D97-AF65-F5344CB8AC3E}">
        <p14:creationId xmlns:p14="http://schemas.microsoft.com/office/powerpoint/2010/main" val="18622684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4351338"/>
          </a:xfrm>
        </p:spPr>
        <p:txBody>
          <a:bodyPr>
            <a:normAutofit fontScale="92500" lnSpcReduction="10000"/>
          </a:bodyPr>
          <a:lstStyle/>
          <a:p>
            <a:pPr marL="0" indent="0">
              <a:buNone/>
            </a:pPr>
            <a:r>
              <a:rPr lang="en-US" dirty="0" smtClean="0"/>
              <a:t>Here is how I installed all my packages:</a:t>
            </a:r>
          </a:p>
          <a:p>
            <a:r>
              <a:rPr lang="en-US" dirty="0" smtClean="0"/>
              <a:t>Following the Raspberry Pi ROS installation tutorial, I installed all of the packages I think I will be using at once. (Just to make it faster)</a:t>
            </a:r>
          </a:p>
          <a:p>
            <a:r>
              <a:rPr lang="en-US" dirty="0" smtClean="0"/>
              <a:t>I installed: </a:t>
            </a:r>
            <a:r>
              <a:rPr lang="en-US" dirty="0" err="1" smtClean="0"/>
              <a:t>mavros</a:t>
            </a:r>
            <a:r>
              <a:rPr lang="en-US" dirty="0" smtClean="0"/>
              <a:t>, </a:t>
            </a:r>
            <a:r>
              <a:rPr lang="en-US" dirty="0" err="1" smtClean="0"/>
              <a:t>mavros_extras</a:t>
            </a:r>
            <a:r>
              <a:rPr lang="en-US" dirty="0" smtClean="0"/>
              <a:t>, </a:t>
            </a:r>
            <a:r>
              <a:rPr lang="en-US" dirty="0" err="1" smtClean="0"/>
              <a:t>hector_slam</a:t>
            </a:r>
            <a:r>
              <a:rPr lang="en-US" dirty="0" smtClean="0"/>
              <a:t>, </a:t>
            </a:r>
            <a:r>
              <a:rPr lang="en-US" dirty="0" err="1" smtClean="0"/>
              <a:t>hector_localization</a:t>
            </a:r>
            <a:r>
              <a:rPr lang="en-US" dirty="0" smtClean="0"/>
              <a:t>, </a:t>
            </a:r>
            <a:r>
              <a:rPr lang="en-US" dirty="0" err="1" smtClean="0"/>
              <a:t>hokuyo_node</a:t>
            </a:r>
            <a:r>
              <a:rPr lang="en-US" dirty="0"/>
              <a:t>, </a:t>
            </a:r>
            <a:r>
              <a:rPr lang="en-US" dirty="0" err="1" smtClean="0"/>
              <a:t>ros_comm</a:t>
            </a:r>
            <a:r>
              <a:rPr lang="en-US" dirty="0" smtClean="0"/>
              <a:t>, </a:t>
            </a:r>
            <a:r>
              <a:rPr lang="en-US" dirty="0" err="1" smtClean="0"/>
              <a:t>ros_control</a:t>
            </a:r>
            <a:r>
              <a:rPr lang="en-US" dirty="0" smtClean="0"/>
              <a:t>, and </a:t>
            </a:r>
            <a:r>
              <a:rPr lang="en-US" dirty="0" err="1" smtClean="0"/>
              <a:t>joystick_drivers</a:t>
            </a:r>
            <a:r>
              <a:rPr lang="en-US" dirty="0" smtClean="0"/>
              <a:t>.</a:t>
            </a:r>
          </a:p>
          <a:p>
            <a:r>
              <a:rPr lang="en-US" dirty="0" smtClean="0"/>
              <a:t>This was all installed in the pre-existing “</a:t>
            </a:r>
            <a:r>
              <a:rPr lang="en-US" dirty="0" err="1" smtClean="0"/>
              <a:t>ros_catkin_ws</a:t>
            </a:r>
            <a:r>
              <a:rPr lang="en-US" dirty="0" smtClean="0"/>
              <a:t>” workspace that I created during the installation tutorial. </a:t>
            </a:r>
          </a:p>
          <a:p>
            <a:r>
              <a:rPr lang="en-US" dirty="0" smtClean="0"/>
              <a:t>This was installed exactly as described in </a:t>
            </a:r>
            <a:r>
              <a:rPr lang="en-US" dirty="0"/>
              <a:t>the “Maintaining a Source </a:t>
            </a:r>
            <a:r>
              <a:rPr lang="en-US" dirty="0" smtClean="0"/>
              <a:t>Checkout” section on </a:t>
            </a:r>
            <a:r>
              <a:rPr lang="en-US" dirty="0"/>
              <a:t>the tutorial page: </a:t>
            </a:r>
            <a:r>
              <a:rPr lang="en-US" dirty="0">
                <a:hlinkClick r:id="rId2"/>
              </a:rPr>
              <a:t>http://</a:t>
            </a:r>
            <a:r>
              <a:rPr lang="en-US" dirty="0" smtClean="0">
                <a:hlinkClick r:id="rId2"/>
              </a:rPr>
              <a:t>wiki.ros.org/ROSberryPi/Installing%20ROS%20Indigo%20on%20Raspberry%20Pi</a:t>
            </a:r>
            <a:r>
              <a:rPr lang="en-US" dirty="0" smtClean="0"/>
              <a:t> </a:t>
            </a:r>
          </a:p>
          <a:p>
            <a:endParaRPr lang="en-US" dirty="0" smtClean="0"/>
          </a:p>
        </p:txBody>
      </p:sp>
      <p:sp>
        <p:nvSpPr>
          <p:cNvPr id="6" name="Title 1"/>
          <p:cNvSpPr>
            <a:spLocks noGrp="1"/>
          </p:cNvSpPr>
          <p:nvPr>
            <p:ph type="title"/>
          </p:nvPr>
        </p:nvSpPr>
        <p:spPr/>
        <p:txBody>
          <a:bodyPr/>
          <a:lstStyle/>
          <a:p>
            <a:pPr algn="ctr"/>
            <a:r>
              <a:rPr lang="en-US" dirty="0" smtClean="0"/>
              <a:t>5. Using ROS for APM Communication</a:t>
            </a:r>
            <a:endParaRPr lang="en-US" dirty="0"/>
          </a:p>
        </p:txBody>
      </p:sp>
    </p:spTree>
    <p:extLst>
      <p:ext uri="{BB962C8B-B14F-4D97-AF65-F5344CB8AC3E}">
        <p14:creationId xmlns:p14="http://schemas.microsoft.com/office/powerpoint/2010/main" val="25100759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Outline</a:t>
            </a:r>
            <a:endParaRPr lang="en-US" sz="5400" dirty="0"/>
          </a:p>
        </p:txBody>
      </p:sp>
      <p:sp>
        <p:nvSpPr>
          <p:cNvPr id="3" name="Content Placeholder 2"/>
          <p:cNvSpPr>
            <a:spLocks noGrp="1"/>
          </p:cNvSpPr>
          <p:nvPr>
            <p:ph idx="1"/>
          </p:nvPr>
        </p:nvSpPr>
        <p:spPr>
          <a:xfrm>
            <a:off x="838200" y="1390918"/>
            <a:ext cx="10515600" cy="4786045"/>
          </a:xfrm>
        </p:spPr>
        <p:txBody>
          <a:bodyPr/>
          <a:lstStyle/>
          <a:p>
            <a:pPr marL="514350" indent="-514350">
              <a:buFont typeface="+mj-lt"/>
              <a:buAutoNum type="arabicPeriod"/>
            </a:pPr>
            <a:r>
              <a:rPr lang="en-US" sz="3200" dirty="0" smtClean="0"/>
              <a:t>Introduction</a:t>
            </a:r>
          </a:p>
          <a:p>
            <a:pPr marL="514350" indent="-514350">
              <a:buFont typeface="+mj-lt"/>
              <a:buAutoNum type="arabicPeriod"/>
            </a:pPr>
            <a:r>
              <a:rPr lang="en-US" sz="3200" dirty="0" smtClean="0"/>
              <a:t>Basic Knowledge</a:t>
            </a:r>
          </a:p>
          <a:p>
            <a:pPr marL="514350" indent="-514350">
              <a:buFont typeface="+mj-lt"/>
              <a:buAutoNum type="arabicPeriod"/>
            </a:pPr>
            <a:r>
              <a:rPr lang="en-US" sz="3200" dirty="0" smtClean="0"/>
              <a:t>Establishing Connection between RPi and APM</a:t>
            </a:r>
          </a:p>
          <a:p>
            <a:pPr marL="514350" indent="-514350">
              <a:buFont typeface="+mj-lt"/>
              <a:buAutoNum type="arabicPeriod"/>
            </a:pPr>
            <a:r>
              <a:rPr lang="en-US" sz="3200" dirty="0" smtClean="0"/>
              <a:t>Setting up ROS on RPi</a:t>
            </a:r>
          </a:p>
          <a:p>
            <a:pPr marL="514350" indent="-514350">
              <a:buFont typeface="+mj-lt"/>
              <a:buAutoNum type="arabicPeriod"/>
            </a:pPr>
            <a:r>
              <a:rPr lang="en-US" sz="3200" dirty="0" smtClean="0"/>
              <a:t>Using ROS for APM Communication</a:t>
            </a:r>
          </a:p>
          <a:p>
            <a:pPr marL="514350" indent="-514350">
              <a:buFont typeface="+mj-lt"/>
              <a:buAutoNum type="arabicPeriod"/>
            </a:pPr>
            <a:r>
              <a:rPr lang="en-US" sz="3200" dirty="0" smtClean="0"/>
              <a:t>Writing your own Programs</a:t>
            </a:r>
          </a:p>
          <a:p>
            <a:pPr marL="514350" indent="-514350">
              <a:buFont typeface="+mj-lt"/>
              <a:buAutoNum type="arabicPeriod"/>
            </a:pPr>
            <a:r>
              <a:rPr lang="en-US" sz="3200" dirty="0" smtClean="0"/>
              <a:t>Performing Tests</a:t>
            </a:r>
          </a:p>
          <a:p>
            <a:pPr marL="514350" indent="-514350">
              <a:buFont typeface="+mj-lt"/>
              <a:buAutoNum type="arabicPeriod"/>
            </a:pPr>
            <a:r>
              <a:rPr lang="en-US" sz="3200" dirty="0" smtClean="0"/>
              <a:t>Troubleshooting Tips</a:t>
            </a:r>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158823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0688"/>
            <a:ext cx="10515600" cy="4486274"/>
          </a:xfrm>
        </p:spPr>
        <p:txBody>
          <a:bodyPr/>
          <a:lstStyle/>
          <a:p>
            <a:r>
              <a:rPr lang="en-US" dirty="0" smtClean="0"/>
              <a:t>I used the following commands to install the packages:</a:t>
            </a:r>
          </a:p>
          <a:p>
            <a:pPr marL="0" indent="0">
              <a:buNone/>
            </a:pPr>
            <a:r>
              <a:rPr lang="en-US" sz="1600" dirty="0" smtClean="0"/>
              <a:t>$ cd ~/</a:t>
            </a:r>
            <a:r>
              <a:rPr lang="en-US" sz="1600" dirty="0" err="1" smtClean="0"/>
              <a:t>ros_catkin_ws</a:t>
            </a:r>
            <a:endParaRPr lang="en-US" sz="1600" dirty="0" smtClean="0"/>
          </a:p>
          <a:p>
            <a:pPr marL="0" indent="0">
              <a:buNone/>
            </a:pPr>
            <a:r>
              <a:rPr lang="en-US" sz="1600" dirty="0" smtClean="0"/>
              <a:t>$ </a:t>
            </a:r>
            <a:r>
              <a:rPr lang="en-US" sz="1600" dirty="0" err="1" smtClean="0"/>
              <a:t>rosinstall_generator</a:t>
            </a:r>
            <a:r>
              <a:rPr lang="en-US" sz="1600" dirty="0" smtClean="0"/>
              <a:t> </a:t>
            </a:r>
            <a:r>
              <a:rPr lang="en-US" sz="1600" dirty="0" err="1" smtClean="0"/>
              <a:t>ros_comm</a:t>
            </a:r>
            <a:r>
              <a:rPr lang="en-US" sz="1600" dirty="0" smtClean="0"/>
              <a:t> </a:t>
            </a:r>
            <a:r>
              <a:rPr lang="en-US" sz="1600" dirty="0" err="1" smtClean="0"/>
              <a:t>ros_control</a:t>
            </a:r>
            <a:r>
              <a:rPr lang="en-US" sz="1600" dirty="0" smtClean="0"/>
              <a:t> </a:t>
            </a:r>
            <a:r>
              <a:rPr lang="en-US" sz="1600" dirty="0" err="1" smtClean="0"/>
              <a:t>joystick_drivers</a:t>
            </a:r>
            <a:r>
              <a:rPr lang="en-US" sz="1600" dirty="0" smtClean="0"/>
              <a:t> </a:t>
            </a:r>
            <a:r>
              <a:rPr lang="en-US" sz="1600" dirty="0" err="1" smtClean="0"/>
              <a:t>mavros</a:t>
            </a:r>
            <a:r>
              <a:rPr lang="en-US" sz="1600" dirty="0" smtClean="0"/>
              <a:t> </a:t>
            </a:r>
            <a:r>
              <a:rPr lang="en-US" sz="1600" dirty="0" err="1" smtClean="0"/>
              <a:t>mavros_extras</a:t>
            </a:r>
            <a:r>
              <a:rPr lang="en-US" sz="1600" dirty="0" smtClean="0"/>
              <a:t> </a:t>
            </a:r>
            <a:r>
              <a:rPr lang="en-US" sz="1600" dirty="0" err="1" smtClean="0"/>
              <a:t>hector_slam</a:t>
            </a:r>
            <a:r>
              <a:rPr lang="en-US" sz="1600" dirty="0" smtClean="0"/>
              <a:t> </a:t>
            </a:r>
            <a:r>
              <a:rPr lang="en-US" sz="1600" dirty="0" err="1" smtClean="0"/>
              <a:t>hector_localization</a:t>
            </a:r>
            <a:r>
              <a:rPr lang="en-US" sz="1600" dirty="0" smtClean="0"/>
              <a:t> </a:t>
            </a:r>
            <a:r>
              <a:rPr lang="en-US" sz="1600" dirty="0" err="1" smtClean="0"/>
              <a:t>hokuyo_node</a:t>
            </a:r>
            <a:r>
              <a:rPr lang="en-US" sz="1600" dirty="0" smtClean="0"/>
              <a:t>  --</a:t>
            </a:r>
            <a:r>
              <a:rPr lang="en-US" sz="1600" dirty="0" err="1" smtClean="0"/>
              <a:t>rosdistro</a:t>
            </a:r>
            <a:r>
              <a:rPr lang="en-US" sz="1600" dirty="0" smtClean="0"/>
              <a:t> indigo --</a:t>
            </a:r>
            <a:r>
              <a:rPr lang="en-US" sz="1600" dirty="0" err="1" smtClean="0"/>
              <a:t>deps</a:t>
            </a:r>
            <a:r>
              <a:rPr lang="en-US" sz="1600" dirty="0" smtClean="0"/>
              <a:t> --wet-only --exclude </a:t>
            </a:r>
            <a:r>
              <a:rPr lang="en-US" sz="1600" dirty="0" err="1" smtClean="0"/>
              <a:t>roslisp</a:t>
            </a:r>
            <a:r>
              <a:rPr lang="en-US" sz="1600" dirty="0" smtClean="0"/>
              <a:t> --tar &gt; avp_custom_1.rosinstall</a:t>
            </a:r>
            <a:endParaRPr lang="en-US" sz="1600" dirty="0"/>
          </a:p>
          <a:p>
            <a:pPr marL="0" indent="0">
              <a:buNone/>
            </a:pPr>
            <a:r>
              <a:rPr lang="en-US" sz="1600" dirty="0" smtClean="0"/>
              <a:t>$ </a:t>
            </a:r>
            <a:r>
              <a:rPr lang="en-US" sz="1600" dirty="0" err="1" smtClean="0"/>
              <a:t>wstool</a:t>
            </a:r>
            <a:r>
              <a:rPr lang="en-US" sz="1600" dirty="0" smtClean="0"/>
              <a:t> merge -t </a:t>
            </a:r>
            <a:r>
              <a:rPr lang="en-US" sz="1600" dirty="0" err="1" smtClean="0"/>
              <a:t>src</a:t>
            </a:r>
            <a:r>
              <a:rPr lang="en-US" sz="1600" dirty="0" smtClean="0"/>
              <a:t> avp_custom_1.rosinstall</a:t>
            </a:r>
          </a:p>
          <a:p>
            <a:pPr marL="0" indent="0">
              <a:buNone/>
            </a:pPr>
            <a:r>
              <a:rPr lang="en-US" sz="1600" dirty="0" smtClean="0"/>
              <a:t>$ </a:t>
            </a:r>
            <a:r>
              <a:rPr lang="en-US" sz="1600" dirty="0" err="1" smtClean="0"/>
              <a:t>wstool</a:t>
            </a:r>
            <a:r>
              <a:rPr lang="en-US" sz="1600" dirty="0" smtClean="0"/>
              <a:t>  update -t </a:t>
            </a:r>
            <a:r>
              <a:rPr lang="en-US" sz="1600" dirty="0" err="1" smtClean="0"/>
              <a:t>src</a:t>
            </a:r>
            <a:endParaRPr lang="en-US" sz="1600" dirty="0"/>
          </a:p>
          <a:p>
            <a:pPr marL="0" indent="0">
              <a:buNone/>
            </a:pPr>
            <a:r>
              <a:rPr lang="en-US" sz="1600" dirty="0" smtClean="0"/>
              <a:t>$ </a:t>
            </a:r>
            <a:r>
              <a:rPr lang="en-US" sz="1600" dirty="0" err="1" smtClean="0"/>
              <a:t>rosdep</a:t>
            </a:r>
            <a:r>
              <a:rPr lang="en-US" sz="1600" dirty="0" smtClean="0"/>
              <a:t> </a:t>
            </a:r>
            <a:r>
              <a:rPr lang="en-US" sz="1600" dirty="0"/>
              <a:t>install --from-paths </a:t>
            </a:r>
            <a:r>
              <a:rPr lang="en-US" sz="1600" dirty="0" err="1"/>
              <a:t>src</a:t>
            </a:r>
            <a:r>
              <a:rPr lang="en-US" sz="1600" dirty="0"/>
              <a:t> --ignore-</a:t>
            </a:r>
            <a:r>
              <a:rPr lang="en-US" sz="1600" dirty="0" err="1"/>
              <a:t>src</a:t>
            </a:r>
            <a:r>
              <a:rPr lang="en-US" sz="1600" dirty="0"/>
              <a:t> --</a:t>
            </a:r>
            <a:r>
              <a:rPr lang="en-US" sz="1600" dirty="0" err="1"/>
              <a:t>rosdistro</a:t>
            </a:r>
            <a:r>
              <a:rPr lang="en-US" sz="1600" dirty="0"/>
              <a:t> indigo -y -r --</a:t>
            </a:r>
            <a:r>
              <a:rPr lang="en-US" sz="1600" dirty="0" err="1" smtClean="0"/>
              <a:t>os</a:t>
            </a:r>
            <a:r>
              <a:rPr lang="en-US" sz="1600" dirty="0" smtClean="0"/>
              <a:t>=</a:t>
            </a:r>
            <a:r>
              <a:rPr lang="en-US" sz="1600" dirty="0" err="1" smtClean="0"/>
              <a:t>debian:wheezy</a:t>
            </a:r>
            <a:endParaRPr lang="en-US" sz="1600" dirty="0"/>
          </a:p>
          <a:p>
            <a:pPr marL="0" indent="0">
              <a:buNone/>
            </a:pPr>
            <a:r>
              <a:rPr lang="en-US" sz="1600" dirty="0" smtClean="0"/>
              <a:t>$ </a:t>
            </a:r>
            <a:r>
              <a:rPr lang="en-US" sz="1600" dirty="0" err="1" smtClean="0"/>
              <a:t>sudo</a:t>
            </a:r>
            <a:r>
              <a:rPr lang="en-US" sz="1600" dirty="0" smtClean="0"/>
              <a:t> </a:t>
            </a:r>
            <a:r>
              <a:rPr lang="en-US" sz="1600" dirty="0"/>
              <a:t>./</a:t>
            </a:r>
            <a:r>
              <a:rPr lang="en-US" sz="1600" dirty="0" err="1"/>
              <a:t>src</a:t>
            </a:r>
            <a:r>
              <a:rPr lang="en-US" sz="1600" dirty="0"/>
              <a:t>/catkin/bin/</a:t>
            </a:r>
            <a:r>
              <a:rPr lang="en-US" sz="1600" dirty="0" err="1"/>
              <a:t>catkin_make_isolated</a:t>
            </a:r>
            <a:r>
              <a:rPr lang="en-US" sz="1600" dirty="0"/>
              <a:t> --install -DCMAKE_BUILD_TYPE=Release --install-space /</a:t>
            </a:r>
            <a:r>
              <a:rPr lang="en-US" sz="1600" dirty="0" smtClean="0"/>
              <a:t>opt/</a:t>
            </a:r>
            <a:r>
              <a:rPr lang="en-US" sz="1600" dirty="0" err="1" smtClean="0"/>
              <a:t>ros</a:t>
            </a:r>
            <a:r>
              <a:rPr lang="en-US" sz="1600" dirty="0" smtClean="0"/>
              <a:t>/indigo</a:t>
            </a:r>
          </a:p>
          <a:p>
            <a:r>
              <a:rPr lang="en-US" dirty="0" smtClean="0"/>
              <a:t>The rebuilding of the workspace took about 8-10 hours this time.</a:t>
            </a:r>
          </a:p>
          <a:p>
            <a:r>
              <a:rPr lang="en-US" dirty="0" smtClean="0"/>
              <a:t>If errors occur due to missing dependencies, you may need to install them externally as described in the tutorial page. </a:t>
            </a:r>
          </a:p>
        </p:txBody>
      </p:sp>
      <p:sp>
        <p:nvSpPr>
          <p:cNvPr id="6" name="Title 1"/>
          <p:cNvSpPr>
            <a:spLocks noGrp="1"/>
          </p:cNvSpPr>
          <p:nvPr>
            <p:ph type="title"/>
          </p:nvPr>
        </p:nvSpPr>
        <p:spPr>
          <a:xfrm>
            <a:off x="838200" y="365125"/>
            <a:ext cx="10515600" cy="1325563"/>
          </a:xfrm>
        </p:spPr>
        <p:txBody>
          <a:bodyPr/>
          <a:lstStyle/>
          <a:p>
            <a:pPr algn="ctr"/>
            <a:r>
              <a:rPr lang="en-US" dirty="0" smtClean="0"/>
              <a:t>5. Using ROS for APM Communication</a:t>
            </a:r>
            <a:endParaRPr lang="en-US" dirty="0"/>
          </a:p>
        </p:txBody>
      </p:sp>
    </p:spTree>
    <p:extLst>
      <p:ext uri="{BB962C8B-B14F-4D97-AF65-F5344CB8AC3E}">
        <p14:creationId xmlns:p14="http://schemas.microsoft.com/office/powerpoint/2010/main" val="34712558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26524"/>
            <a:ext cx="10515600" cy="5348595"/>
          </a:xfrm>
        </p:spPr>
        <p:txBody>
          <a:bodyPr>
            <a:normAutofit/>
          </a:bodyPr>
          <a:lstStyle/>
          <a:p>
            <a:r>
              <a:rPr lang="en-US" dirty="0" smtClean="0"/>
              <a:t>Once </a:t>
            </a:r>
            <a:r>
              <a:rPr lang="en-US" dirty="0" err="1" smtClean="0"/>
              <a:t>mavros</a:t>
            </a:r>
            <a:r>
              <a:rPr lang="en-US" dirty="0" smtClean="0"/>
              <a:t> is properly installed, you can test it by running the command: $ </a:t>
            </a:r>
            <a:r>
              <a:rPr lang="en-US" dirty="0" err="1" smtClean="0"/>
              <a:t>roslaunch</a:t>
            </a:r>
            <a:r>
              <a:rPr lang="en-US" dirty="0" smtClean="0"/>
              <a:t> </a:t>
            </a:r>
            <a:r>
              <a:rPr lang="en-US" dirty="0" err="1" smtClean="0"/>
              <a:t>mavros</a:t>
            </a:r>
            <a:r>
              <a:rPr lang="en-US" dirty="0" smtClean="0"/>
              <a:t> apm2.launch</a:t>
            </a:r>
          </a:p>
          <a:p>
            <a:pPr marL="0" indent="0">
              <a:buNone/>
            </a:pPr>
            <a:r>
              <a:rPr lang="en-US" dirty="0" smtClean="0"/>
              <a:t>(Your APM should be powered on without USB and connected to the Raspberry Pi. No propellers)</a:t>
            </a:r>
          </a:p>
          <a:p>
            <a:r>
              <a:rPr lang="en-US" dirty="0" smtClean="0"/>
              <a:t>If you do not change the default </a:t>
            </a:r>
            <a:r>
              <a:rPr lang="en-US" dirty="0" err="1" smtClean="0"/>
              <a:t>fcu_url</a:t>
            </a:r>
            <a:r>
              <a:rPr lang="en-US" dirty="0" smtClean="0"/>
              <a:t> parameter of the apm2.launch file, then you will need to define the </a:t>
            </a:r>
            <a:r>
              <a:rPr lang="en-US" dirty="0" err="1" smtClean="0"/>
              <a:t>fcu_url</a:t>
            </a:r>
            <a:r>
              <a:rPr lang="en-US" dirty="0" smtClean="0"/>
              <a:t> manually through the Shell when launching. For example, with UART0, it is:</a:t>
            </a:r>
          </a:p>
          <a:p>
            <a:pPr marL="0" indent="0">
              <a:buNone/>
            </a:pPr>
            <a:r>
              <a:rPr lang="en-US" dirty="0" smtClean="0"/>
              <a:t>$ </a:t>
            </a:r>
            <a:r>
              <a:rPr lang="en-US" dirty="0" err="1" smtClean="0"/>
              <a:t>roslaunch</a:t>
            </a:r>
            <a:r>
              <a:rPr lang="en-US" dirty="0" smtClean="0"/>
              <a:t> </a:t>
            </a:r>
            <a:r>
              <a:rPr lang="en-US" dirty="0" err="1" smtClean="0"/>
              <a:t>mavros</a:t>
            </a:r>
            <a:r>
              <a:rPr lang="en-US" dirty="0" smtClean="0"/>
              <a:t> apm2.launch </a:t>
            </a:r>
            <a:r>
              <a:rPr lang="en-US" dirty="0" err="1" smtClean="0"/>
              <a:t>fcu_url</a:t>
            </a:r>
            <a:r>
              <a:rPr lang="en-US" dirty="0" smtClean="0"/>
              <a:t>:=/</a:t>
            </a:r>
            <a:r>
              <a:rPr lang="en-US" dirty="0" err="1" smtClean="0"/>
              <a:t>dev</a:t>
            </a:r>
            <a:r>
              <a:rPr lang="en-US" dirty="0" smtClean="0"/>
              <a:t>/ttyAMA0:57600</a:t>
            </a:r>
          </a:p>
          <a:p>
            <a:r>
              <a:rPr lang="en-US" dirty="0" smtClean="0"/>
              <a:t>The baud rate may also be 115200 instead of 57600 depending on the settings of your APM.</a:t>
            </a:r>
          </a:p>
          <a:p>
            <a:pPr marL="0" indent="0">
              <a:buNone/>
            </a:pPr>
            <a:r>
              <a:rPr lang="en-US" dirty="0" smtClean="0"/>
              <a:t>Note: FCU = Flight Control Unit</a:t>
            </a:r>
          </a:p>
          <a:p>
            <a:pPr marL="0" indent="0">
              <a:buNone/>
            </a:pPr>
            <a:endParaRPr lang="en-US" dirty="0" smtClean="0"/>
          </a:p>
          <a:p>
            <a:endParaRPr lang="en-US" dirty="0" smtClean="0"/>
          </a:p>
        </p:txBody>
      </p:sp>
      <p:sp>
        <p:nvSpPr>
          <p:cNvPr id="4" name="Title 1"/>
          <p:cNvSpPr>
            <a:spLocks noGrp="1"/>
          </p:cNvSpPr>
          <p:nvPr>
            <p:ph type="title"/>
          </p:nvPr>
        </p:nvSpPr>
        <p:spPr/>
        <p:txBody>
          <a:bodyPr/>
          <a:lstStyle/>
          <a:p>
            <a:pPr algn="ctr"/>
            <a:r>
              <a:rPr lang="en-US" dirty="0" smtClean="0"/>
              <a:t>5. Using ROS for APM Communication</a:t>
            </a:r>
            <a:endParaRPr lang="en-US" dirty="0"/>
          </a:p>
        </p:txBody>
      </p:sp>
    </p:spTree>
    <p:extLst>
      <p:ext uri="{BB962C8B-B14F-4D97-AF65-F5344CB8AC3E}">
        <p14:creationId xmlns:p14="http://schemas.microsoft.com/office/powerpoint/2010/main" val="10218244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If the connection was successful, your screen should be getting a heartbeat and show some data from the APM. </a:t>
            </a:r>
            <a:endParaRPr lang="en-US" dirty="0"/>
          </a:p>
          <a:p>
            <a:pPr marL="0" indent="0">
              <a:buNone/>
            </a:pPr>
            <a:r>
              <a:rPr lang="en-US" dirty="0" smtClean="0"/>
              <a:t>Programming Tip: It’s better to run programs like </a:t>
            </a:r>
            <a:r>
              <a:rPr lang="en-US" dirty="0" err="1" smtClean="0"/>
              <a:t>mavros</a:t>
            </a:r>
            <a:r>
              <a:rPr lang="en-US" dirty="0" smtClean="0"/>
              <a:t> and </a:t>
            </a:r>
            <a:r>
              <a:rPr lang="en-US" dirty="0" err="1" smtClean="0"/>
              <a:t>roscore</a:t>
            </a:r>
            <a:r>
              <a:rPr lang="en-US" dirty="0" smtClean="0"/>
              <a:t> in the background. (Look at Shell tutorial) You can also create multiple windows in </a:t>
            </a:r>
            <a:r>
              <a:rPr lang="en-US" dirty="0" err="1" smtClean="0"/>
              <a:t>PuTTY</a:t>
            </a:r>
            <a:r>
              <a:rPr lang="en-US" dirty="0" smtClean="0"/>
              <a:t> by right-clicking the window border and “Duplicate Session.” Multiple windows will help you look at more data at once.</a:t>
            </a:r>
          </a:p>
          <a:p>
            <a:r>
              <a:rPr lang="en-US" dirty="0" smtClean="0"/>
              <a:t>Get familiar with the </a:t>
            </a:r>
            <a:r>
              <a:rPr lang="en-US" dirty="0" err="1" smtClean="0"/>
              <a:t>mavros</a:t>
            </a:r>
            <a:r>
              <a:rPr lang="en-US" dirty="0" smtClean="0"/>
              <a:t> commands, topics, and nodes by listing them and using “echo” to see what kind of data they have.</a:t>
            </a:r>
          </a:p>
          <a:p>
            <a:r>
              <a:rPr lang="en-US" dirty="0" smtClean="0"/>
              <a:t>All of the </a:t>
            </a:r>
            <a:r>
              <a:rPr lang="en-US" dirty="0" err="1" smtClean="0"/>
              <a:t>mavros</a:t>
            </a:r>
            <a:r>
              <a:rPr lang="en-US" dirty="0" smtClean="0"/>
              <a:t> commands and </a:t>
            </a:r>
            <a:r>
              <a:rPr lang="en-US" dirty="0"/>
              <a:t>information is </a:t>
            </a:r>
            <a:r>
              <a:rPr lang="en-US" dirty="0" smtClean="0"/>
              <a:t>here:</a:t>
            </a:r>
          </a:p>
          <a:p>
            <a:pPr marL="0" indent="0">
              <a:buNone/>
            </a:pPr>
            <a:r>
              <a:rPr lang="en-US" dirty="0" smtClean="0">
                <a:hlinkClick r:id="rId2"/>
              </a:rPr>
              <a:t>http</a:t>
            </a:r>
            <a:r>
              <a:rPr lang="en-US" dirty="0">
                <a:hlinkClick r:id="rId2"/>
              </a:rPr>
              <a:t>://</a:t>
            </a:r>
            <a:r>
              <a:rPr lang="en-US" dirty="0" smtClean="0">
                <a:hlinkClick r:id="rId2"/>
              </a:rPr>
              <a:t>wiki.ros.org/mavros</a:t>
            </a:r>
            <a:r>
              <a:rPr lang="en-US" dirty="0" smtClean="0"/>
              <a:t> </a:t>
            </a:r>
            <a:endParaRPr lang="en-US" dirty="0"/>
          </a:p>
        </p:txBody>
      </p:sp>
      <p:sp>
        <p:nvSpPr>
          <p:cNvPr id="4" name="Title 1"/>
          <p:cNvSpPr>
            <a:spLocks noGrp="1"/>
          </p:cNvSpPr>
          <p:nvPr>
            <p:ph type="title"/>
          </p:nvPr>
        </p:nvSpPr>
        <p:spPr/>
        <p:txBody>
          <a:bodyPr/>
          <a:lstStyle/>
          <a:p>
            <a:pPr algn="ctr"/>
            <a:r>
              <a:rPr lang="en-US" dirty="0" smtClean="0"/>
              <a:t>5. Using ROS for APM Communication</a:t>
            </a:r>
            <a:endParaRPr lang="en-US" dirty="0"/>
          </a:p>
        </p:txBody>
      </p:sp>
    </p:spTree>
    <p:extLst>
      <p:ext uri="{BB962C8B-B14F-4D97-AF65-F5344CB8AC3E}">
        <p14:creationId xmlns:p14="http://schemas.microsoft.com/office/powerpoint/2010/main" val="23487595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32585"/>
            <a:ext cx="10515600" cy="4644377"/>
          </a:xfrm>
        </p:spPr>
        <p:txBody>
          <a:bodyPr/>
          <a:lstStyle/>
          <a:p>
            <a:r>
              <a:rPr lang="en-US" dirty="0" smtClean="0"/>
              <a:t>If you have trouble arming the APM, then try using Mission Planner to disable all Arming Checks and then try arming the APM again.</a:t>
            </a:r>
          </a:p>
          <a:p>
            <a:r>
              <a:rPr lang="en-US" dirty="0" smtClean="0"/>
              <a:t>It is recommended to use </a:t>
            </a:r>
            <a:r>
              <a:rPr lang="en-US" dirty="0" err="1" smtClean="0"/>
              <a:t>mavros</a:t>
            </a:r>
            <a:r>
              <a:rPr lang="en-US" dirty="0" smtClean="0"/>
              <a:t> to get a better understanding of ROS’s concepts: topics and nodes, publishers and subscribers, etc..</a:t>
            </a:r>
            <a:endParaRPr lang="en-US" dirty="0"/>
          </a:p>
          <a:p>
            <a:r>
              <a:rPr lang="en-US" dirty="0" smtClean="0"/>
              <a:t>Test the APM with the UAV’s motors to make sure it is working properly. (DO NOT USE PROPELLORS) </a:t>
            </a:r>
          </a:p>
          <a:p>
            <a:r>
              <a:rPr lang="en-US" dirty="0" smtClean="0"/>
              <a:t>Once you can arm the motors (</a:t>
            </a:r>
            <a:r>
              <a:rPr lang="en-US" sz="1800" dirty="0" smtClean="0"/>
              <a:t>$</a:t>
            </a:r>
            <a:r>
              <a:rPr lang="en-US" sz="1800" dirty="0" err="1" smtClean="0"/>
              <a:t>rosrun</a:t>
            </a:r>
            <a:r>
              <a:rPr lang="en-US" sz="1800" dirty="0" smtClean="0"/>
              <a:t> </a:t>
            </a:r>
            <a:r>
              <a:rPr lang="en-US" sz="1800" dirty="0" err="1"/>
              <a:t>mavros</a:t>
            </a:r>
            <a:r>
              <a:rPr lang="en-US" sz="1800" dirty="0"/>
              <a:t> </a:t>
            </a:r>
            <a:r>
              <a:rPr lang="en-US" sz="1800" dirty="0" err="1"/>
              <a:t>mavsafety</a:t>
            </a:r>
            <a:r>
              <a:rPr lang="en-US" sz="1800" dirty="0"/>
              <a:t> </a:t>
            </a:r>
            <a:r>
              <a:rPr lang="en-US" sz="1800" dirty="0" smtClean="0"/>
              <a:t>arm</a:t>
            </a:r>
            <a:r>
              <a:rPr lang="en-US" dirty="0" smtClean="0"/>
              <a:t>), try manipulating the motors from the command line by publishing into the “RC/override” topic. This overrides the RC transmitter with your given values. For example: (Next Slide)</a:t>
            </a:r>
            <a:endParaRPr lang="en-US" sz="1800" dirty="0"/>
          </a:p>
        </p:txBody>
      </p:sp>
      <p:sp>
        <p:nvSpPr>
          <p:cNvPr id="4" name="Title 1"/>
          <p:cNvSpPr>
            <a:spLocks noGrp="1"/>
          </p:cNvSpPr>
          <p:nvPr>
            <p:ph type="title"/>
          </p:nvPr>
        </p:nvSpPr>
        <p:spPr/>
        <p:txBody>
          <a:bodyPr/>
          <a:lstStyle/>
          <a:p>
            <a:pPr algn="ctr"/>
            <a:r>
              <a:rPr lang="en-US" dirty="0" smtClean="0"/>
              <a:t>5. Using ROS for APM Communication</a:t>
            </a:r>
            <a:endParaRPr lang="en-US" dirty="0"/>
          </a:p>
        </p:txBody>
      </p:sp>
    </p:spTree>
    <p:extLst>
      <p:ext uri="{BB962C8B-B14F-4D97-AF65-F5344CB8AC3E}">
        <p14:creationId xmlns:p14="http://schemas.microsoft.com/office/powerpoint/2010/main" val="21251495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7476" y="1416676"/>
            <a:ext cx="11895786" cy="5061398"/>
          </a:xfrm>
        </p:spPr>
        <p:txBody>
          <a:bodyPr>
            <a:normAutofit lnSpcReduction="10000"/>
          </a:bodyPr>
          <a:lstStyle/>
          <a:p>
            <a:pPr marL="0" indent="0">
              <a:buNone/>
            </a:pPr>
            <a:r>
              <a:rPr lang="en-US" sz="2000" dirty="0"/>
              <a:t>$ </a:t>
            </a:r>
            <a:r>
              <a:rPr lang="en-US" sz="2000" dirty="0" err="1"/>
              <a:t>rostopic</a:t>
            </a:r>
            <a:r>
              <a:rPr lang="en-US" sz="2000" dirty="0"/>
              <a:t> pub </a:t>
            </a:r>
            <a:r>
              <a:rPr lang="en-US" sz="2000" dirty="0" err="1"/>
              <a:t>mavros</a:t>
            </a:r>
            <a:r>
              <a:rPr lang="en-US" sz="2000" dirty="0"/>
              <a:t>/</a:t>
            </a:r>
            <a:r>
              <a:rPr lang="en-US" sz="2000" dirty="0" err="1"/>
              <a:t>rc</a:t>
            </a:r>
            <a:r>
              <a:rPr lang="en-US" sz="2000" dirty="0"/>
              <a:t>/override </a:t>
            </a:r>
            <a:r>
              <a:rPr lang="en-US" sz="2000" dirty="0" err="1"/>
              <a:t>mavros</a:t>
            </a:r>
            <a:r>
              <a:rPr lang="en-US" sz="2000" dirty="0"/>
              <a:t>/</a:t>
            </a:r>
            <a:r>
              <a:rPr lang="en-US" sz="2000" dirty="0" err="1"/>
              <a:t>OverrideRCIn</a:t>
            </a:r>
            <a:r>
              <a:rPr lang="en-US" sz="2000" dirty="0"/>
              <a:t> -l ‘{channels: [ 0, 0, 1800, 0, 0, 0, 0, 0</a:t>
            </a:r>
            <a:r>
              <a:rPr lang="en-US" sz="2000" dirty="0" smtClean="0"/>
              <a:t>]}’</a:t>
            </a:r>
            <a:endParaRPr lang="en-US" sz="2400" dirty="0" smtClean="0"/>
          </a:p>
          <a:p>
            <a:pPr marL="0" indent="0">
              <a:buNone/>
            </a:pPr>
            <a:r>
              <a:rPr lang="en-US" dirty="0" smtClean="0"/>
              <a:t>This command publishes the given message </a:t>
            </a:r>
            <a:r>
              <a:rPr lang="en-US" sz="1600" dirty="0" smtClean="0"/>
              <a:t>‘{</a:t>
            </a:r>
            <a:r>
              <a:rPr lang="en-US" sz="1600" dirty="0"/>
              <a:t>channels: [ 0, 0, 1800, 0, 0, 0, 0, 0</a:t>
            </a:r>
            <a:r>
              <a:rPr lang="en-US" sz="1600" dirty="0" smtClean="0"/>
              <a:t>]}’ </a:t>
            </a:r>
            <a:r>
              <a:rPr lang="en-US" dirty="0" smtClean="0"/>
              <a:t>that is of message type </a:t>
            </a:r>
            <a:r>
              <a:rPr lang="en-US" sz="2000" dirty="0" err="1" smtClean="0"/>
              <a:t>mavros</a:t>
            </a:r>
            <a:r>
              <a:rPr lang="en-US" sz="2000" dirty="0" smtClean="0"/>
              <a:t>/</a:t>
            </a:r>
            <a:r>
              <a:rPr lang="en-US" sz="2000" dirty="0" err="1" smtClean="0"/>
              <a:t>OverrideRCIn</a:t>
            </a:r>
            <a:r>
              <a:rPr lang="en-US" sz="2000" dirty="0" smtClean="0"/>
              <a:t> </a:t>
            </a:r>
            <a:r>
              <a:rPr lang="en-US" dirty="0" smtClean="0"/>
              <a:t>into the topic </a:t>
            </a:r>
            <a:r>
              <a:rPr lang="en-US" sz="2000" dirty="0" err="1" smtClean="0"/>
              <a:t>mavros</a:t>
            </a:r>
            <a:r>
              <a:rPr lang="en-US" sz="2000" dirty="0" smtClean="0"/>
              <a:t>/</a:t>
            </a:r>
            <a:r>
              <a:rPr lang="en-US" sz="2000" dirty="0" err="1" smtClean="0"/>
              <a:t>rc</a:t>
            </a:r>
            <a:r>
              <a:rPr lang="en-US" sz="2000" dirty="0" smtClean="0"/>
              <a:t>/override </a:t>
            </a:r>
            <a:r>
              <a:rPr lang="en-US" dirty="0" smtClean="0"/>
              <a:t>and latches </a:t>
            </a:r>
            <a:r>
              <a:rPr lang="en-US" sz="2000" dirty="0"/>
              <a:t>-l</a:t>
            </a:r>
            <a:r>
              <a:rPr lang="en-US" dirty="0" smtClean="0"/>
              <a:t> the message so that it stays. </a:t>
            </a:r>
            <a:endParaRPr lang="en-US" dirty="0"/>
          </a:p>
          <a:p>
            <a:pPr marL="0" indent="0">
              <a:buNone/>
            </a:pPr>
            <a:r>
              <a:rPr lang="en-US" dirty="0" smtClean="0"/>
              <a:t>This causes all channels to be controller by the RC transmitter, but overrides the third channel “Throttle” and sets it to a value of 1800. This should make the UAV motors spin faster (if it’s armed). Disarm to stop the motors.</a:t>
            </a:r>
          </a:p>
          <a:p>
            <a:pPr marL="0" indent="0">
              <a:buNone/>
            </a:pPr>
            <a:r>
              <a:rPr lang="en-US" dirty="0" smtClean="0"/>
              <a:t>You can see which channels correlate to which radio signal from the RC by reading the topic </a:t>
            </a:r>
            <a:r>
              <a:rPr lang="en-US" sz="2000" dirty="0" err="1" smtClean="0"/>
              <a:t>mavros</a:t>
            </a:r>
            <a:r>
              <a:rPr lang="en-US" sz="2000" dirty="0" smtClean="0"/>
              <a:t>/</a:t>
            </a:r>
            <a:r>
              <a:rPr lang="en-US" sz="2000" dirty="0" err="1" smtClean="0"/>
              <a:t>rc</a:t>
            </a:r>
            <a:r>
              <a:rPr lang="en-US" sz="2000" dirty="0" smtClean="0"/>
              <a:t>/in </a:t>
            </a:r>
            <a:r>
              <a:rPr lang="en-US" dirty="0" smtClean="0"/>
              <a:t>and connecting an RC transmitter to the APM. Playing around with the joysticks should change the values of “channel” accordingly.</a:t>
            </a:r>
          </a:p>
          <a:p>
            <a:pPr marL="0" indent="0">
              <a:buNone/>
            </a:pPr>
            <a:r>
              <a:rPr lang="en-US" dirty="0" smtClean="0"/>
              <a:t>It is important that you understand how publishing messages and subscribing to topics work before creating your own program. </a:t>
            </a:r>
            <a:endParaRPr lang="en-US" sz="2400" dirty="0" smtClean="0"/>
          </a:p>
        </p:txBody>
      </p:sp>
      <p:sp>
        <p:nvSpPr>
          <p:cNvPr id="4" name="Title 1"/>
          <p:cNvSpPr>
            <a:spLocks noGrp="1"/>
          </p:cNvSpPr>
          <p:nvPr>
            <p:ph type="title"/>
          </p:nvPr>
        </p:nvSpPr>
        <p:spPr/>
        <p:txBody>
          <a:bodyPr/>
          <a:lstStyle/>
          <a:p>
            <a:pPr algn="ctr"/>
            <a:r>
              <a:rPr lang="en-US" dirty="0" smtClean="0"/>
              <a:t>5. Using ROS for APM Communication</a:t>
            </a:r>
            <a:endParaRPr lang="en-US" dirty="0"/>
          </a:p>
        </p:txBody>
      </p:sp>
    </p:spTree>
    <p:extLst>
      <p:ext uri="{BB962C8B-B14F-4D97-AF65-F5344CB8AC3E}">
        <p14:creationId xmlns:p14="http://schemas.microsoft.com/office/powerpoint/2010/main" val="17561013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Note: Overridden Channels cannot be controlled by the RC transmitter anymore. They will remain “locked” until you set the channels back to 0, which gives the control back to the RC transmitter. </a:t>
            </a:r>
            <a:endParaRPr lang="en-US" dirty="0"/>
          </a:p>
        </p:txBody>
      </p:sp>
      <p:sp>
        <p:nvSpPr>
          <p:cNvPr id="4" name="Title 1"/>
          <p:cNvSpPr>
            <a:spLocks noGrp="1"/>
          </p:cNvSpPr>
          <p:nvPr>
            <p:ph type="title"/>
          </p:nvPr>
        </p:nvSpPr>
        <p:spPr/>
        <p:txBody>
          <a:bodyPr/>
          <a:lstStyle/>
          <a:p>
            <a:pPr algn="ctr"/>
            <a:r>
              <a:rPr lang="en-US" dirty="0" smtClean="0"/>
              <a:t>5. Using ROS for APM Communication</a:t>
            </a:r>
            <a:endParaRPr lang="en-US" dirty="0"/>
          </a:p>
        </p:txBody>
      </p:sp>
    </p:spTree>
    <p:extLst>
      <p:ext uri="{BB962C8B-B14F-4D97-AF65-F5344CB8AC3E}">
        <p14:creationId xmlns:p14="http://schemas.microsoft.com/office/powerpoint/2010/main" val="25500806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0688"/>
            <a:ext cx="10515600" cy="4351338"/>
          </a:xfrm>
        </p:spPr>
        <p:txBody>
          <a:bodyPr>
            <a:normAutofit/>
          </a:bodyPr>
          <a:lstStyle/>
          <a:p>
            <a:pPr marL="0" indent="0">
              <a:buNone/>
            </a:pPr>
            <a:r>
              <a:rPr lang="en-US" dirty="0" smtClean="0"/>
              <a:t>Once you have a good understanding of ROS and </a:t>
            </a:r>
            <a:r>
              <a:rPr lang="en-US" dirty="0" err="1" smtClean="0"/>
              <a:t>mavros</a:t>
            </a:r>
            <a:r>
              <a:rPr lang="en-US" dirty="0" smtClean="0"/>
              <a:t>, you can start writing your own programs to control the APM. </a:t>
            </a:r>
          </a:p>
          <a:p>
            <a:pPr marL="0" indent="0">
              <a:buNone/>
            </a:pPr>
            <a:r>
              <a:rPr lang="en-US" dirty="0" smtClean="0"/>
              <a:t>I recommend creating a new workspace for your own code so that you may compile it without having to rebuild the entire ROS system.</a:t>
            </a:r>
          </a:p>
          <a:p>
            <a:pPr marL="0" indent="0">
              <a:buNone/>
            </a:pPr>
            <a:r>
              <a:rPr lang="en-US" dirty="0" smtClean="0"/>
              <a:t>Get help from the tutorial pages for creating your own workspace and making your own package with your own executable programs.</a:t>
            </a:r>
          </a:p>
          <a:p>
            <a:pPr marL="0" indent="0">
              <a:buNone/>
            </a:pPr>
            <a:r>
              <a:rPr lang="en-US" dirty="0" smtClean="0"/>
              <a:t>All of your actual code can be written in either C++ or Python, but I will be using C++. </a:t>
            </a:r>
          </a:p>
          <a:p>
            <a:pPr marL="0" indent="0">
              <a:buNone/>
            </a:pPr>
            <a:r>
              <a:rPr lang="en-US" dirty="0" smtClean="0"/>
              <a:t>You should already know how to write a basic ROS program.</a:t>
            </a:r>
            <a:endParaRPr lang="en-US" dirty="0"/>
          </a:p>
        </p:txBody>
      </p:sp>
      <p:sp>
        <p:nvSpPr>
          <p:cNvPr id="4" name="Title 1"/>
          <p:cNvSpPr>
            <a:spLocks noGrp="1"/>
          </p:cNvSpPr>
          <p:nvPr>
            <p:ph type="title"/>
          </p:nvPr>
        </p:nvSpPr>
        <p:spPr/>
        <p:txBody>
          <a:bodyPr>
            <a:normAutofit/>
          </a:bodyPr>
          <a:lstStyle/>
          <a:p>
            <a:pPr algn="ctr"/>
            <a:r>
              <a:rPr lang="en-US" dirty="0" smtClean="0"/>
              <a:t>6. Writing your own Programs</a:t>
            </a:r>
            <a:endParaRPr lang="en-US" dirty="0"/>
          </a:p>
        </p:txBody>
      </p:sp>
    </p:spTree>
    <p:extLst>
      <p:ext uri="{BB962C8B-B14F-4D97-AF65-F5344CB8AC3E}">
        <p14:creationId xmlns:p14="http://schemas.microsoft.com/office/powerpoint/2010/main" val="22288553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ctr"/>
            <a:r>
              <a:rPr lang="en-US" dirty="0" smtClean="0"/>
              <a:t>6. Writing your own Programs</a:t>
            </a:r>
            <a:endParaRPr lang="en-US" dirty="0"/>
          </a:p>
        </p:txBody>
      </p:sp>
      <p:sp>
        <p:nvSpPr>
          <p:cNvPr id="6" name="TextBox 5"/>
          <p:cNvSpPr txBox="1"/>
          <p:nvPr/>
        </p:nvSpPr>
        <p:spPr>
          <a:xfrm>
            <a:off x="255431" y="1485255"/>
            <a:ext cx="11681138" cy="523220"/>
          </a:xfrm>
          <a:prstGeom prst="rect">
            <a:avLst/>
          </a:prstGeom>
          <a:noFill/>
        </p:spPr>
        <p:txBody>
          <a:bodyPr wrap="square" rtlCol="0">
            <a:spAutoFit/>
          </a:bodyPr>
          <a:lstStyle/>
          <a:p>
            <a:pPr algn="ctr"/>
            <a:r>
              <a:rPr lang="en-US" sz="2800" dirty="0" smtClean="0"/>
              <a:t>Using my code as an example. (There are many ways to do this)</a:t>
            </a:r>
            <a:endParaRPr lang="en-US" sz="2800" dirty="0"/>
          </a:p>
        </p:txBody>
      </p:sp>
      <p:pic>
        <p:nvPicPr>
          <p:cNvPr id="7" name="Picture 6"/>
          <p:cNvPicPr>
            <a:picLocks noChangeAspect="1"/>
          </p:cNvPicPr>
          <p:nvPr/>
        </p:nvPicPr>
        <p:blipFill>
          <a:blip r:embed="rId2"/>
          <a:stretch>
            <a:fillRect/>
          </a:stretch>
        </p:blipFill>
        <p:spPr>
          <a:xfrm>
            <a:off x="7064398" y="2326262"/>
            <a:ext cx="2867025" cy="4200525"/>
          </a:xfrm>
          <a:prstGeom prst="rect">
            <a:avLst/>
          </a:prstGeom>
        </p:spPr>
      </p:pic>
      <p:sp>
        <p:nvSpPr>
          <p:cNvPr id="2" name="TextBox 1"/>
          <p:cNvSpPr txBox="1"/>
          <p:nvPr/>
        </p:nvSpPr>
        <p:spPr>
          <a:xfrm>
            <a:off x="345582" y="2472744"/>
            <a:ext cx="6387921" cy="3046988"/>
          </a:xfrm>
          <a:prstGeom prst="rect">
            <a:avLst/>
          </a:prstGeom>
          <a:noFill/>
        </p:spPr>
        <p:txBody>
          <a:bodyPr wrap="square" rtlCol="0">
            <a:spAutoFit/>
          </a:bodyPr>
          <a:lstStyle/>
          <a:p>
            <a:r>
              <a:rPr lang="en-US" sz="2400" dirty="0"/>
              <a:t>	 </a:t>
            </a:r>
            <a:r>
              <a:rPr lang="en-US" sz="2400" dirty="0" smtClean="0"/>
              <a:t>       The Beginning of the Code</a:t>
            </a:r>
          </a:p>
          <a:p>
            <a:endParaRPr lang="en-US" sz="2400" dirty="0" smtClean="0"/>
          </a:p>
          <a:p>
            <a:r>
              <a:rPr lang="en-US" sz="2400" dirty="0" smtClean="0"/>
              <a:t>All message types that are used must be included.</a:t>
            </a:r>
          </a:p>
          <a:p>
            <a:endParaRPr lang="en-US" sz="2400" dirty="0" smtClean="0"/>
          </a:p>
          <a:p>
            <a:endParaRPr lang="en-US" sz="2400" dirty="0" smtClean="0"/>
          </a:p>
          <a:p>
            <a:r>
              <a:rPr lang="en-US" sz="2400" dirty="0" smtClean="0"/>
              <a:t>Having DEFINEs really help to make a code easier to read.</a:t>
            </a:r>
          </a:p>
          <a:p>
            <a:endParaRPr lang="en-US" sz="2400" dirty="0"/>
          </a:p>
        </p:txBody>
      </p:sp>
    </p:spTree>
    <p:extLst>
      <p:ext uri="{BB962C8B-B14F-4D97-AF65-F5344CB8AC3E}">
        <p14:creationId xmlns:p14="http://schemas.microsoft.com/office/powerpoint/2010/main" val="8779291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639569"/>
          </a:xfrm>
        </p:spPr>
        <p:txBody>
          <a:bodyPr>
            <a:normAutofit/>
          </a:bodyPr>
          <a:lstStyle/>
          <a:p>
            <a:r>
              <a:rPr lang="en-US" dirty="0" smtClean="0"/>
              <a:t>The first code I wrote was to make my Quadcopter Takeoff from the ground, hover in the air for a few seconds, and then land.</a:t>
            </a:r>
          </a:p>
          <a:p>
            <a:r>
              <a:rPr lang="en-US" dirty="0" smtClean="0"/>
              <a:t>Because of this, the only topics I needed to subscribe to were:</a:t>
            </a:r>
          </a:p>
          <a:p>
            <a:pPr marL="0" indent="0">
              <a:buNone/>
            </a:pPr>
            <a:r>
              <a:rPr lang="en-US" dirty="0" smtClean="0"/>
              <a:t>/</a:t>
            </a:r>
            <a:r>
              <a:rPr lang="en-US" dirty="0" err="1" smtClean="0"/>
              <a:t>mavros</a:t>
            </a:r>
            <a:r>
              <a:rPr lang="en-US" dirty="0" smtClean="0"/>
              <a:t>/state </a:t>
            </a:r>
            <a:r>
              <a:rPr lang="en-US" dirty="0"/>
              <a:t>	</a:t>
            </a:r>
            <a:r>
              <a:rPr lang="en-US" dirty="0" smtClean="0"/>
              <a:t>:Obtain arming status and current flight mode.</a:t>
            </a:r>
          </a:p>
          <a:p>
            <a:pPr marL="0" indent="0">
              <a:buNone/>
            </a:pPr>
            <a:r>
              <a:rPr lang="en-US" dirty="0" smtClean="0"/>
              <a:t>/</a:t>
            </a:r>
            <a:r>
              <a:rPr lang="en-US" dirty="0" err="1" smtClean="0"/>
              <a:t>mavros</a:t>
            </a:r>
            <a:r>
              <a:rPr lang="en-US" dirty="0" smtClean="0"/>
              <a:t>/</a:t>
            </a:r>
            <a:r>
              <a:rPr lang="en-US" dirty="0" err="1" smtClean="0"/>
              <a:t>vfr_hud</a:t>
            </a:r>
            <a:r>
              <a:rPr lang="en-US" dirty="0" smtClean="0"/>
              <a:t>	:Obtain current altitude.</a:t>
            </a:r>
          </a:p>
          <a:p>
            <a:pPr marL="0" indent="0">
              <a:buNone/>
            </a:pPr>
            <a:r>
              <a:rPr lang="en-US" dirty="0" smtClean="0"/>
              <a:t>/</a:t>
            </a:r>
            <a:r>
              <a:rPr lang="en-US" dirty="0" err="1" smtClean="0"/>
              <a:t>mavros</a:t>
            </a:r>
            <a:r>
              <a:rPr lang="en-US" dirty="0" smtClean="0"/>
              <a:t>/</a:t>
            </a:r>
            <a:r>
              <a:rPr lang="en-US" dirty="0" err="1" smtClean="0"/>
              <a:t>rc</a:t>
            </a:r>
            <a:r>
              <a:rPr lang="en-US" dirty="0" smtClean="0"/>
              <a:t>/in	:Obtain RC transmitter channel values.</a:t>
            </a:r>
            <a:endParaRPr lang="en-US" dirty="0"/>
          </a:p>
          <a:p>
            <a:r>
              <a:rPr lang="en-US" dirty="0" smtClean="0"/>
              <a:t>I only needed to publish to one topic in order to fly the UAV:</a:t>
            </a:r>
          </a:p>
          <a:p>
            <a:pPr marL="0" indent="0">
              <a:buNone/>
            </a:pPr>
            <a:r>
              <a:rPr lang="en-US" dirty="0" smtClean="0"/>
              <a:t>/</a:t>
            </a:r>
            <a:r>
              <a:rPr lang="en-US" dirty="0" err="1" smtClean="0"/>
              <a:t>mavros</a:t>
            </a:r>
            <a:r>
              <a:rPr lang="en-US" dirty="0" smtClean="0"/>
              <a:t>/</a:t>
            </a:r>
            <a:r>
              <a:rPr lang="en-US" dirty="0" err="1" smtClean="0"/>
              <a:t>rc</a:t>
            </a:r>
            <a:r>
              <a:rPr lang="en-US" dirty="0" smtClean="0"/>
              <a:t>/override :Overrides RC channels with inputted values.</a:t>
            </a:r>
          </a:p>
        </p:txBody>
      </p:sp>
      <p:sp>
        <p:nvSpPr>
          <p:cNvPr id="4" name="Title 1"/>
          <p:cNvSpPr>
            <a:spLocks noGrp="1"/>
          </p:cNvSpPr>
          <p:nvPr>
            <p:ph type="title"/>
          </p:nvPr>
        </p:nvSpPr>
        <p:spPr/>
        <p:txBody>
          <a:bodyPr>
            <a:normAutofit/>
          </a:bodyPr>
          <a:lstStyle/>
          <a:p>
            <a:pPr algn="ctr"/>
            <a:r>
              <a:rPr lang="en-US" dirty="0" smtClean="0"/>
              <a:t>6. Writing your own Programs</a:t>
            </a:r>
            <a:endParaRPr lang="en-US" dirty="0"/>
          </a:p>
        </p:txBody>
      </p:sp>
    </p:spTree>
    <p:extLst>
      <p:ext uri="{BB962C8B-B14F-4D97-AF65-F5344CB8AC3E}">
        <p14:creationId xmlns:p14="http://schemas.microsoft.com/office/powerpoint/2010/main" val="25392523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ctr"/>
            <a:r>
              <a:rPr lang="en-US" dirty="0" smtClean="0"/>
              <a:t>6. Writing your own Programs</a:t>
            </a:r>
            <a:endParaRPr lang="en-US" dirty="0"/>
          </a:p>
        </p:txBody>
      </p:sp>
      <p:sp>
        <p:nvSpPr>
          <p:cNvPr id="7" name="TextBox 6"/>
          <p:cNvSpPr txBox="1"/>
          <p:nvPr/>
        </p:nvSpPr>
        <p:spPr>
          <a:xfrm>
            <a:off x="1841677" y="1608578"/>
            <a:ext cx="8508644" cy="461665"/>
          </a:xfrm>
          <a:prstGeom prst="rect">
            <a:avLst/>
          </a:prstGeom>
          <a:noFill/>
        </p:spPr>
        <p:txBody>
          <a:bodyPr wrap="square" rtlCol="0">
            <a:spAutoFit/>
          </a:bodyPr>
          <a:lstStyle/>
          <a:p>
            <a:pPr algn="ctr"/>
            <a:r>
              <a:rPr lang="en-US" sz="2400" dirty="0" smtClean="0"/>
              <a:t>My code for setting up all of my Subscribers and Publishers.</a:t>
            </a:r>
            <a:endParaRPr lang="en-US" sz="2400" dirty="0"/>
          </a:p>
        </p:txBody>
      </p:sp>
      <p:pic>
        <p:nvPicPr>
          <p:cNvPr id="8" name="Picture 7"/>
          <p:cNvPicPr>
            <a:picLocks noChangeAspect="1"/>
          </p:cNvPicPr>
          <p:nvPr/>
        </p:nvPicPr>
        <p:blipFill>
          <a:blip r:embed="rId2"/>
          <a:stretch>
            <a:fillRect/>
          </a:stretch>
        </p:blipFill>
        <p:spPr>
          <a:xfrm>
            <a:off x="1594631" y="2070243"/>
            <a:ext cx="9002735" cy="4629673"/>
          </a:xfrm>
          <a:prstGeom prst="rect">
            <a:avLst/>
          </a:prstGeom>
        </p:spPr>
      </p:pic>
    </p:spTree>
    <p:extLst>
      <p:ext uri="{BB962C8B-B14F-4D97-AF65-F5344CB8AC3E}">
        <p14:creationId xmlns:p14="http://schemas.microsoft.com/office/powerpoint/2010/main" val="37251323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1. Introduction</a:t>
            </a:r>
            <a:endParaRPr lang="en-US" dirty="0"/>
          </a:p>
        </p:txBody>
      </p:sp>
      <p:sp>
        <p:nvSpPr>
          <p:cNvPr id="3" name="Content Placeholder 2"/>
          <p:cNvSpPr>
            <a:spLocks noGrp="1"/>
          </p:cNvSpPr>
          <p:nvPr>
            <p:ph idx="1"/>
          </p:nvPr>
        </p:nvSpPr>
        <p:spPr>
          <a:xfrm>
            <a:off x="635895" y="1825625"/>
            <a:ext cx="10920211" cy="4351338"/>
          </a:xfrm>
        </p:spPr>
        <p:txBody>
          <a:bodyPr>
            <a:normAutofit/>
          </a:bodyPr>
          <a:lstStyle/>
          <a:p>
            <a:pPr marL="0" indent="0">
              <a:lnSpc>
                <a:spcPct val="150000"/>
              </a:lnSpc>
              <a:buNone/>
            </a:pPr>
            <a:r>
              <a:rPr lang="en-US" dirty="0" smtClean="0"/>
              <a:t>This tutorial aims to teach the following:</a:t>
            </a:r>
          </a:p>
          <a:p>
            <a:pPr>
              <a:lnSpc>
                <a:spcPct val="150000"/>
              </a:lnSpc>
            </a:pPr>
            <a:r>
              <a:rPr lang="en-US" dirty="0" smtClean="0"/>
              <a:t>Connection of the APM 2.6 to the Raspberry Pi through UART0.</a:t>
            </a:r>
            <a:endParaRPr lang="en-US" dirty="0"/>
          </a:p>
          <a:p>
            <a:pPr>
              <a:lnSpc>
                <a:spcPct val="150000"/>
              </a:lnSpc>
            </a:pPr>
            <a:r>
              <a:rPr lang="en-US" dirty="0" smtClean="0"/>
              <a:t>Using ROS (Robot Operating System) to communicate with the APM.</a:t>
            </a:r>
          </a:p>
          <a:p>
            <a:pPr>
              <a:lnSpc>
                <a:spcPct val="150000"/>
              </a:lnSpc>
            </a:pPr>
            <a:r>
              <a:rPr lang="en-US" dirty="0" smtClean="0"/>
              <a:t>Creating and running programs with ROS to control the APM.</a:t>
            </a:r>
            <a:endParaRPr lang="en-US" dirty="0"/>
          </a:p>
          <a:p>
            <a:pPr marL="0" indent="0">
              <a:lnSpc>
                <a:spcPct val="200000"/>
              </a:lnSpc>
              <a:buNone/>
            </a:pPr>
            <a:r>
              <a:rPr lang="en-US" dirty="0" smtClean="0"/>
              <a:t>Emphasis will be put on sections where other tutorials are not available.</a:t>
            </a:r>
          </a:p>
        </p:txBody>
      </p:sp>
    </p:spTree>
    <p:extLst>
      <p:ext uri="{BB962C8B-B14F-4D97-AF65-F5344CB8AC3E}">
        <p14:creationId xmlns:p14="http://schemas.microsoft.com/office/powerpoint/2010/main" val="25982042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917575"/>
          </a:xfrm>
        </p:spPr>
        <p:txBody>
          <a:bodyPr/>
          <a:lstStyle/>
          <a:p>
            <a:r>
              <a:rPr lang="en-US" dirty="0" smtClean="0"/>
              <a:t>Callbacks for the Subscribers must also be properly prepared beforehand, as detailed in the tutorial pages. </a:t>
            </a:r>
          </a:p>
        </p:txBody>
      </p:sp>
      <p:sp>
        <p:nvSpPr>
          <p:cNvPr id="4" name="Title 1"/>
          <p:cNvSpPr>
            <a:spLocks noGrp="1"/>
          </p:cNvSpPr>
          <p:nvPr>
            <p:ph type="title"/>
          </p:nvPr>
        </p:nvSpPr>
        <p:spPr/>
        <p:txBody>
          <a:bodyPr>
            <a:normAutofit/>
          </a:bodyPr>
          <a:lstStyle/>
          <a:p>
            <a:pPr algn="ctr"/>
            <a:r>
              <a:rPr lang="en-US" dirty="0" smtClean="0"/>
              <a:t>6. Writing your own Programs</a:t>
            </a:r>
            <a:endParaRPr lang="en-US" dirty="0"/>
          </a:p>
        </p:txBody>
      </p:sp>
      <p:pic>
        <p:nvPicPr>
          <p:cNvPr id="6" name="Picture 5"/>
          <p:cNvPicPr>
            <a:picLocks noChangeAspect="1"/>
          </p:cNvPicPr>
          <p:nvPr/>
        </p:nvPicPr>
        <p:blipFill>
          <a:blip r:embed="rId2"/>
          <a:stretch>
            <a:fillRect/>
          </a:stretch>
        </p:blipFill>
        <p:spPr>
          <a:xfrm>
            <a:off x="5475868" y="3400022"/>
            <a:ext cx="6206341" cy="3195559"/>
          </a:xfrm>
          <a:prstGeom prst="rect">
            <a:avLst/>
          </a:prstGeom>
        </p:spPr>
      </p:pic>
      <p:pic>
        <p:nvPicPr>
          <p:cNvPr id="7" name="Picture 6"/>
          <p:cNvPicPr>
            <a:picLocks noChangeAspect="1"/>
          </p:cNvPicPr>
          <p:nvPr/>
        </p:nvPicPr>
        <p:blipFill>
          <a:blip r:embed="rId3"/>
          <a:stretch>
            <a:fillRect/>
          </a:stretch>
        </p:blipFill>
        <p:spPr>
          <a:xfrm>
            <a:off x="417219" y="3400022"/>
            <a:ext cx="4745535" cy="3266733"/>
          </a:xfrm>
          <a:prstGeom prst="rect">
            <a:avLst/>
          </a:prstGeom>
        </p:spPr>
      </p:pic>
      <p:sp>
        <p:nvSpPr>
          <p:cNvPr id="8" name="TextBox 7"/>
          <p:cNvSpPr txBox="1"/>
          <p:nvPr/>
        </p:nvSpPr>
        <p:spPr>
          <a:xfrm>
            <a:off x="417219" y="2886945"/>
            <a:ext cx="4412358" cy="369332"/>
          </a:xfrm>
          <a:prstGeom prst="rect">
            <a:avLst/>
          </a:prstGeom>
          <a:noFill/>
        </p:spPr>
        <p:txBody>
          <a:bodyPr wrap="square" rtlCol="0">
            <a:spAutoFit/>
          </a:bodyPr>
          <a:lstStyle/>
          <a:p>
            <a:r>
              <a:rPr lang="en-US" dirty="0" smtClean="0"/>
              <a:t>This is how I define my Callbacks in one Class.</a:t>
            </a:r>
            <a:endParaRPr lang="en-US" dirty="0"/>
          </a:p>
        </p:txBody>
      </p:sp>
      <p:sp>
        <p:nvSpPr>
          <p:cNvPr id="9" name="TextBox 8"/>
          <p:cNvSpPr txBox="1"/>
          <p:nvPr/>
        </p:nvSpPr>
        <p:spPr>
          <a:xfrm>
            <a:off x="6882783" y="2889022"/>
            <a:ext cx="3392509" cy="369332"/>
          </a:xfrm>
          <a:prstGeom prst="rect">
            <a:avLst/>
          </a:prstGeom>
          <a:noFill/>
        </p:spPr>
        <p:txBody>
          <a:bodyPr wrap="square" rtlCol="0">
            <a:spAutoFit/>
          </a:bodyPr>
          <a:lstStyle/>
          <a:p>
            <a:r>
              <a:rPr lang="en-US" dirty="0" smtClean="0"/>
              <a:t>This is an example of a Callback.</a:t>
            </a:r>
            <a:endParaRPr lang="en-US" dirty="0"/>
          </a:p>
        </p:txBody>
      </p:sp>
    </p:spTree>
    <p:extLst>
      <p:ext uri="{BB962C8B-B14F-4D97-AF65-F5344CB8AC3E}">
        <p14:creationId xmlns:p14="http://schemas.microsoft.com/office/powerpoint/2010/main" val="26132977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In order to call only one callback at a time without interfering with the other ones, I use Booleans that show if a callback is “finished.” If it is finished, it skips that callback during a </a:t>
            </a:r>
            <a:r>
              <a:rPr lang="en-US" i="1" dirty="0" smtClean="0"/>
              <a:t>spin</a:t>
            </a:r>
            <a:r>
              <a:rPr lang="en-US" dirty="0" smtClean="0"/>
              <a:t>.</a:t>
            </a:r>
          </a:p>
          <a:p>
            <a:r>
              <a:rPr lang="en-US" dirty="0" smtClean="0"/>
              <a:t>You will notice in my </a:t>
            </a:r>
            <a:r>
              <a:rPr lang="en-US" dirty="0" err="1" smtClean="0"/>
              <a:t>RC_Callback</a:t>
            </a:r>
            <a:r>
              <a:rPr lang="en-US" dirty="0" smtClean="0"/>
              <a:t>, I have a “terminate” Boolean if the Left Trigger value of the RC Transmitter goes above 1200. This is so that I am manually able to end the program using the RC transmitter. The terminate Boolean will cause the remaining program to be skipped and end. I also assigned the Left Trigger to cause the UAV to Land, which makes for a simple emergency switch.</a:t>
            </a:r>
            <a:endParaRPr lang="en-US" dirty="0"/>
          </a:p>
        </p:txBody>
      </p:sp>
      <p:sp>
        <p:nvSpPr>
          <p:cNvPr id="4" name="Title 1"/>
          <p:cNvSpPr>
            <a:spLocks noGrp="1"/>
          </p:cNvSpPr>
          <p:nvPr>
            <p:ph type="title"/>
          </p:nvPr>
        </p:nvSpPr>
        <p:spPr/>
        <p:txBody>
          <a:bodyPr>
            <a:normAutofit/>
          </a:bodyPr>
          <a:lstStyle/>
          <a:p>
            <a:pPr algn="ctr"/>
            <a:r>
              <a:rPr lang="en-US" dirty="0" smtClean="0"/>
              <a:t>6. Writing your own Programs</a:t>
            </a:r>
            <a:endParaRPr lang="en-US" dirty="0"/>
          </a:p>
        </p:txBody>
      </p:sp>
    </p:spTree>
    <p:extLst>
      <p:ext uri="{BB962C8B-B14F-4D97-AF65-F5344CB8AC3E}">
        <p14:creationId xmlns:p14="http://schemas.microsoft.com/office/powerpoint/2010/main" val="26026489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88181"/>
            <a:ext cx="10515600" cy="788786"/>
          </a:xfrm>
        </p:spPr>
        <p:txBody>
          <a:bodyPr/>
          <a:lstStyle/>
          <a:p>
            <a:pPr marL="0" indent="0" algn="ctr">
              <a:buNone/>
            </a:pPr>
            <a:r>
              <a:rPr lang="en-US" dirty="0" smtClean="0"/>
              <a:t>Changing Modes and Arming</a:t>
            </a:r>
            <a:endParaRPr lang="en-US" dirty="0"/>
          </a:p>
        </p:txBody>
      </p:sp>
      <p:sp>
        <p:nvSpPr>
          <p:cNvPr id="4" name="Title 1"/>
          <p:cNvSpPr>
            <a:spLocks noGrp="1"/>
          </p:cNvSpPr>
          <p:nvPr>
            <p:ph type="title"/>
          </p:nvPr>
        </p:nvSpPr>
        <p:spPr/>
        <p:txBody>
          <a:bodyPr>
            <a:normAutofit/>
          </a:bodyPr>
          <a:lstStyle/>
          <a:p>
            <a:pPr algn="ctr"/>
            <a:r>
              <a:rPr lang="en-US" dirty="0" smtClean="0"/>
              <a:t>6. Writing your own Programs</a:t>
            </a:r>
            <a:endParaRPr lang="en-US" dirty="0"/>
          </a:p>
        </p:txBody>
      </p:sp>
      <p:pic>
        <p:nvPicPr>
          <p:cNvPr id="5" name="Picture 4"/>
          <p:cNvPicPr>
            <a:picLocks noChangeAspect="1"/>
          </p:cNvPicPr>
          <p:nvPr/>
        </p:nvPicPr>
        <p:blipFill>
          <a:blip r:embed="rId2"/>
          <a:stretch>
            <a:fillRect/>
          </a:stretch>
        </p:blipFill>
        <p:spPr>
          <a:xfrm>
            <a:off x="1065286" y="4727420"/>
            <a:ext cx="5635388" cy="2079938"/>
          </a:xfrm>
          <a:prstGeom prst="rect">
            <a:avLst/>
          </a:prstGeom>
        </p:spPr>
      </p:pic>
      <p:pic>
        <p:nvPicPr>
          <p:cNvPr id="6" name="Picture 5"/>
          <p:cNvPicPr>
            <a:picLocks noChangeAspect="1"/>
          </p:cNvPicPr>
          <p:nvPr/>
        </p:nvPicPr>
        <p:blipFill>
          <a:blip r:embed="rId3"/>
          <a:stretch>
            <a:fillRect/>
          </a:stretch>
        </p:blipFill>
        <p:spPr>
          <a:xfrm>
            <a:off x="7706704" y="2049764"/>
            <a:ext cx="3948677" cy="4754680"/>
          </a:xfrm>
          <a:prstGeom prst="rect">
            <a:avLst/>
          </a:prstGeom>
        </p:spPr>
      </p:pic>
      <p:sp>
        <p:nvSpPr>
          <p:cNvPr id="7" name="TextBox 6"/>
          <p:cNvSpPr txBox="1"/>
          <p:nvPr/>
        </p:nvSpPr>
        <p:spPr>
          <a:xfrm>
            <a:off x="193183" y="2049764"/>
            <a:ext cx="7379594" cy="2677656"/>
          </a:xfrm>
          <a:prstGeom prst="rect">
            <a:avLst/>
          </a:prstGeom>
          <a:noFill/>
        </p:spPr>
        <p:txBody>
          <a:bodyPr wrap="square" rtlCol="0">
            <a:spAutoFit/>
          </a:bodyPr>
          <a:lstStyle/>
          <a:p>
            <a:r>
              <a:rPr lang="en-US" sz="2400" dirty="0" smtClean="0"/>
              <a:t>You can use the “system” function to run commands that would work from the command line, like arming or changing modes. (I use ALT_HOLD for flying and LAND)</a:t>
            </a:r>
          </a:p>
          <a:p>
            <a:r>
              <a:rPr lang="en-US" sz="2400" dirty="0" smtClean="0"/>
              <a:t>My program then enters the State Callback in order to check if it is properly armed and in the correct flight mode. The program exits the callback once the checks are passed or the program is told to forcibly terminate.</a:t>
            </a:r>
          </a:p>
        </p:txBody>
      </p:sp>
    </p:spTree>
    <p:extLst>
      <p:ext uri="{BB962C8B-B14F-4D97-AF65-F5344CB8AC3E}">
        <p14:creationId xmlns:p14="http://schemas.microsoft.com/office/powerpoint/2010/main" val="8409521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39259"/>
            <a:ext cx="10515600" cy="4351338"/>
          </a:xfrm>
        </p:spPr>
        <p:txBody>
          <a:bodyPr/>
          <a:lstStyle/>
          <a:p>
            <a:pPr marL="0" indent="0" algn="ctr">
              <a:buNone/>
            </a:pPr>
            <a:r>
              <a:rPr lang="en-US" dirty="0" smtClean="0"/>
              <a:t>Controlling the Motors</a:t>
            </a:r>
            <a:endParaRPr lang="en-US" dirty="0"/>
          </a:p>
        </p:txBody>
      </p:sp>
      <p:sp>
        <p:nvSpPr>
          <p:cNvPr id="4" name="Title 1"/>
          <p:cNvSpPr>
            <a:spLocks noGrp="1"/>
          </p:cNvSpPr>
          <p:nvPr>
            <p:ph type="title"/>
          </p:nvPr>
        </p:nvSpPr>
        <p:spPr/>
        <p:txBody>
          <a:bodyPr>
            <a:normAutofit/>
          </a:bodyPr>
          <a:lstStyle/>
          <a:p>
            <a:pPr algn="ctr"/>
            <a:r>
              <a:rPr lang="en-US" dirty="0" smtClean="0"/>
              <a:t>6. Writing your own Programs</a:t>
            </a:r>
            <a:endParaRPr lang="en-US" dirty="0"/>
          </a:p>
        </p:txBody>
      </p:sp>
      <p:pic>
        <p:nvPicPr>
          <p:cNvPr id="5" name="Picture 4"/>
          <p:cNvPicPr>
            <a:picLocks noChangeAspect="1"/>
          </p:cNvPicPr>
          <p:nvPr/>
        </p:nvPicPr>
        <p:blipFill>
          <a:blip r:embed="rId2"/>
          <a:stretch>
            <a:fillRect/>
          </a:stretch>
        </p:blipFill>
        <p:spPr>
          <a:xfrm>
            <a:off x="5371898" y="3741180"/>
            <a:ext cx="6677025" cy="2724150"/>
          </a:xfrm>
          <a:prstGeom prst="rect">
            <a:avLst/>
          </a:prstGeom>
        </p:spPr>
      </p:pic>
      <p:sp>
        <p:nvSpPr>
          <p:cNvPr id="2" name="TextBox 1"/>
          <p:cNvSpPr txBox="1"/>
          <p:nvPr/>
        </p:nvSpPr>
        <p:spPr>
          <a:xfrm>
            <a:off x="838200" y="2066965"/>
            <a:ext cx="10019764" cy="3539430"/>
          </a:xfrm>
          <a:prstGeom prst="rect">
            <a:avLst/>
          </a:prstGeom>
          <a:noFill/>
        </p:spPr>
        <p:txBody>
          <a:bodyPr wrap="square" rtlCol="0">
            <a:spAutoFit/>
          </a:bodyPr>
          <a:lstStyle/>
          <a:p>
            <a:r>
              <a:rPr lang="en-US" sz="2800" dirty="0" smtClean="0"/>
              <a:t>The motors are controller by sending override commands. </a:t>
            </a:r>
          </a:p>
          <a:p>
            <a:r>
              <a:rPr lang="en-US" sz="2800" dirty="0" smtClean="0"/>
              <a:t>This is done in my code by changing the “channel” values of the previously created </a:t>
            </a:r>
            <a:r>
              <a:rPr lang="en-US" sz="2800" dirty="0" err="1" smtClean="0"/>
              <a:t>rc_command</a:t>
            </a:r>
            <a:r>
              <a:rPr lang="en-US" sz="2800" dirty="0" smtClean="0"/>
              <a:t> message, and then publishing it to the override topic.</a:t>
            </a:r>
          </a:p>
          <a:p>
            <a:endParaRPr lang="en-US" sz="2800" dirty="0" smtClean="0"/>
          </a:p>
          <a:p>
            <a:r>
              <a:rPr lang="en-US" sz="2800" dirty="0" smtClean="0"/>
              <a:t>The </a:t>
            </a:r>
            <a:r>
              <a:rPr lang="en-US" sz="2800" dirty="0" err="1" smtClean="0"/>
              <a:t>rc_callback</a:t>
            </a:r>
            <a:r>
              <a:rPr lang="en-US" sz="2800" dirty="0" smtClean="0"/>
              <a:t> is then called</a:t>
            </a:r>
          </a:p>
          <a:p>
            <a:r>
              <a:rPr lang="en-US" sz="2800" dirty="0" smtClean="0"/>
              <a:t>to make sure that the </a:t>
            </a:r>
          </a:p>
          <a:p>
            <a:r>
              <a:rPr lang="en-US" sz="2800" dirty="0" smtClean="0"/>
              <a:t>value was properly changed.</a:t>
            </a:r>
            <a:endParaRPr lang="en-US" sz="2800" dirty="0"/>
          </a:p>
        </p:txBody>
      </p:sp>
    </p:spTree>
    <p:extLst>
      <p:ext uri="{BB962C8B-B14F-4D97-AF65-F5344CB8AC3E}">
        <p14:creationId xmlns:p14="http://schemas.microsoft.com/office/powerpoint/2010/main" val="11852458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 callback to check the status of your commands is necessary because it takes time for the published command to be received by the APM. That is why you should continuously publish the override messages until a change is seen from the subscribed </a:t>
            </a:r>
            <a:r>
              <a:rPr lang="en-US" dirty="0" err="1" smtClean="0"/>
              <a:t>mavros</a:t>
            </a:r>
            <a:r>
              <a:rPr lang="en-US" dirty="0" smtClean="0"/>
              <a:t>/</a:t>
            </a:r>
            <a:r>
              <a:rPr lang="en-US" dirty="0" err="1" smtClean="0"/>
              <a:t>rc</a:t>
            </a:r>
            <a:r>
              <a:rPr lang="en-US" dirty="0" smtClean="0"/>
              <a:t>/in topic.</a:t>
            </a:r>
          </a:p>
          <a:p>
            <a:r>
              <a:rPr lang="en-US" dirty="0" smtClean="0"/>
              <a:t>The same is true for mode changes and arming, so after every command I use a callback to check that the command was successful before continuing the program.</a:t>
            </a:r>
          </a:p>
          <a:p>
            <a:r>
              <a:rPr lang="en-US" dirty="0" smtClean="0"/>
              <a:t>I also use the VFR_HUD callback in order to check the altitude of the UAV so that it will stop rising once it reaches a </a:t>
            </a:r>
            <a:r>
              <a:rPr lang="en-US" smtClean="0"/>
              <a:t>certain altitude.</a:t>
            </a:r>
            <a:endParaRPr lang="en-US" dirty="0"/>
          </a:p>
        </p:txBody>
      </p:sp>
      <p:sp>
        <p:nvSpPr>
          <p:cNvPr id="4" name="Title 1"/>
          <p:cNvSpPr>
            <a:spLocks noGrp="1"/>
          </p:cNvSpPr>
          <p:nvPr>
            <p:ph type="title"/>
          </p:nvPr>
        </p:nvSpPr>
        <p:spPr/>
        <p:txBody>
          <a:bodyPr>
            <a:normAutofit/>
          </a:bodyPr>
          <a:lstStyle/>
          <a:p>
            <a:pPr algn="ctr"/>
            <a:r>
              <a:rPr lang="en-US" dirty="0" smtClean="0"/>
              <a:t>6. Writing your own Programs</a:t>
            </a:r>
            <a:endParaRPr lang="en-US" dirty="0"/>
          </a:p>
        </p:txBody>
      </p:sp>
    </p:spTree>
    <p:extLst>
      <p:ext uri="{BB962C8B-B14F-4D97-AF65-F5344CB8AC3E}">
        <p14:creationId xmlns:p14="http://schemas.microsoft.com/office/powerpoint/2010/main" val="42600392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Before finishing your program, make sure to release all RC Override controls before exiting [even during a forced termination]. This will return the full control of the APM back to the RC Transmitter. Do this by publishing 0s to all channels of the </a:t>
            </a:r>
            <a:r>
              <a:rPr lang="en-US" dirty="0" err="1" smtClean="0"/>
              <a:t>mavros</a:t>
            </a:r>
            <a:r>
              <a:rPr lang="en-US" dirty="0" smtClean="0"/>
              <a:t>/</a:t>
            </a:r>
            <a:r>
              <a:rPr lang="en-US" dirty="0" err="1" smtClean="0"/>
              <a:t>rc</a:t>
            </a:r>
            <a:r>
              <a:rPr lang="en-US" dirty="0" smtClean="0"/>
              <a:t>/override topic.</a:t>
            </a:r>
            <a:endParaRPr lang="en-US" dirty="0"/>
          </a:p>
        </p:txBody>
      </p:sp>
      <p:pic>
        <p:nvPicPr>
          <p:cNvPr id="4" name="Picture 3"/>
          <p:cNvPicPr>
            <a:picLocks noChangeAspect="1"/>
          </p:cNvPicPr>
          <p:nvPr/>
        </p:nvPicPr>
        <p:blipFill>
          <a:blip r:embed="rId2"/>
          <a:stretch>
            <a:fillRect/>
          </a:stretch>
        </p:blipFill>
        <p:spPr>
          <a:xfrm>
            <a:off x="3867150" y="3782354"/>
            <a:ext cx="4457700" cy="2000250"/>
          </a:xfrm>
          <a:prstGeom prst="rect">
            <a:avLst/>
          </a:prstGeom>
        </p:spPr>
      </p:pic>
      <p:sp>
        <p:nvSpPr>
          <p:cNvPr id="5" name="Title 1"/>
          <p:cNvSpPr>
            <a:spLocks noGrp="1"/>
          </p:cNvSpPr>
          <p:nvPr>
            <p:ph type="title"/>
          </p:nvPr>
        </p:nvSpPr>
        <p:spPr/>
        <p:txBody>
          <a:bodyPr>
            <a:normAutofit/>
          </a:bodyPr>
          <a:lstStyle/>
          <a:p>
            <a:pPr algn="ctr"/>
            <a:r>
              <a:rPr lang="en-US" dirty="0" smtClean="0"/>
              <a:t>6. Writing your own Programs</a:t>
            </a:r>
            <a:endParaRPr lang="en-US" dirty="0"/>
          </a:p>
        </p:txBody>
      </p:sp>
    </p:spTree>
    <p:extLst>
      <p:ext uri="{BB962C8B-B14F-4D97-AF65-F5344CB8AC3E}">
        <p14:creationId xmlns:p14="http://schemas.microsoft.com/office/powerpoint/2010/main" val="7007264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Make sure to work through your program one at a time. After finishing one section, compile and check that it works before continuing into another section.</a:t>
            </a:r>
          </a:p>
          <a:p>
            <a:r>
              <a:rPr lang="en-US" dirty="0" smtClean="0"/>
              <a:t>Comment throughout your code to make it easier to understand, and use ROS_INFO to print out the program status into the command line so that you may test it without using the motors all of the time.</a:t>
            </a:r>
          </a:p>
          <a:p>
            <a:r>
              <a:rPr lang="en-US" dirty="0" smtClean="0"/>
              <a:t>It is helpful to test your programs with comments (ROS_INFO) before using motors to save time and battery life.</a:t>
            </a:r>
          </a:p>
          <a:p>
            <a:r>
              <a:rPr lang="en-US" dirty="0" smtClean="0"/>
              <a:t>Make sure that your program ENDS and will not get stuck in a while loop. Always use </a:t>
            </a:r>
            <a:r>
              <a:rPr lang="en-US" dirty="0" err="1" smtClean="0"/>
              <a:t>ros</a:t>
            </a:r>
            <a:r>
              <a:rPr lang="en-US" dirty="0" smtClean="0"/>
              <a:t>::ok() in while loops so that the Raspberry Pi can end it when shutting down or with CTRL-C.</a:t>
            </a:r>
            <a:endParaRPr lang="en-US" dirty="0"/>
          </a:p>
        </p:txBody>
      </p:sp>
      <p:sp>
        <p:nvSpPr>
          <p:cNvPr id="4" name="Title 1"/>
          <p:cNvSpPr>
            <a:spLocks noGrp="1"/>
          </p:cNvSpPr>
          <p:nvPr>
            <p:ph type="title"/>
          </p:nvPr>
        </p:nvSpPr>
        <p:spPr/>
        <p:txBody>
          <a:bodyPr>
            <a:normAutofit/>
          </a:bodyPr>
          <a:lstStyle/>
          <a:p>
            <a:pPr algn="ctr"/>
            <a:r>
              <a:rPr lang="en-US" dirty="0" smtClean="0"/>
              <a:t>6. Writing your own Programs</a:t>
            </a:r>
            <a:endParaRPr lang="en-US" dirty="0"/>
          </a:p>
        </p:txBody>
      </p:sp>
    </p:spTree>
    <p:extLst>
      <p:ext uri="{BB962C8B-B14F-4D97-AF65-F5344CB8AC3E}">
        <p14:creationId xmlns:p14="http://schemas.microsoft.com/office/powerpoint/2010/main" val="3680799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Always perform tests without propellers first for safety.</a:t>
            </a:r>
          </a:p>
          <a:p>
            <a:r>
              <a:rPr lang="en-US" dirty="0" smtClean="0"/>
              <a:t>After you compile your code in your workspace (following tutorial), you should be able to execute it through </a:t>
            </a:r>
            <a:r>
              <a:rPr lang="en-US" dirty="0" err="1" smtClean="0"/>
              <a:t>rosrun</a:t>
            </a:r>
            <a:r>
              <a:rPr lang="en-US" dirty="0" smtClean="0"/>
              <a:t>. </a:t>
            </a:r>
          </a:p>
          <a:p>
            <a:endParaRPr lang="en-US" dirty="0"/>
          </a:p>
          <a:p>
            <a:r>
              <a:rPr lang="en-US" dirty="0" smtClean="0"/>
              <a:t>It will be helpful to use ROS_INFO functions to be able to see the status of the program through the command window.</a:t>
            </a:r>
          </a:p>
        </p:txBody>
      </p:sp>
      <p:sp>
        <p:nvSpPr>
          <p:cNvPr id="4" name="Title 1"/>
          <p:cNvSpPr>
            <a:spLocks noGrp="1"/>
          </p:cNvSpPr>
          <p:nvPr>
            <p:ph type="title"/>
          </p:nvPr>
        </p:nvSpPr>
        <p:spPr/>
        <p:txBody>
          <a:bodyPr/>
          <a:lstStyle/>
          <a:p>
            <a:pPr algn="ctr"/>
            <a:r>
              <a:rPr lang="en-US" dirty="0" smtClean="0"/>
              <a:t>7. Performing Tests</a:t>
            </a:r>
            <a:endParaRPr lang="en-US" dirty="0"/>
          </a:p>
        </p:txBody>
      </p:sp>
    </p:spTree>
    <p:extLst>
      <p:ext uri="{BB962C8B-B14F-4D97-AF65-F5344CB8AC3E}">
        <p14:creationId xmlns:p14="http://schemas.microsoft.com/office/powerpoint/2010/main" val="5773346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In order to test the program with propellers and in flight, you will have to make your program start without using the command line. This can be done through an external button on the Raspberry Pi, or by having your program start running automatically on boot-up. </a:t>
            </a:r>
          </a:p>
          <a:p>
            <a:r>
              <a:rPr lang="en-US" dirty="0" smtClean="0"/>
              <a:t>To make it start on boot-up, follow these directions:</a:t>
            </a:r>
          </a:p>
          <a:p>
            <a:pPr marL="0" indent="0">
              <a:buNone/>
            </a:pPr>
            <a:r>
              <a:rPr lang="en-US" dirty="0">
                <a:hlinkClick r:id="rId2"/>
              </a:rPr>
              <a:t>http://</a:t>
            </a:r>
            <a:r>
              <a:rPr lang="en-US" dirty="0" smtClean="0">
                <a:hlinkClick r:id="rId2"/>
              </a:rPr>
              <a:t>www.stuffaboutcode.com/2012/06/raspberry-pi-run-program-at-start-up.html</a:t>
            </a:r>
            <a:endParaRPr lang="en-US" dirty="0" smtClean="0"/>
          </a:p>
          <a:p>
            <a:r>
              <a:rPr lang="en-US" dirty="0" smtClean="0"/>
              <a:t>MAKE SURE YOUR SCRIPT ENDS PROPERLY. You may make your Raspberry Pi </a:t>
            </a:r>
            <a:r>
              <a:rPr lang="en-US" b="1" dirty="0" smtClean="0"/>
              <a:t>unbootable (break)</a:t>
            </a:r>
            <a:r>
              <a:rPr lang="en-US" dirty="0" smtClean="0"/>
              <a:t> if you do not. </a:t>
            </a:r>
          </a:p>
          <a:p>
            <a:r>
              <a:rPr lang="en-US" dirty="0" smtClean="0"/>
              <a:t>[Now would be a good time to </a:t>
            </a:r>
            <a:r>
              <a:rPr lang="en-US" b="1" dirty="0" smtClean="0"/>
              <a:t>backup all of your files and data.</a:t>
            </a:r>
            <a:r>
              <a:rPr lang="en-US" dirty="0" smtClean="0"/>
              <a:t>]</a:t>
            </a:r>
          </a:p>
        </p:txBody>
      </p:sp>
      <p:sp>
        <p:nvSpPr>
          <p:cNvPr id="5" name="Title 1"/>
          <p:cNvSpPr>
            <a:spLocks noGrp="1"/>
          </p:cNvSpPr>
          <p:nvPr>
            <p:ph type="title"/>
          </p:nvPr>
        </p:nvSpPr>
        <p:spPr/>
        <p:txBody>
          <a:bodyPr/>
          <a:lstStyle/>
          <a:p>
            <a:pPr algn="ctr"/>
            <a:r>
              <a:rPr lang="en-US" dirty="0" smtClean="0"/>
              <a:t>7. Performing Tests</a:t>
            </a:r>
            <a:endParaRPr lang="en-US" dirty="0"/>
          </a:p>
        </p:txBody>
      </p:sp>
    </p:spTree>
    <p:extLst>
      <p:ext uri="{BB962C8B-B14F-4D97-AF65-F5344CB8AC3E}">
        <p14:creationId xmlns:p14="http://schemas.microsoft.com/office/powerpoint/2010/main" val="17442649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16676"/>
            <a:ext cx="10515600" cy="4760287"/>
          </a:xfrm>
        </p:spPr>
        <p:txBody>
          <a:bodyPr>
            <a:noAutofit/>
          </a:bodyPr>
          <a:lstStyle/>
          <a:p>
            <a:pPr marL="0" indent="0">
              <a:buNone/>
            </a:pPr>
            <a:r>
              <a:rPr lang="en-US" sz="2400" dirty="0" smtClean="0"/>
              <a:t>This is what my script looks like.</a:t>
            </a:r>
          </a:p>
          <a:p>
            <a:pPr marL="0" indent="0">
              <a:buNone/>
            </a:pPr>
            <a:r>
              <a:rPr lang="en-US" sz="2400" dirty="0" smtClean="0"/>
              <a:t>You will first need to source your ROS files.</a:t>
            </a:r>
          </a:p>
          <a:p>
            <a:pPr marL="0" indent="0">
              <a:buNone/>
            </a:pPr>
            <a:r>
              <a:rPr lang="en-US" sz="2400" dirty="0" smtClean="0"/>
              <a:t>Then make sure to add your bin files into your path </a:t>
            </a:r>
          </a:p>
          <a:p>
            <a:pPr marL="0" indent="0">
              <a:buNone/>
            </a:pPr>
            <a:r>
              <a:rPr lang="en-US" sz="2400" dirty="0" smtClean="0"/>
              <a:t>file. (This is because of errors with PIP)</a:t>
            </a:r>
          </a:p>
          <a:p>
            <a:pPr marL="0" indent="0">
              <a:buNone/>
            </a:pPr>
            <a:r>
              <a:rPr lang="en-US" sz="2400" dirty="0" smtClean="0"/>
              <a:t>Then you will need to have a start) and stop) functions</a:t>
            </a:r>
          </a:p>
          <a:p>
            <a:pPr marL="0" indent="0">
              <a:buNone/>
            </a:pPr>
            <a:r>
              <a:rPr lang="en-US" sz="2400" dirty="0" smtClean="0"/>
              <a:t>for your boot-up program.</a:t>
            </a:r>
          </a:p>
          <a:p>
            <a:pPr marL="0" indent="0">
              <a:buNone/>
            </a:pPr>
            <a:r>
              <a:rPr lang="en-US" sz="2400" dirty="0" smtClean="0"/>
              <a:t>The “&amp;” is for running the program in the </a:t>
            </a:r>
            <a:r>
              <a:rPr lang="en-US" sz="2400" b="1" dirty="0" smtClean="0"/>
              <a:t>background</a:t>
            </a:r>
            <a:r>
              <a:rPr lang="en-US" sz="2400" dirty="0" smtClean="0"/>
              <a:t>,</a:t>
            </a:r>
          </a:p>
          <a:p>
            <a:pPr marL="0" indent="0">
              <a:buNone/>
            </a:pPr>
            <a:r>
              <a:rPr lang="en-US" sz="2400" dirty="0" smtClean="0"/>
              <a:t>allowing the script to </a:t>
            </a:r>
            <a:r>
              <a:rPr lang="en-US" sz="2400" b="1" dirty="0" smtClean="0"/>
              <a:t>END</a:t>
            </a:r>
            <a:r>
              <a:rPr lang="en-US" sz="2400" dirty="0" smtClean="0"/>
              <a:t>. (really important!)</a:t>
            </a:r>
          </a:p>
          <a:p>
            <a:pPr marL="0" indent="0">
              <a:buNone/>
            </a:pPr>
            <a:r>
              <a:rPr lang="en-US" sz="2400" dirty="0" smtClean="0"/>
              <a:t>“sleep 30”(</a:t>
            </a:r>
            <a:r>
              <a:rPr lang="en-US" sz="2400" dirty="0" err="1" smtClean="0"/>
              <a:t>ms</a:t>
            </a:r>
            <a:r>
              <a:rPr lang="en-US" sz="2400" dirty="0" smtClean="0"/>
              <a:t>) gives the program time to finish.</a:t>
            </a:r>
          </a:p>
          <a:p>
            <a:pPr marL="0" indent="0">
              <a:buNone/>
            </a:pPr>
            <a:r>
              <a:rPr lang="en-US" sz="2400" dirty="0" err="1" smtClean="0"/>
              <a:t>aero_test</a:t>
            </a:r>
            <a:r>
              <a:rPr lang="en-US" sz="2400" dirty="0" smtClean="0"/>
              <a:t> is the name of my program.</a:t>
            </a:r>
          </a:p>
        </p:txBody>
      </p:sp>
      <p:sp>
        <p:nvSpPr>
          <p:cNvPr id="4" name="Title 1"/>
          <p:cNvSpPr>
            <a:spLocks noGrp="1"/>
          </p:cNvSpPr>
          <p:nvPr>
            <p:ph type="title"/>
          </p:nvPr>
        </p:nvSpPr>
        <p:spPr/>
        <p:txBody>
          <a:bodyPr/>
          <a:lstStyle/>
          <a:p>
            <a:pPr algn="ctr"/>
            <a:r>
              <a:rPr lang="en-US" dirty="0" smtClean="0"/>
              <a:t>7. Performing Tests</a:t>
            </a:r>
            <a:endParaRPr lang="en-US" dirty="0"/>
          </a:p>
        </p:txBody>
      </p:sp>
      <p:pic>
        <p:nvPicPr>
          <p:cNvPr id="6" name="Picture 5"/>
          <p:cNvPicPr>
            <a:picLocks noChangeAspect="1"/>
          </p:cNvPicPr>
          <p:nvPr/>
        </p:nvPicPr>
        <p:blipFill>
          <a:blip r:embed="rId2"/>
          <a:stretch>
            <a:fillRect/>
          </a:stretch>
        </p:blipFill>
        <p:spPr>
          <a:xfrm>
            <a:off x="7675809" y="1299160"/>
            <a:ext cx="3966290" cy="5404268"/>
          </a:xfrm>
          <a:prstGeom prst="rect">
            <a:avLst/>
          </a:prstGeom>
        </p:spPr>
      </p:pic>
    </p:spTree>
    <p:extLst>
      <p:ext uri="{BB962C8B-B14F-4D97-AF65-F5344CB8AC3E}">
        <p14:creationId xmlns:p14="http://schemas.microsoft.com/office/powerpoint/2010/main" val="12997507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nSpc>
                <a:spcPct val="150000"/>
              </a:lnSpc>
            </a:pPr>
            <a:r>
              <a:rPr lang="en-US" dirty="0" smtClean="0"/>
              <a:t>The methods explained in this tutorial are only one of many ways to achieve the same results. </a:t>
            </a:r>
          </a:p>
          <a:p>
            <a:pPr>
              <a:lnSpc>
                <a:spcPct val="150000"/>
              </a:lnSpc>
            </a:pPr>
            <a:r>
              <a:rPr lang="en-US" dirty="0" smtClean="0"/>
              <a:t>Programming will always lead to new errors and problems, so time and patience will be required. </a:t>
            </a:r>
          </a:p>
          <a:p>
            <a:pPr>
              <a:lnSpc>
                <a:spcPct val="150000"/>
              </a:lnSpc>
            </a:pPr>
            <a:r>
              <a:rPr lang="en-US" dirty="0" smtClean="0"/>
              <a:t>Achieving the final result of this tutorial will most likely take longer than a week, or possibly a month, if you are new to programming.</a:t>
            </a:r>
          </a:p>
          <a:p>
            <a:pPr>
              <a:lnSpc>
                <a:spcPct val="150000"/>
              </a:lnSpc>
            </a:pPr>
            <a:r>
              <a:rPr lang="en-US" dirty="0" smtClean="0"/>
              <a:t>Most things on this tutorial was found through Google.</a:t>
            </a:r>
          </a:p>
        </p:txBody>
      </p:sp>
      <p:sp>
        <p:nvSpPr>
          <p:cNvPr id="4" name="Title 1"/>
          <p:cNvSpPr>
            <a:spLocks noGrp="1"/>
          </p:cNvSpPr>
          <p:nvPr>
            <p:ph type="title"/>
          </p:nvPr>
        </p:nvSpPr>
        <p:spPr/>
        <p:txBody>
          <a:bodyPr/>
          <a:lstStyle/>
          <a:p>
            <a:pPr algn="ctr"/>
            <a:r>
              <a:rPr lang="en-US" dirty="0" smtClean="0"/>
              <a:t>Forewarning</a:t>
            </a:r>
            <a:endParaRPr lang="en-US" dirty="0"/>
          </a:p>
        </p:txBody>
      </p:sp>
    </p:spTree>
    <p:extLst>
      <p:ext uri="{BB962C8B-B14F-4D97-AF65-F5344CB8AC3E}">
        <p14:creationId xmlns:p14="http://schemas.microsoft.com/office/powerpoint/2010/main" val="8190323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 good way to test if your program is booting properly is to check through an external monitor (no SSH). This will show you if the program ends, and how long it take for it to boot. </a:t>
            </a:r>
          </a:p>
          <a:p>
            <a:r>
              <a:rPr lang="en-US" dirty="0" smtClean="0"/>
              <a:t>If it takes too long to boot because it is looking for a network, comment out the </a:t>
            </a:r>
            <a:r>
              <a:rPr lang="en-US" dirty="0" err="1" smtClean="0"/>
              <a:t>ip</a:t>
            </a:r>
            <a:r>
              <a:rPr lang="en-US" dirty="0" smtClean="0"/>
              <a:t> addresses in /boot/cmdline.txt .</a:t>
            </a:r>
            <a:endParaRPr lang="en-US" dirty="0"/>
          </a:p>
          <a:p>
            <a:pPr marL="0" indent="0">
              <a:buNone/>
            </a:pPr>
            <a:r>
              <a:rPr lang="en-US" dirty="0"/>
              <a:t>	</a:t>
            </a:r>
            <a:r>
              <a:rPr lang="en-US" dirty="0" smtClean="0"/>
              <a:t>(This means you can’t SSH anymore)</a:t>
            </a:r>
          </a:p>
        </p:txBody>
      </p:sp>
      <p:sp>
        <p:nvSpPr>
          <p:cNvPr id="4" name="Title 1"/>
          <p:cNvSpPr>
            <a:spLocks noGrp="1"/>
          </p:cNvSpPr>
          <p:nvPr>
            <p:ph type="title"/>
          </p:nvPr>
        </p:nvSpPr>
        <p:spPr/>
        <p:txBody>
          <a:bodyPr/>
          <a:lstStyle/>
          <a:p>
            <a:pPr algn="ctr"/>
            <a:r>
              <a:rPr lang="en-US" dirty="0" smtClean="0"/>
              <a:t>7. Performing Tests</a:t>
            </a:r>
            <a:endParaRPr lang="en-US" dirty="0"/>
          </a:p>
        </p:txBody>
      </p:sp>
      <p:pic>
        <p:nvPicPr>
          <p:cNvPr id="5" name="Picture 4"/>
          <p:cNvPicPr>
            <a:picLocks noChangeAspect="1"/>
          </p:cNvPicPr>
          <p:nvPr/>
        </p:nvPicPr>
        <p:blipFill>
          <a:blip r:embed="rId2"/>
          <a:stretch>
            <a:fillRect/>
          </a:stretch>
        </p:blipFill>
        <p:spPr>
          <a:xfrm>
            <a:off x="981678" y="4579176"/>
            <a:ext cx="7496648" cy="1074649"/>
          </a:xfrm>
          <a:prstGeom prst="rect">
            <a:avLst/>
          </a:prstGeom>
        </p:spPr>
      </p:pic>
      <p:sp>
        <p:nvSpPr>
          <p:cNvPr id="7" name="Down Arrow 6"/>
          <p:cNvSpPr/>
          <p:nvPr/>
        </p:nvSpPr>
        <p:spPr>
          <a:xfrm rot="11731946">
            <a:off x="3531454" y="5390372"/>
            <a:ext cx="460697" cy="7383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761802" y="5988734"/>
            <a:ext cx="3657600" cy="646331"/>
          </a:xfrm>
          <a:prstGeom prst="rect">
            <a:avLst/>
          </a:prstGeom>
          <a:noFill/>
        </p:spPr>
        <p:txBody>
          <a:bodyPr wrap="square" rtlCol="0">
            <a:spAutoFit/>
          </a:bodyPr>
          <a:lstStyle/>
          <a:p>
            <a:r>
              <a:rPr lang="en-US" dirty="0" smtClean="0"/>
              <a:t>Add this pound symbol here to uncomment the </a:t>
            </a:r>
            <a:r>
              <a:rPr lang="en-US" dirty="0" err="1" smtClean="0"/>
              <a:t>ip</a:t>
            </a:r>
            <a:r>
              <a:rPr lang="en-US" dirty="0" smtClean="0"/>
              <a:t> addresses.</a:t>
            </a:r>
            <a:endParaRPr lang="en-US" dirty="0"/>
          </a:p>
        </p:txBody>
      </p:sp>
    </p:spTree>
    <p:extLst>
      <p:ext uri="{BB962C8B-B14F-4D97-AF65-F5344CB8AC3E}">
        <p14:creationId xmlns:p14="http://schemas.microsoft.com/office/powerpoint/2010/main" val="27016409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If everything was done correctly with no problems, you should be able to fly your UAV autonomously with a simple program.</a:t>
            </a:r>
          </a:p>
          <a:p>
            <a:r>
              <a:rPr lang="en-US" dirty="0" smtClean="0"/>
              <a:t>It takes 2 Minutes from turning on my Raspberry Pi for my program to start running.</a:t>
            </a:r>
          </a:p>
          <a:p>
            <a:r>
              <a:rPr lang="en-US" dirty="0" smtClean="0"/>
              <a:t>Make sure that your program does not do anything dangerous, and always make sure that your program can be terminated using the RC Transmitter at any time for safety.</a:t>
            </a:r>
          </a:p>
          <a:p>
            <a:r>
              <a:rPr lang="en-US" dirty="0" smtClean="0"/>
              <a:t>Autonomous Flight is dangerous, so please be safe!</a:t>
            </a:r>
          </a:p>
          <a:p>
            <a:endParaRPr lang="en-US" dirty="0"/>
          </a:p>
          <a:p>
            <a:r>
              <a:rPr lang="en-US" dirty="0" smtClean="0"/>
              <a:t>The Raspberry Pi only copies what a RC Transmitter can do. So properly tune your UAV before flight for better results.</a:t>
            </a:r>
            <a:endParaRPr lang="en-US" dirty="0"/>
          </a:p>
        </p:txBody>
      </p:sp>
      <p:sp>
        <p:nvSpPr>
          <p:cNvPr id="7" name="Title 1"/>
          <p:cNvSpPr>
            <a:spLocks noGrp="1"/>
          </p:cNvSpPr>
          <p:nvPr>
            <p:ph type="title"/>
          </p:nvPr>
        </p:nvSpPr>
        <p:spPr/>
        <p:txBody>
          <a:bodyPr/>
          <a:lstStyle/>
          <a:p>
            <a:pPr algn="ctr"/>
            <a:r>
              <a:rPr lang="en-US" dirty="0" smtClean="0"/>
              <a:t>7. Performing Tests</a:t>
            </a:r>
            <a:endParaRPr lang="en-US" dirty="0"/>
          </a:p>
        </p:txBody>
      </p:sp>
    </p:spTree>
    <p:extLst>
      <p:ext uri="{BB962C8B-B14F-4D97-AF65-F5344CB8AC3E}">
        <p14:creationId xmlns:p14="http://schemas.microsoft.com/office/powerpoint/2010/main" val="16564114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8. Troubleshooting Tips</a:t>
            </a:r>
            <a:endParaRPr lang="en-US" dirty="0"/>
          </a:p>
        </p:txBody>
      </p:sp>
      <p:sp>
        <p:nvSpPr>
          <p:cNvPr id="3" name="Content Placeholder 2"/>
          <p:cNvSpPr>
            <a:spLocks noGrp="1"/>
          </p:cNvSpPr>
          <p:nvPr>
            <p:ph idx="1"/>
          </p:nvPr>
        </p:nvSpPr>
        <p:spPr/>
        <p:txBody>
          <a:bodyPr>
            <a:normAutofit lnSpcReduction="10000"/>
          </a:bodyPr>
          <a:lstStyle/>
          <a:p>
            <a:r>
              <a:rPr lang="en-US" dirty="0" smtClean="0"/>
              <a:t>If you get an error message, copy and paste the error message into google. You might find a solution.</a:t>
            </a:r>
          </a:p>
          <a:p>
            <a:r>
              <a:rPr lang="en-US" dirty="0" smtClean="0"/>
              <a:t>If your code does not compile, keep fixing it until it does. Do small checks using comments.</a:t>
            </a:r>
          </a:p>
          <a:p>
            <a:r>
              <a:rPr lang="en-US" dirty="0" smtClean="0"/>
              <a:t>Programming is not hard, it just takes a long time. Keep googling and looking for a solution. Have patience.</a:t>
            </a:r>
          </a:p>
          <a:p>
            <a:r>
              <a:rPr lang="en-US" dirty="0" smtClean="0"/>
              <a:t>If you have problems with ROS, look at the ROS wiki page.</a:t>
            </a:r>
          </a:p>
          <a:p>
            <a:r>
              <a:rPr lang="en-US" dirty="0" smtClean="0"/>
              <a:t>If you have problems with the Raspberry Pi, google the problem. Hundreds of people on earth use the RPi, so someone should be able to find a solution.</a:t>
            </a:r>
          </a:p>
        </p:txBody>
      </p:sp>
    </p:spTree>
    <p:extLst>
      <p:ext uri="{BB962C8B-B14F-4D97-AF65-F5344CB8AC3E}">
        <p14:creationId xmlns:p14="http://schemas.microsoft.com/office/powerpoint/2010/main" val="27878916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End</a:t>
            </a:r>
            <a:endParaRPr lang="en-US" dirty="0"/>
          </a:p>
        </p:txBody>
      </p:sp>
      <p:sp>
        <p:nvSpPr>
          <p:cNvPr id="3" name="Content Placeholder 2"/>
          <p:cNvSpPr>
            <a:spLocks noGrp="1"/>
          </p:cNvSpPr>
          <p:nvPr>
            <p:ph idx="1"/>
          </p:nvPr>
        </p:nvSpPr>
        <p:spPr/>
        <p:txBody>
          <a:bodyPr/>
          <a:lstStyle/>
          <a:p>
            <a:pPr marL="0" indent="0" algn="ctr">
              <a:buNone/>
            </a:pPr>
            <a:r>
              <a:rPr lang="en-US" dirty="0" smtClean="0"/>
              <a:t>If you have any questions, </a:t>
            </a:r>
          </a:p>
          <a:p>
            <a:pPr marL="0" indent="0" algn="ctr">
              <a:buNone/>
            </a:pPr>
            <a:r>
              <a:rPr lang="en-US" dirty="0" smtClean="0"/>
              <a:t>you may contact me at</a:t>
            </a:r>
          </a:p>
          <a:p>
            <a:pPr marL="0" indent="0" algn="ctr">
              <a:buNone/>
            </a:pPr>
            <a:r>
              <a:rPr lang="en-US" dirty="0" smtClean="0"/>
              <a:t>austinpuk@gmail.com</a:t>
            </a:r>
          </a:p>
          <a:p>
            <a:pPr marL="0" indent="0" algn="ctr">
              <a:buNone/>
            </a:pPr>
            <a:endParaRPr lang="en-US" dirty="0" smtClean="0"/>
          </a:p>
          <a:p>
            <a:pPr marL="0" indent="0" algn="ctr">
              <a:buNone/>
            </a:pPr>
            <a:r>
              <a:rPr lang="en-US" dirty="0" smtClean="0"/>
              <a:t>I am not a professional, but I will try my best to help.</a:t>
            </a:r>
            <a:endParaRPr lang="en-US" dirty="0"/>
          </a:p>
        </p:txBody>
      </p:sp>
      <p:sp>
        <p:nvSpPr>
          <p:cNvPr id="4" name="Subtitle 2"/>
          <p:cNvSpPr txBox="1">
            <a:spLocks/>
          </p:cNvSpPr>
          <p:nvPr/>
        </p:nvSpPr>
        <p:spPr>
          <a:xfrm>
            <a:off x="1524000" y="5550793"/>
            <a:ext cx="9144000" cy="11108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lang="en-US" sz="2000" dirty="0" smtClean="0"/>
              <a:t>Varanon Austin Pukasamsombut </a:t>
            </a:r>
            <a:r>
              <a:rPr lang="ja-JP" altLang="en-US" sz="2000" dirty="0" smtClean="0"/>
              <a:t>留学生</a:t>
            </a:r>
            <a:endParaRPr lang="en-US" altLang="ja-JP" sz="2000" dirty="0" smtClean="0"/>
          </a:p>
          <a:p>
            <a:pPr marL="0" indent="0" algn="ctr">
              <a:lnSpc>
                <a:spcPct val="100000"/>
              </a:lnSpc>
              <a:spcBef>
                <a:spcPts val="0"/>
              </a:spcBef>
              <a:buNone/>
            </a:pPr>
            <a:r>
              <a:rPr lang="en-US" altLang="ja-JP" sz="2000" dirty="0" smtClean="0"/>
              <a:t>Field Robotics Group, Tohoku University</a:t>
            </a:r>
          </a:p>
          <a:p>
            <a:pPr marL="0" indent="0" algn="ctr">
              <a:lnSpc>
                <a:spcPct val="100000"/>
              </a:lnSpc>
              <a:spcBef>
                <a:spcPts val="0"/>
              </a:spcBef>
              <a:buNone/>
            </a:pPr>
            <a:r>
              <a:rPr lang="en-US" altLang="ja-JP" sz="2000" dirty="0" smtClean="0"/>
              <a:t>Prof. Yoshida Kazuya, Assoc. Prof. </a:t>
            </a:r>
            <a:r>
              <a:rPr lang="en-US" altLang="ja-JP" sz="2000" dirty="0" err="1" smtClean="0"/>
              <a:t>Keiji</a:t>
            </a:r>
            <a:r>
              <a:rPr lang="en-US" altLang="ja-JP" sz="2000" dirty="0" smtClean="0"/>
              <a:t> </a:t>
            </a:r>
            <a:r>
              <a:rPr lang="en-US" altLang="ja-JP" sz="2000" dirty="0" err="1" smtClean="0"/>
              <a:t>Nagatani</a:t>
            </a:r>
            <a:endParaRPr lang="en-US" altLang="ja-JP" sz="2000" dirty="0" smtClean="0"/>
          </a:p>
        </p:txBody>
      </p:sp>
      <p:sp>
        <p:nvSpPr>
          <p:cNvPr id="5" name="Rectangle 4"/>
          <p:cNvSpPr/>
          <p:nvPr/>
        </p:nvSpPr>
        <p:spPr>
          <a:xfrm>
            <a:off x="10508895" y="6292264"/>
            <a:ext cx="1537409" cy="369332"/>
          </a:xfrm>
          <a:prstGeom prst="rect">
            <a:avLst/>
          </a:prstGeom>
        </p:spPr>
        <p:txBody>
          <a:bodyPr wrap="none">
            <a:spAutoFit/>
          </a:bodyPr>
          <a:lstStyle/>
          <a:p>
            <a:pPr>
              <a:lnSpc>
                <a:spcPct val="100000"/>
              </a:lnSpc>
              <a:spcBef>
                <a:spcPts val="0"/>
              </a:spcBef>
            </a:pPr>
            <a:r>
              <a:rPr lang="en-US" altLang="ja-JP" dirty="0"/>
              <a:t>March 3, 2015</a:t>
            </a:r>
          </a:p>
        </p:txBody>
      </p:sp>
    </p:spTree>
    <p:extLst>
      <p:ext uri="{BB962C8B-B14F-4D97-AF65-F5344CB8AC3E}">
        <p14:creationId xmlns:p14="http://schemas.microsoft.com/office/powerpoint/2010/main" val="1813315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My Methods</a:t>
            </a:r>
            <a:endParaRPr lang="en-US" dirty="0"/>
          </a:p>
        </p:txBody>
      </p:sp>
      <p:sp>
        <p:nvSpPr>
          <p:cNvPr id="3" name="Content Placeholder 2"/>
          <p:cNvSpPr>
            <a:spLocks noGrp="1"/>
          </p:cNvSpPr>
          <p:nvPr>
            <p:ph idx="1"/>
          </p:nvPr>
        </p:nvSpPr>
        <p:spPr/>
        <p:txBody>
          <a:bodyPr>
            <a:normAutofit lnSpcReduction="10000"/>
          </a:bodyPr>
          <a:lstStyle/>
          <a:p>
            <a:pPr marL="0" indent="0">
              <a:lnSpc>
                <a:spcPct val="150000"/>
              </a:lnSpc>
              <a:buNone/>
            </a:pPr>
            <a:r>
              <a:rPr lang="en-US" dirty="0" smtClean="0"/>
              <a:t>My methods were done in the following conditions:</a:t>
            </a:r>
            <a:endParaRPr lang="en-US" dirty="0"/>
          </a:p>
          <a:p>
            <a:pPr>
              <a:lnSpc>
                <a:spcPct val="150000"/>
              </a:lnSpc>
            </a:pPr>
            <a:r>
              <a:rPr lang="en-US" dirty="0" smtClean="0"/>
              <a:t>Raspberry Pi Model B+ with a 32 GB </a:t>
            </a:r>
            <a:r>
              <a:rPr lang="en-US" dirty="0" err="1" smtClean="0"/>
              <a:t>microSD</a:t>
            </a:r>
            <a:r>
              <a:rPr lang="en-US" dirty="0" smtClean="0"/>
              <a:t> card running </a:t>
            </a:r>
            <a:r>
              <a:rPr lang="en-US" dirty="0" err="1" smtClean="0"/>
              <a:t>Raspbian</a:t>
            </a:r>
            <a:endParaRPr lang="en-US" dirty="0" smtClean="0"/>
          </a:p>
          <a:p>
            <a:pPr>
              <a:lnSpc>
                <a:spcPct val="150000"/>
              </a:lnSpc>
            </a:pPr>
            <a:r>
              <a:rPr lang="en-US" dirty="0" smtClean="0"/>
              <a:t>APM 2.6 with </a:t>
            </a:r>
            <a:r>
              <a:rPr lang="en-US" dirty="0" err="1" smtClean="0"/>
              <a:t>ArduCopter</a:t>
            </a:r>
            <a:r>
              <a:rPr lang="en-US" dirty="0" smtClean="0"/>
              <a:t> v3.2.1</a:t>
            </a:r>
            <a:endParaRPr lang="en-US" dirty="0"/>
          </a:p>
          <a:p>
            <a:pPr>
              <a:lnSpc>
                <a:spcPct val="150000"/>
              </a:lnSpc>
            </a:pPr>
            <a:r>
              <a:rPr lang="en-US" dirty="0" smtClean="0"/>
              <a:t>ROS Indigo installed from source</a:t>
            </a:r>
          </a:p>
          <a:p>
            <a:pPr>
              <a:lnSpc>
                <a:spcPct val="150000"/>
              </a:lnSpc>
            </a:pPr>
            <a:r>
              <a:rPr lang="en-US" dirty="0" smtClean="0"/>
              <a:t>Most communication with the Raspberry Pi was done through SSH by an Ethernet Cable from a Laptop running Windows 7 using </a:t>
            </a:r>
            <a:r>
              <a:rPr lang="en-US" dirty="0" err="1" smtClean="0"/>
              <a:t>PuTTy</a:t>
            </a:r>
            <a:r>
              <a:rPr lang="en-US" dirty="0" smtClean="0"/>
              <a:t>.</a:t>
            </a:r>
          </a:p>
          <a:p>
            <a:endParaRPr lang="en-US" dirty="0" smtClean="0"/>
          </a:p>
        </p:txBody>
      </p:sp>
    </p:spTree>
    <p:extLst>
      <p:ext uri="{BB962C8B-B14F-4D97-AF65-F5344CB8AC3E}">
        <p14:creationId xmlns:p14="http://schemas.microsoft.com/office/powerpoint/2010/main" val="23529528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2. Basic Knowledge</a:t>
            </a:r>
            <a:endParaRPr lang="en-US" dirty="0"/>
          </a:p>
        </p:txBody>
      </p:sp>
      <p:sp>
        <p:nvSpPr>
          <p:cNvPr id="3" name="Content Placeholder 2"/>
          <p:cNvSpPr>
            <a:spLocks noGrp="1"/>
          </p:cNvSpPr>
          <p:nvPr>
            <p:ph idx="1"/>
          </p:nvPr>
        </p:nvSpPr>
        <p:spPr/>
        <p:txBody>
          <a:bodyPr/>
          <a:lstStyle/>
          <a:p>
            <a:pPr marL="0" indent="0" algn="ctr">
              <a:buNone/>
            </a:pPr>
            <a:r>
              <a:rPr lang="en-US" sz="3200" dirty="0" smtClean="0"/>
              <a:t>Programming Tip: </a:t>
            </a:r>
          </a:p>
          <a:p>
            <a:pPr marL="0" indent="0" algn="ctr">
              <a:buNone/>
            </a:pPr>
            <a:r>
              <a:rPr lang="en-US" dirty="0" smtClean="0"/>
              <a:t>Don’t skip the tutorials. </a:t>
            </a:r>
            <a:endParaRPr lang="en-US" dirty="0"/>
          </a:p>
          <a:p>
            <a:pPr marL="0" indent="0" algn="ctr">
              <a:buNone/>
            </a:pPr>
            <a:r>
              <a:rPr lang="en-US" dirty="0" smtClean="0"/>
              <a:t>Understanding the concepts will help you solve errors, so properly go through tutorials without relying on “copy-and-paste.”</a:t>
            </a:r>
          </a:p>
          <a:p>
            <a:pPr marL="0" indent="0" algn="ctr">
              <a:buNone/>
            </a:pPr>
            <a:endParaRPr lang="en-US" dirty="0"/>
          </a:p>
          <a:p>
            <a:pPr marL="0" indent="0" algn="ctr">
              <a:buNone/>
            </a:pPr>
            <a:r>
              <a:rPr lang="en-US" dirty="0" smtClean="0"/>
              <a:t>Here are things you should know for this tutorial:</a:t>
            </a:r>
            <a:endParaRPr lang="en-US" dirty="0"/>
          </a:p>
        </p:txBody>
      </p:sp>
    </p:spTree>
    <p:extLst>
      <p:ext uri="{BB962C8B-B14F-4D97-AF65-F5344CB8AC3E}">
        <p14:creationId xmlns:p14="http://schemas.microsoft.com/office/powerpoint/2010/main" val="4613330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Raspberry Pi</a:t>
            </a:r>
            <a:endParaRPr lang="en-US" dirty="0"/>
          </a:p>
        </p:txBody>
      </p:sp>
      <p:sp>
        <p:nvSpPr>
          <p:cNvPr id="3" name="Content Placeholder 2"/>
          <p:cNvSpPr>
            <a:spLocks noGrp="1"/>
          </p:cNvSpPr>
          <p:nvPr>
            <p:ph idx="1"/>
          </p:nvPr>
        </p:nvSpPr>
        <p:spPr/>
        <p:txBody>
          <a:bodyPr/>
          <a:lstStyle/>
          <a:p>
            <a:r>
              <a:rPr lang="en-US" dirty="0" smtClean="0"/>
              <a:t>Learn the basics of the Raspberry Pi and get it set-up with </a:t>
            </a:r>
            <a:r>
              <a:rPr lang="en-US" dirty="0" err="1" smtClean="0"/>
              <a:t>Raspbian</a:t>
            </a:r>
            <a:r>
              <a:rPr lang="en-US" dirty="0" smtClean="0"/>
              <a:t>.</a:t>
            </a:r>
          </a:p>
          <a:p>
            <a:pPr marL="0" indent="0">
              <a:buNone/>
            </a:pPr>
            <a:r>
              <a:rPr lang="en-US" dirty="0" smtClean="0"/>
              <a:t>	</a:t>
            </a:r>
            <a:r>
              <a:rPr lang="en-US" dirty="0" smtClean="0">
                <a:hlinkClick r:id="rId2"/>
              </a:rPr>
              <a:t>http</a:t>
            </a:r>
            <a:r>
              <a:rPr lang="en-US" dirty="0">
                <a:hlinkClick r:id="rId2"/>
              </a:rPr>
              <a:t>://www.raspberrypi.org/help/quick-start-guide</a:t>
            </a:r>
            <a:r>
              <a:rPr lang="en-US" dirty="0" smtClean="0">
                <a:hlinkClick r:id="rId2"/>
              </a:rPr>
              <a:t>/</a:t>
            </a:r>
            <a:endParaRPr lang="en-US" dirty="0" smtClean="0"/>
          </a:p>
          <a:p>
            <a:pPr marL="0" indent="0">
              <a:buNone/>
            </a:pPr>
            <a:endParaRPr lang="en-US" dirty="0" smtClean="0"/>
          </a:p>
          <a:p>
            <a:r>
              <a:rPr lang="en-US" dirty="0" smtClean="0"/>
              <a:t>Understand how to use the command line (Unix Shell) on the Raspberry Pi to manipulate and navigate through the system.           </a:t>
            </a:r>
            <a:r>
              <a:rPr lang="en-US" i="1" dirty="0" smtClean="0"/>
              <a:t>Don’t rely on a Desktop</a:t>
            </a:r>
            <a:r>
              <a:rPr lang="en-US" dirty="0" smtClean="0"/>
              <a:t>, since going through it with the Shell will help you understand the code more and make you a better programmer.</a:t>
            </a:r>
          </a:p>
          <a:p>
            <a:pPr marL="914400" lvl="2" indent="0">
              <a:buNone/>
            </a:pPr>
            <a:r>
              <a:rPr lang="en-US" sz="2800" dirty="0">
                <a:hlinkClick r:id="rId3"/>
              </a:rPr>
              <a:t>http://</a:t>
            </a:r>
            <a:r>
              <a:rPr lang="en-US" sz="2800" dirty="0" smtClean="0">
                <a:hlinkClick r:id="rId3"/>
              </a:rPr>
              <a:t>linuxcommand.org/lc3_learning_the_shell.php</a:t>
            </a:r>
            <a:endParaRPr lang="en-US" sz="3600" dirty="0"/>
          </a:p>
        </p:txBody>
      </p:sp>
    </p:spTree>
    <p:extLst>
      <p:ext uri="{BB962C8B-B14F-4D97-AF65-F5344CB8AC3E}">
        <p14:creationId xmlns:p14="http://schemas.microsoft.com/office/powerpoint/2010/main" val="35535807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Programming</a:t>
            </a:r>
            <a:endParaRPr lang="en-US" dirty="0"/>
          </a:p>
        </p:txBody>
      </p:sp>
      <p:sp>
        <p:nvSpPr>
          <p:cNvPr id="3" name="Content Placeholder 2"/>
          <p:cNvSpPr>
            <a:spLocks noGrp="1"/>
          </p:cNvSpPr>
          <p:nvPr>
            <p:ph idx="1"/>
          </p:nvPr>
        </p:nvSpPr>
        <p:spPr/>
        <p:txBody>
          <a:bodyPr>
            <a:normAutofit/>
          </a:bodyPr>
          <a:lstStyle/>
          <a:p>
            <a:r>
              <a:rPr lang="en-US" dirty="0" smtClean="0"/>
              <a:t>Be able to understand both basic Python and C++. Most programs written for Linux based systems (like the Raspberry Pi) will run on either Python or C++. Python will be needed to read those programs, and C++ will be used for the programs we write.</a:t>
            </a:r>
            <a:endParaRPr lang="en-US" dirty="0"/>
          </a:p>
          <a:p>
            <a:pPr marL="0" indent="0">
              <a:buNone/>
            </a:pPr>
            <a:r>
              <a:rPr lang="en-US" dirty="0"/>
              <a:t>		</a:t>
            </a:r>
            <a:r>
              <a:rPr lang="en-US" dirty="0">
                <a:hlinkClick r:id="rId2"/>
              </a:rPr>
              <a:t>http://www.learnpython.org</a:t>
            </a:r>
            <a:r>
              <a:rPr lang="en-US" dirty="0" smtClean="0">
                <a:hlinkClick r:id="rId2"/>
              </a:rPr>
              <a:t>/</a:t>
            </a:r>
            <a:endParaRPr lang="en-US" dirty="0" smtClean="0"/>
          </a:p>
          <a:p>
            <a:pPr marL="0" indent="0">
              <a:buNone/>
            </a:pPr>
            <a:r>
              <a:rPr lang="en-US" dirty="0"/>
              <a:t>		</a:t>
            </a:r>
            <a:r>
              <a:rPr lang="en-US" dirty="0">
                <a:hlinkClick r:id="rId3"/>
              </a:rPr>
              <a:t>http://www.cplusplus.com/doc/tutorial</a:t>
            </a:r>
            <a:r>
              <a:rPr lang="en-US" dirty="0" smtClean="0">
                <a:hlinkClick r:id="rId3"/>
              </a:rPr>
              <a:t>/</a:t>
            </a:r>
            <a:endParaRPr lang="en-US" dirty="0" smtClean="0"/>
          </a:p>
          <a:p>
            <a:r>
              <a:rPr lang="en-US" dirty="0" smtClean="0"/>
              <a:t>You will also need to learn how to use a text editor in the command window on the Raspberry Pi. There are many choices. (I use Vim.)</a:t>
            </a:r>
          </a:p>
          <a:p>
            <a:pPr marL="0" indent="0">
              <a:buNone/>
            </a:pPr>
            <a:r>
              <a:rPr lang="en-US" dirty="0" smtClean="0"/>
              <a:t>		Type “</a:t>
            </a:r>
            <a:r>
              <a:rPr lang="en-US" dirty="0" err="1" smtClean="0"/>
              <a:t>vimtutor</a:t>
            </a:r>
            <a:r>
              <a:rPr lang="en-US" dirty="0" smtClean="0"/>
              <a:t>” into the Linux Command Terminal.</a:t>
            </a:r>
          </a:p>
        </p:txBody>
      </p:sp>
    </p:spTree>
    <p:extLst>
      <p:ext uri="{BB962C8B-B14F-4D97-AF65-F5344CB8AC3E}">
        <p14:creationId xmlns:p14="http://schemas.microsoft.com/office/powerpoint/2010/main" val="32280720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APM 2.6</a:t>
            </a:r>
            <a:endParaRPr lang="en-US" dirty="0"/>
          </a:p>
        </p:txBody>
      </p:sp>
      <p:sp>
        <p:nvSpPr>
          <p:cNvPr id="3" name="Content Placeholder 2"/>
          <p:cNvSpPr>
            <a:spLocks noGrp="1"/>
          </p:cNvSpPr>
          <p:nvPr>
            <p:ph idx="1"/>
          </p:nvPr>
        </p:nvSpPr>
        <p:spPr/>
        <p:txBody>
          <a:bodyPr/>
          <a:lstStyle/>
          <a:p>
            <a:r>
              <a:rPr lang="en-US" dirty="0" smtClean="0"/>
              <a:t>You should already be able to manually fly your UAV with the APM. I used Mission Planner for all of my APM tuning. All information related to the APM can be found through the wiki.</a:t>
            </a:r>
          </a:p>
          <a:p>
            <a:pPr marL="0" indent="0">
              <a:buNone/>
            </a:pPr>
            <a:r>
              <a:rPr lang="en-US" dirty="0" smtClean="0"/>
              <a:t>	</a:t>
            </a:r>
            <a:r>
              <a:rPr lang="en-US" dirty="0"/>
              <a:t>	</a:t>
            </a:r>
            <a:r>
              <a:rPr lang="en-US" dirty="0">
                <a:hlinkClick r:id="rId2"/>
              </a:rPr>
              <a:t>http://copter.ardupilot.com</a:t>
            </a:r>
            <a:r>
              <a:rPr lang="en-US" dirty="0" smtClean="0">
                <a:hlinkClick r:id="rId2"/>
              </a:rPr>
              <a:t>/</a:t>
            </a:r>
          </a:p>
          <a:p>
            <a:r>
              <a:rPr lang="en-US" dirty="0" smtClean="0"/>
              <a:t>You should also understand a little of how the APM 2.6 code works and how it communicates with the ground station using </a:t>
            </a:r>
            <a:r>
              <a:rPr lang="en-US" dirty="0" err="1" smtClean="0"/>
              <a:t>MAVLink</a:t>
            </a:r>
            <a:r>
              <a:rPr lang="en-US" dirty="0" smtClean="0"/>
              <a:t>, which we will be using as the main means of communicating between the Raspberry Pi and APM. </a:t>
            </a:r>
          </a:p>
          <a:p>
            <a:pPr marL="0" indent="0">
              <a:buNone/>
            </a:pPr>
            <a:r>
              <a:rPr lang="en-US" dirty="0"/>
              <a:t>		</a:t>
            </a:r>
            <a:r>
              <a:rPr lang="en-US" dirty="0">
                <a:hlinkClick r:id="rId3"/>
              </a:rPr>
              <a:t>http://</a:t>
            </a:r>
            <a:r>
              <a:rPr lang="en-US" dirty="0" smtClean="0">
                <a:hlinkClick r:id="rId3"/>
              </a:rPr>
              <a:t>qgroundcontrol.org/mavlink/start</a:t>
            </a:r>
            <a:endParaRPr lang="en-US" dirty="0" smtClean="0"/>
          </a:p>
          <a:p>
            <a:pPr marL="0" indent="0">
              <a:buNone/>
            </a:pPr>
            <a:endParaRPr lang="en-US" dirty="0"/>
          </a:p>
        </p:txBody>
      </p:sp>
    </p:spTree>
    <p:extLst>
      <p:ext uri="{BB962C8B-B14F-4D97-AF65-F5344CB8AC3E}">
        <p14:creationId xmlns:p14="http://schemas.microsoft.com/office/powerpoint/2010/main" val="19270510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721</TotalTime>
  <Words>3433</Words>
  <Application>Microsoft Office PowerPoint</Application>
  <PresentationFormat>Widescreen</PresentationFormat>
  <Paragraphs>264</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ＭＳ Ｐゴシック</vt:lpstr>
      <vt:lpstr>Arial</vt:lpstr>
      <vt:lpstr>Calibri</vt:lpstr>
      <vt:lpstr>Calibri Light</vt:lpstr>
      <vt:lpstr>Wingdings</vt:lpstr>
      <vt:lpstr>Office Theme</vt:lpstr>
      <vt:lpstr>Raspberry Pi &lt;-&gt; APM 2.6 Communication and Control</vt:lpstr>
      <vt:lpstr>Outline</vt:lpstr>
      <vt:lpstr>1. Introduction</vt:lpstr>
      <vt:lpstr>Forewarning</vt:lpstr>
      <vt:lpstr>My Methods</vt:lpstr>
      <vt:lpstr>2. Basic Knowledge</vt:lpstr>
      <vt:lpstr>Raspberry Pi</vt:lpstr>
      <vt:lpstr>Programming</vt:lpstr>
      <vt:lpstr>APM 2.6</vt:lpstr>
      <vt:lpstr>3. Establishing Connection</vt:lpstr>
      <vt:lpstr>PowerPoint Presentation</vt:lpstr>
      <vt:lpstr>3. Establishing Connection</vt:lpstr>
      <vt:lpstr>3. Establishing Connection</vt:lpstr>
      <vt:lpstr>Other Alternatives</vt:lpstr>
      <vt:lpstr>4. Setting up ROS on RPi</vt:lpstr>
      <vt:lpstr>4. Setting up ROS on RPi</vt:lpstr>
      <vt:lpstr>4. Setting up ROS on RPi</vt:lpstr>
      <vt:lpstr>5. Using ROS for APM Communication</vt:lpstr>
      <vt:lpstr>5. Using ROS for APM Communication</vt:lpstr>
      <vt:lpstr>5. Using ROS for APM Communication</vt:lpstr>
      <vt:lpstr>5. Using ROS for APM Communication</vt:lpstr>
      <vt:lpstr>5. Using ROS for APM Communication</vt:lpstr>
      <vt:lpstr>5. Using ROS for APM Communication</vt:lpstr>
      <vt:lpstr>5. Using ROS for APM Communication</vt:lpstr>
      <vt:lpstr>5. Using ROS for APM Communication</vt:lpstr>
      <vt:lpstr>6. Writing your own Programs</vt:lpstr>
      <vt:lpstr>6. Writing your own Programs</vt:lpstr>
      <vt:lpstr>6. Writing your own Programs</vt:lpstr>
      <vt:lpstr>6. Writing your own Programs</vt:lpstr>
      <vt:lpstr>6. Writing your own Programs</vt:lpstr>
      <vt:lpstr>6. Writing your own Programs</vt:lpstr>
      <vt:lpstr>6. Writing your own Programs</vt:lpstr>
      <vt:lpstr>6. Writing your own Programs</vt:lpstr>
      <vt:lpstr>6. Writing your own Programs</vt:lpstr>
      <vt:lpstr>6. Writing your own Programs</vt:lpstr>
      <vt:lpstr>6. Writing your own Programs</vt:lpstr>
      <vt:lpstr>7. Performing Tests</vt:lpstr>
      <vt:lpstr>7. Performing Tests</vt:lpstr>
      <vt:lpstr>7. Performing Tests</vt:lpstr>
      <vt:lpstr>7. Performing Tests</vt:lpstr>
      <vt:lpstr>7. Performing Tests</vt:lpstr>
      <vt:lpstr>8. Troubleshooting Tips</vt:lpstr>
      <vt:lpstr>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Raspberry Pi &lt;-&gt; APM 2.6 Communication and Control</dc:title>
  <dc:creator>AustinPuk</dc:creator>
  <cp:lastModifiedBy>AustinPuk</cp:lastModifiedBy>
  <cp:revision>69</cp:revision>
  <dcterms:created xsi:type="dcterms:W3CDTF">2015-02-22T09:33:29Z</dcterms:created>
  <dcterms:modified xsi:type="dcterms:W3CDTF">2015-04-03T14:44:35Z</dcterms:modified>
</cp:coreProperties>
</file>