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xygen"/>
      <p:regular r:id="rId12"/>
      <p:bold r:id="rId13"/>
    </p:embeddedFont>
    <p:embeddedFont>
      <p:font typeface="Bebas Neue"/>
      <p:regular r:id="rId14"/>
    </p:embeddedFont>
    <p:embeddedFont>
      <p:font typeface="DM Serif Display"/>
      <p:regular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460638-2C89-4EB1-A80E-ADF46B21B4B8}">
  <a:tblStyle styleId="{6C460638-2C89-4EB1-A80E-ADF46B21B4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xygen-bold.fntdata"/><Relationship Id="rId12" Type="http://schemas.openxmlformats.org/officeDocument/2006/relationships/font" Target="fonts/Oxyge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MSerifDisplay-regular.fntdata"/><Relationship Id="rId14" Type="http://schemas.openxmlformats.org/officeDocument/2006/relationships/font" Target="fonts/BebasNeue-regular.fntdata"/><Relationship Id="rId16" Type="http://schemas.openxmlformats.org/officeDocument/2006/relationships/font" Target="fonts/DMSerif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f2d9a3e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f2d9a3e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7fd22f2_0_25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7fd22f2_0_25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d3ecf22a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4d3ecf22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1d838b62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1d838b62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e4e00ec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4e4e00ec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1d838b627_4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1d838b627_4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77750" y="1273145"/>
            <a:ext cx="5788500" cy="18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77750" y="3384655"/>
            <a:ext cx="5788500" cy="48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hasCustomPrompt="1" type="title"/>
          </p:nvPr>
        </p:nvSpPr>
        <p:spPr>
          <a:xfrm>
            <a:off x="2263225" y="1952850"/>
            <a:ext cx="4617600" cy="7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2263225" y="2971300"/>
            <a:ext cx="4617600" cy="37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6" name="Google Shape;86;p11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87" name="Google Shape;87;p11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1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1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1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2209413" y="2094949"/>
            <a:ext cx="2197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2" type="subTitle"/>
          </p:nvPr>
        </p:nvSpPr>
        <p:spPr>
          <a:xfrm>
            <a:off x="5520363" y="2094950"/>
            <a:ext cx="2197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3" type="subTitle"/>
          </p:nvPr>
        </p:nvSpPr>
        <p:spPr>
          <a:xfrm>
            <a:off x="2209413" y="3511075"/>
            <a:ext cx="2197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4" type="subTitle"/>
          </p:nvPr>
        </p:nvSpPr>
        <p:spPr>
          <a:xfrm>
            <a:off x="5520363" y="3511078"/>
            <a:ext cx="2197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5" type="title"/>
          </p:nvPr>
        </p:nvSpPr>
        <p:spPr>
          <a:xfrm>
            <a:off x="1426138" y="1723425"/>
            <a:ext cx="7833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hasCustomPrompt="1" idx="6" type="title"/>
          </p:nvPr>
        </p:nvSpPr>
        <p:spPr>
          <a:xfrm>
            <a:off x="1427259" y="3139675"/>
            <a:ext cx="7809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7" type="title"/>
          </p:nvPr>
        </p:nvSpPr>
        <p:spPr>
          <a:xfrm>
            <a:off x="4739463" y="1725475"/>
            <a:ext cx="7809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8" type="title"/>
          </p:nvPr>
        </p:nvSpPr>
        <p:spPr>
          <a:xfrm>
            <a:off x="4739463" y="3139675"/>
            <a:ext cx="7809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9" type="subTitle"/>
          </p:nvPr>
        </p:nvSpPr>
        <p:spPr>
          <a:xfrm>
            <a:off x="2209413" y="1723425"/>
            <a:ext cx="2197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3" type="subTitle"/>
          </p:nvPr>
        </p:nvSpPr>
        <p:spPr>
          <a:xfrm>
            <a:off x="2209413" y="3139680"/>
            <a:ext cx="2197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4" type="subTitle"/>
          </p:nvPr>
        </p:nvSpPr>
        <p:spPr>
          <a:xfrm>
            <a:off x="5520363" y="1723425"/>
            <a:ext cx="2197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5" type="subTitle"/>
          </p:nvPr>
        </p:nvSpPr>
        <p:spPr>
          <a:xfrm>
            <a:off x="5520363" y="3139680"/>
            <a:ext cx="2197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06" name="Google Shape;106;p13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107" name="Google Shape;107;p13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3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3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3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idx="1" type="subTitle"/>
          </p:nvPr>
        </p:nvSpPr>
        <p:spPr>
          <a:xfrm>
            <a:off x="5260563" y="2297425"/>
            <a:ext cx="27246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4" name="Google Shape;114;p14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115" name="Google Shape;115;p14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4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716613" y="2656925"/>
            <a:ext cx="25227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2" type="subTitle"/>
          </p:nvPr>
        </p:nvSpPr>
        <p:spPr>
          <a:xfrm>
            <a:off x="3310650" y="3380426"/>
            <a:ext cx="25227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3" type="subTitle"/>
          </p:nvPr>
        </p:nvSpPr>
        <p:spPr>
          <a:xfrm>
            <a:off x="5904688" y="2656925"/>
            <a:ext cx="25227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4" type="subTitle"/>
          </p:nvPr>
        </p:nvSpPr>
        <p:spPr>
          <a:xfrm>
            <a:off x="716613" y="2287600"/>
            <a:ext cx="2522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5" type="subTitle"/>
          </p:nvPr>
        </p:nvSpPr>
        <p:spPr>
          <a:xfrm>
            <a:off x="5904688" y="2287600"/>
            <a:ext cx="2522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6" type="subTitle"/>
          </p:nvPr>
        </p:nvSpPr>
        <p:spPr>
          <a:xfrm>
            <a:off x="3310650" y="3012025"/>
            <a:ext cx="2522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27" name="Google Shape;127;p15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128" name="Google Shape;128;p15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5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5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5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idx="1" type="subTitle"/>
          </p:nvPr>
        </p:nvSpPr>
        <p:spPr>
          <a:xfrm>
            <a:off x="719976" y="20147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2" type="subTitle"/>
          </p:nvPr>
        </p:nvSpPr>
        <p:spPr>
          <a:xfrm>
            <a:off x="3419250" y="20147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3" type="subTitle"/>
          </p:nvPr>
        </p:nvSpPr>
        <p:spPr>
          <a:xfrm>
            <a:off x="719976" y="37354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4" type="subTitle"/>
          </p:nvPr>
        </p:nvSpPr>
        <p:spPr>
          <a:xfrm>
            <a:off x="3419250" y="37354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5" type="subTitle"/>
          </p:nvPr>
        </p:nvSpPr>
        <p:spPr>
          <a:xfrm>
            <a:off x="6118524" y="20147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6" type="subTitle"/>
          </p:nvPr>
        </p:nvSpPr>
        <p:spPr>
          <a:xfrm>
            <a:off x="6118524" y="37354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7" type="subTitle"/>
          </p:nvPr>
        </p:nvSpPr>
        <p:spPr>
          <a:xfrm>
            <a:off x="719976" y="169917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16"/>
          <p:cNvSpPr txBox="1"/>
          <p:nvPr>
            <p:ph idx="8" type="subTitle"/>
          </p:nvPr>
        </p:nvSpPr>
        <p:spPr>
          <a:xfrm>
            <a:off x="3419250" y="169917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idx="9" type="subTitle"/>
          </p:nvPr>
        </p:nvSpPr>
        <p:spPr>
          <a:xfrm>
            <a:off x="6118524" y="169917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idx="13" type="subTitle"/>
          </p:nvPr>
        </p:nvSpPr>
        <p:spPr>
          <a:xfrm>
            <a:off x="719976" y="341987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14" type="subTitle"/>
          </p:nvPr>
        </p:nvSpPr>
        <p:spPr>
          <a:xfrm>
            <a:off x="3419250" y="341987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16"/>
          <p:cNvSpPr txBox="1"/>
          <p:nvPr>
            <p:ph idx="15" type="subTitle"/>
          </p:nvPr>
        </p:nvSpPr>
        <p:spPr>
          <a:xfrm>
            <a:off x="6118524" y="341987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46" name="Google Shape;146;p16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147" name="Google Shape;147;p16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6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6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6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hasCustomPrompt="1" type="title"/>
          </p:nvPr>
        </p:nvSpPr>
        <p:spPr>
          <a:xfrm>
            <a:off x="2396100" y="1091701"/>
            <a:ext cx="43518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3" name="Google Shape;153;p17"/>
          <p:cNvSpPr txBox="1"/>
          <p:nvPr>
            <p:ph idx="1" type="subTitle"/>
          </p:nvPr>
        </p:nvSpPr>
        <p:spPr>
          <a:xfrm>
            <a:off x="2396100" y="1968384"/>
            <a:ext cx="4351800" cy="30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hasCustomPrompt="1" idx="2" type="title"/>
          </p:nvPr>
        </p:nvSpPr>
        <p:spPr>
          <a:xfrm>
            <a:off x="2396100" y="2865895"/>
            <a:ext cx="43518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5" name="Google Shape;155;p17"/>
          <p:cNvSpPr txBox="1"/>
          <p:nvPr>
            <p:ph idx="3" type="subTitle"/>
          </p:nvPr>
        </p:nvSpPr>
        <p:spPr>
          <a:xfrm>
            <a:off x="2396100" y="3742499"/>
            <a:ext cx="4351800" cy="30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6" name="Google Shape;156;p17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157" name="Google Shape;157;p17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7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17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17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1" type="subTitle"/>
          </p:nvPr>
        </p:nvSpPr>
        <p:spPr>
          <a:xfrm>
            <a:off x="2347900" y="18814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4" name="Google Shape;164;p18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165" name="Google Shape;165;p18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8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8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8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9" name="Google Shape;169;p18"/>
          <p:cNvSpPr txBox="1"/>
          <p:nvPr/>
        </p:nvSpPr>
        <p:spPr>
          <a:xfrm>
            <a:off x="2099100" y="3852500"/>
            <a:ext cx="49458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b="1"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9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172" name="Google Shape;172;p19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19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19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19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152350" y="2205450"/>
            <a:ext cx="48393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3937800" y="1178290"/>
            <a:ext cx="1268400" cy="95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152350" y="3490910"/>
            <a:ext cx="48393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" name="Google Shape;20;p3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21" name="Google Shape;21;p3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3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3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3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28" name="Google Shape;28;p4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29" name="Google Shape;29;p4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4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4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934011" y="2672125"/>
            <a:ext cx="32238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4986189" y="2672125"/>
            <a:ext cx="32238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934011" y="3037934"/>
            <a:ext cx="32238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4986189" y="3037934"/>
            <a:ext cx="32238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9" name="Google Shape;39;p5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40" name="Google Shape;40;p5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5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5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5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6" name="Google Shape;46;p6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47" name="Google Shape;47;p6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6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6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6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726450" y="445025"/>
            <a:ext cx="3478500" cy="116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6450" y="2021975"/>
            <a:ext cx="4015200" cy="24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7"/>
          <p:cNvSpPr/>
          <p:nvPr>
            <p:ph idx="2" type="pic"/>
          </p:nvPr>
        </p:nvSpPr>
        <p:spPr>
          <a:xfrm>
            <a:off x="4999725" y="0"/>
            <a:ext cx="41442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5" name="Google Shape;55;p7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56" name="Google Shape;56;p7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7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7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7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995750" y="1307100"/>
            <a:ext cx="5152500" cy="25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62" name="Google Shape;62;p8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63" name="Google Shape;63;p8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8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8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8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0075" y="1732525"/>
            <a:ext cx="36684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subTitle"/>
          </p:nvPr>
        </p:nvSpPr>
        <p:spPr>
          <a:xfrm>
            <a:off x="4755525" y="1732525"/>
            <a:ext cx="36684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" name="Google Shape;71;p9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9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9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8" name="Google Shape;78;p10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79" name="Google Shape;79;p10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0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0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0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1"/>
          <p:cNvGrpSpPr/>
          <p:nvPr/>
        </p:nvGrpSpPr>
        <p:grpSpPr>
          <a:xfrm>
            <a:off x="1072945" y="38283"/>
            <a:ext cx="1904700" cy="1985100"/>
            <a:chOff x="2916770" y="357658"/>
            <a:chExt cx="1904700" cy="1985100"/>
          </a:xfrm>
        </p:grpSpPr>
        <p:sp>
          <p:nvSpPr>
            <p:cNvPr id="182" name="Google Shape;182;p21"/>
            <p:cNvSpPr/>
            <p:nvPr/>
          </p:nvSpPr>
          <p:spPr>
            <a:xfrm flipH="1" rot="1919387">
              <a:off x="3226952" y="580936"/>
              <a:ext cx="1284336" cy="153854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3" name="Google Shape;183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04000" y="1010325"/>
              <a:ext cx="930251" cy="679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1"/>
          <p:cNvSpPr txBox="1"/>
          <p:nvPr>
            <p:ph type="ctrTitle"/>
          </p:nvPr>
        </p:nvSpPr>
        <p:spPr>
          <a:xfrm>
            <a:off x="1677750" y="2227250"/>
            <a:ext cx="5788500" cy="9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Defect Prediction: Final Presentation!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idx="1" type="subTitle"/>
          </p:nvPr>
        </p:nvSpPr>
        <p:spPr>
          <a:xfrm>
            <a:off x="1677750" y="3384655"/>
            <a:ext cx="57885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Rishika Baichwal &amp; Yash Agarwal</a:t>
            </a:r>
            <a:endParaRPr/>
          </a:p>
        </p:txBody>
      </p:sp>
      <p:cxnSp>
        <p:nvCxnSpPr>
          <p:cNvPr id="186" name="Google Shape;186;p21"/>
          <p:cNvCxnSpPr/>
          <p:nvPr/>
        </p:nvCxnSpPr>
        <p:spPr>
          <a:xfrm>
            <a:off x="2535450" y="3101858"/>
            <a:ext cx="40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" name="Google Shape;187;p21"/>
          <p:cNvGrpSpPr/>
          <p:nvPr/>
        </p:nvGrpSpPr>
        <p:grpSpPr>
          <a:xfrm>
            <a:off x="6937851" y="1457381"/>
            <a:ext cx="2206142" cy="2076332"/>
            <a:chOff x="3322258" y="3120100"/>
            <a:chExt cx="2105700" cy="1981800"/>
          </a:xfrm>
        </p:grpSpPr>
        <p:sp>
          <p:nvSpPr>
            <p:cNvPr id="188" name="Google Shape;188;p21"/>
            <p:cNvSpPr/>
            <p:nvPr/>
          </p:nvSpPr>
          <p:spPr>
            <a:xfrm rot="3324463">
              <a:off x="3762144" y="3254670"/>
              <a:ext cx="1225928" cy="171266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9" name="Google Shape;18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15950" y="3532538"/>
              <a:ext cx="1118250" cy="1156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" name="Google Shape;190;p21"/>
          <p:cNvGrpSpPr/>
          <p:nvPr/>
        </p:nvGrpSpPr>
        <p:grpSpPr>
          <a:xfrm>
            <a:off x="6680082" y="35561"/>
            <a:ext cx="2320236" cy="2191684"/>
            <a:chOff x="6306775" y="247425"/>
            <a:chExt cx="2214600" cy="2091900"/>
          </a:xfrm>
        </p:grpSpPr>
        <p:sp>
          <p:nvSpPr>
            <p:cNvPr id="191" name="Google Shape;191;p21"/>
            <p:cNvSpPr/>
            <p:nvPr/>
          </p:nvSpPr>
          <p:spPr>
            <a:xfrm rot="-3242847">
              <a:off x="6780724" y="384947"/>
              <a:ext cx="1266702" cy="181685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2" name="Google Shape;19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3751086">
              <a:off x="6697862" y="704712"/>
              <a:ext cx="1475175" cy="11258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Google Shape;193;p21"/>
          <p:cNvGrpSpPr/>
          <p:nvPr/>
        </p:nvGrpSpPr>
        <p:grpSpPr>
          <a:xfrm>
            <a:off x="394693" y="2734000"/>
            <a:ext cx="2335009" cy="2335323"/>
            <a:chOff x="4875521" y="1530736"/>
            <a:chExt cx="2228700" cy="2229000"/>
          </a:xfrm>
        </p:grpSpPr>
        <p:sp>
          <p:nvSpPr>
            <p:cNvPr id="194" name="Google Shape;194;p21"/>
            <p:cNvSpPr/>
            <p:nvPr/>
          </p:nvSpPr>
          <p:spPr>
            <a:xfrm rot="2700408">
              <a:off x="5096689" y="1962383"/>
              <a:ext cx="1786364" cy="136570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5" name="Google Shape;195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137429">
              <a:off x="5384257" y="1993426"/>
              <a:ext cx="1211410" cy="11566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p21"/>
          <p:cNvGrpSpPr/>
          <p:nvPr/>
        </p:nvGrpSpPr>
        <p:grpSpPr>
          <a:xfrm flipH="1">
            <a:off x="-123424" y="1762852"/>
            <a:ext cx="1904719" cy="1985182"/>
            <a:chOff x="6104175" y="3164920"/>
            <a:chExt cx="1818000" cy="1894800"/>
          </a:xfrm>
        </p:grpSpPr>
        <p:sp>
          <p:nvSpPr>
            <p:cNvPr id="197" name="Google Shape;197;p21"/>
            <p:cNvSpPr/>
            <p:nvPr/>
          </p:nvSpPr>
          <p:spPr>
            <a:xfrm rot="-1919431">
              <a:off x="6400184" y="3378092"/>
              <a:ext cx="1225983" cy="146845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8" name="Google Shape;198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4576809">
              <a:off x="6419946" y="3508816"/>
              <a:ext cx="1186458" cy="12069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2" type="subTitle"/>
          </p:nvPr>
        </p:nvSpPr>
        <p:spPr>
          <a:xfrm>
            <a:off x="777750" y="951000"/>
            <a:ext cx="79818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Commit Mining</a:t>
            </a:r>
            <a:r>
              <a:rPr lang="en" sz="1200">
                <a:solidFill>
                  <a:srgbClr val="000000"/>
                </a:solidFill>
              </a:rPr>
              <a:t>: Extract commit metadata, file diffs, and developer stats (PyDriller).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Bug Fix Detection</a:t>
            </a:r>
            <a:r>
              <a:rPr lang="en" sz="1200">
                <a:solidFill>
                  <a:srgbClr val="000000"/>
                </a:solidFill>
              </a:rPr>
              <a:t>: Identify fixing commits using keyword-based heuristics.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File Risk Factors</a:t>
            </a:r>
            <a:r>
              <a:rPr lang="en" sz="1200">
                <a:solidFill>
                  <a:srgbClr val="000000"/>
                </a:solidFill>
              </a:rPr>
              <a:t> (After </a:t>
            </a:r>
            <a:r>
              <a:rPr lang="en" sz="1200">
                <a:solidFill>
                  <a:srgbClr val="000000"/>
                </a:solidFill>
              </a:rPr>
              <a:t>Ablation</a:t>
            </a:r>
            <a:r>
              <a:rPr lang="en" sz="1200">
                <a:solidFill>
                  <a:srgbClr val="000000"/>
                </a:solidFill>
              </a:rPr>
              <a:t> Testing):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xygen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Recent bug activity (log-decayed)</a:t>
            </a:r>
            <a:br>
              <a:rPr lang="en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xygen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Modification frequency</a:t>
            </a:r>
            <a:br>
              <a:rPr lang="en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xygen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Bug-fix history</a:t>
            </a:r>
            <a:br>
              <a:rPr lang="en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xygen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Code churn (added/deleted lines)</a:t>
            </a:r>
            <a:br>
              <a:rPr lang="en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xygen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Developer experience (time in project)</a:t>
            </a:r>
            <a:br>
              <a:rPr lang="en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xygen"/>
              <a:buAutoNum type="arabicPeriod"/>
            </a:pPr>
            <a:r>
              <a:rPr lang="en" sz="1200" strike="sngStrike">
                <a:solidFill>
                  <a:srgbClr val="000000"/>
                </a:solidFill>
              </a:rPr>
              <a:t>File import centrality</a:t>
            </a:r>
            <a:endParaRPr sz="1200" strike="sng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Weighted Aggregation</a:t>
            </a:r>
            <a:r>
              <a:rPr lang="en" sz="1200">
                <a:solidFill>
                  <a:srgbClr val="000000"/>
                </a:solidFill>
              </a:rPr>
              <a:t>: Combine features using variance-based dynamic weighting.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4" name="Google Shape;20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Prediction Methodology</a:t>
            </a:r>
            <a:endParaRPr/>
          </a:p>
        </p:txBody>
      </p:sp>
      <p:cxnSp>
        <p:nvCxnSpPr>
          <p:cNvPr id="205" name="Google Shape;205;p22"/>
          <p:cNvCxnSpPr/>
          <p:nvPr/>
        </p:nvCxnSpPr>
        <p:spPr>
          <a:xfrm>
            <a:off x="725250" y="1093933"/>
            <a:ext cx="7693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6" name="Google Shape;206;p22"/>
          <p:cNvGrpSpPr/>
          <p:nvPr/>
        </p:nvGrpSpPr>
        <p:grpSpPr>
          <a:xfrm>
            <a:off x="7426367" y="3781387"/>
            <a:ext cx="2127000" cy="1879500"/>
            <a:chOff x="5327842" y="3550787"/>
            <a:chExt cx="2127000" cy="1879500"/>
          </a:xfrm>
        </p:grpSpPr>
        <p:sp>
          <p:nvSpPr>
            <p:cNvPr id="207" name="Google Shape;207;p22"/>
            <p:cNvSpPr/>
            <p:nvPr/>
          </p:nvSpPr>
          <p:spPr>
            <a:xfrm rot="-3734245">
              <a:off x="5797536" y="3601236"/>
              <a:ext cx="1187611" cy="177860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8" name="Google Shape;20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488284">
              <a:off x="5889995" y="3759753"/>
              <a:ext cx="1002685" cy="12024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Changes and Insights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23"/>
          <p:cNvCxnSpPr/>
          <p:nvPr/>
        </p:nvCxnSpPr>
        <p:spPr>
          <a:xfrm>
            <a:off x="659700" y="1049908"/>
            <a:ext cx="7693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5" name="Google Shape;215;p23"/>
          <p:cNvGrpSpPr/>
          <p:nvPr/>
        </p:nvGrpSpPr>
        <p:grpSpPr>
          <a:xfrm>
            <a:off x="7319769" y="3670702"/>
            <a:ext cx="2210169" cy="2079557"/>
            <a:chOff x="6526425" y="315761"/>
            <a:chExt cx="2304900" cy="2346600"/>
          </a:xfrm>
        </p:grpSpPr>
        <p:sp>
          <p:nvSpPr>
            <p:cNvPr id="216" name="Google Shape;216;p23"/>
            <p:cNvSpPr/>
            <p:nvPr/>
          </p:nvSpPr>
          <p:spPr>
            <a:xfrm rot="-2501707">
              <a:off x="6983410" y="537235"/>
              <a:ext cx="1390930" cy="190365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7" name="Google Shape;217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95125" y="852925"/>
              <a:ext cx="1101850" cy="115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23"/>
          <p:cNvSpPr txBox="1"/>
          <p:nvPr>
            <p:ph idx="2" type="subTitle"/>
          </p:nvPr>
        </p:nvSpPr>
        <p:spPr>
          <a:xfrm>
            <a:off x="777750" y="1179600"/>
            <a:ext cx="79818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Simplification</a:t>
            </a:r>
            <a:r>
              <a:rPr lang="en" sz="1200"/>
              <a:t>: Removed noisy features like import frequency using ablation testing.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Code Changes: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Expanded bug-fix keyword list for better detection.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Enhanced the scoring method for recent bug activity to better prioritize newer issues.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Insight</a:t>
            </a:r>
            <a:r>
              <a:rPr lang="en" sz="1200"/>
              <a:t>: Simpler models with fewer but meaningful features often performed better.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950" y="2032400"/>
            <a:ext cx="4218600" cy="981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950" y="3303625"/>
            <a:ext cx="2729400" cy="767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24"/>
          <p:cNvCxnSpPr/>
          <p:nvPr/>
        </p:nvCxnSpPr>
        <p:spPr>
          <a:xfrm>
            <a:off x="725250" y="1017733"/>
            <a:ext cx="7693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Takeaways</a:t>
            </a:r>
            <a:endParaRPr/>
          </a:p>
        </p:txBody>
      </p:sp>
      <p:grpSp>
        <p:nvGrpSpPr>
          <p:cNvPr id="227" name="Google Shape;227;p24"/>
          <p:cNvGrpSpPr/>
          <p:nvPr/>
        </p:nvGrpSpPr>
        <p:grpSpPr>
          <a:xfrm>
            <a:off x="-365881" y="3983250"/>
            <a:ext cx="1825500" cy="1590900"/>
            <a:chOff x="7279719" y="74200"/>
            <a:chExt cx="1825500" cy="1590900"/>
          </a:xfrm>
        </p:grpSpPr>
        <p:sp>
          <p:nvSpPr>
            <p:cNvPr id="228" name="Google Shape;228;p24"/>
            <p:cNvSpPr/>
            <p:nvPr/>
          </p:nvSpPr>
          <p:spPr>
            <a:xfrm flipH="1" rot="6481610">
              <a:off x="7606453" y="100439"/>
              <a:ext cx="1172033" cy="153842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9" name="Google Shape;22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44777">
              <a:off x="7721917" y="483180"/>
              <a:ext cx="1062217" cy="7727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24"/>
          <p:cNvSpPr txBox="1"/>
          <p:nvPr>
            <p:ph idx="4294967295" type="subTitle"/>
          </p:nvPr>
        </p:nvSpPr>
        <p:spPr>
          <a:xfrm>
            <a:off x="777750" y="1179600"/>
            <a:ext cx="41547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Model Works: </a:t>
            </a:r>
            <a:r>
              <a:rPr lang="en" sz="1300"/>
              <a:t>Generates dynamic risk scores with no manual tuning needed for different repos.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Critical Features: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Bug-fix History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Modification</a:t>
            </a:r>
            <a:r>
              <a:rPr lang="en" sz="1300"/>
              <a:t> Frequency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Key Insights: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Simpler models can perform just as well as complex ones.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Thoughtful feature selection is more important than adding many features.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900" y="2776750"/>
            <a:ext cx="3026100" cy="1850400"/>
          </a:xfrm>
          <a:prstGeom prst="roundRect">
            <a:avLst>
              <a:gd fmla="val 5681" name="adj"/>
            </a:avLst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7900" y="1113775"/>
            <a:ext cx="3026100" cy="1484700"/>
          </a:xfrm>
          <a:prstGeom prst="roundRect">
            <a:avLst>
              <a:gd fmla="val 889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25"/>
          <p:cNvCxnSpPr/>
          <p:nvPr/>
        </p:nvCxnSpPr>
        <p:spPr>
          <a:xfrm>
            <a:off x="725250" y="1017733"/>
            <a:ext cx="7693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Timeline</a:t>
            </a:r>
            <a:endParaRPr/>
          </a:p>
        </p:txBody>
      </p:sp>
      <p:graphicFrame>
        <p:nvGraphicFramePr>
          <p:cNvPr id="239" name="Google Shape;239;p25"/>
          <p:cNvGraphicFramePr/>
          <p:nvPr/>
        </p:nvGraphicFramePr>
        <p:xfrm>
          <a:off x="720000" y="113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{6C460638-2C89-4EB1-A80E-ADF46B21B4B8}</a:tableStyleId>
              </a:tblPr>
              <a:tblGrid>
                <a:gridCol w="2619875"/>
                <a:gridCol w="5084125"/>
              </a:tblGrid>
              <a:tr h="45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Week 1: Initial Setup ✅ </a:t>
                      </a:r>
                      <a:endParaRPr b="1"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Read research papers &amp; understand defect prediction concepts.</a:t>
                      </a:r>
                      <a:endParaRPr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Week 2: Data Collection ✅ </a:t>
                      </a:r>
                      <a:endParaRPr b="1"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Run RepoMiner, extract commit history, and ensure proper data retrieval from multiple repositories.</a:t>
                      </a:r>
                      <a:endParaRPr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Week 3: Algorithm Research &amp; Implementation ✅</a:t>
                      </a:r>
                      <a:endParaRPr b="1"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Compare defect prediction models and implement an initial risk scoring formula.</a:t>
                      </a:r>
                      <a:endParaRPr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Week 4: Implementation ✅</a:t>
                      </a:r>
                      <a:endParaRPr b="1"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Finetune parameters in current algorithm for success across repos</a:t>
                      </a:r>
                      <a:endParaRPr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Week 5: Model Refinement &amp; Testing ✅</a:t>
                      </a:r>
                      <a:endParaRPr b="1"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Test on multiple repositories, refine ranking system</a:t>
                      </a:r>
                      <a:endParaRPr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Week 6: Final Optimizations ✅</a:t>
                      </a:r>
                      <a:endParaRPr b="1"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Optimize performance, clean up the code, prepare for final product.</a:t>
                      </a:r>
                      <a:endParaRPr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40" name="Google Shape;240;p25"/>
          <p:cNvGrpSpPr/>
          <p:nvPr/>
        </p:nvGrpSpPr>
        <p:grpSpPr>
          <a:xfrm>
            <a:off x="-365881" y="3983250"/>
            <a:ext cx="1825500" cy="1590900"/>
            <a:chOff x="7279719" y="74200"/>
            <a:chExt cx="1825500" cy="1590900"/>
          </a:xfrm>
        </p:grpSpPr>
        <p:sp>
          <p:nvSpPr>
            <p:cNvPr id="241" name="Google Shape;241;p25"/>
            <p:cNvSpPr/>
            <p:nvPr/>
          </p:nvSpPr>
          <p:spPr>
            <a:xfrm flipH="1" rot="6481610">
              <a:off x="7606453" y="100439"/>
              <a:ext cx="1172033" cy="153842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2" name="Google Shape;24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44777">
              <a:off x="7721917" y="483180"/>
              <a:ext cx="1062217" cy="772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2263200" y="1952850"/>
            <a:ext cx="4617600" cy="7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248" name="Google Shape;248;p26"/>
          <p:cNvGrpSpPr/>
          <p:nvPr/>
        </p:nvGrpSpPr>
        <p:grpSpPr>
          <a:xfrm rot="1488573">
            <a:off x="926230" y="797591"/>
            <a:ext cx="1282789" cy="1451088"/>
            <a:chOff x="3785250" y="3636550"/>
            <a:chExt cx="1282800" cy="1451100"/>
          </a:xfrm>
        </p:grpSpPr>
        <p:sp>
          <p:nvSpPr>
            <p:cNvPr id="249" name="Google Shape;249;p26"/>
            <p:cNvSpPr/>
            <p:nvPr/>
          </p:nvSpPr>
          <p:spPr>
            <a:xfrm>
              <a:off x="3785250" y="3636550"/>
              <a:ext cx="1282800" cy="145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0" name="Google Shape;250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56950" y="3927094"/>
              <a:ext cx="827950" cy="87006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251" name="Google Shape;251;p26"/>
          <p:cNvGrpSpPr/>
          <p:nvPr/>
        </p:nvGrpSpPr>
        <p:grpSpPr>
          <a:xfrm rot="-4090514">
            <a:off x="6877945" y="2911032"/>
            <a:ext cx="2334994" cy="2335308"/>
            <a:chOff x="4875521" y="1530736"/>
            <a:chExt cx="2228700" cy="2229000"/>
          </a:xfrm>
        </p:grpSpPr>
        <p:sp>
          <p:nvSpPr>
            <p:cNvPr id="252" name="Google Shape;252;p26"/>
            <p:cNvSpPr/>
            <p:nvPr/>
          </p:nvSpPr>
          <p:spPr>
            <a:xfrm rot="2700408">
              <a:off x="5096689" y="1962383"/>
              <a:ext cx="1786364" cy="136570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3" name="Google Shape;253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137429">
              <a:off x="5384257" y="1993426"/>
              <a:ext cx="1211410" cy="11566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26"/>
          <p:cNvGrpSpPr/>
          <p:nvPr/>
        </p:nvGrpSpPr>
        <p:grpSpPr>
          <a:xfrm>
            <a:off x="7265569" y="2091275"/>
            <a:ext cx="1825500" cy="1590900"/>
            <a:chOff x="7279719" y="74200"/>
            <a:chExt cx="1825500" cy="1590900"/>
          </a:xfrm>
        </p:grpSpPr>
        <p:sp>
          <p:nvSpPr>
            <p:cNvPr id="255" name="Google Shape;255;p26"/>
            <p:cNvSpPr/>
            <p:nvPr/>
          </p:nvSpPr>
          <p:spPr>
            <a:xfrm flipH="1" rot="6481610">
              <a:off x="7606453" y="100439"/>
              <a:ext cx="1172033" cy="153842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6" name="Google Shape;256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44777">
              <a:off x="7721917" y="483180"/>
              <a:ext cx="1062217" cy="77276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7" name="Google Shape;257;p26"/>
          <p:cNvCxnSpPr/>
          <p:nvPr/>
        </p:nvCxnSpPr>
        <p:spPr>
          <a:xfrm>
            <a:off x="2535450" y="2816258"/>
            <a:ext cx="40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alistic Bugs Minitheme by Slidesgo">
  <a:themeElements>
    <a:clrScheme name="Simple Light">
      <a:dk1>
        <a:srgbClr val="19311E"/>
      </a:dk1>
      <a:lt1>
        <a:srgbClr val="FFF6E2"/>
      </a:lt1>
      <a:dk2>
        <a:srgbClr val="455C4B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31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