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80" r:id="rId5"/>
    <p:sldId id="262" r:id="rId6"/>
    <p:sldId id="265" r:id="rId7"/>
    <p:sldId id="267" r:id="rId8"/>
    <p:sldId id="268" r:id="rId9"/>
    <p:sldId id="263" r:id="rId10"/>
    <p:sldId id="279" r:id="rId11"/>
    <p:sldId id="269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scikit-fuzzy/api/skfuzzy.cluster.html" TargetMode="External"/><Relationship Id="rId2" Type="http://schemas.openxmlformats.org/officeDocument/2006/relationships/hyperlink" Target="https://scikit-learn.org/stable/modules/generated/sklearn.cluster.KMea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decomposition.PCA.html" TargetMode="External"/><Relationship Id="rId4" Type="http://schemas.openxmlformats.org/officeDocument/2006/relationships/hyperlink" Target="https://scikit-learn.org/stable/modules/generated/sklearn.cluster.SpectralCluster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 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9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Unsupervised Learning Algorithms and their modules in python.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Clustering</a:t>
            </a:r>
          </a:p>
          <a:p>
            <a:pPr lvl="1"/>
            <a:r>
              <a:rPr lang="en-US" sz="2600" dirty="0"/>
              <a:t>K-means (Crisp clustering): </a:t>
            </a:r>
            <a:r>
              <a:rPr lang="en-US" sz="2600" dirty="0" err="1">
                <a:hlinkClick r:id="rId2"/>
              </a:rPr>
              <a:t>sklearn.cluster.KMeans</a:t>
            </a:r>
            <a:endParaRPr lang="en-US" sz="2600" dirty="0"/>
          </a:p>
          <a:p>
            <a:pPr lvl="1"/>
            <a:r>
              <a:rPr lang="en-US" sz="2600" dirty="0"/>
              <a:t>Fuzzy C means (A point can have multiple members): </a:t>
            </a:r>
            <a:r>
              <a:rPr lang="en-US" sz="2600" dirty="0" err="1">
                <a:hlinkClick r:id="rId3"/>
              </a:rPr>
              <a:t>skfuzzy.cluster</a:t>
            </a:r>
            <a:endParaRPr lang="en-US" sz="2600" dirty="0"/>
          </a:p>
          <a:p>
            <a:pPr lvl="1"/>
            <a:r>
              <a:rPr lang="en-US" sz="2600" dirty="0"/>
              <a:t>Spectral Clustering (Avoids spherical clusters, graph based): </a:t>
            </a:r>
            <a:r>
              <a:rPr lang="en-US" sz="2600" dirty="0" err="1">
                <a:hlinkClick r:id="rId4"/>
              </a:rPr>
              <a:t>sklearn.cluster.SpectralClustering</a:t>
            </a:r>
            <a:endParaRPr lang="en-US" sz="2600" dirty="0"/>
          </a:p>
          <a:p>
            <a:r>
              <a:rPr lang="en-US" sz="2800" dirty="0"/>
              <a:t>Dimensionality Reduction(</a:t>
            </a:r>
            <a:r>
              <a:rPr lang="en-US" sz="2200" dirty="0"/>
              <a:t>reduce the complexity of the data while keeping as much of the relevant structure as possible</a:t>
            </a:r>
            <a:r>
              <a:rPr lang="en-US" sz="2800" dirty="0"/>
              <a:t>)</a:t>
            </a:r>
          </a:p>
          <a:p>
            <a:pPr lvl="1"/>
            <a:r>
              <a:rPr lang="en-US" sz="2600" dirty="0"/>
              <a:t>PCA (Principal Component Analysis): </a:t>
            </a:r>
            <a:r>
              <a:rPr lang="en-US" sz="2600" dirty="0" err="1">
                <a:hlinkClick r:id="rId5"/>
              </a:rPr>
              <a:t>sklearn.decomposition.PCA</a:t>
            </a: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4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 segmentation can be performed using a variety of different customer characteristics like demographics (e.g., age, gender, marital status, income),  purchase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purchase behavior (e.g., previous purchases)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example our dataset contains e 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annual income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customers and their 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annual spending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on an e-commerce site.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 algorithm can be derive understand the underlying customer segments based on the data provided.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4191" y="2160983"/>
            <a:ext cx="5059810" cy="576262"/>
          </a:xfrm>
        </p:spPr>
        <p:txBody>
          <a:bodyPr/>
          <a:lstStyle/>
          <a:p>
            <a:r>
              <a:rPr lang="en-US" dirty="0"/>
              <a:t>K means Algorithm Steps (given  k):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4192" y="2737245"/>
            <a:ext cx="5059810" cy="330411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 of objects into k non-empty subsets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the cluster centroids (mean point) of the current partition.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Assigning each point to a specific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distances from each point and allot points to the cluster where the distance from the centroid is minimum.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re-allotting the points, find the centroid of the new cluster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Iterate till end condition is met (max-iterations, centroids are stable)</a:t>
            </a:r>
          </a:p>
          <a:p>
            <a:endParaRPr lang="en-US" sz="24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653" y="2737245"/>
            <a:ext cx="2647335" cy="2993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4974" y="216098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178115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/>
          <a:lstStyle/>
          <a:p>
            <a:r>
              <a:rPr lang="en-US" dirty="0"/>
              <a:t>For example if we want to identify 4 segments of customers, we can run our K-means algorithm on the data with k=4.</a:t>
            </a:r>
          </a:p>
          <a:p>
            <a:r>
              <a:rPr lang="en-US" dirty="0"/>
              <a:t>Result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42" y="2211781"/>
            <a:ext cx="71532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clusters formed can be interpreted as follows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Cluster 1: Customers with medium annual income and low annual spend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Cluster 2: Customers with high annual income and medium to high annual spend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Cluster 3: Customers with low annual income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Cluster 4: Customers with medium annual income but high annual spend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these clusters marketing teams can formulate different strategies for each segment.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3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505"/>
            <a:ext cx="8596668" cy="449085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Deep learning is a specialized form of machine learning.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teaches computers to do what comes naturally to humans: learn by example.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Deep learning models can achieve state-of-the-art accuracy, sometimes exceeding human-level performance.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Models are trained by using a large set of labeled data and neural network architectures that contain many layers.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examples are: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Recurrent Neural Networks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Artificial Neural Networks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Convolutional 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315389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Deep Learning different from Machine Learning?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workflow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starts with relevant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features being manually extracted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images. The features are then used to create a model that categorizes the objects in the image. With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deep learning workflow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relevant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features are automatically extracted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images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Deep learning performs “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end-to-end learning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– where a network is given raw data and a task to perform, such as classification, and it learns how to do this automatically.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Deep learning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algorithms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scale with data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whereas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methods that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plateau at a certain level of performance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you add more examples and training data to the network.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key advantage of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deep learning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networks is that they often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continue to improve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as the size of your data increases.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1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Deep Learning?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4626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whether you have a high-performance GPU and lots of labeled data. If you don’t have either of those things, it may make more sense to use machine learning instead of deep learning.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Deep learning is generally more complex, so you’ll need at least a few thousand images to get reliable results. Having a high-performance GPU means the model will take less time to analyze all those images.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there is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lack of domain understanding for feature introspection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 Deep Learning techniques outshines others as you have to worry less about feature engineering.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3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0015"/>
            <a:ext cx="8596668" cy="4902820"/>
          </a:xfrm>
        </p:spPr>
        <p:txBody>
          <a:bodyPr/>
          <a:lstStyle/>
          <a:p>
            <a:r>
              <a:rPr lang="en-US" dirty="0"/>
              <a:t>Consider the same example of defect detection.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create one network that is able to predict the department with defects and number of defects in that department. </a:t>
            </a:r>
          </a:p>
          <a:p>
            <a:r>
              <a:rPr lang="en-US" dirty="0"/>
              <a:t>This network is computationally complex but will be more accurate and gives a better control over the learning of the model.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83554"/>
              </p:ext>
            </p:extLst>
          </p:nvPr>
        </p:nvGraphicFramePr>
        <p:xfrm>
          <a:off x="1697962" y="2266122"/>
          <a:ext cx="6730420" cy="214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5">
                  <a:extLst>
                    <a:ext uri="{9D8B030D-6E8A-4147-A177-3AD203B41FA5}">
                      <a16:colId xmlns:a16="http://schemas.microsoft.com/office/drawing/2014/main" val="1507938394"/>
                    </a:ext>
                  </a:extLst>
                </a:gridCol>
                <a:gridCol w="1682605">
                  <a:extLst>
                    <a:ext uri="{9D8B030D-6E8A-4147-A177-3AD203B41FA5}">
                      <a16:colId xmlns:a16="http://schemas.microsoft.com/office/drawing/2014/main" val="1652847842"/>
                    </a:ext>
                  </a:extLst>
                </a:gridCol>
                <a:gridCol w="1682605">
                  <a:extLst>
                    <a:ext uri="{9D8B030D-6E8A-4147-A177-3AD203B41FA5}">
                      <a16:colId xmlns:a16="http://schemas.microsoft.com/office/drawing/2014/main" val="1022008797"/>
                    </a:ext>
                  </a:extLst>
                </a:gridCol>
                <a:gridCol w="1682605">
                  <a:extLst>
                    <a:ext uri="{9D8B030D-6E8A-4147-A177-3AD203B41FA5}">
                      <a16:colId xmlns:a16="http://schemas.microsoft.com/office/drawing/2014/main" val="1097444571"/>
                    </a:ext>
                  </a:extLst>
                </a:gridCol>
              </a:tblGrid>
              <a:tr h="338908">
                <a:tc>
                  <a:txBody>
                    <a:bodyPr/>
                    <a:lstStyle/>
                    <a:p>
                      <a:r>
                        <a:rPr lang="en-US" sz="1600" dirty="0"/>
                        <a:t>User 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 defect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of</a:t>
                      </a:r>
                      <a:r>
                        <a:rPr lang="en-US" sz="1600" baseline="0" dirty="0"/>
                        <a:t> defects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96538"/>
                  </a:ext>
                </a:extLst>
              </a:tr>
              <a:tr h="36158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2611"/>
                  </a:ext>
                </a:extLst>
              </a:tr>
              <a:tr h="36158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2930"/>
                  </a:ext>
                </a:extLst>
              </a:tr>
              <a:tr h="36158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27534"/>
                  </a:ext>
                </a:extLst>
              </a:tr>
              <a:tr h="36158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22500"/>
                  </a:ext>
                </a:extLst>
              </a:tr>
              <a:tr h="36158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5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0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7652"/>
            <a:ext cx="8596668" cy="5113711"/>
          </a:xfrm>
        </p:spPr>
        <p:txBody>
          <a:bodyPr/>
          <a:lstStyle/>
          <a:p>
            <a:r>
              <a:rPr lang="en-US" dirty="0"/>
              <a:t>We use Recurrent Neural Network (RNN) to get a context vector for the user story. </a:t>
            </a:r>
          </a:p>
          <a:p>
            <a:r>
              <a:rPr lang="en-US" dirty="0"/>
              <a:t>This context vector is then passed to two different classifiers for predicting which departments will have defects and no of defects in the department. </a:t>
            </a:r>
          </a:p>
          <a:p>
            <a:r>
              <a:rPr lang="en-US" dirty="0"/>
              <a:t>This is shown below: </a:t>
            </a:r>
          </a:p>
          <a:p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700496" y="2756453"/>
            <a:ext cx="7016140" cy="3724383"/>
            <a:chOff x="2204079" y="3074505"/>
            <a:chExt cx="7016140" cy="3724383"/>
          </a:xfrm>
        </p:grpSpPr>
        <p:grpSp>
          <p:nvGrpSpPr>
            <p:cNvPr id="40" name="Group 39"/>
            <p:cNvGrpSpPr/>
            <p:nvPr/>
          </p:nvGrpSpPr>
          <p:grpSpPr>
            <a:xfrm>
              <a:off x="2204079" y="3074505"/>
              <a:ext cx="5296651" cy="3106849"/>
              <a:chOff x="1017466" y="3161049"/>
              <a:chExt cx="5039594" cy="240529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017466" y="4154147"/>
                <a:ext cx="318052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665349" y="4154147"/>
                <a:ext cx="318052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713741" y="4154147"/>
                <a:ext cx="318052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61624" y="4154148"/>
                <a:ext cx="318052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>
                <a:stCxn id="41" idx="3"/>
                <a:endCxn id="42" idx="1"/>
              </p:cNvCxnSpPr>
              <p:nvPr/>
            </p:nvCxnSpPr>
            <p:spPr>
              <a:xfrm>
                <a:off x="1335518" y="4339678"/>
                <a:ext cx="3298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2" idx="3"/>
              </p:cNvCxnSpPr>
              <p:nvPr/>
            </p:nvCxnSpPr>
            <p:spPr>
              <a:xfrm flipV="1">
                <a:off x="1983401" y="4339677"/>
                <a:ext cx="72886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3031793" y="4339675"/>
                <a:ext cx="32983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5207437" y="3161049"/>
                <a:ext cx="466023" cy="99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207438" y="4525209"/>
                <a:ext cx="466023" cy="99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endCxn id="48" idx="1"/>
              </p:cNvCxnSpPr>
              <p:nvPr/>
            </p:nvCxnSpPr>
            <p:spPr>
              <a:xfrm flipV="1">
                <a:off x="3699767" y="3657598"/>
                <a:ext cx="1507670" cy="675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4" idx="3"/>
                <a:endCxn id="49" idx="1"/>
              </p:cNvCxnSpPr>
              <p:nvPr/>
            </p:nvCxnSpPr>
            <p:spPr>
              <a:xfrm>
                <a:off x="3679676" y="4339679"/>
                <a:ext cx="1527762" cy="682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679206" y="3161049"/>
                <a:ext cx="337281" cy="159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5653582" y="4541765"/>
                <a:ext cx="337281" cy="159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5686680" y="4731009"/>
                <a:ext cx="337281" cy="159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5679206" y="3369365"/>
                <a:ext cx="337281" cy="159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686680" y="5381226"/>
                <a:ext cx="370380" cy="185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5686680" y="5196104"/>
                <a:ext cx="370380" cy="185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5620483" y="3970064"/>
                <a:ext cx="370380" cy="185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73460" y="3817031"/>
                <a:ext cx="370380" cy="185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 rot="19898688">
              <a:off x="5099979" y="3827425"/>
              <a:ext cx="1620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Context Vector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 rot="1651153">
              <a:off x="5184288" y="4898914"/>
              <a:ext cx="1620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Context Vector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2371216" y="4960638"/>
              <a:ext cx="167138" cy="34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3026885" y="4943541"/>
              <a:ext cx="167138" cy="34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4068897" y="4943541"/>
              <a:ext cx="85117" cy="364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667404" y="4943541"/>
              <a:ext cx="196107" cy="368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310016" y="5358654"/>
              <a:ext cx="2829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Vectorised</a:t>
              </a:r>
              <a:r>
                <a:rPr lang="en-US" sz="1400" dirty="0"/>
                <a:t> User Story to </a:t>
              </a:r>
              <a:r>
                <a:rPr lang="en-US" sz="1400" dirty="0" err="1"/>
                <a:t>analyse</a:t>
              </a:r>
              <a:r>
                <a:rPr lang="en-US" sz="1400" dirty="0"/>
                <a:t> 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02986" y="42878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 rot="5400000">
              <a:off x="7259659" y="3642994"/>
              <a:ext cx="524001" cy="378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 rot="5400000">
              <a:off x="7238729" y="5412916"/>
              <a:ext cx="524001" cy="378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70551" y="3490412"/>
              <a:ext cx="1530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Has Defect Prediction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90114" y="5253434"/>
              <a:ext cx="1530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 of defects Prediction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002552" y="6337223"/>
              <a:ext cx="2217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Each output node of the classifier is a department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343272" y="3931262"/>
              <a:ext cx="719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RNN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607769" y="3566298"/>
              <a:ext cx="719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ANN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05177" y="5304685"/>
              <a:ext cx="719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41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0574"/>
            <a:ext cx="8596668" cy="1320800"/>
          </a:xfrm>
        </p:spPr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739"/>
            <a:ext cx="8943744" cy="4583623"/>
          </a:xfrm>
        </p:spPr>
        <p:txBody>
          <a:bodyPr/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Artificial intelligence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the study of agents that perceive the world around them, form plans, and make decisions to achieve their goals </a:t>
            </a:r>
          </a:p>
          <a:p>
            <a:pPr lvl="1" algn="just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Ability to interact with the world (speech, vision, motion, manipulation)</a:t>
            </a:r>
          </a:p>
          <a:p>
            <a:pPr lvl="1" algn="just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Ability to model the world and to reason about it</a:t>
            </a:r>
          </a:p>
          <a:p>
            <a:pPr lvl="1" algn="just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Ability to learn and to adapt</a:t>
            </a:r>
          </a:p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subfield of AI, looking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patterns in vast amounts of data that is just too big for humans to analyze.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Its goal is to enable computers to learn on their own.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4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understand machine learning, you need to have basic knowledge of Python programming. </a:t>
            </a:r>
          </a:p>
          <a:p>
            <a:r>
              <a:rPr lang="en-US" dirty="0"/>
              <a:t>It is recommend to have a good hands on with data structures in python -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 In addition, there are a number of libraries and packages generally used in performing various machine learning tasks as listed below −</a:t>
            </a:r>
          </a:p>
          <a:p>
            <a:pPr lvl="1"/>
            <a:r>
              <a:rPr lang="en-US" b="1" dirty="0" err="1"/>
              <a:t>numpy</a:t>
            </a:r>
            <a:r>
              <a:rPr lang="en-US" dirty="0"/>
              <a:t> − is used for its N-dimensional array objects</a:t>
            </a:r>
          </a:p>
          <a:p>
            <a:pPr lvl="1"/>
            <a:r>
              <a:rPr lang="en-US" b="1" dirty="0"/>
              <a:t>pandas</a:t>
            </a:r>
            <a:r>
              <a:rPr lang="en-US" dirty="0"/>
              <a:t> − is a data analysis library that includes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b="1" dirty="0" err="1"/>
              <a:t>matplotlib</a:t>
            </a:r>
            <a:r>
              <a:rPr lang="en-US" dirty="0"/>
              <a:t> − is 2D plotting library for creating graphs and plots</a:t>
            </a:r>
          </a:p>
          <a:p>
            <a:pPr lvl="1"/>
            <a:r>
              <a:rPr lang="en-US" b="1" dirty="0" err="1"/>
              <a:t>scikit</a:t>
            </a:r>
            <a:r>
              <a:rPr lang="en-US" b="1" dirty="0"/>
              <a:t>-learn</a:t>
            </a:r>
            <a:r>
              <a:rPr lang="en-US" dirty="0"/>
              <a:t> − the algorithms used for data analysis and data mining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014" y="0"/>
            <a:ext cx="12526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08" y="1378711"/>
            <a:ext cx="9102770" cy="433297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any process by which a system improves performance from experience.</a:t>
            </a:r>
            <a:endParaRPr lang="en-US" sz="2400" dirty="0"/>
          </a:p>
          <a:p>
            <a:pPr lvl="1"/>
            <a:r>
              <a:rPr lang="en-US" sz="2000" dirty="0"/>
              <a:t>Learning = Improving with experience at some task</a:t>
            </a:r>
          </a:p>
          <a:p>
            <a:pPr lvl="1"/>
            <a:r>
              <a:rPr lang="en-US" sz="2000" dirty="0"/>
              <a:t>Improve over task </a:t>
            </a:r>
            <a:r>
              <a:rPr lang="en-US" sz="2000" i="1" dirty="0"/>
              <a:t>T</a:t>
            </a:r>
            <a:endParaRPr lang="en-US" sz="2000" dirty="0"/>
          </a:p>
          <a:p>
            <a:pPr lvl="1"/>
            <a:r>
              <a:rPr lang="en-US" sz="2000" dirty="0"/>
              <a:t>With respect to performance measure, </a:t>
            </a:r>
            <a:r>
              <a:rPr lang="en-US" sz="2000" i="1" dirty="0"/>
              <a:t>P </a:t>
            </a:r>
            <a:endParaRPr lang="en-US" sz="2000" dirty="0"/>
          </a:p>
          <a:p>
            <a:pPr lvl="1"/>
            <a:r>
              <a:rPr lang="en-US" sz="2000" dirty="0"/>
              <a:t>Based on experience, </a:t>
            </a:r>
            <a:r>
              <a:rPr lang="en-US" sz="2000" i="1" dirty="0"/>
              <a:t>E</a:t>
            </a:r>
            <a:r>
              <a:rPr lang="en-US" sz="2000" dirty="0"/>
              <a:t>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Spam Filtering  </a:t>
            </a:r>
          </a:p>
          <a:p>
            <a:pPr marL="457200" lvl="1" indent="0">
              <a:buNone/>
            </a:pPr>
            <a:r>
              <a:rPr lang="en-US" i="1" dirty="0"/>
              <a:t>T</a:t>
            </a:r>
            <a:r>
              <a:rPr lang="en-US" dirty="0"/>
              <a:t>: Identify Spam Emails </a:t>
            </a:r>
          </a:p>
          <a:p>
            <a:pPr marL="0" indent="0">
              <a:buNone/>
            </a:pPr>
            <a:r>
              <a:rPr lang="en-US" dirty="0"/>
              <a:t>	P: spam emails that were filtered  (labeled spam)+ non spam (labelled non 	spam)/total samples(including wrong prediction)</a:t>
            </a:r>
          </a:p>
          <a:p>
            <a:pPr marL="0" indent="0">
              <a:buNone/>
            </a:pPr>
            <a:r>
              <a:rPr lang="en-US" i="1" dirty="0"/>
              <a:t>	E</a:t>
            </a:r>
            <a:r>
              <a:rPr lang="en-US" dirty="0"/>
              <a:t>: a database of emails that were labelled by users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5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Learning: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7097"/>
            <a:ext cx="8596668" cy="42258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a data set containing training examples with associated correct labels. There are two types: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Classification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assigns new observations to 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(discrete target label Y such as if input X is a cat or dog? ) to which they most likely belong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predicts a continuous target variable Y. It allows you to estimate a value, such as housing prices or human lifespan, based on input data X.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Supervised Learning: Classification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736"/>
            <a:ext cx="8596668" cy="477029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learning to classify handwritten digits.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supervised learning algorithm takes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thousands of pictures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handwritten digits along with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containing the correct number each image represents.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algorithm will then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learn the relationship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between the images and their associated numbers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that learned relationship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classify completely new images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(without labels) that the machine hasn’t seen before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1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Supervised Learning: Regression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736"/>
            <a:ext cx="8596668" cy="477029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predicting the stock prices of a company based on stock prices of the week: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takes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thousands of sets of weekly stock prices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along with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containing the stock price of the day after the week.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algorithm will then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learn the relationship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between the stock price and previous week’s stock prices.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relationship will be in the form of y = f(x)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Where y is stock price and x is the previous week’s stock price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assume the relationship to be y = mx + b then we will estimating m and b based on the training data to predict stock prices in future.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Apply this learned relationship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predict stock prices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based on weekly stock data which is not in training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9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7009"/>
            <a:ext cx="9208788" cy="589721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us say that there are 5 different departments that can have a defect for a particular user story.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we have data set in the following form for user story 1: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Classification </a:t>
            </a:r>
          </a:p>
          <a:p>
            <a:pPr lvl="1"/>
            <a:r>
              <a:rPr lang="en-US" dirty="0"/>
              <a:t>If we have to predict whether department will have defect for a particular user story. </a:t>
            </a:r>
          </a:p>
          <a:p>
            <a:r>
              <a:rPr lang="en-US" dirty="0"/>
              <a:t>Regression </a:t>
            </a:r>
          </a:p>
          <a:p>
            <a:pPr lvl="1"/>
            <a:r>
              <a:rPr lang="en-US" dirty="0"/>
              <a:t>If we have to predict the number of defects in a particular department for a given user story.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65372"/>
              </p:ext>
            </p:extLst>
          </p:nvPr>
        </p:nvGraphicFramePr>
        <p:xfrm>
          <a:off x="2853634" y="2769549"/>
          <a:ext cx="6555408" cy="175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52">
                  <a:extLst>
                    <a:ext uri="{9D8B030D-6E8A-4147-A177-3AD203B41FA5}">
                      <a16:colId xmlns:a16="http://schemas.microsoft.com/office/drawing/2014/main" val="1507938394"/>
                    </a:ext>
                  </a:extLst>
                </a:gridCol>
                <a:gridCol w="1638852">
                  <a:extLst>
                    <a:ext uri="{9D8B030D-6E8A-4147-A177-3AD203B41FA5}">
                      <a16:colId xmlns:a16="http://schemas.microsoft.com/office/drawing/2014/main" val="1652847842"/>
                    </a:ext>
                  </a:extLst>
                </a:gridCol>
                <a:gridCol w="1638852">
                  <a:extLst>
                    <a:ext uri="{9D8B030D-6E8A-4147-A177-3AD203B41FA5}">
                      <a16:colId xmlns:a16="http://schemas.microsoft.com/office/drawing/2014/main" val="1022008797"/>
                    </a:ext>
                  </a:extLst>
                </a:gridCol>
                <a:gridCol w="1638852">
                  <a:extLst>
                    <a:ext uri="{9D8B030D-6E8A-4147-A177-3AD203B41FA5}">
                      <a16:colId xmlns:a16="http://schemas.microsoft.com/office/drawing/2014/main" val="1097444571"/>
                    </a:ext>
                  </a:extLst>
                </a:gridCol>
              </a:tblGrid>
              <a:tr h="292678">
                <a:tc>
                  <a:txBody>
                    <a:bodyPr/>
                    <a:lstStyle/>
                    <a:p>
                      <a:r>
                        <a:rPr lang="en-US" sz="1200" dirty="0"/>
                        <a:t>User 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Has defect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of</a:t>
                      </a:r>
                      <a:r>
                        <a:rPr lang="en-US" sz="1200" baseline="0" dirty="0"/>
                        <a:t> defects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96538"/>
                  </a:ext>
                </a:extLst>
              </a:tr>
              <a:tr h="29267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2611"/>
                  </a:ext>
                </a:extLst>
              </a:tr>
              <a:tr h="29267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2930"/>
                  </a:ext>
                </a:extLst>
              </a:tr>
              <a:tr h="29267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27534"/>
                  </a:ext>
                </a:extLst>
              </a:tr>
              <a:tr h="29267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22500"/>
                  </a:ext>
                </a:extLst>
              </a:tr>
              <a:tr h="29267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5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7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Learning: Unsupervised Learning: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Unsupervised learning methods are techniques trying to find hidden structure out of unlabeled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Clustering techniques are on of the most popular type of unsupervised learning algorithms.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 set of inputs is to be divided into groups. The groups are not known beforehand, making this typically an unsupervised task. i.e.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 do not have labelled data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refers to reducing the complexity of the data while keeping as much of the relevant structure as possible. In other words 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inding the best low dimensional representation of the data.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93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1392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AI in Software Testing</vt:lpstr>
      <vt:lpstr>Artificial Intelligence</vt:lpstr>
      <vt:lpstr>PowerPoint Presentation</vt:lpstr>
      <vt:lpstr>What is learning?</vt:lpstr>
      <vt:lpstr>Types of Machine Learning: Supervised Learning</vt:lpstr>
      <vt:lpstr>Supervised Learning: Classification Example </vt:lpstr>
      <vt:lpstr>Supervised Learning: Regression Example </vt:lpstr>
      <vt:lpstr>Supervised Learning in Testing</vt:lpstr>
      <vt:lpstr>Types of Machine Learning: Unsupervised Learning:</vt:lpstr>
      <vt:lpstr>Commonly used Unsupervised Learning Algorithms and their modules in python.</vt:lpstr>
      <vt:lpstr>K-Means Clustering</vt:lpstr>
      <vt:lpstr>K-Means Clustering</vt:lpstr>
      <vt:lpstr>PowerPoint Presentation</vt:lpstr>
      <vt:lpstr>K-Means Clustering</vt:lpstr>
      <vt:lpstr>Deep Learning </vt:lpstr>
      <vt:lpstr>How is Deep Learning different from Machine Learning? </vt:lpstr>
      <vt:lpstr>When to use Deep Learning? </vt:lpstr>
      <vt:lpstr>Deep Learning in Testing </vt:lpstr>
      <vt:lpstr>PowerPoint Presentation</vt:lpstr>
      <vt:lpstr>Getting Started with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Software Testing</dc:title>
  <dc:creator>Goel, Ayush</dc:creator>
  <cp:lastModifiedBy>Chandra, Risheek G</cp:lastModifiedBy>
  <cp:revision>29</cp:revision>
  <dcterms:created xsi:type="dcterms:W3CDTF">2019-02-13T08:45:53Z</dcterms:created>
  <dcterms:modified xsi:type="dcterms:W3CDTF">2019-02-13T16:55:00Z</dcterms:modified>
</cp:coreProperties>
</file>