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33"/>
  </p:notesMasterIdLst>
  <p:sldIdLst>
    <p:sldId id="256" r:id="rId2"/>
    <p:sldId id="257" r:id="rId3"/>
    <p:sldId id="381" r:id="rId4"/>
    <p:sldId id="258" r:id="rId5"/>
    <p:sldId id="264" r:id="rId6"/>
    <p:sldId id="260" r:id="rId7"/>
    <p:sldId id="265" r:id="rId8"/>
    <p:sldId id="385" r:id="rId9"/>
    <p:sldId id="267" r:id="rId10"/>
    <p:sldId id="261" r:id="rId11"/>
    <p:sldId id="262" r:id="rId12"/>
    <p:sldId id="268" r:id="rId13"/>
    <p:sldId id="269" r:id="rId14"/>
    <p:sldId id="263" r:id="rId15"/>
    <p:sldId id="270" r:id="rId16"/>
    <p:sldId id="271" r:id="rId17"/>
    <p:sldId id="272" r:id="rId18"/>
    <p:sldId id="273" r:id="rId19"/>
    <p:sldId id="405" r:id="rId20"/>
    <p:sldId id="406" r:id="rId21"/>
    <p:sldId id="382" r:id="rId22"/>
    <p:sldId id="277" r:id="rId23"/>
    <p:sldId id="278" r:id="rId24"/>
    <p:sldId id="279" r:id="rId25"/>
    <p:sldId id="280" r:id="rId26"/>
    <p:sldId id="281" r:id="rId27"/>
    <p:sldId id="282" r:id="rId28"/>
    <p:sldId id="283" r:id="rId29"/>
    <p:sldId id="284" r:id="rId30"/>
    <p:sldId id="287" r:id="rId31"/>
    <p:sldId id="288" r:id="rId32"/>
    <p:sldId id="289" r:id="rId33"/>
    <p:sldId id="290" r:id="rId34"/>
    <p:sldId id="404" r:id="rId35"/>
    <p:sldId id="286" r:id="rId36"/>
    <p:sldId id="400" r:id="rId37"/>
    <p:sldId id="401" r:id="rId38"/>
    <p:sldId id="402" r:id="rId39"/>
    <p:sldId id="403" r:id="rId40"/>
    <p:sldId id="292" r:id="rId41"/>
    <p:sldId id="293" r:id="rId42"/>
    <p:sldId id="294" r:id="rId43"/>
    <p:sldId id="383" r:id="rId44"/>
    <p:sldId id="295" r:id="rId45"/>
    <p:sldId id="387" r:id="rId46"/>
    <p:sldId id="388" r:id="rId47"/>
    <p:sldId id="389" r:id="rId48"/>
    <p:sldId id="296" r:id="rId49"/>
    <p:sldId id="297" r:id="rId50"/>
    <p:sldId id="391" r:id="rId51"/>
    <p:sldId id="390" r:id="rId52"/>
    <p:sldId id="299" r:id="rId53"/>
    <p:sldId id="300" r:id="rId54"/>
    <p:sldId id="301" r:id="rId55"/>
    <p:sldId id="302" r:id="rId56"/>
    <p:sldId id="303" r:id="rId57"/>
    <p:sldId id="304" r:id="rId58"/>
    <p:sldId id="305" r:id="rId59"/>
    <p:sldId id="306" r:id="rId60"/>
    <p:sldId id="392" r:id="rId61"/>
    <p:sldId id="393" r:id="rId62"/>
    <p:sldId id="394" r:id="rId63"/>
    <p:sldId id="395" r:id="rId64"/>
    <p:sldId id="396" r:id="rId65"/>
    <p:sldId id="307" r:id="rId66"/>
    <p:sldId id="308" r:id="rId67"/>
    <p:sldId id="309" r:id="rId68"/>
    <p:sldId id="310"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2" r:id="rId100"/>
    <p:sldId id="353" r:id="rId101"/>
    <p:sldId id="355" r:id="rId102"/>
    <p:sldId id="359" r:id="rId103"/>
    <p:sldId id="361" r:id="rId104"/>
    <p:sldId id="362" r:id="rId105"/>
    <p:sldId id="371" r:id="rId106"/>
    <p:sldId id="372" r:id="rId107"/>
    <p:sldId id="374" r:id="rId108"/>
    <p:sldId id="410" r:id="rId109"/>
    <p:sldId id="363" r:id="rId110"/>
    <p:sldId id="364" r:id="rId111"/>
    <p:sldId id="365" r:id="rId112"/>
    <p:sldId id="366" r:id="rId113"/>
    <p:sldId id="411" r:id="rId114"/>
    <p:sldId id="367" r:id="rId115"/>
    <p:sldId id="368" r:id="rId116"/>
    <p:sldId id="369" r:id="rId117"/>
    <p:sldId id="412" r:id="rId118"/>
    <p:sldId id="413" r:id="rId119"/>
    <p:sldId id="384" r:id="rId120"/>
    <p:sldId id="375" r:id="rId121"/>
    <p:sldId id="376" r:id="rId122"/>
    <p:sldId id="414" r:id="rId123"/>
    <p:sldId id="377" r:id="rId124"/>
    <p:sldId id="378" r:id="rId125"/>
    <p:sldId id="416" r:id="rId126"/>
    <p:sldId id="379" r:id="rId127"/>
    <p:sldId id="380" r:id="rId128"/>
    <p:sldId id="418" r:id="rId129"/>
    <p:sldId id="419" r:id="rId130"/>
    <p:sldId id="417" r:id="rId131"/>
    <p:sldId id="420"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CC"/>
    <a:srgbClr val="0066FF"/>
    <a:srgbClr val="FF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p:cViewPr varScale="1">
        <p:scale>
          <a:sx n="86" d="100"/>
          <a:sy n="86" d="100"/>
        </p:scale>
        <p:origin x="533" y="62"/>
      </p:cViewPr>
      <p:guideLst>
        <p:guide orient="horz" pos="2160"/>
        <p:guide pos="3840"/>
      </p:guideLst>
    </p:cSldViewPr>
  </p:slideViewPr>
  <p:notesTextViewPr>
    <p:cViewPr>
      <p:scale>
        <a:sx n="1" d="1"/>
        <a:sy n="1" d="1"/>
      </p:scale>
      <p:origin x="0" y="0"/>
    </p:cViewPr>
  </p:notesTextViewPr>
  <p:sorterViewPr>
    <p:cViewPr>
      <p:scale>
        <a:sx n="100" d="100"/>
        <a:sy n="100" d="100"/>
      </p:scale>
      <p:origin x="0" y="278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notesMaster" Target="notesMasters/notesMaster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slide" Target="slides/slide125.xml" /><Relationship Id="rId134"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theme" Target="theme/theme1.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E98D1-137A-4771-A961-FAC1438EFEB8}" type="datetimeFigureOut">
              <a:rPr lang="en-US" smtClean="0"/>
              <a:t>1/31/2019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125F4-9DDA-44AC-A455-8795B6A7ECE4}" type="slidenum">
              <a:rPr lang="en-US" smtClean="0"/>
              <a:t>‹#›</a:t>
            </a:fld>
            <a:endParaRPr lang="en-US"/>
          </a:p>
        </p:txBody>
      </p:sp>
    </p:spTree>
    <p:extLst>
      <p:ext uri="{BB962C8B-B14F-4D97-AF65-F5344CB8AC3E}">
        <p14:creationId xmlns:p14="http://schemas.microsoft.com/office/powerpoint/2010/main" val="220570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Potential duplication</a:t>
            </a:r>
            <a:r>
              <a:rPr lang="en-US" sz="1200" b="0" i="0" kern="1200" dirty="0">
                <a:solidFill>
                  <a:schemeClr val="tx1"/>
                </a:solidFill>
                <a:effectLst/>
                <a:latin typeface="+mn-lt"/>
                <a:ea typeface="+mn-ea"/>
                <a:cs typeface="+mn-cs"/>
              </a:rPr>
              <a:t>. As more and more records are added to the database it becomes difficult to avoid duplicate records. This is because there is no mechanism built in to the system to prevent duplication. Later you will see how 'primary keys' are used to prevent this.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Non-unique records</a:t>
            </a:r>
            <a:r>
              <a:rPr lang="en-US" sz="1200" b="0" i="0" kern="1200" dirty="0">
                <a:solidFill>
                  <a:schemeClr val="tx1"/>
                </a:solidFill>
                <a:effectLst/>
                <a:latin typeface="+mn-lt"/>
                <a:ea typeface="+mn-ea"/>
                <a:cs typeface="+mn-cs"/>
              </a:rPr>
              <a:t>. Notice that </a:t>
            </a:r>
            <a:r>
              <a:rPr lang="en-US" sz="1200" b="0" i="0" kern="1200" dirty="0" err="1">
                <a:solidFill>
                  <a:schemeClr val="tx1"/>
                </a:solidFill>
                <a:effectLst/>
                <a:latin typeface="+mn-lt"/>
                <a:ea typeface="+mn-ea"/>
                <a:cs typeface="+mn-cs"/>
              </a:rPr>
              <a:t>Mr</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Mrs</a:t>
            </a:r>
            <a:r>
              <a:rPr lang="en-US" sz="1200" b="0" i="0" kern="1200" dirty="0">
                <a:solidFill>
                  <a:schemeClr val="tx1"/>
                </a:solidFill>
                <a:effectLst/>
                <a:latin typeface="+mn-lt"/>
                <a:ea typeface="+mn-ea"/>
                <a:cs typeface="+mn-cs"/>
              </a:rPr>
              <a:t> Jones have identical ID's. This is because the person producing this database decided they may want to sort on identical telephone numbers and so has applied identical ID to the two records. This is fine for that purpose, but suppose you only wanted to extract </a:t>
            </a:r>
            <a:r>
              <a:rPr lang="en-US" sz="1200" b="0" i="0" kern="1200" dirty="0" err="1">
                <a:solidFill>
                  <a:schemeClr val="tx1"/>
                </a:solidFill>
                <a:effectLst/>
                <a:latin typeface="+mn-lt"/>
                <a:ea typeface="+mn-ea"/>
                <a:cs typeface="+mn-cs"/>
              </a:rPr>
              <a:t>Mrs</a:t>
            </a:r>
            <a:r>
              <a:rPr lang="en-US" sz="1200" b="0" i="0" kern="1200" dirty="0">
                <a:solidFill>
                  <a:schemeClr val="tx1"/>
                </a:solidFill>
                <a:effectLst/>
                <a:latin typeface="+mn-lt"/>
                <a:ea typeface="+mn-ea"/>
                <a:cs typeface="+mn-cs"/>
              </a:rPr>
              <a:t> Jones' record. Now it is much more difficult.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Harder to update</a:t>
            </a:r>
            <a:r>
              <a:rPr lang="en-US" sz="1200" b="0" i="0" kern="1200" dirty="0">
                <a:solidFill>
                  <a:schemeClr val="tx1"/>
                </a:solidFill>
                <a:effectLst/>
                <a:latin typeface="+mn-lt"/>
                <a:ea typeface="+mn-ea"/>
                <a:cs typeface="+mn-cs"/>
              </a:rPr>
              <a:t>. Suppose that this flat file database also stored their work place details - this will result in multiple records for each person. Again, this is fine - but suppose Sandra Jones now wanted to be known as 'Sandra Thompson' after re-marrying? This will have to be done over potentially many records and so flat file updates are more error-prone than other methods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Inherently inefficient</a:t>
            </a:r>
            <a:r>
              <a:rPr lang="en-US" sz="1200" b="0" i="0" kern="1200" dirty="0">
                <a:solidFill>
                  <a:schemeClr val="tx1"/>
                </a:solidFill>
                <a:effectLst/>
                <a:latin typeface="+mn-lt"/>
                <a:ea typeface="+mn-ea"/>
                <a:cs typeface="+mn-cs"/>
              </a:rPr>
              <a:t>. Consider a situation where the database now needs to hold an extra field to hold their email address. If there are tens of thousands of records, there may be many people having no email address, but each record in a flat file database has to have the same fields, whether they are used or not. Other methods avoid this wasted storage.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Harder to change data format</a:t>
            </a:r>
            <a:r>
              <a:rPr lang="en-US" sz="1200" b="0" i="0" kern="1200" dirty="0">
                <a:solidFill>
                  <a:schemeClr val="tx1"/>
                </a:solidFill>
                <a:effectLst/>
                <a:latin typeface="+mn-lt"/>
                <a:ea typeface="+mn-ea"/>
                <a:cs typeface="+mn-cs"/>
              </a:rPr>
              <a:t>. Suppose the telephone numbers now have to have a dash between the area code and the rest of the number, like this 0223-44033. Adding that extra dash over tens of thousands of records would be a significant task in a flat file database.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Poor at complex queries.</a:t>
            </a:r>
            <a:r>
              <a:rPr lang="en-US" sz="1200" b="0" i="0" kern="1200" dirty="0">
                <a:solidFill>
                  <a:schemeClr val="tx1"/>
                </a:solidFill>
                <a:effectLst/>
                <a:latin typeface="+mn-lt"/>
                <a:ea typeface="+mn-ea"/>
                <a:cs typeface="+mn-cs"/>
              </a:rPr>
              <a:t> If we wanted to find all records with a specific telephone number, this is a simple single-field criteria that a flat file can easily deal with. But now suppose we wanted all people living in Hull who share the same surname and similar postcode? - the criteria can quickly become too complex for a flat file to manage.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Poor at limiting access.</a:t>
            </a:r>
            <a:r>
              <a:rPr lang="en-US" sz="1200" b="0" i="0" kern="1200" dirty="0">
                <a:solidFill>
                  <a:schemeClr val="tx1"/>
                </a:solidFill>
                <a:effectLst/>
                <a:latin typeface="+mn-lt"/>
                <a:ea typeface="+mn-ea"/>
                <a:cs typeface="+mn-cs"/>
              </a:rPr>
              <a:t> Suppose this flat file database held a confidential field in each record that only certain staff are allowed to see - perhaps salaries. This is difficult to achieve in a flat file database - once a person has entered a valid password to gain access, that person is able to see everything.</a:t>
            </a:r>
          </a:p>
          <a:p>
            <a:endParaRPr lang="en-US" dirty="0"/>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a:t>
            </a:fld>
            <a:endParaRPr lang="en-US"/>
          </a:p>
        </p:txBody>
      </p:sp>
    </p:spTree>
    <p:extLst>
      <p:ext uri="{BB962C8B-B14F-4D97-AF65-F5344CB8AC3E}">
        <p14:creationId xmlns:p14="http://schemas.microsoft.com/office/powerpoint/2010/main" val="81299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52</a:t>
            </a:fld>
            <a:endParaRPr lang="en-US"/>
          </a:p>
        </p:txBody>
      </p:sp>
    </p:spTree>
    <p:extLst>
      <p:ext uri="{BB962C8B-B14F-4D97-AF65-F5344CB8AC3E}">
        <p14:creationId xmlns:p14="http://schemas.microsoft.com/office/powerpoint/2010/main" val="143431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example of First Normal Form there are two rows for Adam, to include multiple subjects that he has opted for. While this is searchable, and follows First normal form, it is an inefficient use of space. Also in the above Table in First Normal Form, while the candidate key is {</a:t>
            </a:r>
            <a:r>
              <a:rPr lang="en-US" b="1" dirty="0"/>
              <a:t>College, Student</a:t>
            </a:r>
            <a:r>
              <a:rPr lang="en-US" dirty="0"/>
              <a:t>}, </a:t>
            </a:r>
            <a:r>
              <a:rPr lang="en-US" b="1" dirty="0"/>
              <a:t>Age</a:t>
            </a:r>
            <a:r>
              <a:rPr lang="en-US" dirty="0"/>
              <a:t> of Student only depends on Student column, which is incorrect as per Second Normal Form. To achieve second normal form, it would be helpful to split out the subjects into an independent table, and match them up using the student names as foreign keys.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53</a:t>
            </a:fld>
            <a:endParaRPr lang="en-US"/>
          </a:p>
        </p:txBody>
      </p:sp>
    </p:spTree>
    <p:extLst>
      <p:ext uri="{BB962C8B-B14F-4D97-AF65-F5344CB8AC3E}">
        <p14:creationId xmlns:p14="http://schemas.microsoft.com/office/powerpoint/2010/main" val="129772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example of First Normal Form there are two rows for Adam, to include multiple subjects that he has opted for. While this is searchable, and follows First normal form, it is an inefficient use of space. Also in the above Table in First Normal Form, while the candidate key is {</a:t>
            </a:r>
            <a:r>
              <a:rPr lang="en-US" b="1" dirty="0"/>
              <a:t>Student</a:t>
            </a:r>
            <a:r>
              <a:rPr lang="en-US" dirty="0"/>
              <a:t>, </a:t>
            </a:r>
            <a:r>
              <a:rPr lang="en-US" b="1" dirty="0"/>
              <a:t>Subject</a:t>
            </a:r>
            <a:r>
              <a:rPr lang="en-US" dirty="0"/>
              <a:t>}, </a:t>
            </a:r>
            <a:r>
              <a:rPr lang="en-US" b="1" dirty="0"/>
              <a:t>Age</a:t>
            </a:r>
            <a:r>
              <a:rPr lang="en-US" dirty="0"/>
              <a:t> of Student only depends on Student column, which is incorrect as per Second Normal Form. To achieve second normal form, it would be helpful to split out the subjects into an independent table, and match them up using the student names as foreign keys.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54</a:t>
            </a:fld>
            <a:endParaRPr lang="en-US"/>
          </a:p>
        </p:txBody>
      </p:sp>
    </p:spTree>
    <p:extLst>
      <p:ext uri="{BB962C8B-B14F-4D97-AF65-F5344CB8AC3E}">
        <p14:creationId xmlns:p14="http://schemas.microsoft.com/office/powerpoint/2010/main" val="1297726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example of First Normal Form there are two rows for Adam, to include multiple subjects that he has opted for. While this is searchable, and follows First normal form, it is an inefficient use of space. Also in the above Table in First Normal Form, while the candidate key is {</a:t>
            </a:r>
            <a:r>
              <a:rPr lang="en-US" b="1" dirty="0"/>
              <a:t>Student</a:t>
            </a:r>
            <a:r>
              <a:rPr lang="en-US" dirty="0"/>
              <a:t>, </a:t>
            </a:r>
            <a:r>
              <a:rPr lang="en-US" b="1" dirty="0"/>
              <a:t>Subject</a:t>
            </a:r>
            <a:r>
              <a:rPr lang="en-US" dirty="0"/>
              <a:t>}, </a:t>
            </a:r>
            <a:r>
              <a:rPr lang="en-US" b="1" dirty="0"/>
              <a:t>Age</a:t>
            </a:r>
            <a:r>
              <a:rPr lang="en-US" dirty="0"/>
              <a:t> of Student only depends on Student column, which is incorrect as per Second Normal Form. To achieve second normal form, it would be helpful to split out the subjects into an independent table, and match them up using the {</a:t>
            </a:r>
            <a:r>
              <a:rPr lang="en-US" b="1" dirty="0"/>
              <a:t>College, Student</a:t>
            </a:r>
            <a:r>
              <a:rPr lang="en-US" dirty="0"/>
              <a:t>} as foreign keys.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55</a:t>
            </a:fld>
            <a:endParaRPr lang="en-US"/>
          </a:p>
        </p:txBody>
      </p:sp>
    </p:spTree>
    <p:extLst>
      <p:ext uri="{BB962C8B-B14F-4D97-AF65-F5344CB8AC3E}">
        <p14:creationId xmlns:p14="http://schemas.microsoft.com/office/powerpoint/2010/main" val="129772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0D0C7FD-9335-4869-B5A3-13C116646995}" type="slidenum">
              <a:rPr lang="en-US" altLang="en-US" sz="1200"/>
              <a:pPr eaLnBrk="1" hangingPunct="1"/>
              <a:t>65</a:t>
            </a:fld>
            <a:endParaRPr lang="en-US" altLang="en-US" sz="1200"/>
          </a:p>
        </p:txBody>
      </p:sp>
      <p:sp>
        <p:nvSpPr>
          <p:cNvPr id="423939" name="Rectangle 2"/>
          <p:cNvSpPr>
            <a:spLocks noGrp="1" noRot="1" noChangeAspect="1" noChangeArrowheads="1" noTextEdit="1"/>
          </p:cNvSpPr>
          <p:nvPr>
            <p:ph type="sldImg"/>
          </p:nvPr>
        </p:nvSpPr>
        <p:spPr>
          <a:xfrm>
            <a:off x="381000" y="685800"/>
            <a:ext cx="6096000" cy="3429000"/>
          </a:xfrm>
          <a:ln/>
        </p:spPr>
      </p:sp>
      <p:sp>
        <p:nvSpPr>
          <p:cNvPr id="423940"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AEB339EF-0F34-4E50-A64F-7F80533930FD}" type="slidenum">
              <a:rPr lang="en-US" altLang="en-US" sz="1200"/>
              <a:pPr eaLnBrk="1" hangingPunct="1"/>
              <a:t>66</a:t>
            </a:fld>
            <a:endParaRPr lang="en-US" altLang="en-US" sz="1200"/>
          </a:p>
        </p:txBody>
      </p:sp>
      <p:sp>
        <p:nvSpPr>
          <p:cNvPr id="424963" name="Rectangle 2"/>
          <p:cNvSpPr>
            <a:spLocks noGrp="1" noRot="1" noChangeAspect="1" noChangeArrowheads="1" noTextEdit="1"/>
          </p:cNvSpPr>
          <p:nvPr>
            <p:ph type="sldImg"/>
          </p:nvPr>
        </p:nvSpPr>
        <p:spPr>
          <a:xfrm>
            <a:off x="381000" y="685800"/>
            <a:ext cx="6096000" cy="3429000"/>
          </a:xfrm>
          <a:ln/>
        </p:spPr>
      </p:sp>
      <p:sp>
        <p:nvSpPr>
          <p:cNvPr id="424964" name="Rectangle 3"/>
          <p:cNvSpPr>
            <a:spLocks noGrp="1" noChangeArrowheads="1"/>
          </p:cNvSpPr>
          <p:nvPr>
            <p:ph type="body" idx="1"/>
          </p:nvPr>
        </p:nvSpPr>
        <p:spPr>
          <a:noFill/>
        </p:spPr>
        <p:txBody>
          <a:bodyPr/>
          <a:lstStyle/>
          <a:p>
            <a:pPr eaLnBrk="1" hangingPunct="1">
              <a:buFontTx/>
              <a:buChar char="•"/>
            </a:pPr>
            <a:r>
              <a:rPr lang="en-US" altLang="en-US" dirty="0"/>
              <a:t>A Database Management System is a collection of Inter-related Data and a set of program to manage and access those Data</a:t>
            </a:r>
          </a:p>
          <a:p>
            <a:pPr eaLnBrk="1" hangingPunct="1">
              <a:buFontTx/>
              <a:buChar char="•"/>
            </a:pPr>
            <a:endParaRPr lang="en-US" altLang="en-US" dirty="0"/>
          </a:p>
          <a:p>
            <a:pPr eaLnBrk="1" hangingPunct="1">
              <a:buFontTx/>
              <a:buChar char="•"/>
            </a:pPr>
            <a:r>
              <a:rPr lang="en-US" altLang="en-US" dirty="0">
                <a:cs typeface="Times New Roman" pitchFamily="18" charset="0"/>
              </a:rPr>
              <a:t>The primary objective of a DBMS is to provide an environment that is convenient and efficient to use in retrieving data FROM and storing information into the database.</a:t>
            </a:r>
            <a:r>
              <a:rPr lang="en-US" altLang="en-US" dirty="0"/>
              <a:t> </a:t>
            </a:r>
          </a:p>
          <a:p>
            <a:pPr eaLnBrk="1" hangingPunct="1">
              <a:buFontTx/>
              <a:buChar char="•"/>
            </a:pPr>
            <a:endParaRPr lang="en-US" altLang="en-US" dirty="0"/>
          </a:p>
          <a:p>
            <a:pPr eaLnBrk="1" hangingPunct="1">
              <a:buFontTx/>
              <a:buChar char="•"/>
            </a:pPr>
            <a:r>
              <a:rPr lang="en-US" altLang="en-US" dirty="0"/>
              <a:t>Some of the DBMS applications are Banking, Airlines, Credit Card transactions, Telecommunication, </a:t>
            </a:r>
            <a:br>
              <a:rPr lang="en-US" altLang="en-US" dirty="0"/>
            </a:br>
            <a:r>
              <a:rPr lang="en-US" altLang="en-US" dirty="0"/>
              <a:t>finance, sales.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D37414B0-F345-47EE-B659-FB895E979B56}" type="slidenum">
              <a:rPr lang="en-US" altLang="en-US" sz="1200"/>
              <a:pPr eaLnBrk="1" hangingPunct="1"/>
              <a:t>67</a:t>
            </a:fld>
            <a:endParaRPr lang="en-US" altLang="en-US" sz="1200"/>
          </a:p>
        </p:txBody>
      </p:sp>
      <p:sp>
        <p:nvSpPr>
          <p:cNvPr id="425987" name="Rectangle 2"/>
          <p:cNvSpPr>
            <a:spLocks noGrp="1" noRot="1" noChangeAspect="1" noChangeArrowheads="1" noTextEdit="1"/>
          </p:cNvSpPr>
          <p:nvPr>
            <p:ph type="sldImg"/>
          </p:nvPr>
        </p:nvSpPr>
        <p:spPr>
          <a:xfrm>
            <a:off x="381000" y="685800"/>
            <a:ext cx="6096000" cy="3429000"/>
          </a:xfrm>
          <a:ln/>
        </p:spPr>
      </p:sp>
      <p:sp>
        <p:nvSpPr>
          <p:cNvPr id="425988" name="Rectangle 3"/>
          <p:cNvSpPr>
            <a:spLocks noGrp="1" noChangeArrowheads="1"/>
          </p:cNvSpPr>
          <p:nvPr>
            <p:ph type="body" idx="1"/>
          </p:nvPr>
        </p:nvSpPr>
        <p:spPr>
          <a:noFill/>
        </p:spPr>
        <p:txBody>
          <a:bodyPr/>
          <a:lstStyle/>
          <a:p>
            <a:pPr eaLnBrk="1" hangingPunct="1"/>
            <a:r>
              <a:rPr lang="en-US" altLang="en-US" dirty="0"/>
              <a:t>Thus SQL is a set of commands used to interact with the database, using which, sets of records can be accessed or manipulated at a time, instead of the conventional one record at a time approach.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281DE9EE-BB12-495F-BE8B-CCD81B261B74}" type="slidenum">
              <a:rPr lang="en-US" altLang="en-US" sz="1200"/>
              <a:pPr eaLnBrk="1" hangingPunct="1"/>
              <a:t>68</a:t>
            </a:fld>
            <a:endParaRPr lang="en-US" altLang="en-US" sz="1200"/>
          </a:p>
        </p:txBody>
      </p:sp>
      <p:sp>
        <p:nvSpPr>
          <p:cNvPr id="427011" name="Rectangle 2"/>
          <p:cNvSpPr>
            <a:spLocks noGrp="1" noRot="1" noChangeAspect="1" noChangeArrowheads="1" noTextEdit="1"/>
          </p:cNvSpPr>
          <p:nvPr>
            <p:ph type="sldImg"/>
          </p:nvPr>
        </p:nvSpPr>
        <p:spPr>
          <a:xfrm>
            <a:off x="381000" y="685800"/>
            <a:ext cx="6096000" cy="3429000"/>
          </a:xfrm>
          <a:ln/>
        </p:spPr>
      </p:sp>
      <p:sp>
        <p:nvSpPr>
          <p:cNvPr id="427012" name="Rectangle 3"/>
          <p:cNvSpPr>
            <a:spLocks noGrp="1" noChangeArrowheads="1"/>
          </p:cNvSpPr>
          <p:nvPr>
            <p:ph type="body" idx="1"/>
          </p:nvPr>
        </p:nvSpPr>
        <p:spPr>
          <a:noFill/>
        </p:spPr>
        <p:txBody>
          <a:bodyPr/>
          <a:lstStyle/>
          <a:p>
            <a:pPr eaLnBrk="1" hangingPunct="1"/>
            <a:br>
              <a:rPr lang="en-US" altLang="en-US" dirty="0"/>
            </a:br>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B45A892-C078-464E-9DCE-A9F253117B0F}" type="slidenum">
              <a:rPr lang="en-US" altLang="en-US" sz="1200"/>
              <a:pPr eaLnBrk="1" hangingPunct="1"/>
              <a:t>69</a:t>
            </a:fld>
            <a:endParaRPr lang="en-US" altLang="en-US" sz="1200"/>
          </a:p>
        </p:txBody>
      </p:sp>
      <p:sp>
        <p:nvSpPr>
          <p:cNvPr id="437251" name="Rectangle 2"/>
          <p:cNvSpPr>
            <a:spLocks noGrp="1" noRot="1" noChangeAspect="1" noChangeArrowheads="1" noTextEdit="1"/>
          </p:cNvSpPr>
          <p:nvPr>
            <p:ph type="sldImg"/>
          </p:nvPr>
        </p:nvSpPr>
        <p:spPr>
          <a:xfrm>
            <a:off x="381000" y="685800"/>
            <a:ext cx="6096000" cy="3429000"/>
          </a:xfrm>
          <a:ln/>
        </p:spPr>
      </p:sp>
      <p:sp>
        <p:nvSpPr>
          <p:cNvPr id="43725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5FEA795F-6B43-4E86-802A-6D0ECEEF3DCC}" type="slidenum">
              <a:rPr lang="en-US" altLang="en-US" sz="1200"/>
              <a:pPr eaLnBrk="1" hangingPunct="1"/>
              <a:t>70</a:t>
            </a:fld>
            <a:endParaRPr lang="en-US" altLang="en-US" sz="1200"/>
          </a:p>
        </p:txBody>
      </p:sp>
      <p:sp>
        <p:nvSpPr>
          <p:cNvPr id="438275" name="Rectangle 2"/>
          <p:cNvSpPr>
            <a:spLocks noGrp="1" noRot="1" noChangeAspect="1" noChangeArrowheads="1" noTextEdit="1"/>
          </p:cNvSpPr>
          <p:nvPr>
            <p:ph type="sldImg"/>
          </p:nvPr>
        </p:nvSpPr>
        <p:spPr>
          <a:xfrm>
            <a:off x="381000" y="685800"/>
            <a:ext cx="6096000" cy="3429000"/>
          </a:xfrm>
          <a:ln/>
        </p:spPr>
      </p:sp>
      <p:sp>
        <p:nvSpPr>
          <p:cNvPr id="438276" name="Rectangle 3"/>
          <p:cNvSpPr>
            <a:spLocks noGrp="1" noChangeArrowheads="1"/>
          </p:cNvSpPr>
          <p:nvPr>
            <p:ph type="body" idx="1"/>
          </p:nvPr>
        </p:nvSpPr>
        <p:spPr>
          <a:noFill/>
        </p:spPr>
        <p:txBody>
          <a:bodyPr/>
          <a:lstStyle/>
          <a:p>
            <a:pPr eaLnBrk="1" hangingPunct="1"/>
            <a:endParaRPr lang="en-US" altLang="en-US"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latin typeface="Times New Roman" pitchFamily="18" charset="0"/>
              </a:rPr>
              <a:t>The importance aspect of database approach is to hide the details of data storage not needed by the many of the database users.</a:t>
            </a:r>
          </a:p>
          <a:p>
            <a:r>
              <a:rPr lang="en-US" altLang="en-US" dirty="0">
                <a:latin typeface="Times New Roman" pitchFamily="18" charset="0"/>
              </a:rPr>
              <a:t>This goal is achieved by the concept of Data Models. </a:t>
            </a:r>
          </a:p>
          <a:p>
            <a:endParaRPr lang="en-US" altLang="en-US" dirty="0">
              <a:latin typeface="Times New Roman" pitchFamily="18" charset="0"/>
            </a:endParaRPr>
          </a:p>
          <a:p>
            <a:r>
              <a:rPr lang="en-US" altLang="en-US" b="1" dirty="0">
                <a:latin typeface="Times New Roman" pitchFamily="18" charset="0"/>
              </a:rPr>
              <a:t>Hierarchical Model </a:t>
            </a:r>
            <a:r>
              <a:rPr lang="en-US" altLang="en-US" dirty="0">
                <a:latin typeface="Times New Roman" pitchFamily="18" charset="0"/>
              </a:rPr>
              <a:t>: The hierarchical data model organizes data in a tree structure. There is a hierarchy of parent and child data segments. This structure implies that a record can have repeating information, generally in the child data segments.</a:t>
            </a:r>
          </a:p>
          <a:p>
            <a:endParaRPr lang="en-US" altLang="en-US" b="1" dirty="0">
              <a:latin typeface="Times New Roman" pitchFamily="18" charset="0"/>
            </a:endParaRPr>
          </a:p>
          <a:p>
            <a:r>
              <a:rPr lang="en-US" altLang="en-US" b="1" dirty="0">
                <a:latin typeface="Times New Roman" pitchFamily="18" charset="0"/>
              </a:rPr>
              <a:t>Network Model </a:t>
            </a:r>
            <a:r>
              <a:rPr lang="en-US" altLang="en-US" dirty="0">
                <a:latin typeface="Times New Roman" pitchFamily="18" charset="0"/>
              </a:rPr>
              <a:t>: Some data was more naturally modeled with more than one parent per child. So, the concept called network model permitted the modeling of many-to-many relationships in data.</a:t>
            </a:r>
          </a:p>
          <a:p>
            <a:endParaRPr lang="en-US" altLang="en-US" dirty="0">
              <a:latin typeface="Times New Roman" pitchFamily="18" charset="0"/>
            </a:endParaRPr>
          </a:p>
          <a:p>
            <a:r>
              <a:rPr lang="en-US" altLang="en-US" b="1" dirty="0">
                <a:latin typeface="Times New Roman" pitchFamily="18" charset="0"/>
              </a:rPr>
              <a:t>Relational Model </a:t>
            </a:r>
            <a:r>
              <a:rPr lang="en-US" altLang="en-US" dirty="0">
                <a:latin typeface="Times New Roman" pitchFamily="18" charset="0"/>
              </a:rPr>
              <a:t>:In such a database the data and relations between them are </a:t>
            </a:r>
            <a:r>
              <a:rPr lang="en-US" altLang="en-US" dirty="0" err="1">
                <a:latin typeface="Times New Roman" pitchFamily="18" charset="0"/>
              </a:rPr>
              <a:t>organised</a:t>
            </a:r>
            <a:r>
              <a:rPr lang="en-US" altLang="en-US" dirty="0">
                <a:latin typeface="Times New Roman" pitchFamily="18" charset="0"/>
              </a:rPr>
              <a:t> in tables. A table is a collection of records and each record in a table contains the same fields. </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11</a:t>
            </a:fld>
            <a:endParaRPr lang="en-US"/>
          </a:p>
        </p:txBody>
      </p:sp>
    </p:spTree>
    <p:extLst>
      <p:ext uri="{BB962C8B-B14F-4D97-AF65-F5344CB8AC3E}">
        <p14:creationId xmlns:p14="http://schemas.microsoft.com/office/powerpoint/2010/main" val="2145353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3802E5D3-AE1A-4295-88D8-D836EE1ED0E1}" type="slidenum">
              <a:rPr lang="en-US" altLang="en-US" sz="1200"/>
              <a:pPr eaLnBrk="1" hangingPunct="1"/>
              <a:t>71</a:t>
            </a:fld>
            <a:endParaRPr lang="en-US" altLang="en-US" sz="1200"/>
          </a:p>
        </p:txBody>
      </p:sp>
      <p:sp>
        <p:nvSpPr>
          <p:cNvPr id="439299" name="Rectangle 2"/>
          <p:cNvSpPr>
            <a:spLocks noGrp="1" noRot="1" noChangeAspect="1" noChangeArrowheads="1" noTextEdit="1"/>
          </p:cNvSpPr>
          <p:nvPr>
            <p:ph type="sldImg"/>
          </p:nvPr>
        </p:nvSpPr>
        <p:spPr>
          <a:xfrm>
            <a:off x="381000" y="685800"/>
            <a:ext cx="6096000" cy="3429000"/>
          </a:xfrm>
          <a:ln/>
        </p:spPr>
      </p:sp>
      <p:sp>
        <p:nvSpPr>
          <p:cNvPr id="439300"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56B9C025-8C77-4605-9E69-86E603CC83F6}" type="slidenum">
              <a:rPr lang="en-US" altLang="en-US" sz="1200"/>
              <a:pPr eaLnBrk="1" hangingPunct="1"/>
              <a:t>72</a:t>
            </a:fld>
            <a:endParaRPr lang="en-US" altLang="en-US" sz="1200"/>
          </a:p>
        </p:txBody>
      </p:sp>
      <p:sp>
        <p:nvSpPr>
          <p:cNvPr id="440323" name="Rectangle 2"/>
          <p:cNvSpPr>
            <a:spLocks noGrp="1" noRot="1" noChangeAspect="1" noChangeArrowheads="1" noTextEdit="1"/>
          </p:cNvSpPr>
          <p:nvPr>
            <p:ph type="sldImg"/>
          </p:nvPr>
        </p:nvSpPr>
        <p:spPr>
          <a:xfrm>
            <a:off x="381000" y="685800"/>
            <a:ext cx="6096000" cy="3429000"/>
          </a:xfrm>
          <a:ln/>
        </p:spPr>
      </p:sp>
      <p:sp>
        <p:nvSpPr>
          <p:cNvPr id="440324"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1EB7C21-55AE-4682-AEE2-6CA62A38D930}" type="slidenum">
              <a:rPr lang="en-US" altLang="en-US" sz="1200"/>
              <a:pPr eaLnBrk="1" hangingPunct="1"/>
              <a:t>73</a:t>
            </a:fld>
            <a:endParaRPr lang="en-US" altLang="en-US" sz="1200"/>
          </a:p>
        </p:txBody>
      </p:sp>
      <p:sp>
        <p:nvSpPr>
          <p:cNvPr id="441347" name="Rectangle 2"/>
          <p:cNvSpPr>
            <a:spLocks noGrp="1" noRot="1" noChangeAspect="1" noChangeArrowheads="1" noTextEdit="1"/>
          </p:cNvSpPr>
          <p:nvPr>
            <p:ph type="sldImg"/>
          </p:nvPr>
        </p:nvSpPr>
        <p:spPr>
          <a:xfrm>
            <a:off x="381000" y="685800"/>
            <a:ext cx="6096000" cy="3429000"/>
          </a:xfrm>
          <a:ln/>
        </p:spPr>
      </p:sp>
      <p:sp>
        <p:nvSpPr>
          <p:cNvPr id="441348" name="Rectangle 3"/>
          <p:cNvSpPr>
            <a:spLocks noGrp="1" noChangeArrowheads="1"/>
          </p:cNvSpPr>
          <p:nvPr>
            <p:ph type="body" idx="1"/>
          </p:nvPr>
        </p:nvSpPr>
        <p:spPr>
          <a:noFill/>
        </p:spPr>
        <p:txBody>
          <a:bodyPr/>
          <a:lstStyle/>
          <a:p>
            <a:pPr marL="223959" indent="-223959"/>
            <a:endParaRPr lang="en-US" altLang="en-US" dirty="0">
              <a:latin typeface="Courier New" pitchFamily="49"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CB04311-9731-4711-A3E6-3F980E2EACAE}" type="slidenum">
              <a:rPr lang="en-US" altLang="en-US" sz="1200"/>
              <a:pPr eaLnBrk="1" hangingPunct="1"/>
              <a:t>74</a:t>
            </a:fld>
            <a:endParaRPr lang="en-US" altLang="en-US" sz="1200"/>
          </a:p>
        </p:txBody>
      </p:sp>
      <p:sp>
        <p:nvSpPr>
          <p:cNvPr id="442371" name="Rectangle 2"/>
          <p:cNvSpPr>
            <a:spLocks noGrp="1" noRot="1" noChangeAspect="1" noChangeArrowheads="1" noTextEdit="1"/>
          </p:cNvSpPr>
          <p:nvPr>
            <p:ph type="sldImg"/>
          </p:nvPr>
        </p:nvSpPr>
        <p:spPr>
          <a:xfrm>
            <a:off x="381000" y="685800"/>
            <a:ext cx="6096000" cy="3429000"/>
          </a:xfrm>
          <a:ln/>
        </p:spPr>
      </p:sp>
      <p:sp>
        <p:nvSpPr>
          <p:cNvPr id="442372"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E847A044-44A9-416F-BFCC-861DD2ECAF46}" type="slidenum">
              <a:rPr lang="en-US" altLang="en-US" sz="1200"/>
              <a:pPr eaLnBrk="1" hangingPunct="1"/>
              <a:t>75</a:t>
            </a:fld>
            <a:endParaRPr lang="en-US" altLang="en-US" sz="1200"/>
          </a:p>
        </p:txBody>
      </p:sp>
      <p:sp>
        <p:nvSpPr>
          <p:cNvPr id="443395" name="Rectangle 2"/>
          <p:cNvSpPr>
            <a:spLocks noGrp="1" noRot="1" noChangeAspect="1" noChangeArrowheads="1" noTextEdit="1"/>
          </p:cNvSpPr>
          <p:nvPr>
            <p:ph type="sldImg"/>
          </p:nvPr>
        </p:nvSpPr>
        <p:spPr>
          <a:xfrm>
            <a:off x="381000" y="685800"/>
            <a:ext cx="6096000" cy="3429000"/>
          </a:xfrm>
          <a:ln/>
        </p:spPr>
      </p:sp>
      <p:sp>
        <p:nvSpPr>
          <p:cNvPr id="443396"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315B8EFD-7B95-4AA8-892D-6B943616325C}" type="slidenum">
              <a:rPr lang="en-US" altLang="en-US" sz="1200"/>
              <a:pPr eaLnBrk="1" hangingPunct="1"/>
              <a:t>76</a:t>
            </a:fld>
            <a:endParaRPr lang="en-US" altLang="en-US" sz="1200"/>
          </a:p>
        </p:txBody>
      </p:sp>
      <p:sp>
        <p:nvSpPr>
          <p:cNvPr id="444419" name="Rectangle 2"/>
          <p:cNvSpPr>
            <a:spLocks noGrp="1" noRot="1" noChangeAspect="1" noChangeArrowheads="1" noTextEdit="1"/>
          </p:cNvSpPr>
          <p:nvPr>
            <p:ph type="sldImg"/>
          </p:nvPr>
        </p:nvSpPr>
        <p:spPr>
          <a:xfrm>
            <a:off x="381000" y="685800"/>
            <a:ext cx="6096000" cy="3429000"/>
          </a:xfrm>
          <a:ln/>
        </p:spPr>
      </p:sp>
      <p:sp>
        <p:nvSpPr>
          <p:cNvPr id="444420" name="Rectangle 3"/>
          <p:cNvSpPr>
            <a:spLocks noGrp="1" noChangeArrowheads="1"/>
          </p:cNvSpPr>
          <p:nvPr>
            <p:ph type="body" idx="1"/>
          </p:nvPr>
        </p:nvSpPr>
        <p:spPr>
          <a:noFill/>
        </p:spPr>
        <p:txBody>
          <a:bodyPr/>
          <a:lstStyle/>
          <a:p>
            <a:pPr eaLnBrk="1" hangingPunct="1"/>
            <a:endParaRPr lang="en-US" altLang="en-US" b="1" i="1" dirty="0">
              <a:latin typeface="Courier New" pitchFamily="49"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10945184-B59C-4EA1-8B35-B6954E661A65}" type="slidenum">
              <a:rPr lang="en-US" altLang="en-US" sz="1200"/>
              <a:pPr eaLnBrk="1" hangingPunct="1"/>
              <a:t>77</a:t>
            </a:fld>
            <a:endParaRPr lang="en-US" altLang="en-US" sz="1200"/>
          </a:p>
        </p:txBody>
      </p:sp>
      <p:sp>
        <p:nvSpPr>
          <p:cNvPr id="445443" name="Rectangle 2"/>
          <p:cNvSpPr>
            <a:spLocks noGrp="1" noRot="1" noChangeAspect="1" noChangeArrowheads="1" noTextEdit="1"/>
          </p:cNvSpPr>
          <p:nvPr>
            <p:ph type="sldImg"/>
          </p:nvPr>
        </p:nvSpPr>
        <p:spPr>
          <a:xfrm>
            <a:off x="381000" y="685800"/>
            <a:ext cx="6096000" cy="3429000"/>
          </a:xfrm>
          <a:ln/>
        </p:spPr>
      </p:sp>
      <p:sp>
        <p:nvSpPr>
          <p:cNvPr id="445444" name="Rectangle 3"/>
          <p:cNvSpPr>
            <a:spLocks noGrp="1" noChangeArrowheads="1"/>
          </p:cNvSpPr>
          <p:nvPr>
            <p:ph type="body" idx="1"/>
          </p:nvPr>
        </p:nvSpPr>
        <p:spPr>
          <a:noFill/>
        </p:spPr>
        <p:txBody>
          <a:bodyPr/>
          <a:lstStyle/>
          <a:p>
            <a:pPr eaLnBrk="1" hangingPunct="1">
              <a:lnSpc>
                <a:spcPct val="90000"/>
              </a:lnSpc>
            </a:pPr>
            <a:endParaRPr lang="en-US" altLang="en-US" dirty="0">
              <a:latin typeface="Courier New" pitchFamily="49"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A0F8ACDB-A360-488D-9E1E-10000DD373A0}" type="slidenum">
              <a:rPr lang="en-US" altLang="en-US" sz="1200"/>
              <a:pPr eaLnBrk="1" hangingPunct="1"/>
              <a:t>78</a:t>
            </a:fld>
            <a:endParaRPr lang="en-US" altLang="en-US" sz="1200"/>
          </a:p>
        </p:txBody>
      </p:sp>
      <p:sp>
        <p:nvSpPr>
          <p:cNvPr id="446467" name="Rectangle 2"/>
          <p:cNvSpPr>
            <a:spLocks noGrp="1" noRot="1" noChangeAspect="1" noChangeArrowheads="1" noTextEdit="1"/>
          </p:cNvSpPr>
          <p:nvPr>
            <p:ph type="sldImg"/>
          </p:nvPr>
        </p:nvSpPr>
        <p:spPr>
          <a:xfrm>
            <a:off x="381000" y="685800"/>
            <a:ext cx="6096000" cy="3429000"/>
          </a:xfrm>
          <a:ln/>
        </p:spPr>
      </p:sp>
      <p:sp>
        <p:nvSpPr>
          <p:cNvPr id="446468" name="Rectangle 3"/>
          <p:cNvSpPr>
            <a:spLocks noGrp="1" noChangeArrowheads="1"/>
          </p:cNvSpPr>
          <p:nvPr>
            <p:ph type="body" idx="1"/>
          </p:nvPr>
        </p:nvSpPr>
        <p:spPr>
          <a:xfrm>
            <a:off x="685180" y="4342777"/>
            <a:ext cx="5487640" cy="4345894"/>
          </a:xfrm>
          <a:noFill/>
        </p:spPr>
        <p:txBody>
          <a:bodyPr/>
          <a:lstStyle/>
          <a:p>
            <a:pPr eaLnBrk="1" hangingPunct="1"/>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BC8545A-4509-4578-8ABD-FDB2311F0217}" type="slidenum">
              <a:rPr lang="en-US" altLang="en-US" sz="1200"/>
              <a:pPr eaLnBrk="1" hangingPunct="1"/>
              <a:t>79</a:t>
            </a:fld>
            <a:endParaRPr lang="en-US" altLang="en-US" sz="1200"/>
          </a:p>
        </p:txBody>
      </p:sp>
      <p:sp>
        <p:nvSpPr>
          <p:cNvPr id="447491" name="Rectangle 2"/>
          <p:cNvSpPr>
            <a:spLocks noGrp="1" noRot="1" noChangeAspect="1" noChangeArrowheads="1" noTextEdit="1"/>
          </p:cNvSpPr>
          <p:nvPr>
            <p:ph type="sldImg"/>
          </p:nvPr>
        </p:nvSpPr>
        <p:spPr>
          <a:xfrm>
            <a:off x="381000" y="685800"/>
            <a:ext cx="6096000" cy="3429000"/>
          </a:xfrm>
          <a:ln/>
        </p:spPr>
      </p:sp>
      <p:sp>
        <p:nvSpPr>
          <p:cNvPr id="447492"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865B816E-DC73-409C-B64A-6C2D2AFE93EE}" type="slidenum">
              <a:rPr lang="en-US" altLang="en-US" sz="1200"/>
              <a:pPr eaLnBrk="1" hangingPunct="1"/>
              <a:t>80</a:t>
            </a:fld>
            <a:endParaRPr lang="en-US" altLang="en-US" sz="1200"/>
          </a:p>
        </p:txBody>
      </p:sp>
      <p:sp>
        <p:nvSpPr>
          <p:cNvPr id="448515" name="Rectangle 2"/>
          <p:cNvSpPr>
            <a:spLocks noGrp="1" noRot="1" noChangeAspect="1" noChangeArrowheads="1" noTextEdit="1"/>
          </p:cNvSpPr>
          <p:nvPr>
            <p:ph type="sldImg"/>
          </p:nvPr>
        </p:nvSpPr>
        <p:spPr>
          <a:xfrm>
            <a:off x="381000" y="685800"/>
            <a:ext cx="6096000" cy="3429000"/>
          </a:xfrm>
          <a:ln/>
        </p:spPr>
      </p:sp>
      <p:sp>
        <p:nvSpPr>
          <p:cNvPr id="448516"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top-down method starts from the general and moves to the specific.  Basically, you start with a general idea of what is needed for the system and then ask the end-users what data they need to store. For example: automobile manufacturer industry must get</a:t>
            </a:r>
            <a:r>
              <a:rPr lang="en-US" sz="1200" b="0" i="0" kern="1200" baseline="0" dirty="0">
                <a:solidFill>
                  <a:schemeClr val="tx1"/>
                </a:solidFill>
                <a:effectLst/>
                <a:latin typeface="+mn-lt"/>
                <a:ea typeface="+mn-ea"/>
                <a:cs typeface="+mn-cs"/>
              </a:rPr>
              <a:t> requirements of car price, average, dimensions.. So they should follow top-down approach.</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bottom-up approach begins with the specific details and moves up to the general.  To begin a bottom-up design, the system analyst will inspect all the interfaces that the system has, checking reports, screens, and forms.  The analyst will work backwards through the system to determine what data should be  stored in the database. For example, Exit poll results</a:t>
            </a:r>
            <a:r>
              <a:rPr lang="en-US" sz="1200" b="0" i="0" kern="1200" baseline="0" dirty="0">
                <a:solidFill>
                  <a:schemeClr val="tx1"/>
                </a:solidFill>
                <a:effectLst/>
                <a:latin typeface="+mn-lt"/>
                <a:ea typeface="+mn-ea"/>
                <a:cs typeface="+mn-cs"/>
              </a:rPr>
              <a:t> follow bottom-up approach.</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24</a:t>
            </a:fld>
            <a:endParaRPr lang="en-US"/>
          </a:p>
        </p:txBody>
      </p:sp>
    </p:spTree>
    <p:extLst>
      <p:ext uri="{BB962C8B-B14F-4D97-AF65-F5344CB8AC3E}">
        <p14:creationId xmlns:p14="http://schemas.microsoft.com/office/powerpoint/2010/main" val="1752909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300C8094-9A16-4E85-963C-6EA3E3AB0617}" type="slidenum">
              <a:rPr lang="en-US" altLang="en-US" sz="1200"/>
              <a:pPr eaLnBrk="1" hangingPunct="1"/>
              <a:t>81</a:t>
            </a:fld>
            <a:endParaRPr lang="en-US" altLang="en-US" sz="1200"/>
          </a:p>
        </p:txBody>
      </p:sp>
      <p:sp>
        <p:nvSpPr>
          <p:cNvPr id="449539" name="Rectangle 2"/>
          <p:cNvSpPr>
            <a:spLocks noGrp="1" noRot="1" noChangeAspect="1" noChangeArrowheads="1" noTextEdit="1"/>
          </p:cNvSpPr>
          <p:nvPr>
            <p:ph type="sldImg"/>
          </p:nvPr>
        </p:nvSpPr>
        <p:spPr>
          <a:xfrm>
            <a:off x="381000" y="685800"/>
            <a:ext cx="6096000" cy="3429000"/>
          </a:xfrm>
          <a:ln/>
        </p:spPr>
      </p:sp>
      <p:sp>
        <p:nvSpPr>
          <p:cNvPr id="449540" name="Rectangle 3"/>
          <p:cNvSpPr>
            <a:spLocks noGrp="1" noChangeArrowheads="1"/>
          </p:cNvSpPr>
          <p:nvPr>
            <p:ph type="body" idx="1"/>
          </p:nvPr>
        </p:nvSpPr>
        <p:spPr>
          <a:xfrm>
            <a:off x="685180" y="4342777"/>
            <a:ext cx="5487640" cy="4345894"/>
          </a:xfrm>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CCC78D42-69C1-4AAE-BB5F-E4A5E93A09B6}" type="slidenum">
              <a:rPr lang="en-US" altLang="en-US" sz="1200"/>
              <a:pPr eaLnBrk="1" hangingPunct="1"/>
              <a:t>82</a:t>
            </a:fld>
            <a:endParaRPr lang="en-US" altLang="en-US" sz="1200"/>
          </a:p>
        </p:txBody>
      </p:sp>
      <p:sp>
        <p:nvSpPr>
          <p:cNvPr id="450563" name="Rectangle 2"/>
          <p:cNvSpPr>
            <a:spLocks noGrp="1" noRot="1" noChangeAspect="1" noChangeArrowheads="1" noTextEdit="1"/>
          </p:cNvSpPr>
          <p:nvPr>
            <p:ph type="sldImg"/>
          </p:nvPr>
        </p:nvSpPr>
        <p:spPr>
          <a:xfrm>
            <a:off x="381000" y="685800"/>
            <a:ext cx="6096000" cy="3429000"/>
          </a:xfrm>
          <a:ln/>
        </p:spPr>
      </p:sp>
      <p:sp>
        <p:nvSpPr>
          <p:cNvPr id="450564"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154C407-B21C-49A6-957A-DFEC7E5A1AFC}" type="slidenum">
              <a:rPr lang="en-US" altLang="en-US" sz="1200"/>
              <a:pPr eaLnBrk="1" hangingPunct="1"/>
              <a:t>83</a:t>
            </a:fld>
            <a:endParaRPr lang="en-US" altLang="en-US" sz="1200"/>
          </a:p>
        </p:txBody>
      </p:sp>
      <p:sp>
        <p:nvSpPr>
          <p:cNvPr id="451587" name="Rectangle 2"/>
          <p:cNvSpPr>
            <a:spLocks noGrp="1" noRot="1" noChangeAspect="1" noChangeArrowheads="1" noTextEdit="1"/>
          </p:cNvSpPr>
          <p:nvPr>
            <p:ph type="sldImg"/>
          </p:nvPr>
        </p:nvSpPr>
        <p:spPr>
          <a:xfrm>
            <a:off x="381000" y="685800"/>
            <a:ext cx="6096000" cy="3429000"/>
          </a:xfrm>
          <a:ln/>
        </p:spPr>
      </p:sp>
      <p:sp>
        <p:nvSpPr>
          <p:cNvPr id="451588"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3CD1E551-EC20-4888-84F5-41CD168B058F}" type="slidenum">
              <a:rPr lang="en-US" altLang="en-US" sz="1200"/>
              <a:pPr eaLnBrk="1" hangingPunct="1"/>
              <a:t>84</a:t>
            </a:fld>
            <a:endParaRPr lang="en-US" altLang="en-US" sz="1200"/>
          </a:p>
        </p:txBody>
      </p:sp>
      <p:sp>
        <p:nvSpPr>
          <p:cNvPr id="453635" name="Rectangle 2"/>
          <p:cNvSpPr>
            <a:spLocks noGrp="1" noRot="1" noChangeAspect="1" noChangeArrowheads="1" noTextEdit="1"/>
          </p:cNvSpPr>
          <p:nvPr>
            <p:ph type="sldImg"/>
          </p:nvPr>
        </p:nvSpPr>
        <p:spPr>
          <a:xfrm>
            <a:off x="381000" y="685800"/>
            <a:ext cx="6096000" cy="3429000"/>
          </a:xfrm>
          <a:ln/>
        </p:spPr>
      </p:sp>
      <p:sp>
        <p:nvSpPr>
          <p:cNvPr id="453636" name="Rectangle 3"/>
          <p:cNvSpPr>
            <a:spLocks noGrp="1" noChangeArrowheads="1"/>
          </p:cNvSpPr>
          <p:nvPr>
            <p:ph type="body" idx="1"/>
          </p:nvPr>
        </p:nvSpPr>
        <p:spPr>
          <a:noFill/>
        </p:spPr>
        <p:txBody>
          <a:bodyPr/>
          <a:lstStyle/>
          <a:p>
            <a:pPr eaLnBrk="1" hangingPunct="1"/>
            <a:r>
              <a:rPr lang="en-US" altLang="en-US" b="1"/>
              <a:t>Data Types</a:t>
            </a:r>
            <a:endParaRPr lang="en-US" altLang="en-US"/>
          </a:p>
          <a:p>
            <a:pPr eaLnBrk="1" hangingPunct="1"/>
            <a:r>
              <a:rPr lang="en-US" altLang="en-US"/>
              <a:t>The given data types in the above slide are available for columns in a table.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836BD2AB-DFD1-4220-A944-0B4745CF5D0E}" type="slidenum">
              <a:rPr lang="en-US" altLang="en-US" sz="1200"/>
              <a:pPr eaLnBrk="1" hangingPunct="1"/>
              <a:t>85</a:t>
            </a:fld>
            <a:endParaRPr lang="en-US" altLang="en-US" sz="1200"/>
          </a:p>
        </p:txBody>
      </p:sp>
      <p:sp>
        <p:nvSpPr>
          <p:cNvPr id="454659" name="Rectangle 2"/>
          <p:cNvSpPr>
            <a:spLocks noGrp="1" noRot="1" noChangeAspect="1" noChangeArrowheads="1" noTextEdit="1"/>
          </p:cNvSpPr>
          <p:nvPr>
            <p:ph type="sldImg"/>
          </p:nvPr>
        </p:nvSpPr>
        <p:spPr>
          <a:xfrm>
            <a:off x="381000" y="685800"/>
            <a:ext cx="6096000" cy="3429000"/>
          </a:xfrm>
          <a:ln/>
        </p:spPr>
      </p:sp>
      <p:sp>
        <p:nvSpPr>
          <p:cNvPr id="4546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AD229F61-00EA-4B7B-A5C1-7D54AAC178B5}" type="slidenum">
              <a:rPr lang="en-US" altLang="en-US" sz="1200"/>
              <a:pPr eaLnBrk="1" hangingPunct="1"/>
              <a:t>86</a:t>
            </a:fld>
            <a:endParaRPr lang="en-US" altLang="en-US" sz="1200"/>
          </a:p>
        </p:txBody>
      </p:sp>
      <p:sp>
        <p:nvSpPr>
          <p:cNvPr id="455683" name="Rectangle 2"/>
          <p:cNvSpPr>
            <a:spLocks noGrp="1" noRot="1" noChangeAspect="1" noChangeArrowheads="1" noTextEdit="1"/>
          </p:cNvSpPr>
          <p:nvPr>
            <p:ph type="sldImg"/>
          </p:nvPr>
        </p:nvSpPr>
        <p:spPr>
          <a:xfrm>
            <a:off x="381000" y="685800"/>
            <a:ext cx="6096000" cy="3429000"/>
          </a:xfrm>
          <a:ln/>
        </p:spPr>
      </p:sp>
      <p:sp>
        <p:nvSpPr>
          <p:cNvPr id="45568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FBAB4507-55AF-40B6-BE12-F43A42D88086}" type="slidenum">
              <a:rPr lang="en-US" altLang="en-US" sz="1200"/>
              <a:pPr eaLnBrk="1" hangingPunct="1"/>
              <a:t>87</a:t>
            </a:fld>
            <a:endParaRPr lang="en-US" altLang="en-US" sz="1200"/>
          </a:p>
        </p:txBody>
      </p:sp>
      <p:sp>
        <p:nvSpPr>
          <p:cNvPr id="456707" name="Rectangle 2"/>
          <p:cNvSpPr>
            <a:spLocks noGrp="1" noRot="1" noChangeAspect="1" noChangeArrowheads="1" noTextEdit="1"/>
          </p:cNvSpPr>
          <p:nvPr>
            <p:ph type="sldImg"/>
          </p:nvPr>
        </p:nvSpPr>
        <p:spPr>
          <a:xfrm>
            <a:off x="381000" y="685800"/>
            <a:ext cx="6096000" cy="3429000"/>
          </a:xfrm>
          <a:ln/>
        </p:spPr>
      </p:sp>
      <p:sp>
        <p:nvSpPr>
          <p:cNvPr id="456708"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BBB1F195-C9C1-48DC-93C0-66FD9087B6B0}" type="slidenum">
              <a:rPr lang="en-US" altLang="en-US" sz="1200"/>
              <a:pPr eaLnBrk="1" hangingPunct="1"/>
              <a:t>88</a:t>
            </a:fld>
            <a:endParaRPr lang="en-US" altLang="en-US" sz="1200"/>
          </a:p>
        </p:txBody>
      </p:sp>
      <p:sp>
        <p:nvSpPr>
          <p:cNvPr id="457731" name="Rectangle 2"/>
          <p:cNvSpPr>
            <a:spLocks noGrp="1" noRot="1" noChangeAspect="1" noChangeArrowheads="1" noTextEdit="1"/>
          </p:cNvSpPr>
          <p:nvPr>
            <p:ph type="sldImg"/>
          </p:nvPr>
        </p:nvSpPr>
        <p:spPr>
          <a:xfrm>
            <a:off x="381000" y="685800"/>
            <a:ext cx="6096000" cy="3429000"/>
          </a:xfrm>
          <a:ln/>
        </p:spPr>
      </p:sp>
      <p:sp>
        <p:nvSpPr>
          <p:cNvPr id="457732" name="Rectangle 3"/>
          <p:cNvSpPr>
            <a:spLocks noGrp="1" noChangeArrowheads="1"/>
          </p:cNvSpPr>
          <p:nvPr>
            <p:ph type="body" idx="1"/>
          </p:nvPr>
        </p:nvSpPr>
        <p:spPr>
          <a:noFill/>
        </p:spPr>
        <p:txBody>
          <a:bodyPr/>
          <a:lstStyle/>
          <a:p>
            <a:pPr eaLnBrk="1" hangingPunct="1"/>
            <a:r>
              <a:rPr lang="en-US" altLang="en-US">
                <a:latin typeface="Courier New" pitchFamily="49" charset="0"/>
              </a:rPr>
              <a:t>E </a:t>
            </a:r>
          </a:p>
          <a:p>
            <a:pPr eaLnBrk="1" hangingPunct="1"/>
            <a:endParaRPr lang="en-US" altLang="en-US" dirty="0">
              <a:latin typeface="Courier New" pitchFamily="49"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20ADF9B-8E55-4271-9B33-1A221C93B2A4}" type="slidenum">
              <a:rPr lang="en-US" altLang="en-US" sz="1200"/>
              <a:pPr eaLnBrk="1" hangingPunct="1"/>
              <a:t>89</a:t>
            </a:fld>
            <a:endParaRPr lang="en-US" altLang="en-US" sz="1200"/>
          </a:p>
        </p:txBody>
      </p:sp>
      <p:sp>
        <p:nvSpPr>
          <p:cNvPr id="458755" name="Rectangle 2"/>
          <p:cNvSpPr>
            <a:spLocks noGrp="1" noRot="1" noChangeAspect="1" noChangeArrowheads="1" noTextEdit="1"/>
          </p:cNvSpPr>
          <p:nvPr>
            <p:ph type="sldImg"/>
          </p:nvPr>
        </p:nvSpPr>
        <p:spPr>
          <a:xfrm>
            <a:off x="381000" y="685800"/>
            <a:ext cx="6096000" cy="3429000"/>
          </a:xfrm>
          <a:ln/>
        </p:spPr>
      </p:sp>
      <p:sp>
        <p:nvSpPr>
          <p:cNvPr id="458756" name="Rectangle 3"/>
          <p:cNvSpPr>
            <a:spLocks noGrp="1" noChangeArrowheads="1"/>
          </p:cNvSpPr>
          <p:nvPr>
            <p:ph type="body" idx="1"/>
          </p:nvPr>
        </p:nvSpPr>
        <p:spPr>
          <a:noFill/>
        </p:spPr>
        <p:txBody>
          <a:bodyPr/>
          <a:lstStyle/>
          <a:p>
            <a:pPr eaLnBrk="1" hangingPunct="1">
              <a:lnSpc>
                <a:spcPct val="90000"/>
              </a:lnSpc>
            </a:pPr>
            <a:endParaRPr lang="en-US" altLang="en-US" dirty="0">
              <a:latin typeface="Courier New" pitchFamily="49"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23633562-9DB4-4840-9C2D-F8CEC8630AAA}" type="slidenum">
              <a:rPr lang="en-US" altLang="en-US" sz="1200"/>
              <a:pPr eaLnBrk="1" hangingPunct="1"/>
              <a:t>90</a:t>
            </a:fld>
            <a:endParaRPr lang="en-US" altLang="en-US" sz="1200"/>
          </a:p>
        </p:txBody>
      </p:sp>
      <p:sp>
        <p:nvSpPr>
          <p:cNvPr id="459779" name="Rectangle 2"/>
          <p:cNvSpPr>
            <a:spLocks noGrp="1" noRot="1" noChangeAspect="1" noChangeArrowheads="1" noTextEdit="1"/>
          </p:cNvSpPr>
          <p:nvPr>
            <p:ph type="sldImg"/>
          </p:nvPr>
        </p:nvSpPr>
        <p:spPr>
          <a:xfrm>
            <a:off x="381000" y="685800"/>
            <a:ext cx="6096000" cy="3429000"/>
          </a:xfrm>
          <a:ln/>
        </p:spPr>
      </p:sp>
      <p:sp>
        <p:nvSpPr>
          <p:cNvPr id="45978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One-to-One</a:t>
            </a:r>
          </a:p>
          <a:p>
            <a:r>
              <a:rPr lang="en-US" sz="1200" b="0" i="0" kern="1200" dirty="0">
                <a:solidFill>
                  <a:schemeClr val="tx1"/>
                </a:solidFill>
                <a:effectLst/>
                <a:latin typeface="+mn-lt"/>
                <a:ea typeface="+mn-ea"/>
                <a:cs typeface="+mn-cs"/>
              </a:rPr>
              <a:t>In a "product sales" database, a product may have optional supplementary information such as image, </a:t>
            </a:r>
            <a:r>
              <a:rPr lang="en-US" sz="1200" b="0" i="0" kern="1200" dirty="0" err="1">
                <a:solidFill>
                  <a:schemeClr val="tx1"/>
                </a:solidFill>
                <a:effectLst/>
                <a:latin typeface="+mn-lt"/>
                <a:ea typeface="+mn-ea"/>
                <a:cs typeface="+mn-cs"/>
              </a:rPr>
              <a:t>moreDescription</a:t>
            </a:r>
            <a:r>
              <a:rPr lang="en-US" sz="1200" b="0" i="0" kern="1200" dirty="0">
                <a:solidFill>
                  <a:schemeClr val="tx1"/>
                </a:solidFill>
                <a:effectLst/>
                <a:latin typeface="+mn-lt"/>
                <a:ea typeface="+mn-ea"/>
                <a:cs typeface="+mn-cs"/>
              </a:rPr>
              <a:t> and comment. Keeping them inside the Products table results in many empty spaces (in those records without these optional data). Furthermore, these large data may degrade the performance of the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Instead, we can create another table (says </a:t>
            </a:r>
            <a:r>
              <a:rPr lang="en-US" sz="1200" b="0" i="0" kern="1200" dirty="0" err="1">
                <a:solidFill>
                  <a:schemeClr val="tx1"/>
                </a:solidFill>
                <a:effectLst/>
                <a:latin typeface="+mn-lt"/>
                <a:ea typeface="+mn-ea"/>
                <a:cs typeface="+mn-cs"/>
              </a:rPr>
              <a:t>ProductDetails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ProductLines</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ProductExtras</a:t>
            </a:r>
            <a:r>
              <a:rPr lang="en-US" sz="1200" b="0" i="0" kern="1200" dirty="0">
                <a:solidFill>
                  <a:schemeClr val="tx1"/>
                </a:solidFill>
                <a:effectLst/>
                <a:latin typeface="+mn-lt"/>
                <a:ea typeface="+mn-ea"/>
                <a:cs typeface="+mn-cs"/>
              </a:rPr>
              <a:t>) to store the optional data. A record will only be created for those products with optional data. The two tables, Products and </a:t>
            </a:r>
            <a:r>
              <a:rPr lang="en-US" sz="1200" b="0" i="0" kern="1200" dirty="0" err="1">
                <a:solidFill>
                  <a:schemeClr val="tx1"/>
                </a:solidFill>
                <a:effectLst/>
                <a:latin typeface="+mn-lt"/>
                <a:ea typeface="+mn-ea"/>
                <a:cs typeface="+mn-cs"/>
              </a:rPr>
              <a:t>ProductDetails</a:t>
            </a:r>
            <a:r>
              <a:rPr lang="en-US" sz="1200" b="0" i="0" kern="1200" dirty="0">
                <a:solidFill>
                  <a:schemeClr val="tx1"/>
                </a:solidFill>
                <a:effectLst/>
                <a:latin typeface="+mn-lt"/>
                <a:ea typeface="+mn-ea"/>
                <a:cs typeface="+mn-cs"/>
              </a:rPr>
              <a:t>, exhibit a </a:t>
            </a:r>
            <a:r>
              <a:rPr lang="en-US" sz="1200" b="0" i="1" kern="1200" dirty="0">
                <a:solidFill>
                  <a:schemeClr val="tx1"/>
                </a:solidFill>
                <a:effectLst/>
                <a:latin typeface="+mn-lt"/>
                <a:ea typeface="+mn-ea"/>
                <a:cs typeface="+mn-cs"/>
              </a:rPr>
              <a:t>one-to-one relationship</a:t>
            </a:r>
            <a:r>
              <a:rPr lang="en-US" sz="1200" b="0" i="0" kern="1200" dirty="0">
                <a:solidFill>
                  <a:schemeClr val="tx1"/>
                </a:solidFill>
                <a:effectLst/>
                <a:latin typeface="+mn-lt"/>
                <a:ea typeface="+mn-ea"/>
                <a:cs typeface="+mn-cs"/>
              </a:rPr>
              <a:t>. That is, for every row in the parent table, there is at most one row (possibly zero) in the child table. The same </a:t>
            </a:r>
            <a:r>
              <a:rPr lang="en-US" sz="1200" b="0" i="0" kern="1200" dirty="0" err="1">
                <a:solidFill>
                  <a:schemeClr val="tx1"/>
                </a:solidFill>
                <a:effectLst/>
                <a:latin typeface="+mn-lt"/>
                <a:ea typeface="+mn-ea"/>
                <a:cs typeface="+mn-cs"/>
              </a:rPr>
              <a:t>columnproductID</a:t>
            </a:r>
            <a:r>
              <a:rPr lang="en-US" sz="1200" b="0" i="0" kern="1200" dirty="0">
                <a:solidFill>
                  <a:schemeClr val="tx1"/>
                </a:solidFill>
                <a:effectLst/>
                <a:latin typeface="+mn-lt"/>
                <a:ea typeface="+mn-ea"/>
                <a:cs typeface="+mn-cs"/>
              </a:rPr>
              <a:t> should be used as the primary key for both tables.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31</a:t>
            </a:fld>
            <a:endParaRPr lang="en-US"/>
          </a:p>
        </p:txBody>
      </p:sp>
    </p:spTree>
    <p:extLst>
      <p:ext uri="{BB962C8B-B14F-4D97-AF65-F5344CB8AC3E}">
        <p14:creationId xmlns:p14="http://schemas.microsoft.com/office/powerpoint/2010/main" val="41663613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224DA1BD-7CF2-416D-8BC1-7928BBD2AF33}" type="slidenum">
              <a:rPr lang="en-US" altLang="en-US" sz="1200"/>
              <a:pPr eaLnBrk="1" hangingPunct="1"/>
              <a:t>91</a:t>
            </a:fld>
            <a:endParaRPr lang="en-US" altLang="en-US" sz="1200"/>
          </a:p>
        </p:txBody>
      </p:sp>
      <p:sp>
        <p:nvSpPr>
          <p:cNvPr id="460803" name="Rectangle 2"/>
          <p:cNvSpPr>
            <a:spLocks noGrp="1" noRot="1" noChangeAspect="1" noChangeArrowheads="1" noTextEdit="1"/>
          </p:cNvSpPr>
          <p:nvPr>
            <p:ph type="sldImg"/>
          </p:nvPr>
        </p:nvSpPr>
        <p:spPr>
          <a:xfrm>
            <a:off x="381000" y="685800"/>
            <a:ext cx="6096000" cy="3429000"/>
          </a:xfrm>
          <a:ln/>
        </p:spPr>
      </p:sp>
      <p:sp>
        <p:nvSpPr>
          <p:cNvPr id="460804"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A44F0865-09CD-4554-9206-BE513E1BCFB3}" type="slidenum">
              <a:rPr lang="en-US" altLang="en-US" sz="1200"/>
              <a:pPr eaLnBrk="1" hangingPunct="1"/>
              <a:t>92</a:t>
            </a:fld>
            <a:endParaRPr lang="en-US" altLang="en-US" sz="1200"/>
          </a:p>
        </p:txBody>
      </p:sp>
      <p:sp>
        <p:nvSpPr>
          <p:cNvPr id="461827" name="Rectangle 2"/>
          <p:cNvSpPr>
            <a:spLocks noGrp="1" noRot="1" noChangeAspect="1" noChangeArrowheads="1" noTextEdit="1"/>
          </p:cNvSpPr>
          <p:nvPr>
            <p:ph type="sldImg"/>
          </p:nvPr>
        </p:nvSpPr>
        <p:spPr>
          <a:xfrm>
            <a:off x="381000" y="685800"/>
            <a:ext cx="6096000" cy="3429000"/>
          </a:xfrm>
          <a:ln/>
        </p:spPr>
      </p:sp>
      <p:sp>
        <p:nvSpPr>
          <p:cNvPr id="461828"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969388BF-C51A-4EB2-A19F-61B52F34D979}" type="slidenum">
              <a:rPr lang="en-US" altLang="en-US" sz="1200"/>
              <a:pPr eaLnBrk="1" hangingPunct="1"/>
              <a:t>93</a:t>
            </a:fld>
            <a:endParaRPr lang="en-US" altLang="en-US" sz="1200"/>
          </a:p>
        </p:txBody>
      </p:sp>
      <p:sp>
        <p:nvSpPr>
          <p:cNvPr id="462851" name="Rectangle 2"/>
          <p:cNvSpPr>
            <a:spLocks noGrp="1" noRot="1" noChangeAspect="1" noChangeArrowheads="1" noTextEdit="1"/>
          </p:cNvSpPr>
          <p:nvPr>
            <p:ph type="sldImg"/>
          </p:nvPr>
        </p:nvSpPr>
        <p:spPr>
          <a:xfrm>
            <a:off x="381000" y="685800"/>
            <a:ext cx="6096000" cy="3429000"/>
          </a:xfrm>
          <a:ln/>
        </p:spPr>
      </p:sp>
      <p:sp>
        <p:nvSpPr>
          <p:cNvPr id="462852"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9AF8CDE9-2024-4664-BB6F-7F2D30C23DD8}" type="slidenum">
              <a:rPr lang="en-US" altLang="en-US" sz="1200"/>
              <a:pPr eaLnBrk="1" hangingPunct="1"/>
              <a:t>94</a:t>
            </a:fld>
            <a:endParaRPr lang="en-US" altLang="en-US" sz="1200"/>
          </a:p>
        </p:txBody>
      </p:sp>
      <p:sp>
        <p:nvSpPr>
          <p:cNvPr id="463875" name="Rectangle 2"/>
          <p:cNvSpPr>
            <a:spLocks noGrp="1" noRot="1" noChangeAspect="1" noChangeArrowheads="1" noTextEdit="1"/>
          </p:cNvSpPr>
          <p:nvPr>
            <p:ph type="sldImg"/>
          </p:nvPr>
        </p:nvSpPr>
        <p:spPr>
          <a:xfrm>
            <a:off x="381000" y="685800"/>
            <a:ext cx="6096000" cy="3429000"/>
          </a:xfrm>
          <a:ln/>
        </p:spPr>
      </p:sp>
      <p:sp>
        <p:nvSpPr>
          <p:cNvPr id="463876" name="Rectangle 3"/>
          <p:cNvSpPr>
            <a:spLocks noGrp="1" noChangeArrowheads="1"/>
          </p:cNvSpPr>
          <p:nvPr>
            <p:ph type="body" idx="1"/>
          </p:nvPr>
        </p:nvSpPr>
        <p:spPr>
          <a:noFill/>
        </p:spPr>
        <p:txBody>
          <a:bodyPr/>
          <a:lstStyle/>
          <a:p>
            <a:pPr eaLnBrk="1" hangingPunct="1"/>
            <a:r>
              <a:rPr lang="en-US" altLang="en-US" b="1"/>
              <a:t>Integrity Constraints</a:t>
            </a:r>
          </a:p>
          <a:p>
            <a:pPr eaLnBrk="1" hangingPunct="1"/>
            <a:r>
              <a:rPr lang="en-US" altLang="en-US"/>
              <a:t>Constraints, very simply put, are rules to abide by. Oracle uses constraints to ensure that only valid data is entered into the tables. We can lay certain constraints on columns, which are evaluated when entering data into the table. Only those records, which satisfy these constraints, are accepted. If any of the constraints are violated, the record is rejected.</a:t>
            </a:r>
          </a:p>
          <a:p>
            <a:pPr eaLnBrk="1" hangingPunct="1"/>
            <a:r>
              <a:rPr lang="en-US" altLang="en-US"/>
              <a:t>Oracle provides us with a wide platter of constraints as followed: </a:t>
            </a:r>
          </a:p>
          <a:p>
            <a:pPr lvl="1" eaLnBrk="1" hangingPunct="1">
              <a:buFontTx/>
              <a:buChar char="•"/>
            </a:pPr>
            <a:r>
              <a:rPr lang="en-US" altLang="en-US"/>
              <a:t>Not Null</a:t>
            </a:r>
          </a:p>
          <a:p>
            <a:pPr lvl="1" eaLnBrk="1" hangingPunct="1">
              <a:buFontTx/>
              <a:buChar char="•"/>
            </a:pPr>
            <a:r>
              <a:rPr lang="en-US" altLang="en-US"/>
              <a:t>Unique</a:t>
            </a:r>
          </a:p>
          <a:p>
            <a:pPr lvl="1" eaLnBrk="1" hangingPunct="1">
              <a:buFontTx/>
              <a:buChar char="•"/>
            </a:pPr>
            <a:r>
              <a:rPr lang="en-US" altLang="en-US"/>
              <a:t>Check</a:t>
            </a:r>
          </a:p>
          <a:p>
            <a:pPr lvl="1" eaLnBrk="1" hangingPunct="1">
              <a:buFontTx/>
              <a:buChar char="•"/>
            </a:pPr>
            <a:r>
              <a:rPr lang="en-US" altLang="en-US"/>
              <a:t>Primary Key</a:t>
            </a:r>
          </a:p>
          <a:p>
            <a:pPr lvl="1" eaLnBrk="1" hangingPunct="1">
              <a:buFontTx/>
              <a:buChar char="•"/>
            </a:pPr>
            <a:r>
              <a:rPr lang="en-US" altLang="en-US"/>
              <a:t>Foreign Key</a:t>
            </a:r>
          </a:p>
          <a:p>
            <a:pPr eaLnBrk="1" hangingPunct="1"/>
            <a:r>
              <a:rPr lang="en-US" altLang="en-US"/>
              <a:t>While Primary Key &amp; Foreign Key are available for any RDBMS, the others are Oracle-specific. </a:t>
            </a:r>
          </a:p>
          <a:p>
            <a:pPr eaLnBrk="1" hangingPunct="1"/>
            <a:r>
              <a:rPr lang="en-US" altLang="en-US"/>
              <a:t>A few things to be kept in mind, about constraints before be proceed:</a:t>
            </a:r>
          </a:p>
          <a:p>
            <a:pPr lvl="1" eaLnBrk="1" hangingPunct="1">
              <a:buFontTx/>
              <a:buChar char="•"/>
            </a:pPr>
            <a:r>
              <a:rPr lang="en-US" altLang="en-US"/>
              <a:t>Constraints can be applied to already existing tables as well as to tables, at creation time</a:t>
            </a:r>
          </a:p>
          <a:p>
            <a:pPr lvl="1" eaLnBrk="1" hangingPunct="1">
              <a:buFontTx/>
              <a:buChar char="•"/>
            </a:pPr>
            <a:r>
              <a:rPr lang="en-US" altLang="en-US"/>
              <a:t>Constraints can be applied at the column-level as well as the table level.</a:t>
            </a:r>
          </a:p>
          <a:p>
            <a:pPr lvl="1" eaLnBrk="1" hangingPunct="1">
              <a:buFontTx/>
              <a:buChar char="•"/>
            </a:pPr>
            <a:r>
              <a:rPr lang="en-US" altLang="en-US"/>
              <a:t>Column constraints are used when we need to apply a constraint on a single column, while Table constraints are used when we need a constraint to span multiple columns.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5CE93F7-7AE2-48E8-97A4-B1879634D3B3}" type="slidenum">
              <a:rPr lang="en-US" altLang="en-US" sz="1200"/>
              <a:pPr eaLnBrk="1" hangingPunct="1"/>
              <a:t>95</a:t>
            </a:fld>
            <a:endParaRPr lang="en-US" altLang="en-US" sz="1200"/>
          </a:p>
        </p:txBody>
      </p:sp>
      <p:sp>
        <p:nvSpPr>
          <p:cNvPr id="464899" name="Rectangle 2"/>
          <p:cNvSpPr>
            <a:spLocks noGrp="1" noRot="1" noChangeAspect="1" noChangeArrowheads="1" noTextEdit="1"/>
          </p:cNvSpPr>
          <p:nvPr>
            <p:ph type="sldImg"/>
          </p:nvPr>
        </p:nvSpPr>
        <p:spPr>
          <a:xfrm>
            <a:off x="381000" y="685800"/>
            <a:ext cx="6096000" cy="3429000"/>
          </a:xfrm>
          <a:ln/>
        </p:spPr>
      </p:sp>
      <p:sp>
        <p:nvSpPr>
          <p:cNvPr id="464900" name="Rectangle 3"/>
          <p:cNvSpPr>
            <a:spLocks noGrp="1" noChangeArrowheads="1"/>
          </p:cNvSpPr>
          <p:nvPr>
            <p:ph type="body" idx="1"/>
          </p:nvPr>
        </p:nvSpPr>
        <p:spPr>
          <a:xfrm>
            <a:off x="685180" y="4342777"/>
            <a:ext cx="5487640" cy="4196197"/>
          </a:xfrm>
          <a:noFill/>
        </p:spPr>
        <p:txBody>
          <a:bodyPr/>
          <a:lstStyle/>
          <a:p>
            <a:pPr marL="186633" indent="-186633"/>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D3DF5152-5B2C-4F5B-9A8D-4CE376065C0E}" type="slidenum">
              <a:rPr lang="en-US" altLang="en-US" sz="1200"/>
              <a:pPr eaLnBrk="1" hangingPunct="1"/>
              <a:t>96</a:t>
            </a:fld>
            <a:endParaRPr lang="en-US" altLang="en-US" sz="1200"/>
          </a:p>
        </p:txBody>
      </p:sp>
      <p:sp>
        <p:nvSpPr>
          <p:cNvPr id="465923" name="Rectangle 2"/>
          <p:cNvSpPr>
            <a:spLocks noGrp="1" noRot="1" noChangeAspect="1" noChangeArrowheads="1" noTextEdit="1"/>
          </p:cNvSpPr>
          <p:nvPr>
            <p:ph type="sldImg"/>
          </p:nvPr>
        </p:nvSpPr>
        <p:spPr>
          <a:xfrm>
            <a:off x="381000" y="685800"/>
            <a:ext cx="6096000" cy="3429000"/>
          </a:xfrm>
          <a:ln/>
        </p:spPr>
      </p:sp>
      <p:sp>
        <p:nvSpPr>
          <p:cNvPr id="465924" name="Rectangle 3"/>
          <p:cNvSpPr>
            <a:spLocks noGrp="1" noChangeArrowheads="1"/>
          </p:cNvSpPr>
          <p:nvPr>
            <p:ph type="body" idx="1"/>
          </p:nvPr>
        </p:nvSpPr>
        <p:spPr>
          <a:noFill/>
        </p:spPr>
        <p:txBody>
          <a:bodyPr/>
          <a:lstStyle/>
          <a:p>
            <a:pPr eaLnBrk="1" hangingPunct="1">
              <a:lnSpc>
                <a:spcPct val="90000"/>
              </a:lnSpc>
            </a:pPr>
            <a:endParaRPr lang="en-US" altLang="en-US" dirty="0">
              <a:latin typeface="Courier New" pitchFamily="49"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1D32AC75-2988-459A-949C-A22C38F88ECA}" type="slidenum">
              <a:rPr lang="en-US" altLang="en-US" sz="1200"/>
              <a:pPr eaLnBrk="1" hangingPunct="1"/>
              <a:t>97</a:t>
            </a:fld>
            <a:endParaRPr lang="en-US" altLang="en-US" sz="1200"/>
          </a:p>
        </p:txBody>
      </p:sp>
      <p:sp>
        <p:nvSpPr>
          <p:cNvPr id="466947" name="Rectangle 2"/>
          <p:cNvSpPr>
            <a:spLocks noGrp="1" noRot="1" noChangeAspect="1" noChangeArrowheads="1" noTextEdit="1"/>
          </p:cNvSpPr>
          <p:nvPr>
            <p:ph type="sldImg"/>
          </p:nvPr>
        </p:nvSpPr>
        <p:spPr>
          <a:xfrm>
            <a:off x="381000" y="685800"/>
            <a:ext cx="6096000" cy="3429000"/>
          </a:xfrm>
          <a:ln/>
        </p:spPr>
      </p:sp>
      <p:sp>
        <p:nvSpPr>
          <p:cNvPr id="466948"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C90074C0-1C25-480B-85FF-61E210C94BB5}" type="slidenum">
              <a:rPr lang="en-US" altLang="en-US" sz="1200"/>
              <a:pPr eaLnBrk="1" hangingPunct="1"/>
              <a:t>98</a:t>
            </a:fld>
            <a:endParaRPr lang="en-US" altLang="en-US" sz="1200"/>
          </a:p>
        </p:txBody>
      </p:sp>
      <p:sp>
        <p:nvSpPr>
          <p:cNvPr id="467971" name="Rectangle 2"/>
          <p:cNvSpPr>
            <a:spLocks noGrp="1" noRot="1" noChangeAspect="1" noChangeArrowheads="1" noTextEdit="1"/>
          </p:cNvSpPr>
          <p:nvPr>
            <p:ph type="sldImg"/>
          </p:nvPr>
        </p:nvSpPr>
        <p:spPr>
          <a:xfrm>
            <a:off x="381000" y="685800"/>
            <a:ext cx="6096000" cy="3429000"/>
          </a:xfrm>
          <a:ln/>
        </p:spPr>
      </p:sp>
      <p:sp>
        <p:nvSpPr>
          <p:cNvPr id="467972"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DF20DBC3-D1A3-4A34-850D-AC5D2A4C5261}" type="slidenum">
              <a:rPr lang="en-US" altLang="en-US" sz="1200"/>
              <a:pPr eaLnBrk="1" hangingPunct="1"/>
              <a:t>99</a:t>
            </a:fld>
            <a:endParaRPr lang="en-US" altLang="en-US" sz="1200"/>
          </a:p>
        </p:txBody>
      </p:sp>
      <p:sp>
        <p:nvSpPr>
          <p:cNvPr id="470019" name="Rectangle 2"/>
          <p:cNvSpPr>
            <a:spLocks noGrp="1" noRot="1" noChangeAspect="1" noChangeArrowheads="1" noTextEdit="1"/>
          </p:cNvSpPr>
          <p:nvPr>
            <p:ph type="sldImg"/>
          </p:nvPr>
        </p:nvSpPr>
        <p:spPr>
          <a:xfrm>
            <a:off x="381000" y="685800"/>
            <a:ext cx="6096000" cy="3429000"/>
          </a:xfrm>
          <a:ln/>
        </p:spPr>
      </p:sp>
      <p:sp>
        <p:nvSpPr>
          <p:cNvPr id="470020"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B16F0FAC-9C92-4466-BFDF-3616C2542A48}" type="slidenum">
              <a:rPr lang="en-US" altLang="en-US" sz="1200"/>
              <a:pPr eaLnBrk="1" hangingPunct="1"/>
              <a:t>100</a:t>
            </a:fld>
            <a:endParaRPr lang="en-US" altLang="en-US" sz="1200"/>
          </a:p>
        </p:txBody>
      </p:sp>
      <p:sp>
        <p:nvSpPr>
          <p:cNvPr id="471043" name="Rectangle 2"/>
          <p:cNvSpPr>
            <a:spLocks noGrp="1" noRot="1" noChangeAspect="1" noChangeArrowheads="1" noTextEdit="1"/>
          </p:cNvSpPr>
          <p:nvPr>
            <p:ph type="sldImg"/>
          </p:nvPr>
        </p:nvSpPr>
        <p:spPr>
          <a:xfrm>
            <a:off x="381000" y="685800"/>
            <a:ext cx="6096000" cy="3429000"/>
          </a:xfrm>
          <a:ln/>
        </p:spPr>
      </p:sp>
      <p:sp>
        <p:nvSpPr>
          <p:cNvPr id="471044"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One-to-Many</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"class roster" database, a teacher may teach zero or more classes, while a class is taught by one (and only one) teacher. In a "company" database, a manager manages zero or more employees, while an employee is managed by one (and only one) manager. In a "product sales" database, a customer may place many orders; while an order is placed by one particular customer. This kind of relationship is known as </a:t>
            </a:r>
            <a:r>
              <a:rPr lang="en-US" sz="1200" b="0" i="1" kern="1200" dirty="0">
                <a:solidFill>
                  <a:schemeClr val="tx1"/>
                </a:solidFill>
                <a:effectLst/>
                <a:latin typeface="+mn-lt"/>
                <a:ea typeface="+mn-ea"/>
                <a:cs typeface="+mn-cs"/>
              </a:rPr>
              <a:t>one-to-many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One-to-many relationship cannot be represented in a single table. For example, in a "class roster" database, we may begin with a table called Teachers, which stores information about teachers (such as name, office, phone and email). To store the classes taught by each teacher, we could create columns class1, class2, class3, but faces a problem immediately on how many columns to create. On the other hand, if we begin with a table called Classes, which stores information about a class (</a:t>
            </a:r>
            <a:r>
              <a:rPr lang="en-US" sz="1200" b="0" i="0" kern="1200" dirty="0" err="1">
                <a:solidFill>
                  <a:schemeClr val="tx1"/>
                </a:solidFill>
                <a:effectLst/>
                <a:latin typeface="+mn-lt"/>
                <a:ea typeface="+mn-ea"/>
                <a:cs typeface="+mn-cs"/>
              </a:rPr>
              <a:t>courseCode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dayOfWeek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timeStart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timeEnd</a:t>
            </a:r>
            <a:r>
              <a:rPr lang="en-US" sz="1200" b="0" i="0" kern="1200" dirty="0">
                <a:solidFill>
                  <a:schemeClr val="tx1"/>
                </a:solidFill>
                <a:effectLst/>
                <a:latin typeface="+mn-lt"/>
                <a:ea typeface="+mn-ea"/>
                <a:cs typeface="+mn-cs"/>
              </a:rPr>
              <a:t>); we could create additional columns to store information about the (one) teacher (such as name, office, phone and email). However, since a teacher may teach many classes, its data would be duplicated in many rows in table Classes.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32</a:t>
            </a:fld>
            <a:endParaRPr lang="en-US"/>
          </a:p>
        </p:txBody>
      </p:sp>
    </p:spTree>
    <p:extLst>
      <p:ext uri="{BB962C8B-B14F-4D97-AF65-F5344CB8AC3E}">
        <p14:creationId xmlns:p14="http://schemas.microsoft.com/office/powerpoint/2010/main" val="3406241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1FE0BA9-A33D-4772-A766-8AD5FC95EACD}" type="slidenum">
              <a:rPr lang="en-US" altLang="en-US" sz="1200"/>
              <a:pPr eaLnBrk="1" hangingPunct="1"/>
              <a:t>101</a:t>
            </a:fld>
            <a:endParaRPr lang="en-US" altLang="en-US" sz="1200"/>
          </a:p>
        </p:txBody>
      </p:sp>
      <p:sp>
        <p:nvSpPr>
          <p:cNvPr id="473091" name="Rectangle 2"/>
          <p:cNvSpPr>
            <a:spLocks noGrp="1" noRot="1" noChangeAspect="1" noChangeArrowheads="1" noTextEdit="1"/>
          </p:cNvSpPr>
          <p:nvPr>
            <p:ph type="sldImg"/>
          </p:nvPr>
        </p:nvSpPr>
        <p:spPr>
          <a:xfrm>
            <a:off x="381000" y="685800"/>
            <a:ext cx="6096000" cy="3429000"/>
          </a:xfrm>
          <a:ln/>
        </p:spPr>
      </p:sp>
      <p:sp>
        <p:nvSpPr>
          <p:cNvPr id="473092"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8345CCE6-B76E-4E82-99AE-77ECDD807D78}" type="slidenum">
              <a:rPr lang="en-US" altLang="en-US" sz="1200"/>
              <a:pPr eaLnBrk="1" hangingPunct="1"/>
              <a:t>102</a:t>
            </a:fld>
            <a:endParaRPr lang="en-US" altLang="en-US" sz="1200"/>
          </a:p>
        </p:txBody>
      </p:sp>
      <p:sp>
        <p:nvSpPr>
          <p:cNvPr id="477187" name="Rectangle 2"/>
          <p:cNvSpPr>
            <a:spLocks noGrp="1" noRot="1" noChangeAspect="1" noChangeArrowheads="1" noTextEdit="1"/>
          </p:cNvSpPr>
          <p:nvPr>
            <p:ph type="sldImg"/>
          </p:nvPr>
        </p:nvSpPr>
        <p:spPr>
          <a:xfrm>
            <a:off x="381000" y="685800"/>
            <a:ext cx="6096000" cy="3429000"/>
          </a:xfrm>
          <a:ln/>
        </p:spPr>
      </p:sp>
      <p:sp>
        <p:nvSpPr>
          <p:cNvPr id="477188"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2E0823A4-69A0-454B-9689-3A74BE970159}" type="slidenum">
              <a:rPr lang="en-US" altLang="en-US" sz="1200"/>
              <a:pPr eaLnBrk="1" hangingPunct="1"/>
              <a:t>103</a:t>
            </a:fld>
            <a:endParaRPr lang="en-US" altLang="en-US" sz="1200"/>
          </a:p>
        </p:txBody>
      </p:sp>
      <p:sp>
        <p:nvSpPr>
          <p:cNvPr id="479235" name="Rectangle 2"/>
          <p:cNvSpPr>
            <a:spLocks noGrp="1" noRot="1" noChangeAspect="1" noChangeArrowheads="1" noTextEdit="1"/>
          </p:cNvSpPr>
          <p:nvPr>
            <p:ph type="sldImg"/>
          </p:nvPr>
        </p:nvSpPr>
        <p:spPr>
          <a:xfrm>
            <a:off x="381000" y="685800"/>
            <a:ext cx="6096000" cy="3429000"/>
          </a:xfrm>
          <a:ln/>
        </p:spPr>
      </p:sp>
      <p:sp>
        <p:nvSpPr>
          <p:cNvPr id="479236" name="Rectangle 3"/>
          <p:cNvSpPr>
            <a:spLocks noGrp="1" noChangeArrowheads="1"/>
          </p:cNvSpPr>
          <p:nvPr>
            <p:ph type="body" idx="1"/>
          </p:nvPr>
        </p:nvSpPr>
        <p:spPr>
          <a:xfrm>
            <a:off x="685180" y="4342777"/>
            <a:ext cx="5487640" cy="4345894"/>
          </a:xfrm>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F11436C-26B9-4F13-9595-4A71BAC0EF35}" type="slidenum">
              <a:rPr lang="en-US" altLang="en-US" sz="1200"/>
              <a:pPr eaLnBrk="1" hangingPunct="1"/>
              <a:t>104</a:t>
            </a:fld>
            <a:endParaRPr lang="en-US" altLang="en-US" sz="1200"/>
          </a:p>
        </p:txBody>
      </p:sp>
      <p:sp>
        <p:nvSpPr>
          <p:cNvPr id="480259" name="Rectangle 2"/>
          <p:cNvSpPr>
            <a:spLocks noGrp="1" noRot="1" noChangeAspect="1" noChangeArrowheads="1" noTextEdit="1"/>
          </p:cNvSpPr>
          <p:nvPr>
            <p:ph type="sldImg"/>
          </p:nvPr>
        </p:nvSpPr>
        <p:spPr>
          <a:xfrm>
            <a:off x="381000" y="685800"/>
            <a:ext cx="6096000" cy="3429000"/>
          </a:xfrm>
          <a:ln/>
        </p:spPr>
      </p:sp>
      <p:sp>
        <p:nvSpPr>
          <p:cNvPr id="480260" name="Rectangle 3"/>
          <p:cNvSpPr>
            <a:spLocks noGrp="1" noChangeArrowheads="1"/>
          </p:cNvSpPr>
          <p:nvPr>
            <p:ph type="body" idx="1"/>
          </p:nvPr>
        </p:nvSpPr>
        <p:spPr>
          <a:noFill/>
        </p:spPr>
        <p:txBody>
          <a:bodyPr/>
          <a:lstStyle/>
          <a:p>
            <a:pPr eaLnBrk="1" hangingPunct="1"/>
            <a:endParaRPr lang="en-US" altLang="en-US" dirty="0">
              <a:latin typeface="Courier New" pitchFamily="49"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316B6-8FA9-4400-BF6A-84DAA29A778B}" type="slidenum">
              <a:rPr lang="en-US" altLang="en-US"/>
              <a:pPr/>
              <a:t>105</a:t>
            </a:fld>
            <a:endParaRPr lang="en-US" altLang="en-US"/>
          </a:p>
        </p:txBody>
      </p:sp>
      <p:sp>
        <p:nvSpPr>
          <p:cNvPr id="990210" name="Rectangle 2"/>
          <p:cNvSpPr>
            <a:spLocks noGrp="1" noRot="1" noChangeAspect="1" noChangeArrowheads="1" noTextEdit="1"/>
          </p:cNvSpPr>
          <p:nvPr>
            <p:ph type="sldImg"/>
          </p:nvPr>
        </p:nvSpPr>
        <p:spPr>
          <a:xfrm>
            <a:off x="381000" y="685800"/>
            <a:ext cx="6096000" cy="3429000"/>
          </a:xfrm>
          <a:ln/>
        </p:spPr>
      </p:sp>
      <p:sp>
        <p:nvSpPr>
          <p:cNvPr id="990211" name="Rectangle 3"/>
          <p:cNvSpPr>
            <a:spLocks noGrp="1" noChangeArrowheads="1"/>
          </p:cNvSpPr>
          <p:nvPr>
            <p:ph type="body" idx="1"/>
          </p:nvPr>
        </p:nvSpPr>
        <p:spPr>
          <a:xfrm>
            <a:off x="685180" y="4342777"/>
            <a:ext cx="5487640" cy="4345894"/>
          </a:xfrm>
        </p:spPr>
        <p:txBody>
          <a:bodyPr/>
          <a:lstStyle/>
          <a:p>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CD3669-9504-41FC-AD85-E7F19DB48F69}" type="slidenum">
              <a:rPr lang="en-US" altLang="en-US"/>
              <a:pPr/>
              <a:t>106</a:t>
            </a:fld>
            <a:endParaRPr lang="en-US" altLang="en-US"/>
          </a:p>
        </p:txBody>
      </p:sp>
      <p:sp>
        <p:nvSpPr>
          <p:cNvPr id="1006594" name="Rectangle 2"/>
          <p:cNvSpPr>
            <a:spLocks noGrp="1" noRot="1" noChangeAspect="1" noChangeArrowheads="1" noTextEdit="1"/>
          </p:cNvSpPr>
          <p:nvPr>
            <p:ph type="sldImg"/>
          </p:nvPr>
        </p:nvSpPr>
        <p:spPr>
          <a:xfrm>
            <a:off x="381000" y="685800"/>
            <a:ext cx="6096000" cy="3429000"/>
          </a:xfrm>
          <a:ln/>
        </p:spPr>
      </p:sp>
      <p:sp>
        <p:nvSpPr>
          <p:cNvPr id="100659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07103B-0743-45A6-8A05-79B32C1C22EA}" type="slidenum">
              <a:rPr lang="en-US" altLang="en-US"/>
              <a:pPr/>
              <a:t>107</a:t>
            </a:fld>
            <a:endParaRPr lang="en-US" altLang="en-US"/>
          </a:p>
        </p:txBody>
      </p:sp>
      <p:sp>
        <p:nvSpPr>
          <p:cNvPr id="994306" name="Rectangle 2"/>
          <p:cNvSpPr>
            <a:spLocks noGrp="1" noRot="1" noChangeAspect="1" noChangeArrowheads="1" noTextEdit="1"/>
          </p:cNvSpPr>
          <p:nvPr>
            <p:ph type="sldImg"/>
          </p:nvPr>
        </p:nvSpPr>
        <p:spPr>
          <a:xfrm>
            <a:off x="381000" y="685800"/>
            <a:ext cx="6096000" cy="3429000"/>
          </a:xfrm>
          <a:ln/>
        </p:spPr>
      </p:sp>
      <p:sp>
        <p:nvSpPr>
          <p:cNvPr id="994307"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07103B-0743-45A6-8A05-79B32C1C22EA}" type="slidenum">
              <a:rPr lang="en-US" altLang="en-US"/>
              <a:pPr/>
              <a:t>108</a:t>
            </a:fld>
            <a:endParaRPr lang="en-US" altLang="en-US"/>
          </a:p>
        </p:txBody>
      </p:sp>
      <p:sp>
        <p:nvSpPr>
          <p:cNvPr id="994306" name="Rectangle 2"/>
          <p:cNvSpPr>
            <a:spLocks noGrp="1" noRot="1" noChangeAspect="1" noChangeArrowheads="1" noTextEdit="1"/>
          </p:cNvSpPr>
          <p:nvPr>
            <p:ph type="sldImg"/>
          </p:nvPr>
        </p:nvSpPr>
        <p:spPr>
          <a:xfrm>
            <a:off x="381000" y="685800"/>
            <a:ext cx="6096000" cy="3429000"/>
          </a:xfrm>
          <a:ln/>
        </p:spPr>
      </p:sp>
      <p:sp>
        <p:nvSpPr>
          <p:cNvPr id="994307"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3B0BA-C469-4E0B-B2B1-9917AC045A3E}" type="slidenum">
              <a:rPr lang="en-US" altLang="en-US"/>
              <a:pPr/>
              <a:t>109</a:t>
            </a:fld>
            <a:endParaRPr lang="en-US" altLang="en-US"/>
          </a:p>
        </p:txBody>
      </p:sp>
      <p:sp>
        <p:nvSpPr>
          <p:cNvPr id="1989634" name="Rectangle 2"/>
          <p:cNvSpPr>
            <a:spLocks noGrp="1" noRot="1" noChangeAspect="1" noChangeArrowheads="1" noTextEdit="1"/>
          </p:cNvSpPr>
          <p:nvPr>
            <p:ph type="sldImg"/>
          </p:nvPr>
        </p:nvSpPr>
        <p:spPr>
          <a:xfrm>
            <a:off x="381000" y="685800"/>
            <a:ext cx="6096000" cy="3429000"/>
          </a:xfrm>
          <a:ln/>
        </p:spPr>
      </p:sp>
      <p:sp>
        <p:nvSpPr>
          <p:cNvPr id="1989635" name="Rectangle 3"/>
          <p:cNvSpPr>
            <a:spLocks noGrp="1" noChangeArrowheads="1"/>
          </p:cNvSpPr>
          <p:nvPr>
            <p:ph type="body" idx="1"/>
          </p:nvPr>
        </p:nvSpPr>
        <p:spPr/>
        <p:txBody>
          <a:bodyPr/>
          <a:lstStyle/>
          <a:p>
            <a:pPr lvl="4"/>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CA3AB-422D-4A20-8314-89034E422F14}" type="slidenum">
              <a:rPr lang="en-US" altLang="en-US"/>
              <a:pPr/>
              <a:t>110</a:t>
            </a:fld>
            <a:endParaRPr lang="en-US" altLang="en-US"/>
          </a:p>
        </p:txBody>
      </p:sp>
      <p:sp>
        <p:nvSpPr>
          <p:cNvPr id="982018" name="Rectangle 2"/>
          <p:cNvSpPr>
            <a:spLocks noGrp="1" noRot="1" noChangeAspect="1" noChangeArrowheads="1" noTextEdit="1"/>
          </p:cNvSpPr>
          <p:nvPr>
            <p:ph type="sldImg"/>
          </p:nvPr>
        </p:nvSpPr>
        <p:spPr>
          <a:xfrm>
            <a:off x="381000" y="685800"/>
            <a:ext cx="6096000" cy="3429000"/>
          </a:xfrm>
          <a:ln/>
        </p:spPr>
      </p:sp>
      <p:sp>
        <p:nvSpPr>
          <p:cNvPr id="9820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Many-to-Many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"product sales" database, a customer's order may contain one or more products; and a product can appear in many orders. In a "bookstore" database, a book is written by one or more authors; while an author may write zero or more books. This kind of relationship is known as </a:t>
            </a:r>
            <a:r>
              <a:rPr lang="en-US" sz="1200" b="0" i="1" kern="1200" dirty="0">
                <a:solidFill>
                  <a:schemeClr val="tx1"/>
                </a:solidFill>
                <a:effectLst/>
                <a:latin typeface="+mn-lt"/>
                <a:ea typeface="+mn-ea"/>
                <a:cs typeface="+mn-cs"/>
              </a:rPr>
              <a:t>many-to-many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Let's illustrate with a "product sales" database. We begin with two tables: Products and Orders. The table products contains information about the products (such as name, description </a:t>
            </a:r>
            <a:r>
              <a:rPr lang="en-US" sz="1200" b="0" i="0" kern="1200" dirty="0" err="1">
                <a:solidFill>
                  <a:schemeClr val="tx1"/>
                </a:solidFill>
                <a:effectLst/>
                <a:latin typeface="+mn-lt"/>
                <a:ea typeface="+mn-ea"/>
                <a:cs typeface="+mn-cs"/>
              </a:rPr>
              <a:t>andquantityInStock</a:t>
            </a:r>
            <a:r>
              <a:rPr lang="en-US" sz="1200" b="0" i="0" kern="1200" dirty="0">
                <a:solidFill>
                  <a:schemeClr val="tx1"/>
                </a:solidFill>
                <a:effectLst/>
                <a:latin typeface="+mn-lt"/>
                <a:ea typeface="+mn-ea"/>
                <a:cs typeface="+mn-cs"/>
              </a:rPr>
              <a:t>) with </a:t>
            </a:r>
            <a:r>
              <a:rPr lang="en-US" sz="1200" b="0" i="0" kern="1200" dirty="0" err="1">
                <a:solidFill>
                  <a:schemeClr val="tx1"/>
                </a:solidFill>
                <a:effectLst/>
                <a:latin typeface="+mn-lt"/>
                <a:ea typeface="+mn-ea"/>
                <a:cs typeface="+mn-cs"/>
              </a:rPr>
              <a:t>productID</a:t>
            </a:r>
            <a:r>
              <a:rPr lang="en-US" sz="1200" b="0" i="0" kern="1200" dirty="0">
                <a:solidFill>
                  <a:schemeClr val="tx1"/>
                </a:solidFill>
                <a:effectLst/>
                <a:latin typeface="+mn-lt"/>
                <a:ea typeface="+mn-ea"/>
                <a:cs typeface="+mn-cs"/>
              </a:rPr>
              <a:t> as its primary key. The table orders contains customer's orders (</a:t>
            </a:r>
            <a:r>
              <a:rPr lang="en-US" sz="1200" b="0" i="0" kern="1200" dirty="0" err="1">
                <a:solidFill>
                  <a:schemeClr val="tx1"/>
                </a:solidFill>
                <a:effectLst/>
                <a:latin typeface="+mn-lt"/>
                <a:ea typeface="+mn-ea"/>
                <a:cs typeface="+mn-cs"/>
              </a:rPr>
              <a:t>customerID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dateOrdered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dateRequired</a:t>
            </a:r>
            <a:r>
              <a:rPr lang="en-US" sz="1200" b="0" i="0" kern="1200" dirty="0">
                <a:solidFill>
                  <a:schemeClr val="tx1"/>
                </a:solidFill>
                <a:effectLst/>
                <a:latin typeface="+mn-lt"/>
                <a:ea typeface="+mn-ea"/>
                <a:cs typeface="+mn-cs"/>
              </a:rPr>
              <a:t> and status). Again, we cannot store the items ordered inside the Orders table, as we do not know how many columns to reserve for the items. We also cannot store the order information in the Products table.</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33</a:t>
            </a:fld>
            <a:endParaRPr lang="en-US"/>
          </a:p>
        </p:txBody>
      </p:sp>
    </p:spTree>
    <p:extLst>
      <p:ext uri="{BB962C8B-B14F-4D97-AF65-F5344CB8AC3E}">
        <p14:creationId xmlns:p14="http://schemas.microsoft.com/office/powerpoint/2010/main" val="31471519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4774E-A0D3-479B-970B-B704BCFE09BF}" type="slidenum">
              <a:rPr lang="en-US" altLang="en-US"/>
              <a:pPr/>
              <a:t>111</a:t>
            </a:fld>
            <a:endParaRPr lang="en-US" altLang="en-US"/>
          </a:p>
        </p:txBody>
      </p:sp>
      <p:sp>
        <p:nvSpPr>
          <p:cNvPr id="984066" name="Rectangle 2"/>
          <p:cNvSpPr>
            <a:spLocks noGrp="1" noRot="1" noChangeAspect="1" noChangeArrowheads="1" noTextEdit="1"/>
          </p:cNvSpPr>
          <p:nvPr>
            <p:ph type="sldImg"/>
          </p:nvPr>
        </p:nvSpPr>
        <p:spPr>
          <a:xfrm>
            <a:off x="381000" y="685800"/>
            <a:ext cx="6096000" cy="3429000"/>
          </a:xfrm>
          <a:ln/>
        </p:spPr>
      </p:sp>
      <p:sp>
        <p:nvSpPr>
          <p:cNvPr id="98406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8DEAF-1DBF-40DB-85DB-360891E5AEBE}" type="slidenum">
              <a:rPr lang="en-US" altLang="en-US"/>
              <a:pPr/>
              <a:t>112</a:t>
            </a:fld>
            <a:endParaRPr lang="en-US" altLang="en-US"/>
          </a:p>
        </p:txBody>
      </p:sp>
      <p:sp>
        <p:nvSpPr>
          <p:cNvPr id="986114" name="Rectangle 2"/>
          <p:cNvSpPr>
            <a:spLocks noGrp="1" noRot="1" noChangeAspect="1" noChangeArrowheads="1" noTextEdit="1"/>
          </p:cNvSpPr>
          <p:nvPr>
            <p:ph type="sldImg"/>
          </p:nvPr>
        </p:nvSpPr>
        <p:spPr>
          <a:xfrm>
            <a:off x="381000" y="685800"/>
            <a:ext cx="6096000" cy="3429000"/>
          </a:xfrm>
          <a:ln/>
        </p:spPr>
      </p:sp>
      <p:sp>
        <p:nvSpPr>
          <p:cNvPr id="98611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0ABAD-B7F4-41E6-8717-BECAA4ECD753}" type="slidenum">
              <a:rPr lang="en-US" altLang="en-US"/>
              <a:pPr/>
              <a:t>113</a:t>
            </a:fld>
            <a:endParaRPr lang="en-US" altLang="en-US"/>
          </a:p>
        </p:txBody>
      </p:sp>
      <p:sp>
        <p:nvSpPr>
          <p:cNvPr id="2101250" name="Rectangle 2"/>
          <p:cNvSpPr>
            <a:spLocks noGrp="1" noRot="1" noChangeAspect="1" noChangeArrowheads="1" noTextEdit="1"/>
          </p:cNvSpPr>
          <p:nvPr>
            <p:ph type="sldImg"/>
          </p:nvPr>
        </p:nvSpPr>
        <p:spPr>
          <a:xfrm>
            <a:off x="381000" y="685800"/>
            <a:ext cx="6096000" cy="3429000"/>
          </a:xfrm>
          <a:ln/>
        </p:spPr>
      </p:sp>
      <p:sp>
        <p:nvSpPr>
          <p:cNvPr id="2101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F2FAE-15E8-4A35-A1DA-E8479C95025A}" type="slidenum">
              <a:rPr lang="en-US" altLang="en-US"/>
              <a:pPr/>
              <a:t>114</a:t>
            </a:fld>
            <a:endParaRPr lang="en-US" altLang="en-US"/>
          </a:p>
        </p:txBody>
      </p:sp>
      <p:sp>
        <p:nvSpPr>
          <p:cNvPr id="988162" name="Rectangle 2"/>
          <p:cNvSpPr>
            <a:spLocks noGrp="1" noRot="1" noChangeAspect="1" noChangeArrowheads="1" noTextEdit="1"/>
          </p:cNvSpPr>
          <p:nvPr>
            <p:ph type="sldImg"/>
          </p:nvPr>
        </p:nvSpPr>
        <p:spPr>
          <a:xfrm>
            <a:off x="381000" y="685800"/>
            <a:ext cx="6096000" cy="3429000"/>
          </a:xfrm>
          <a:ln/>
        </p:spPr>
      </p:sp>
      <p:sp>
        <p:nvSpPr>
          <p:cNvPr id="98816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F0F91-AAC3-41CF-971E-CF9E969A262E}" type="slidenum">
              <a:rPr lang="en-US" altLang="en-US"/>
              <a:pPr/>
              <a:t>115</a:t>
            </a:fld>
            <a:endParaRPr lang="en-US" altLang="en-US"/>
          </a:p>
        </p:txBody>
      </p:sp>
      <p:sp>
        <p:nvSpPr>
          <p:cNvPr id="2231298" name="Rectangle 2"/>
          <p:cNvSpPr>
            <a:spLocks noGrp="1" noRot="1" noChangeAspect="1" noChangeArrowheads="1" noTextEdit="1"/>
          </p:cNvSpPr>
          <p:nvPr>
            <p:ph type="sldImg"/>
          </p:nvPr>
        </p:nvSpPr>
        <p:spPr>
          <a:xfrm>
            <a:off x="381000" y="685800"/>
            <a:ext cx="6096000" cy="3429000"/>
          </a:xfrm>
          <a:ln/>
        </p:spPr>
      </p:sp>
      <p:sp>
        <p:nvSpPr>
          <p:cNvPr id="2231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10403-6D30-4FFA-9033-664134E2B167}" type="slidenum">
              <a:rPr lang="en-US" altLang="en-US"/>
              <a:pPr/>
              <a:t>116</a:t>
            </a:fld>
            <a:endParaRPr lang="en-US" altLang="en-US"/>
          </a:p>
        </p:txBody>
      </p:sp>
      <p:sp>
        <p:nvSpPr>
          <p:cNvPr id="989186" name="Rectangle 2"/>
          <p:cNvSpPr>
            <a:spLocks noGrp="1" noRot="1" noChangeAspect="1" noChangeArrowheads="1" noTextEdit="1"/>
          </p:cNvSpPr>
          <p:nvPr>
            <p:ph type="sldImg"/>
          </p:nvPr>
        </p:nvSpPr>
        <p:spPr>
          <a:xfrm>
            <a:off x="381000" y="685800"/>
            <a:ext cx="6096000" cy="3429000"/>
          </a:xfrm>
          <a:ln/>
        </p:spPr>
      </p:sp>
      <p:sp>
        <p:nvSpPr>
          <p:cNvPr id="98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10403-6D30-4FFA-9033-664134E2B167}" type="slidenum">
              <a:rPr lang="en-US" altLang="en-US"/>
              <a:pPr/>
              <a:t>117</a:t>
            </a:fld>
            <a:endParaRPr lang="en-US" altLang="en-US"/>
          </a:p>
        </p:txBody>
      </p:sp>
      <p:sp>
        <p:nvSpPr>
          <p:cNvPr id="989186" name="Rectangle 2"/>
          <p:cNvSpPr>
            <a:spLocks noGrp="1" noRot="1" noChangeAspect="1" noChangeArrowheads="1" noTextEdit="1"/>
          </p:cNvSpPr>
          <p:nvPr>
            <p:ph type="sldImg"/>
          </p:nvPr>
        </p:nvSpPr>
        <p:spPr>
          <a:xfrm>
            <a:off x="381000" y="685800"/>
            <a:ext cx="6096000" cy="3429000"/>
          </a:xfrm>
          <a:ln/>
        </p:spPr>
      </p:sp>
      <p:sp>
        <p:nvSpPr>
          <p:cNvPr id="98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10403-6D30-4FFA-9033-664134E2B167}" type="slidenum">
              <a:rPr lang="en-US" altLang="en-US"/>
              <a:pPr/>
              <a:t>118</a:t>
            </a:fld>
            <a:endParaRPr lang="en-US" altLang="en-US"/>
          </a:p>
        </p:txBody>
      </p:sp>
      <p:sp>
        <p:nvSpPr>
          <p:cNvPr id="989186" name="Rectangle 2"/>
          <p:cNvSpPr>
            <a:spLocks noGrp="1" noRot="1" noChangeAspect="1" noChangeArrowheads="1" noTextEdit="1"/>
          </p:cNvSpPr>
          <p:nvPr>
            <p:ph type="sldImg"/>
          </p:nvPr>
        </p:nvSpPr>
        <p:spPr>
          <a:xfrm>
            <a:off x="381000" y="685800"/>
            <a:ext cx="6096000" cy="3429000"/>
          </a:xfrm>
          <a:ln/>
        </p:spPr>
      </p:sp>
      <p:sp>
        <p:nvSpPr>
          <p:cNvPr id="98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059C-F029-4008-8AB1-99A1849C90DA}" type="slidenum">
              <a:rPr lang="en-US" altLang="en-US"/>
              <a:pPr/>
              <a:t>127</a:t>
            </a:fld>
            <a:endParaRPr lang="en-US" altLang="en-US"/>
          </a:p>
        </p:txBody>
      </p:sp>
      <p:sp>
        <p:nvSpPr>
          <p:cNvPr id="1018882" name="Rectangle 2"/>
          <p:cNvSpPr>
            <a:spLocks noGrp="1" noRot="1" noChangeAspect="1" noChangeArrowheads="1" noTextEdit="1"/>
          </p:cNvSpPr>
          <p:nvPr>
            <p:ph type="sldImg"/>
          </p:nvPr>
        </p:nvSpPr>
        <p:spPr>
          <a:xfrm>
            <a:off x="381000" y="685800"/>
            <a:ext cx="6096000" cy="3429000"/>
          </a:xfrm>
          <a:ln/>
        </p:spPr>
      </p:sp>
      <p:sp>
        <p:nvSpPr>
          <p:cNvPr id="1018883"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059C-F029-4008-8AB1-99A1849C90DA}" type="slidenum">
              <a:rPr lang="en-US" altLang="en-US"/>
              <a:pPr/>
              <a:t>128</a:t>
            </a:fld>
            <a:endParaRPr lang="en-US" altLang="en-US"/>
          </a:p>
        </p:txBody>
      </p:sp>
      <p:sp>
        <p:nvSpPr>
          <p:cNvPr id="1018882" name="Rectangle 2"/>
          <p:cNvSpPr>
            <a:spLocks noGrp="1" noRot="1" noChangeAspect="1" noChangeArrowheads="1" noTextEdit="1"/>
          </p:cNvSpPr>
          <p:nvPr>
            <p:ph type="sldImg"/>
          </p:nvPr>
        </p:nvSpPr>
        <p:spPr>
          <a:xfrm>
            <a:off x="381000" y="685800"/>
            <a:ext cx="6096000" cy="3429000"/>
          </a:xfrm>
          <a:ln/>
        </p:spPr>
      </p:sp>
      <p:sp>
        <p:nvSpPr>
          <p:cNvPr id="1018883"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Strong entity:</a:t>
            </a:r>
            <a:r>
              <a:rPr lang="en-US" baseline="0" dirty="0"/>
              <a:t> For example Employee can exist without associated with any department.</a:t>
            </a:r>
          </a:p>
          <a:p>
            <a:r>
              <a:rPr lang="en-US" baseline="0" dirty="0"/>
              <a:t>Weak entity: For example </a:t>
            </a:r>
            <a:r>
              <a:rPr lang="en-US" baseline="0" dirty="0" err="1"/>
              <a:t>OrderItem</a:t>
            </a:r>
            <a:r>
              <a:rPr lang="en-US" baseline="0" dirty="0"/>
              <a:t> because </a:t>
            </a:r>
            <a:r>
              <a:rPr lang="en-US" baseline="0" dirty="0" err="1"/>
              <a:t>OrderItem</a:t>
            </a:r>
            <a:r>
              <a:rPr lang="en-US" baseline="0" dirty="0"/>
              <a:t> has no meaning without having any order associated.</a:t>
            </a:r>
          </a:p>
          <a:p>
            <a:r>
              <a:rPr lang="en-US" baseline="0" dirty="0"/>
              <a:t>Associative entity: For example Registration because relationship between student &amp; course is N:N.</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34</a:t>
            </a:fld>
            <a:endParaRPr lang="en-US"/>
          </a:p>
        </p:txBody>
      </p:sp>
    </p:spTree>
    <p:extLst>
      <p:ext uri="{BB962C8B-B14F-4D97-AF65-F5344CB8AC3E}">
        <p14:creationId xmlns:p14="http://schemas.microsoft.com/office/powerpoint/2010/main" val="15415666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059C-F029-4008-8AB1-99A1849C90DA}" type="slidenum">
              <a:rPr lang="en-US" altLang="en-US"/>
              <a:pPr/>
              <a:t>129</a:t>
            </a:fld>
            <a:endParaRPr lang="en-US" altLang="en-US"/>
          </a:p>
        </p:txBody>
      </p:sp>
      <p:sp>
        <p:nvSpPr>
          <p:cNvPr id="1018882" name="Rectangle 2"/>
          <p:cNvSpPr>
            <a:spLocks noGrp="1" noRot="1" noChangeAspect="1" noChangeArrowheads="1" noTextEdit="1"/>
          </p:cNvSpPr>
          <p:nvPr>
            <p:ph type="sldImg"/>
          </p:nvPr>
        </p:nvSpPr>
        <p:spPr>
          <a:xfrm>
            <a:off x="381000" y="685800"/>
            <a:ext cx="6096000" cy="3429000"/>
          </a:xfrm>
          <a:ln/>
        </p:spPr>
      </p:sp>
      <p:sp>
        <p:nvSpPr>
          <p:cNvPr id="1018883"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059C-F029-4008-8AB1-99A1849C90DA}" type="slidenum">
              <a:rPr lang="en-US" altLang="en-US"/>
              <a:pPr/>
              <a:t>130</a:t>
            </a:fld>
            <a:endParaRPr lang="en-US" altLang="en-US"/>
          </a:p>
        </p:txBody>
      </p:sp>
      <p:sp>
        <p:nvSpPr>
          <p:cNvPr id="1018882" name="Rectangle 2"/>
          <p:cNvSpPr>
            <a:spLocks noGrp="1" noRot="1" noChangeAspect="1" noChangeArrowheads="1" noTextEdit="1"/>
          </p:cNvSpPr>
          <p:nvPr>
            <p:ph type="sldImg"/>
          </p:nvPr>
        </p:nvSpPr>
        <p:spPr>
          <a:xfrm>
            <a:off x="381000" y="685800"/>
            <a:ext cx="6096000" cy="3429000"/>
          </a:xfrm>
          <a:ln/>
        </p:spPr>
      </p:sp>
      <p:sp>
        <p:nvSpPr>
          <p:cNvPr id="1018883"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http://cssimplified.com/assignments/construct-an-er-diagram-for-a-banking-system-clearly-indicate-the-entities-relationships-cardinality-and-the-key-constraints-also-derive-the-un-normalized-relational-database-tables-with-the-help</a:t>
            </a:r>
          </a:p>
        </p:txBody>
      </p:sp>
      <p:sp>
        <p:nvSpPr>
          <p:cNvPr id="4" name="Slide Number Placeholder 3"/>
          <p:cNvSpPr>
            <a:spLocks noGrp="1"/>
          </p:cNvSpPr>
          <p:nvPr>
            <p:ph type="sldNum" sz="quarter" idx="10"/>
          </p:nvPr>
        </p:nvSpPr>
        <p:spPr/>
        <p:txBody>
          <a:bodyPr/>
          <a:lstStyle/>
          <a:p>
            <a:fld id="{51F125F4-9DDA-44AC-A455-8795B6A7ECE4}" type="slidenum">
              <a:rPr lang="en-US" smtClean="0"/>
              <a:t>37</a:t>
            </a:fld>
            <a:endParaRPr lang="en-US"/>
          </a:p>
        </p:txBody>
      </p:sp>
    </p:spTree>
    <p:extLst>
      <p:ext uri="{BB962C8B-B14F-4D97-AF65-F5344CB8AC3E}">
        <p14:creationId xmlns:p14="http://schemas.microsoft.com/office/powerpoint/2010/main" val="40759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http://www.javaguicodexample.com/erddatabasemodelnotes.pdf</a:t>
            </a:r>
          </a:p>
        </p:txBody>
      </p:sp>
      <p:sp>
        <p:nvSpPr>
          <p:cNvPr id="4" name="Slide Number Placeholder 3"/>
          <p:cNvSpPr>
            <a:spLocks noGrp="1"/>
          </p:cNvSpPr>
          <p:nvPr>
            <p:ph type="sldNum" sz="quarter" idx="10"/>
          </p:nvPr>
        </p:nvSpPr>
        <p:spPr/>
        <p:txBody>
          <a:bodyPr/>
          <a:lstStyle/>
          <a:p>
            <a:fld id="{51F125F4-9DDA-44AC-A455-8795B6A7ECE4}" type="slidenum">
              <a:rPr lang="en-US" smtClean="0"/>
              <a:t>39</a:t>
            </a:fld>
            <a:endParaRPr lang="en-US"/>
          </a:p>
        </p:txBody>
      </p:sp>
    </p:spTree>
    <p:extLst>
      <p:ext uri="{BB962C8B-B14F-4D97-AF65-F5344CB8AC3E}">
        <p14:creationId xmlns:p14="http://schemas.microsoft.com/office/powerpoint/2010/main" val="339595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2345-345B-4D24-9A1C-1BCB54F318DF}"/>
              </a:ext>
            </a:extLst>
          </p:cNvPr>
          <p:cNvSpPr>
            <a:spLocks noGrp="1"/>
          </p:cNvSpPr>
          <p:nvPr>
            <p:ph type="ctrTitle"/>
          </p:nvPr>
        </p:nvSpPr>
        <p:spPr>
          <a:xfrm>
            <a:off x="1524000" y="1122363"/>
            <a:ext cx="9144000" cy="2387600"/>
          </a:xfrm>
          <a:ln>
            <a:noFill/>
          </a:ln>
        </p:spPr>
        <p:txBody>
          <a:bodyPr anchor="b"/>
          <a:lstStyle>
            <a:lvl1pPr algn="ctr">
              <a:defRPr sz="45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BC459253-3E7E-4216-B46D-6168ABA8762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322DE7E9-B123-4CA4-8532-E9073643E257}"/>
              </a:ext>
            </a:extLst>
          </p:cNvPr>
          <p:cNvSpPr>
            <a:spLocks noGrp="1"/>
          </p:cNvSpPr>
          <p:nvPr>
            <p:ph type="dt" sz="half" idx="10"/>
          </p:nvPr>
        </p:nvSpPr>
        <p:spPr/>
        <p:txBody>
          <a:bodyPr/>
          <a:lstStyle/>
          <a:p>
            <a:fld id="{0CAC54BA-FD7A-4FB4-89DE-4644E10B1B61}" type="datetime1">
              <a:rPr lang="en-IN" smtClean="0"/>
              <a:t>31-01-2019</a:t>
            </a:fld>
            <a:endParaRPr lang="en-IN"/>
          </a:p>
        </p:txBody>
      </p:sp>
      <p:sp>
        <p:nvSpPr>
          <p:cNvPr id="6" name="Slide Number Placeholder 5">
            <a:extLst>
              <a:ext uri="{FF2B5EF4-FFF2-40B4-BE49-F238E27FC236}">
                <a16:creationId xmlns:a16="http://schemas.microsoft.com/office/drawing/2014/main" id="{6500EC8D-ABCB-4EC5-A033-6EC8ADF43744}"/>
              </a:ext>
            </a:extLst>
          </p:cNvPr>
          <p:cNvSpPr>
            <a:spLocks noGrp="1"/>
          </p:cNvSpPr>
          <p:nvPr>
            <p:ph type="sldNum" sz="quarter" idx="12"/>
          </p:nvPr>
        </p:nvSpPr>
        <p:spPr/>
        <p:txBody>
          <a:bodyPr/>
          <a:lstStyle/>
          <a:p>
            <a:fld id="{1E218C5A-AA56-4136-94E6-BAA98D2AAD9B}" type="slidenum">
              <a:rPr lang="en-US" smtClean="0"/>
              <a:t>‹#›</a:t>
            </a:fld>
            <a:endParaRPr lang="en-US"/>
          </a:p>
        </p:txBody>
      </p:sp>
    </p:spTree>
    <p:extLst>
      <p:ext uri="{BB962C8B-B14F-4D97-AF65-F5344CB8AC3E}">
        <p14:creationId xmlns:p14="http://schemas.microsoft.com/office/powerpoint/2010/main" val="419995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19EB-1F0A-44F2-8A19-EE3EB517FA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7AEAC9-8465-4F6C-BBC0-33F45ADB16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8E0EB-C15B-47C4-BA9A-491605AAD6CD}"/>
              </a:ext>
            </a:extLst>
          </p:cNvPr>
          <p:cNvSpPr>
            <a:spLocks noGrp="1"/>
          </p:cNvSpPr>
          <p:nvPr>
            <p:ph type="dt" sz="half" idx="10"/>
          </p:nvPr>
        </p:nvSpPr>
        <p:spPr/>
        <p:txBody>
          <a:bodyPr/>
          <a:lstStyle/>
          <a:p>
            <a:fld id="{1C7C9DDA-9D72-4F2A-A54E-8D8F3AF8CA2D}" type="datetime1">
              <a:rPr lang="en-IN" smtClean="0"/>
              <a:t>31-01-2019</a:t>
            </a:fld>
            <a:endParaRPr lang="en-IN"/>
          </a:p>
        </p:txBody>
      </p:sp>
      <p:sp>
        <p:nvSpPr>
          <p:cNvPr id="6" name="Slide Number Placeholder 5">
            <a:extLst>
              <a:ext uri="{FF2B5EF4-FFF2-40B4-BE49-F238E27FC236}">
                <a16:creationId xmlns:a16="http://schemas.microsoft.com/office/drawing/2014/main" id="{CF9FACC3-F4E9-4463-ACDC-A2F60C7991E3}"/>
              </a:ext>
            </a:extLst>
          </p:cNvPr>
          <p:cNvSpPr>
            <a:spLocks noGrp="1"/>
          </p:cNvSpPr>
          <p:nvPr>
            <p:ph type="sldNum" sz="quarter" idx="12"/>
          </p:nvPr>
        </p:nvSpPr>
        <p:spPr/>
        <p:txBody>
          <a:bodyPr/>
          <a:lstStyle/>
          <a:p>
            <a:fld id="{1E218C5A-AA56-4136-94E6-BAA98D2AAD9B}" type="slidenum">
              <a:rPr lang="en-US" smtClean="0"/>
              <a:t>‹#›</a:t>
            </a:fld>
            <a:endParaRPr lang="en-US"/>
          </a:p>
        </p:txBody>
      </p:sp>
      <p:cxnSp>
        <p:nvCxnSpPr>
          <p:cNvPr id="7" name="Straight Connector 6">
            <a:extLst>
              <a:ext uri="{FF2B5EF4-FFF2-40B4-BE49-F238E27FC236}">
                <a16:creationId xmlns:a16="http://schemas.microsoft.com/office/drawing/2014/main" id="{3218FF83-77C8-4B7D-9E2C-D74691B0D198}"/>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0370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3607B-72E3-464C-9D93-349643D5849B}"/>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5EAEBE-5C7D-4D0A-91B4-06F4012525FC}"/>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5745A-A39B-4C1F-8932-BBD0BECB81C5}"/>
              </a:ext>
            </a:extLst>
          </p:cNvPr>
          <p:cNvSpPr>
            <a:spLocks noGrp="1"/>
          </p:cNvSpPr>
          <p:nvPr>
            <p:ph type="dt" sz="half" idx="10"/>
          </p:nvPr>
        </p:nvSpPr>
        <p:spPr/>
        <p:txBody>
          <a:bodyPr/>
          <a:lstStyle/>
          <a:p>
            <a:fld id="{7F3E313E-76B8-4FE9-8334-3B383FDE88C5}" type="datetime1">
              <a:rPr lang="en-IN" smtClean="0"/>
              <a:t>31-01-2019</a:t>
            </a:fld>
            <a:endParaRPr lang="en-IN"/>
          </a:p>
        </p:txBody>
      </p:sp>
      <p:sp>
        <p:nvSpPr>
          <p:cNvPr id="6" name="Slide Number Placeholder 5">
            <a:extLst>
              <a:ext uri="{FF2B5EF4-FFF2-40B4-BE49-F238E27FC236}">
                <a16:creationId xmlns:a16="http://schemas.microsoft.com/office/drawing/2014/main" id="{A3D07569-4CB4-48A1-9A67-BED71E127CAD}"/>
              </a:ext>
            </a:extLst>
          </p:cNvPr>
          <p:cNvSpPr>
            <a:spLocks noGrp="1"/>
          </p:cNvSpPr>
          <p:nvPr>
            <p:ph type="sldNum" sz="quarter" idx="12"/>
          </p:nvPr>
        </p:nvSpPr>
        <p:spPr/>
        <p:txBody>
          <a:bodyPr/>
          <a:lstStyle/>
          <a:p>
            <a:fld id="{1E218C5A-AA56-4136-94E6-BAA98D2AAD9B}" type="slidenum">
              <a:rPr lang="en-US" smtClean="0"/>
              <a:t>‹#›</a:t>
            </a:fld>
            <a:endParaRPr lang="en-US"/>
          </a:p>
        </p:txBody>
      </p:sp>
    </p:spTree>
    <p:extLst>
      <p:ext uri="{BB962C8B-B14F-4D97-AF65-F5344CB8AC3E}">
        <p14:creationId xmlns:p14="http://schemas.microsoft.com/office/powerpoint/2010/main" val="2513456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582400" cy="838200"/>
          </a:xfrm>
        </p:spPr>
        <p:txBody>
          <a:bodyPr/>
          <a:lstStyle/>
          <a:p>
            <a:r>
              <a:rPr lang="en-US"/>
              <a:t>Click to edit Master title style</a:t>
            </a:r>
          </a:p>
        </p:txBody>
      </p:sp>
      <p:sp>
        <p:nvSpPr>
          <p:cNvPr id="3" name="Table Placeholder 2"/>
          <p:cNvSpPr>
            <a:spLocks noGrp="1"/>
          </p:cNvSpPr>
          <p:nvPr>
            <p:ph type="tbl" idx="1"/>
          </p:nvPr>
        </p:nvSpPr>
        <p:spPr>
          <a:xfrm>
            <a:off x="711200" y="1143000"/>
            <a:ext cx="10769600" cy="5334000"/>
          </a:xfrm>
        </p:spPr>
        <p:txBody>
          <a:bodyPr/>
          <a:lstStyle/>
          <a:p>
            <a:pPr lvl="0"/>
            <a:r>
              <a:rPr lang="en-US" noProof="0"/>
              <a:t>Click icon to add table</a:t>
            </a:r>
            <a:endParaRPr lang="en-US" noProof="0" dirty="0"/>
          </a:p>
        </p:txBody>
      </p:sp>
      <p:sp>
        <p:nvSpPr>
          <p:cNvPr id="4" name="Footer Placeholder 16"/>
          <p:cNvSpPr>
            <a:spLocks noGrp="1"/>
          </p:cNvSpPr>
          <p:nvPr>
            <p:ph type="ftr" sz="quarter" idx="3"/>
          </p:nvPr>
        </p:nvSpPr>
        <p:spPr>
          <a:xfrm>
            <a:off x="853440" y="6355080"/>
            <a:ext cx="4632960" cy="365760"/>
          </a:xfrm>
          <a:prstGeom prst="rect">
            <a:avLst/>
          </a:prstGeom>
        </p:spPr>
        <p:txBody>
          <a:bodyPr/>
          <a:lstStyle>
            <a:lvl1pPr algn="l">
              <a:defRPr>
                <a:latin typeface="Candara" panose="020E0502030303020204" pitchFamily="34" charset="0"/>
              </a:defRPr>
            </a:lvl1pPr>
          </a:lstStyle>
          <a:p>
            <a:r>
              <a:rPr lang="en-US" dirty="0"/>
              <a:t>© Onkar Deshpande</a:t>
            </a:r>
          </a:p>
        </p:txBody>
      </p:sp>
      <p:sp>
        <p:nvSpPr>
          <p:cNvPr id="5" name="Slide Number Placeholder 28"/>
          <p:cNvSpPr>
            <a:spLocks noGrp="1"/>
          </p:cNvSpPr>
          <p:nvPr>
            <p:ph type="sldNum" sz="quarter" idx="4"/>
          </p:nvPr>
        </p:nvSpPr>
        <p:spPr>
          <a:xfrm>
            <a:off x="10769600" y="6355080"/>
            <a:ext cx="8128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extLst>
      <p:ext uri="{BB962C8B-B14F-4D97-AF65-F5344CB8AC3E}">
        <p14:creationId xmlns:p14="http://schemas.microsoft.com/office/powerpoint/2010/main" val="286461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A7DA-A98C-4B66-8101-B93109A75B95}"/>
              </a:ext>
            </a:extLst>
          </p:cNvPr>
          <p:cNvSpPr>
            <a:spLocks noGrp="1"/>
          </p:cNvSpPr>
          <p:nvPr>
            <p:ph type="title"/>
          </p:nvPr>
        </p:nvSpPr>
        <p:spPr>
          <a:xfrm>
            <a:off x="838200" y="193676"/>
            <a:ext cx="10515600" cy="911224"/>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6F9DAC-111C-4C37-88C3-3E4EFC8F7E3A}"/>
              </a:ext>
            </a:extLst>
          </p:cNvPr>
          <p:cNvSpPr>
            <a:spLocks noGrp="1"/>
          </p:cNvSpPr>
          <p:nvPr>
            <p:ph idx="1"/>
          </p:nvPr>
        </p:nvSpPr>
        <p:spPr>
          <a:xfrm>
            <a:off x="838200" y="1209680"/>
            <a:ext cx="10515600" cy="4967284"/>
          </a:xfrm>
        </p:spPr>
        <p:txBody>
          <a:bodyPr/>
          <a:lstStyle>
            <a:lvl1pPr marL="342900" indent="-342900">
              <a:buFontTx/>
              <a:buBlip>
                <a:blip r:embed="rId2"/>
              </a:buBlip>
              <a:defRPr/>
            </a:lvl1pPr>
            <a:lvl2pPr marL="600075" indent="-257175">
              <a:buFontTx/>
              <a:buBlip>
                <a:blip r:embed="rId2"/>
              </a:buBlip>
              <a:defRPr/>
            </a:lvl2pPr>
            <a:lvl3pPr marL="942975" indent="-257175">
              <a:buFontTx/>
              <a:buBlip>
                <a:blip r:embed="rId2"/>
              </a:buBlip>
              <a:defRPr/>
            </a:lvl3pPr>
            <a:lvl4pPr marL="1243013" indent="-214313">
              <a:buFontTx/>
              <a:buBlip>
                <a:blip r:embed="rId2"/>
              </a:buBlip>
              <a:defRPr/>
            </a:lvl4pPr>
            <a:lvl5pPr marL="1585913" indent="-214313">
              <a:buFontTx/>
              <a:buBlip>
                <a:blip r:embed="rId2"/>
              </a:buBlip>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2BDA62B2-43FE-4E57-9C35-BC055BE8C54A}"/>
              </a:ext>
            </a:extLst>
          </p:cNvPr>
          <p:cNvSpPr>
            <a:spLocks noGrp="1"/>
          </p:cNvSpPr>
          <p:nvPr>
            <p:ph type="dt" sz="half" idx="10"/>
          </p:nvPr>
        </p:nvSpPr>
        <p:spPr/>
        <p:txBody>
          <a:bodyPr/>
          <a:lstStyle/>
          <a:p>
            <a:fld id="{1D58F165-DAB4-42D1-B732-B49710353C6F}" type="datetime1">
              <a:rPr lang="en-IN" smtClean="0"/>
              <a:t>31-01-2019</a:t>
            </a:fld>
            <a:endParaRPr lang="en-IN"/>
          </a:p>
        </p:txBody>
      </p:sp>
      <p:sp>
        <p:nvSpPr>
          <p:cNvPr id="6" name="Slide Number Placeholder 5">
            <a:extLst>
              <a:ext uri="{FF2B5EF4-FFF2-40B4-BE49-F238E27FC236}">
                <a16:creationId xmlns:a16="http://schemas.microsoft.com/office/drawing/2014/main" id="{46FF9593-BA38-427F-8B7F-18372E372F87}"/>
              </a:ext>
            </a:extLst>
          </p:cNvPr>
          <p:cNvSpPr>
            <a:spLocks noGrp="1"/>
          </p:cNvSpPr>
          <p:nvPr>
            <p:ph type="sldNum" sz="quarter" idx="12"/>
          </p:nvPr>
        </p:nvSpPr>
        <p:spPr/>
        <p:txBody>
          <a:bodyPr/>
          <a:lstStyle>
            <a:lvl1pPr>
              <a:defRPr sz="1200"/>
            </a:lvl1pPr>
          </a:lstStyle>
          <a:p>
            <a:fld id="{1E218C5A-AA56-4136-94E6-BAA98D2AAD9B}" type="slidenum">
              <a:rPr lang="en-US" smtClean="0"/>
              <a:pPr/>
              <a:t>‹#›</a:t>
            </a:fld>
            <a:endParaRPr lang="en-US" dirty="0"/>
          </a:p>
        </p:txBody>
      </p:sp>
      <p:cxnSp>
        <p:nvCxnSpPr>
          <p:cNvPr id="14" name="Straight Connector 13">
            <a:extLst>
              <a:ext uri="{FF2B5EF4-FFF2-40B4-BE49-F238E27FC236}">
                <a16:creationId xmlns:a16="http://schemas.microsoft.com/office/drawing/2014/main" id="{6E867892-82CB-433E-B280-CA4C62AD3EDF}"/>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B18BDF8F-C590-4530-A567-06507CD3ED7D}"/>
              </a:ext>
            </a:extLst>
          </p:cNvPr>
          <p:cNvCxnSpPr/>
          <p:nvPr/>
        </p:nvCxnSpPr>
        <p:spPr>
          <a:xfrm>
            <a:off x="838200" y="6176964"/>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7406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EF27-6722-49FC-AA3E-C58C0861B38F}"/>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0FC881-D615-4CB9-A23E-75ED1822E54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EE6CD1-45A1-4BF6-80E3-3E898FD8AA85}"/>
              </a:ext>
            </a:extLst>
          </p:cNvPr>
          <p:cNvSpPr>
            <a:spLocks noGrp="1"/>
          </p:cNvSpPr>
          <p:nvPr>
            <p:ph type="dt" sz="half" idx="10"/>
          </p:nvPr>
        </p:nvSpPr>
        <p:spPr/>
        <p:txBody>
          <a:bodyPr/>
          <a:lstStyle/>
          <a:p>
            <a:fld id="{2B35C8B5-4665-4B3F-B768-454D62C3F45E}" type="datetime1">
              <a:rPr lang="en-IN" smtClean="0"/>
              <a:t>31-01-2019</a:t>
            </a:fld>
            <a:endParaRPr lang="en-IN"/>
          </a:p>
        </p:txBody>
      </p:sp>
      <p:sp>
        <p:nvSpPr>
          <p:cNvPr id="6" name="Slide Number Placeholder 5">
            <a:extLst>
              <a:ext uri="{FF2B5EF4-FFF2-40B4-BE49-F238E27FC236}">
                <a16:creationId xmlns:a16="http://schemas.microsoft.com/office/drawing/2014/main" id="{3C62EE38-6391-418F-ABB8-6E67DFAABB3A}"/>
              </a:ext>
            </a:extLst>
          </p:cNvPr>
          <p:cNvSpPr>
            <a:spLocks noGrp="1"/>
          </p:cNvSpPr>
          <p:nvPr>
            <p:ph type="sldNum" sz="quarter" idx="12"/>
          </p:nvPr>
        </p:nvSpPr>
        <p:spPr/>
        <p:txBody>
          <a:bodyPr/>
          <a:lstStyle/>
          <a:p>
            <a:fld id="{1E218C5A-AA56-4136-94E6-BAA98D2AAD9B}" type="slidenum">
              <a:rPr lang="en-US" smtClean="0"/>
              <a:t>‹#›</a:t>
            </a:fld>
            <a:endParaRPr lang="en-US"/>
          </a:p>
        </p:txBody>
      </p:sp>
    </p:spTree>
    <p:extLst>
      <p:ext uri="{BB962C8B-B14F-4D97-AF65-F5344CB8AC3E}">
        <p14:creationId xmlns:p14="http://schemas.microsoft.com/office/powerpoint/2010/main" val="36462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A149-83F1-4DCF-B3CA-6904A7D276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EBED8F-AFF7-4672-8360-D85DA09D187A}"/>
              </a:ext>
            </a:extLst>
          </p:cNvPr>
          <p:cNvSpPr>
            <a:spLocks noGrp="1"/>
          </p:cNvSpPr>
          <p:nvPr>
            <p:ph sz="half" idx="1"/>
          </p:nvPr>
        </p:nvSpPr>
        <p:spPr>
          <a:xfrm>
            <a:off x="838200" y="1257304"/>
            <a:ext cx="5181600" cy="4919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6F5902-7395-4D11-9A33-F0B62A4ABF4F}"/>
              </a:ext>
            </a:extLst>
          </p:cNvPr>
          <p:cNvSpPr>
            <a:spLocks noGrp="1"/>
          </p:cNvSpPr>
          <p:nvPr>
            <p:ph sz="half" idx="2"/>
          </p:nvPr>
        </p:nvSpPr>
        <p:spPr>
          <a:xfrm>
            <a:off x="6172200" y="1257304"/>
            <a:ext cx="5181600" cy="4919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598D24-CABD-4F6B-BA89-BBC718C28CE2}"/>
              </a:ext>
            </a:extLst>
          </p:cNvPr>
          <p:cNvSpPr>
            <a:spLocks noGrp="1"/>
          </p:cNvSpPr>
          <p:nvPr>
            <p:ph type="dt" sz="half" idx="10"/>
          </p:nvPr>
        </p:nvSpPr>
        <p:spPr/>
        <p:txBody>
          <a:bodyPr/>
          <a:lstStyle/>
          <a:p>
            <a:fld id="{872C630F-2BEF-4254-AF4D-EF00CE519841}" type="datetime1">
              <a:rPr lang="en-IN" smtClean="0"/>
              <a:t>31-01-2019</a:t>
            </a:fld>
            <a:endParaRPr lang="en-IN"/>
          </a:p>
        </p:txBody>
      </p:sp>
      <p:sp>
        <p:nvSpPr>
          <p:cNvPr id="7" name="Slide Number Placeholder 6">
            <a:extLst>
              <a:ext uri="{FF2B5EF4-FFF2-40B4-BE49-F238E27FC236}">
                <a16:creationId xmlns:a16="http://schemas.microsoft.com/office/drawing/2014/main" id="{DCA1ED43-9798-4CEB-A513-9BE9A4C00870}"/>
              </a:ext>
            </a:extLst>
          </p:cNvPr>
          <p:cNvSpPr>
            <a:spLocks noGrp="1"/>
          </p:cNvSpPr>
          <p:nvPr>
            <p:ph type="sldNum" sz="quarter" idx="12"/>
          </p:nvPr>
        </p:nvSpPr>
        <p:spPr/>
        <p:txBody>
          <a:bodyPr/>
          <a:lstStyle/>
          <a:p>
            <a:fld id="{1E218C5A-AA56-4136-94E6-BAA98D2AAD9B}" type="slidenum">
              <a:rPr lang="en-US" smtClean="0"/>
              <a:t>‹#›</a:t>
            </a:fld>
            <a:endParaRPr lang="en-US"/>
          </a:p>
        </p:txBody>
      </p:sp>
      <p:cxnSp>
        <p:nvCxnSpPr>
          <p:cNvPr id="8" name="Straight Connector 7">
            <a:extLst>
              <a:ext uri="{FF2B5EF4-FFF2-40B4-BE49-F238E27FC236}">
                <a16:creationId xmlns:a16="http://schemas.microsoft.com/office/drawing/2014/main" id="{0481FE0A-92AF-4ED8-A4A1-E561D554625F}"/>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592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2350-AA8D-4A6C-9FC3-9C81669ACC54}"/>
              </a:ext>
            </a:extLst>
          </p:cNvPr>
          <p:cNvSpPr>
            <a:spLocks noGrp="1"/>
          </p:cNvSpPr>
          <p:nvPr>
            <p:ph type="title"/>
          </p:nvPr>
        </p:nvSpPr>
        <p:spPr>
          <a:xfrm>
            <a:off x="839788" y="279401"/>
            <a:ext cx="10515600" cy="82391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1044EF-B8CB-457D-9F4D-F8EEBD0BA3F1}"/>
              </a:ext>
            </a:extLst>
          </p:cNvPr>
          <p:cNvSpPr>
            <a:spLocks noGrp="1"/>
          </p:cNvSpPr>
          <p:nvPr>
            <p:ph type="body" idx="1"/>
          </p:nvPr>
        </p:nvSpPr>
        <p:spPr>
          <a:xfrm>
            <a:off x="839789" y="1214440"/>
            <a:ext cx="5157787" cy="65245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C429E1C-17A5-472D-97CA-E9B06FBC19CD}"/>
              </a:ext>
            </a:extLst>
          </p:cNvPr>
          <p:cNvSpPr>
            <a:spLocks noGrp="1"/>
          </p:cNvSpPr>
          <p:nvPr>
            <p:ph sz="half" idx="2"/>
          </p:nvPr>
        </p:nvSpPr>
        <p:spPr>
          <a:xfrm>
            <a:off x="839789" y="1966909"/>
            <a:ext cx="5157787" cy="42227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A38F39-9D2C-4003-B721-563DA8D1FE33}"/>
              </a:ext>
            </a:extLst>
          </p:cNvPr>
          <p:cNvSpPr>
            <a:spLocks noGrp="1"/>
          </p:cNvSpPr>
          <p:nvPr>
            <p:ph type="body" sz="quarter" idx="3"/>
          </p:nvPr>
        </p:nvSpPr>
        <p:spPr>
          <a:xfrm>
            <a:off x="6172201" y="1233490"/>
            <a:ext cx="5183188" cy="63340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094EEEB-052E-4E6E-9CBB-15D9A78935E1}"/>
              </a:ext>
            </a:extLst>
          </p:cNvPr>
          <p:cNvSpPr>
            <a:spLocks noGrp="1"/>
          </p:cNvSpPr>
          <p:nvPr>
            <p:ph sz="quarter" idx="4"/>
          </p:nvPr>
        </p:nvSpPr>
        <p:spPr>
          <a:xfrm>
            <a:off x="6172201" y="1966909"/>
            <a:ext cx="5183188" cy="42227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0DFB23-25CA-417A-AD45-502D5D2DD3DC}"/>
              </a:ext>
            </a:extLst>
          </p:cNvPr>
          <p:cNvSpPr>
            <a:spLocks noGrp="1"/>
          </p:cNvSpPr>
          <p:nvPr>
            <p:ph type="dt" sz="half" idx="10"/>
          </p:nvPr>
        </p:nvSpPr>
        <p:spPr/>
        <p:txBody>
          <a:bodyPr/>
          <a:lstStyle/>
          <a:p>
            <a:fld id="{7953456F-71F7-48DE-BC8D-4DA2ACC10589}" type="datetime1">
              <a:rPr lang="en-IN" smtClean="0"/>
              <a:t>31-01-2019</a:t>
            </a:fld>
            <a:endParaRPr lang="en-IN"/>
          </a:p>
        </p:txBody>
      </p:sp>
      <p:sp>
        <p:nvSpPr>
          <p:cNvPr id="9" name="Slide Number Placeholder 8">
            <a:extLst>
              <a:ext uri="{FF2B5EF4-FFF2-40B4-BE49-F238E27FC236}">
                <a16:creationId xmlns:a16="http://schemas.microsoft.com/office/drawing/2014/main" id="{826F5D43-157D-411A-9979-66E1C12257A2}"/>
              </a:ext>
            </a:extLst>
          </p:cNvPr>
          <p:cNvSpPr>
            <a:spLocks noGrp="1"/>
          </p:cNvSpPr>
          <p:nvPr>
            <p:ph type="sldNum" sz="quarter" idx="12"/>
          </p:nvPr>
        </p:nvSpPr>
        <p:spPr/>
        <p:txBody>
          <a:bodyPr/>
          <a:lstStyle/>
          <a:p>
            <a:fld id="{1E218C5A-AA56-4136-94E6-BAA98D2AAD9B}" type="slidenum">
              <a:rPr lang="en-US" smtClean="0"/>
              <a:t>‹#›</a:t>
            </a:fld>
            <a:endParaRPr lang="en-US"/>
          </a:p>
        </p:txBody>
      </p:sp>
      <p:cxnSp>
        <p:nvCxnSpPr>
          <p:cNvPr id="10" name="Straight Connector 9">
            <a:extLst>
              <a:ext uri="{FF2B5EF4-FFF2-40B4-BE49-F238E27FC236}">
                <a16:creationId xmlns:a16="http://schemas.microsoft.com/office/drawing/2014/main" id="{3AD9FACB-8107-4AD7-BFFD-174199A3B82E}"/>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332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B7F0-480E-41FB-8E49-039349B23B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A2DB7A-C828-477E-A84F-3814AD54CB0B}"/>
              </a:ext>
            </a:extLst>
          </p:cNvPr>
          <p:cNvSpPr>
            <a:spLocks noGrp="1"/>
          </p:cNvSpPr>
          <p:nvPr>
            <p:ph type="dt" sz="half" idx="10"/>
          </p:nvPr>
        </p:nvSpPr>
        <p:spPr/>
        <p:txBody>
          <a:bodyPr/>
          <a:lstStyle/>
          <a:p>
            <a:fld id="{A9090BA2-8060-4CEF-A7BF-1C43E17A6C18}" type="datetime1">
              <a:rPr lang="en-IN" smtClean="0"/>
              <a:t>31-01-2019</a:t>
            </a:fld>
            <a:endParaRPr lang="en-IN"/>
          </a:p>
        </p:txBody>
      </p:sp>
      <p:sp>
        <p:nvSpPr>
          <p:cNvPr id="5" name="Slide Number Placeholder 4">
            <a:extLst>
              <a:ext uri="{FF2B5EF4-FFF2-40B4-BE49-F238E27FC236}">
                <a16:creationId xmlns:a16="http://schemas.microsoft.com/office/drawing/2014/main" id="{BDBC1957-A637-4701-AF2B-0EB00C49E777}"/>
              </a:ext>
            </a:extLst>
          </p:cNvPr>
          <p:cNvSpPr>
            <a:spLocks noGrp="1"/>
          </p:cNvSpPr>
          <p:nvPr>
            <p:ph type="sldNum" sz="quarter" idx="12"/>
          </p:nvPr>
        </p:nvSpPr>
        <p:spPr/>
        <p:txBody>
          <a:bodyPr/>
          <a:lstStyle/>
          <a:p>
            <a:fld id="{1E218C5A-AA56-4136-94E6-BAA98D2AAD9B}" type="slidenum">
              <a:rPr lang="en-US" smtClean="0"/>
              <a:t>‹#›</a:t>
            </a:fld>
            <a:endParaRPr lang="en-US"/>
          </a:p>
        </p:txBody>
      </p:sp>
      <p:cxnSp>
        <p:nvCxnSpPr>
          <p:cNvPr id="6" name="Straight Connector 5">
            <a:extLst>
              <a:ext uri="{FF2B5EF4-FFF2-40B4-BE49-F238E27FC236}">
                <a16:creationId xmlns:a16="http://schemas.microsoft.com/office/drawing/2014/main" id="{6689F78F-DEF0-4F61-A180-8D98ADF88BAD}"/>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7323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A8868E-1097-4901-9A6D-3BADD6AD2841}"/>
              </a:ext>
            </a:extLst>
          </p:cNvPr>
          <p:cNvSpPr>
            <a:spLocks noGrp="1"/>
          </p:cNvSpPr>
          <p:nvPr>
            <p:ph type="dt" sz="half" idx="10"/>
          </p:nvPr>
        </p:nvSpPr>
        <p:spPr/>
        <p:txBody>
          <a:bodyPr/>
          <a:lstStyle/>
          <a:p>
            <a:fld id="{C83204F7-ADA0-4353-B27F-2381109A972D}" type="datetime1">
              <a:rPr lang="en-IN" smtClean="0"/>
              <a:t>31-01-2019</a:t>
            </a:fld>
            <a:endParaRPr lang="en-IN"/>
          </a:p>
        </p:txBody>
      </p:sp>
      <p:sp>
        <p:nvSpPr>
          <p:cNvPr id="4" name="Slide Number Placeholder 3">
            <a:extLst>
              <a:ext uri="{FF2B5EF4-FFF2-40B4-BE49-F238E27FC236}">
                <a16:creationId xmlns:a16="http://schemas.microsoft.com/office/drawing/2014/main" id="{8910D660-26CA-43DA-85DE-C8055883D594}"/>
              </a:ext>
            </a:extLst>
          </p:cNvPr>
          <p:cNvSpPr>
            <a:spLocks noGrp="1"/>
          </p:cNvSpPr>
          <p:nvPr>
            <p:ph type="sldNum" sz="quarter" idx="12"/>
          </p:nvPr>
        </p:nvSpPr>
        <p:spPr/>
        <p:txBody>
          <a:bodyPr/>
          <a:lstStyle/>
          <a:p>
            <a:fld id="{1E218C5A-AA56-4136-94E6-BAA98D2AAD9B}" type="slidenum">
              <a:rPr lang="en-US" smtClean="0"/>
              <a:t>‹#›</a:t>
            </a:fld>
            <a:endParaRPr lang="en-US"/>
          </a:p>
        </p:txBody>
      </p:sp>
    </p:spTree>
    <p:extLst>
      <p:ext uri="{BB962C8B-B14F-4D97-AF65-F5344CB8AC3E}">
        <p14:creationId xmlns:p14="http://schemas.microsoft.com/office/powerpoint/2010/main" val="332568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2DEA-3A01-4C23-BBE6-DE5F9DF24D7B}"/>
              </a:ext>
            </a:extLst>
          </p:cNvPr>
          <p:cNvSpPr>
            <a:spLocks noGrp="1"/>
          </p:cNvSpPr>
          <p:nvPr>
            <p:ph type="title"/>
          </p:nvPr>
        </p:nvSpPr>
        <p:spPr>
          <a:xfrm>
            <a:off x="839788" y="457202"/>
            <a:ext cx="3932237" cy="1457325"/>
          </a:xfrm>
        </p:spPr>
        <p:txBody>
          <a:bodyPr anchor="b"/>
          <a:lstStyle>
            <a:lvl1pPr>
              <a:defRPr sz="240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3E94A86A-CE38-4E16-B805-E2153F503742}"/>
              </a:ext>
            </a:extLst>
          </p:cNvPr>
          <p:cNvSpPr>
            <a:spLocks noGrp="1"/>
          </p:cNvSpPr>
          <p:nvPr>
            <p:ph idx="1"/>
          </p:nvPr>
        </p:nvSpPr>
        <p:spPr>
          <a:xfrm>
            <a:off x="5183188" y="457201"/>
            <a:ext cx="6172200" cy="54038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C264CF-ABE1-44E3-B73B-6B3322D12699}"/>
              </a:ext>
            </a:extLst>
          </p:cNvPr>
          <p:cNvSpPr>
            <a:spLocks noGrp="1"/>
          </p:cNvSpPr>
          <p:nvPr>
            <p:ph type="body" sz="half" idx="2"/>
          </p:nvPr>
        </p:nvSpPr>
        <p:spPr>
          <a:xfrm>
            <a:off x="839788" y="2143124"/>
            <a:ext cx="3932237" cy="37258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B63CED1-7886-455A-84B1-6BA6F1D64D57}"/>
              </a:ext>
            </a:extLst>
          </p:cNvPr>
          <p:cNvSpPr>
            <a:spLocks noGrp="1"/>
          </p:cNvSpPr>
          <p:nvPr>
            <p:ph type="dt" sz="half" idx="10"/>
          </p:nvPr>
        </p:nvSpPr>
        <p:spPr/>
        <p:txBody>
          <a:bodyPr/>
          <a:lstStyle/>
          <a:p>
            <a:fld id="{157B99C6-4795-437D-9CFA-BBF53F744763}" type="datetime1">
              <a:rPr lang="en-IN" smtClean="0"/>
              <a:t>31-01-2019</a:t>
            </a:fld>
            <a:endParaRPr lang="en-IN"/>
          </a:p>
        </p:txBody>
      </p:sp>
      <p:sp>
        <p:nvSpPr>
          <p:cNvPr id="7" name="Slide Number Placeholder 6">
            <a:extLst>
              <a:ext uri="{FF2B5EF4-FFF2-40B4-BE49-F238E27FC236}">
                <a16:creationId xmlns:a16="http://schemas.microsoft.com/office/drawing/2014/main" id="{DB25F605-4F1F-4545-B4BE-AE14E43231A5}"/>
              </a:ext>
            </a:extLst>
          </p:cNvPr>
          <p:cNvSpPr>
            <a:spLocks noGrp="1"/>
          </p:cNvSpPr>
          <p:nvPr>
            <p:ph type="sldNum" sz="quarter" idx="12"/>
          </p:nvPr>
        </p:nvSpPr>
        <p:spPr/>
        <p:txBody>
          <a:bodyPr/>
          <a:lstStyle/>
          <a:p>
            <a:fld id="{1E218C5A-AA56-4136-94E6-BAA98D2AAD9B}" type="slidenum">
              <a:rPr lang="en-US" smtClean="0"/>
              <a:t>‹#›</a:t>
            </a:fld>
            <a:endParaRPr lang="en-US"/>
          </a:p>
        </p:txBody>
      </p:sp>
    </p:spTree>
    <p:extLst>
      <p:ext uri="{BB962C8B-B14F-4D97-AF65-F5344CB8AC3E}">
        <p14:creationId xmlns:p14="http://schemas.microsoft.com/office/powerpoint/2010/main" val="1355551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7D65-D115-4C18-B25F-5D85FB9829D6}"/>
              </a:ext>
            </a:extLst>
          </p:cNvPr>
          <p:cNvSpPr>
            <a:spLocks noGrp="1"/>
          </p:cNvSpPr>
          <p:nvPr>
            <p:ph type="title"/>
          </p:nvPr>
        </p:nvSpPr>
        <p:spPr>
          <a:xfrm>
            <a:off x="839788" y="457202"/>
            <a:ext cx="3932237" cy="1533525"/>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4EF681-AE9B-4598-9A95-414AA7EF8271}"/>
              </a:ext>
            </a:extLst>
          </p:cNvPr>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52597E01-677A-4A6C-AC12-D8B55A678F49}"/>
              </a:ext>
            </a:extLst>
          </p:cNvPr>
          <p:cNvSpPr>
            <a:spLocks noGrp="1"/>
          </p:cNvSpPr>
          <p:nvPr>
            <p:ph type="body" sz="half" idx="2"/>
          </p:nvPr>
        </p:nvSpPr>
        <p:spPr>
          <a:xfrm>
            <a:off x="839788" y="2171700"/>
            <a:ext cx="3932237" cy="36972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9FB0C10-60E5-4475-A98F-02212E806409}"/>
              </a:ext>
            </a:extLst>
          </p:cNvPr>
          <p:cNvSpPr>
            <a:spLocks noGrp="1"/>
          </p:cNvSpPr>
          <p:nvPr>
            <p:ph type="dt" sz="half" idx="10"/>
          </p:nvPr>
        </p:nvSpPr>
        <p:spPr/>
        <p:txBody>
          <a:bodyPr/>
          <a:lstStyle/>
          <a:p>
            <a:fld id="{F4D40D6F-F411-4FBA-A943-29A0A340EE1F}" type="datetime1">
              <a:rPr lang="en-IN" smtClean="0"/>
              <a:t>31-01-2019</a:t>
            </a:fld>
            <a:endParaRPr lang="en-IN"/>
          </a:p>
        </p:txBody>
      </p:sp>
      <p:sp>
        <p:nvSpPr>
          <p:cNvPr id="7" name="Slide Number Placeholder 6">
            <a:extLst>
              <a:ext uri="{FF2B5EF4-FFF2-40B4-BE49-F238E27FC236}">
                <a16:creationId xmlns:a16="http://schemas.microsoft.com/office/drawing/2014/main" id="{DA93E526-93B9-495D-8A76-C834EA18D27A}"/>
              </a:ext>
            </a:extLst>
          </p:cNvPr>
          <p:cNvSpPr>
            <a:spLocks noGrp="1"/>
          </p:cNvSpPr>
          <p:nvPr>
            <p:ph type="sldNum" sz="quarter" idx="12"/>
          </p:nvPr>
        </p:nvSpPr>
        <p:spPr/>
        <p:txBody>
          <a:bodyPr/>
          <a:lstStyle/>
          <a:p>
            <a:fld id="{1E218C5A-AA56-4136-94E6-BAA98D2AAD9B}" type="slidenum">
              <a:rPr lang="en-US" smtClean="0"/>
              <a:t>‹#›</a:t>
            </a:fld>
            <a:endParaRPr lang="en-US"/>
          </a:p>
        </p:txBody>
      </p:sp>
    </p:spTree>
    <p:extLst>
      <p:ext uri="{BB962C8B-B14F-4D97-AF65-F5344CB8AC3E}">
        <p14:creationId xmlns:p14="http://schemas.microsoft.com/office/powerpoint/2010/main" val="19849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D18D-7852-4FA5-93D9-D00347EBC6C7}"/>
              </a:ext>
            </a:extLst>
          </p:cNvPr>
          <p:cNvSpPr>
            <a:spLocks noGrp="1"/>
          </p:cNvSpPr>
          <p:nvPr>
            <p:ph type="title"/>
          </p:nvPr>
        </p:nvSpPr>
        <p:spPr>
          <a:xfrm>
            <a:off x="838200" y="268416"/>
            <a:ext cx="10515600" cy="846011"/>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9EF857-5606-4ECE-8A60-E85B692FA16C}"/>
              </a:ext>
            </a:extLst>
          </p:cNvPr>
          <p:cNvSpPr>
            <a:spLocks noGrp="1"/>
          </p:cNvSpPr>
          <p:nvPr>
            <p:ph type="body" idx="1"/>
          </p:nvPr>
        </p:nvSpPr>
        <p:spPr>
          <a:xfrm>
            <a:off x="838200" y="1213338"/>
            <a:ext cx="10515600" cy="49636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3058AD4-8CBD-4A05-BAC1-F5988AB8654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857375-3341-4CB3-884A-FBE9A5CE95E7}" type="datetime1">
              <a:rPr lang="en-IN" smtClean="0"/>
              <a:t>31-01-2019</a:t>
            </a:fld>
            <a:endParaRPr lang="en-IN"/>
          </a:p>
        </p:txBody>
      </p:sp>
      <p:sp>
        <p:nvSpPr>
          <p:cNvPr id="6" name="Slide Number Placeholder 5">
            <a:extLst>
              <a:ext uri="{FF2B5EF4-FFF2-40B4-BE49-F238E27FC236}">
                <a16:creationId xmlns:a16="http://schemas.microsoft.com/office/drawing/2014/main" id="{3B294985-C96B-43EA-97BA-C3005E6A50E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18C5A-AA56-4136-94E6-BAA98D2AAD9B}" type="slidenum">
              <a:rPr lang="en-US" smtClean="0"/>
              <a:pPr/>
              <a:t>‹#›</a:t>
            </a:fld>
            <a:endParaRPr lang="en-US" dirty="0"/>
          </a:p>
        </p:txBody>
      </p:sp>
      <p:cxnSp>
        <p:nvCxnSpPr>
          <p:cNvPr id="9" name="Straight Connector 8">
            <a:extLst>
              <a:ext uri="{FF2B5EF4-FFF2-40B4-BE49-F238E27FC236}">
                <a16:creationId xmlns:a16="http://schemas.microsoft.com/office/drawing/2014/main" id="{FB9E9A40-A1B6-4878-9E9D-B920DD52EA8F}"/>
              </a:ext>
            </a:extLst>
          </p:cNvPr>
          <p:cNvCxnSpPr/>
          <p:nvPr/>
        </p:nvCxnSpPr>
        <p:spPr>
          <a:xfrm>
            <a:off x="838200" y="6168903"/>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2835636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Tx/>
        <a:buBlip>
          <a:blip r:embed="rId14"/>
        </a:buBlip>
        <a:defRPr sz="21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FontTx/>
        <a:buBlip>
          <a:blip r:embed="rId14"/>
        </a:buBlip>
        <a:defRPr sz="1800" kern="1200">
          <a:solidFill>
            <a:schemeClr val="tx1"/>
          </a:solidFill>
          <a:latin typeface="+mn-lt"/>
          <a:ea typeface="+mn-ea"/>
          <a:cs typeface="+mn-cs"/>
        </a:defRPr>
      </a:lvl2pPr>
      <a:lvl3pPr marL="942975" indent="-257175" algn="l" defTabSz="685800" rtl="0" eaLnBrk="1" latinLnBrk="0" hangingPunct="1">
        <a:lnSpc>
          <a:spcPct val="90000"/>
        </a:lnSpc>
        <a:spcBef>
          <a:spcPts val="375"/>
        </a:spcBef>
        <a:buFontTx/>
        <a:buBlip>
          <a:blip r:embed="rId14"/>
        </a:buBlip>
        <a:defRPr sz="1500" kern="1200">
          <a:solidFill>
            <a:schemeClr val="tx1"/>
          </a:solidFill>
          <a:latin typeface="+mn-lt"/>
          <a:ea typeface="+mn-ea"/>
          <a:cs typeface="+mn-cs"/>
        </a:defRPr>
      </a:lvl3pPr>
      <a:lvl4pPr marL="1243013" indent="-214313" algn="l" defTabSz="685800" rtl="0" eaLnBrk="1" latinLnBrk="0" hangingPunct="1">
        <a:lnSpc>
          <a:spcPct val="90000"/>
        </a:lnSpc>
        <a:spcBef>
          <a:spcPts val="375"/>
        </a:spcBef>
        <a:buFontTx/>
        <a:buBlip>
          <a:blip r:embed="rId14"/>
        </a:buBlip>
        <a:defRPr sz="1350" kern="1200">
          <a:solidFill>
            <a:schemeClr val="tx1"/>
          </a:solidFill>
          <a:latin typeface="+mn-lt"/>
          <a:ea typeface="+mn-ea"/>
          <a:cs typeface="+mn-cs"/>
        </a:defRPr>
      </a:lvl4pPr>
      <a:lvl5pPr marL="1585913" indent="-214313" algn="l" defTabSz="685800" rtl="0" eaLnBrk="1" latinLnBrk="0" hangingPunct="1">
        <a:lnSpc>
          <a:spcPct val="90000"/>
        </a:lnSpc>
        <a:spcBef>
          <a:spcPts val="375"/>
        </a:spcBef>
        <a:buFontTx/>
        <a:buBlip>
          <a:blip r:embed="rId14"/>
        </a:buBlip>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6.xml" /></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3" Type="http://schemas.openxmlformats.org/officeDocument/2006/relationships/hyperlink" Target="http://docs.oracle.com/cd/B28359_01/server.111/b28286/functions001.htm" TargetMode="External" /><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2.xml" /><Relationship Id="rId6" Type="http://schemas.openxmlformats.org/officeDocument/2006/relationships/image" Target="../media/image30.png" /><Relationship Id="rId5" Type="http://schemas.openxmlformats.org/officeDocument/2006/relationships/image" Target="../media/image29.png" /><Relationship Id="rId4" Type="http://schemas.openxmlformats.org/officeDocument/2006/relationships/image" Target="../media/image28.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3" Type="http://schemas.openxmlformats.org/officeDocument/2006/relationships/hyperlink" Target="mailto:onkar.java@gmail.com" TargetMode="External" /><Relationship Id="rId2" Type="http://schemas.openxmlformats.org/officeDocument/2006/relationships/hyperlink" Target="https://tinyurl.com/onkarProfile" TargetMode="Externa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mailto:b@a.in" TargetMode="External" /><Relationship Id="rId2" Type="http://schemas.openxmlformats.org/officeDocument/2006/relationships/hyperlink" Target="mailto:a@a.in"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 Id="rId4" Type="http://schemas.openxmlformats.org/officeDocument/2006/relationships/image" Target="../media/image19.png" /></Relationships>
</file>

<file path=ppt/slides/_rels/slide64.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 Id="rId5" Type="http://schemas.openxmlformats.org/officeDocument/2006/relationships/image" Target="../media/image23.png" /><Relationship Id="rId4" Type="http://schemas.openxmlformats.org/officeDocument/2006/relationships/image" Target="../media/image22.png"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6.xml" /></Relationships>
</file>

<file path=ppt/slides/_rels/slide67.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4.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4.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6.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2.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4.xml" /></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514600"/>
            <a:ext cx="6858000" cy="1676400"/>
          </a:xfrm>
        </p:spPr>
        <p:txBody>
          <a:bodyPr>
            <a:normAutofit/>
          </a:bodyPr>
          <a:lstStyle/>
          <a:p>
            <a:r>
              <a:rPr lang="en-US" b="1" dirty="0"/>
              <a:t>Introduction to </a:t>
            </a:r>
            <a:br>
              <a:rPr lang="en-US" b="1" dirty="0"/>
            </a:br>
            <a:r>
              <a:rPr lang="en-US" b="1" dirty="0"/>
              <a:t>RDBMS &amp; Oracle SQL</a:t>
            </a:r>
          </a:p>
        </p:txBody>
      </p:sp>
      <p:pic>
        <p:nvPicPr>
          <p:cNvPr id="1028" name="Picture 4" descr="Image result for Oracle Database logo">
            <a:extLst>
              <a:ext uri="{FF2B5EF4-FFF2-40B4-BE49-F238E27FC236}">
                <a16:creationId xmlns:a16="http://schemas.microsoft.com/office/drawing/2014/main" id="{77B866BA-67E3-467D-ABBE-008517E080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8150" y="838201"/>
            <a:ext cx="3695700" cy="2008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74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Models</a:t>
            </a:r>
          </a:p>
        </p:txBody>
      </p:sp>
      <p:sp>
        <p:nvSpPr>
          <p:cNvPr id="6" name="Content Placeholder 5"/>
          <p:cNvSpPr>
            <a:spLocks noGrp="1"/>
          </p:cNvSpPr>
          <p:nvPr>
            <p:ph idx="1"/>
          </p:nvPr>
        </p:nvSpPr>
        <p:spPr/>
        <p:txBody>
          <a:bodyPr>
            <a:normAutofit/>
          </a:bodyPr>
          <a:lstStyle/>
          <a:p>
            <a:r>
              <a:rPr lang="en-US" sz="2800" dirty="0"/>
              <a:t>A model is a representation of reality, ‘</a:t>
            </a:r>
            <a:r>
              <a:rPr lang="en-US" sz="2800" b="1" dirty="0"/>
              <a:t>real world</a:t>
            </a:r>
            <a:r>
              <a:rPr lang="en-US" sz="2800" dirty="0"/>
              <a:t>’ objects and events, and their associations. It is an abstraction that concentrates on the essential, inherent aspects of an organization and ignore the accidental properties.</a:t>
            </a:r>
          </a:p>
          <a:p>
            <a:r>
              <a:rPr lang="en-US" sz="2800" dirty="0"/>
              <a:t>The purpose of a data model is to represent data and to make the data understandable.</a:t>
            </a:r>
          </a:p>
        </p:txBody>
      </p:sp>
      <p:sp>
        <p:nvSpPr>
          <p:cNvPr id="4" name="Slide Number Placeholder 3"/>
          <p:cNvSpPr>
            <a:spLocks noGrp="1"/>
          </p:cNvSpPr>
          <p:nvPr>
            <p:ph type="sldNum" sz="quarter" idx="12"/>
          </p:nvPr>
        </p:nvSpPr>
        <p:spPr/>
        <p:txBody>
          <a:bodyPr/>
          <a:lstStyle/>
          <a:p>
            <a:fld id="{1E218C5A-AA56-4136-94E6-BAA98D2AAD9B}" type="slidenum">
              <a:rPr lang="en-US" smtClean="0"/>
              <a:t>10</a:t>
            </a:fld>
            <a:endParaRPr lang="en-US"/>
          </a:p>
        </p:txBody>
      </p:sp>
    </p:spTree>
    <p:extLst>
      <p:ext uri="{BB962C8B-B14F-4D97-AF65-F5344CB8AC3E}">
        <p14:creationId xmlns:p14="http://schemas.microsoft.com/office/powerpoint/2010/main" val="313750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t>The REFERENCES Constraint</a:t>
            </a:r>
          </a:p>
        </p:txBody>
      </p:sp>
      <p:sp>
        <p:nvSpPr>
          <p:cNvPr id="4" name="Content Placeholder 3"/>
          <p:cNvSpPr>
            <a:spLocks noGrp="1"/>
          </p:cNvSpPr>
          <p:nvPr>
            <p:ph idx="1"/>
          </p:nvPr>
        </p:nvSpPr>
        <p:spPr/>
        <p:txBody>
          <a:bodyPr/>
          <a:lstStyle/>
          <a:p>
            <a:pPr marL="0" indent="0">
              <a:buNone/>
            </a:pPr>
            <a:r>
              <a:rPr lang="en-US" dirty="0">
                <a:solidFill>
                  <a:srgbClr val="0000CC"/>
                </a:solidFill>
              </a:rPr>
              <a:t>CREATE</a:t>
            </a:r>
            <a:r>
              <a:rPr lang="en-US" dirty="0"/>
              <a:t> </a:t>
            </a:r>
            <a:r>
              <a:rPr lang="en-US" dirty="0">
                <a:solidFill>
                  <a:srgbClr val="0000CC"/>
                </a:solidFill>
              </a:rPr>
              <a:t>TABLE</a:t>
            </a:r>
            <a:r>
              <a:rPr lang="en-US" dirty="0"/>
              <a:t> emp (</a:t>
            </a:r>
          </a:p>
          <a:p>
            <a:pPr marL="0" indent="0">
              <a:buNone/>
            </a:pPr>
            <a:r>
              <a:rPr lang="en-US" dirty="0"/>
              <a:t>	empno </a:t>
            </a:r>
            <a:r>
              <a:rPr lang="en-US" dirty="0">
                <a:solidFill>
                  <a:srgbClr val="0000CC"/>
                </a:solidFill>
              </a:rPr>
              <a:t>number</a:t>
            </a:r>
            <a:r>
              <a:rPr lang="en-US" dirty="0"/>
              <a:t> (5) </a:t>
            </a:r>
            <a:r>
              <a:rPr lang="en-US" dirty="0">
                <a:solidFill>
                  <a:srgbClr val="0000CC"/>
                </a:solidFill>
              </a:rPr>
              <a:t>primary</a:t>
            </a:r>
            <a:r>
              <a:rPr lang="en-US" dirty="0"/>
              <a:t> </a:t>
            </a:r>
            <a:r>
              <a:rPr lang="en-US" dirty="0">
                <a:solidFill>
                  <a:srgbClr val="0000CC"/>
                </a:solidFill>
              </a:rPr>
              <a:t>key</a:t>
            </a:r>
            <a:r>
              <a:rPr lang="en-US" dirty="0"/>
              <a:t>,</a:t>
            </a:r>
          </a:p>
          <a:p>
            <a:pPr marL="0" indent="0">
              <a:buNone/>
            </a:pPr>
            <a:r>
              <a:rPr lang="en-US" dirty="0"/>
              <a:t>	ename </a:t>
            </a:r>
            <a:r>
              <a:rPr lang="en-US" dirty="0">
                <a:solidFill>
                  <a:srgbClr val="0000CC"/>
                </a:solidFill>
              </a:rPr>
              <a:t>varchar2</a:t>
            </a:r>
            <a:r>
              <a:rPr lang="en-US" dirty="0"/>
              <a:t> (25) </a:t>
            </a:r>
            <a:r>
              <a:rPr lang="en-US" dirty="0">
                <a:solidFill>
                  <a:srgbClr val="0000CC"/>
                </a:solidFill>
              </a:rPr>
              <a:t>not</a:t>
            </a:r>
            <a:r>
              <a:rPr lang="en-US" dirty="0"/>
              <a:t> </a:t>
            </a:r>
            <a:r>
              <a:rPr lang="en-US" dirty="0">
                <a:solidFill>
                  <a:srgbClr val="0000CC"/>
                </a:solidFill>
              </a:rPr>
              <a:t>null</a:t>
            </a:r>
            <a:r>
              <a:rPr lang="en-US" dirty="0"/>
              <a:t>,</a:t>
            </a:r>
          </a:p>
          <a:p>
            <a:pPr marL="0" indent="0">
              <a:buNone/>
            </a:pPr>
            <a:r>
              <a:rPr lang="en-US" dirty="0"/>
              <a:t>	deptno </a:t>
            </a:r>
            <a:r>
              <a:rPr lang="en-US" dirty="0">
                <a:solidFill>
                  <a:srgbClr val="0000CC"/>
                </a:solidFill>
              </a:rPr>
              <a:t>varchar2</a:t>
            </a:r>
            <a:r>
              <a:rPr lang="en-US" dirty="0"/>
              <a:t> (4)</a:t>
            </a:r>
          </a:p>
          <a:p>
            <a:pPr marL="0" indent="0">
              <a:buNone/>
            </a:pPr>
            <a:r>
              <a:rPr lang="en-US" dirty="0"/>
              <a:t>	</a:t>
            </a:r>
            <a:r>
              <a:rPr lang="en-US" dirty="0">
                <a:solidFill>
                  <a:srgbClr val="0000CC"/>
                </a:solidFill>
              </a:rPr>
              <a:t>CONSTRAINT</a:t>
            </a:r>
            <a:r>
              <a:rPr lang="en-US" dirty="0"/>
              <a:t> </a:t>
            </a:r>
            <a:r>
              <a:rPr lang="en-US" dirty="0" err="1"/>
              <a:t>deptno_ref</a:t>
            </a:r>
            <a:r>
              <a:rPr lang="en-US" dirty="0"/>
              <a:t> </a:t>
            </a:r>
          </a:p>
          <a:p>
            <a:pPr marL="0" indent="0">
              <a:buNone/>
            </a:pPr>
            <a:r>
              <a:rPr lang="en-US" dirty="0"/>
              <a:t>   	</a:t>
            </a:r>
            <a:r>
              <a:rPr lang="en-US" dirty="0">
                <a:solidFill>
                  <a:srgbClr val="0000CC"/>
                </a:solidFill>
              </a:rPr>
              <a:t>REFERENCES</a:t>
            </a:r>
            <a:r>
              <a:rPr lang="en-US" dirty="0"/>
              <a:t> dept(deptno) </a:t>
            </a:r>
          </a:p>
          <a:p>
            <a:pPr marL="0" indent="0">
              <a:buNone/>
            </a:pPr>
            <a:r>
              <a:rPr lang="en-US" dirty="0"/>
              <a:t>	</a:t>
            </a:r>
            <a:r>
              <a:rPr lang="en-US" dirty="0">
                <a:solidFill>
                  <a:srgbClr val="0000CC"/>
                </a:solidFill>
              </a:rPr>
              <a:t>ON</a:t>
            </a:r>
            <a:r>
              <a:rPr lang="en-US" dirty="0"/>
              <a:t> </a:t>
            </a:r>
            <a:r>
              <a:rPr lang="en-US" dirty="0">
                <a:solidFill>
                  <a:srgbClr val="0000CC"/>
                </a:solidFill>
              </a:rPr>
              <a:t>DELETE</a:t>
            </a:r>
            <a:r>
              <a:rPr lang="en-US" dirty="0"/>
              <a:t> </a:t>
            </a:r>
            <a:r>
              <a:rPr lang="en-US" dirty="0">
                <a:solidFill>
                  <a:srgbClr val="0000CC"/>
                </a:solidFill>
              </a:rPr>
              <a:t>CASCADE</a:t>
            </a:r>
          </a:p>
          <a:p>
            <a:pPr marL="0" indent="0">
              <a:buNone/>
            </a:pPr>
            <a:r>
              <a:rPr lang="en-US" dirty="0"/>
              <a:t>);</a:t>
            </a:r>
          </a:p>
          <a:p>
            <a:pPr marL="0" indent="0">
              <a:buNone/>
            </a:pPr>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100</a:t>
            </a:fld>
            <a:endParaRPr lang="en-US"/>
          </a:p>
        </p:txBody>
      </p:sp>
    </p:spTree>
    <p:extLst>
      <p:ext uri="{BB962C8B-B14F-4D97-AF65-F5344CB8AC3E}">
        <p14:creationId xmlns:p14="http://schemas.microsoft.com/office/powerpoint/2010/main" val="2719831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a:t>Table Constraints</a:t>
            </a:r>
          </a:p>
        </p:txBody>
      </p:sp>
      <p:sp>
        <p:nvSpPr>
          <p:cNvPr id="4" name="Content Placeholder 3"/>
          <p:cNvSpPr>
            <a:spLocks noGrp="1"/>
          </p:cNvSpPr>
          <p:nvPr>
            <p:ph idx="1"/>
          </p:nvPr>
        </p:nvSpPr>
        <p:spPr/>
        <p:txBody>
          <a:bodyPr/>
          <a:lstStyle/>
          <a:p>
            <a:pPr marL="0" indent="0">
              <a:buNone/>
            </a:pPr>
            <a:r>
              <a:rPr lang="en-US" dirty="0">
                <a:solidFill>
                  <a:srgbClr val="0000CC"/>
                </a:solidFill>
              </a:rPr>
              <a:t>CREATE</a:t>
            </a:r>
            <a:r>
              <a:rPr lang="en-US" dirty="0"/>
              <a:t> </a:t>
            </a:r>
            <a:r>
              <a:rPr lang="en-US" dirty="0">
                <a:solidFill>
                  <a:srgbClr val="0000CC"/>
                </a:solidFill>
              </a:rPr>
              <a:t>TABLE</a:t>
            </a:r>
            <a:r>
              <a:rPr lang="en-US" dirty="0"/>
              <a:t> emp(</a:t>
            </a:r>
          </a:p>
          <a:p>
            <a:pPr marL="0" indent="0">
              <a:buNone/>
            </a:pPr>
            <a:r>
              <a:rPr lang="en-US" dirty="0"/>
              <a:t>	empno </a:t>
            </a:r>
            <a:r>
              <a:rPr lang="en-US" dirty="0">
                <a:solidFill>
                  <a:srgbClr val="0000CC"/>
                </a:solidFill>
              </a:rPr>
              <a:t>number</a:t>
            </a:r>
            <a:r>
              <a:rPr lang="en-US" dirty="0"/>
              <a:t> (4)	</a:t>
            </a:r>
            <a:r>
              <a:rPr lang="en-US" dirty="0">
                <a:solidFill>
                  <a:srgbClr val="0000CC"/>
                </a:solidFill>
              </a:rPr>
              <a:t>not</a:t>
            </a:r>
            <a:r>
              <a:rPr lang="en-US" dirty="0"/>
              <a:t> </a:t>
            </a:r>
            <a:r>
              <a:rPr lang="en-US" dirty="0">
                <a:solidFill>
                  <a:srgbClr val="0000CC"/>
                </a:solidFill>
              </a:rPr>
              <a:t>null</a:t>
            </a:r>
            <a:r>
              <a:rPr lang="en-US" dirty="0"/>
              <a:t>,</a:t>
            </a:r>
          </a:p>
          <a:p>
            <a:pPr marL="0" indent="0">
              <a:buNone/>
            </a:pPr>
            <a:r>
              <a:rPr lang="en-US" dirty="0"/>
              <a:t>	ename </a:t>
            </a:r>
            <a:r>
              <a:rPr lang="en-US" dirty="0">
                <a:solidFill>
                  <a:srgbClr val="0000CC"/>
                </a:solidFill>
              </a:rPr>
              <a:t>varchar2</a:t>
            </a:r>
            <a:r>
              <a:rPr lang="en-US" dirty="0"/>
              <a:t> (40) </a:t>
            </a:r>
            <a:r>
              <a:rPr lang="en-US" dirty="0">
                <a:solidFill>
                  <a:srgbClr val="0000CC"/>
                </a:solidFill>
              </a:rPr>
              <a:t>not</a:t>
            </a:r>
            <a:r>
              <a:rPr lang="en-US" dirty="0"/>
              <a:t> </a:t>
            </a:r>
            <a:r>
              <a:rPr lang="en-US" dirty="0">
                <a:solidFill>
                  <a:srgbClr val="0000CC"/>
                </a:solidFill>
              </a:rPr>
              <a:t>null</a:t>
            </a:r>
            <a:r>
              <a:rPr lang="en-US" dirty="0"/>
              <a:t>,</a:t>
            </a:r>
          </a:p>
          <a:p>
            <a:pPr marL="0" indent="0">
              <a:buNone/>
            </a:pPr>
            <a:r>
              <a:rPr lang="en-US" dirty="0"/>
              <a:t>	deptno </a:t>
            </a:r>
            <a:r>
              <a:rPr lang="en-US" dirty="0">
                <a:solidFill>
                  <a:srgbClr val="0000CC"/>
                </a:solidFill>
              </a:rPr>
              <a:t>varchar2</a:t>
            </a:r>
            <a:r>
              <a:rPr lang="en-US" dirty="0"/>
              <a:t> (4),</a:t>
            </a:r>
          </a:p>
          <a:p>
            <a:pPr marL="0" indent="0">
              <a:buNone/>
            </a:pPr>
            <a:r>
              <a:rPr lang="en-US" dirty="0"/>
              <a:t>	</a:t>
            </a:r>
            <a:r>
              <a:rPr lang="en-US" dirty="0">
                <a:solidFill>
                  <a:srgbClr val="0000CC"/>
                </a:solidFill>
              </a:rPr>
              <a:t>CONSTRAINT</a:t>
            </a:r>
            <a:r>
              <a:rPr lang="en-US" dirty="0"/>
              <a:t> </a:t>
            </a:r>
            <a:r>
              <a:rPr lang="en-US" dirty="0" err="1"/>
              <a:t>emp_uq</a:t>
            </a:r>
            <a:r>
              <a:rPr lang="en-US" dirty="0"/>
              <a:t> </a:t>
            </a:r>
          </a:p>
          <a:p>
            <a:pPr marL="0" indent="0">
              <a:buNone/>
            </a:pPr>
            <a:r>
              <a:rPr lang="en-US" dirty="0"/>
              <a:t>	</a:t>
            </a:r>
            <a:r>
              <a:rPr lang="en-US" dirty="0">
                <a:solidFill>
                  <a:srgbClr val="0000CC"/>
                </a:solidFill>
              </a:rPr>
              <a:t>UNIQUE</a:t>
            </a:r>
            <a:r>
              <a:rPr lang="en-US" dirty="0"/>
              <a:t> (</a:t>
            </a:r>
            <a:r>
              <a:rPr lang="en-US" dirty="0" err="1"/>
              <a:t>empno,ename</a:t>
            </a:r>
            <a:r>
              <a:rPr lang="en-US" dirty="0"/>
              <a:t>) </a:t>
            </a:r>
          </a:p>
          <a:p>
            <a:pPr marL="0" indent="0">
              <a:buNone/>
            </a:pPr>
            <a:r>
              <a:rPr lang="en-US" dirty="0"/>
              <a:t>);</a:t>
            </a:r>
          </a:p>
          <a:p>
            <a:pPr marL="0" indent="0">
              <a:buNone/>
            </a:pPr>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101</a:t>
            </a:fld>
            <a:endParaRPr lang="en-US"/>
          </a:p>
        </p:txBody>
      </p:sp>
    </p:spTree>
    <p:extLst>
      <p:ext uri="{BB962C8B-B14F-4D97-AF65-F5344CB8AC3E}">
        <p14:creationId xmlns:p14="http://schemas.microsoft.com/office/powerpoint/2010/main" val="35066109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z="2800"/>
              <a:t>Adding Constraints to Columns of an existing Table</a:t>
            </a:r>
          </a:p>
        </p:txBody>
      </p:sp>
      <p:sp>
        <p:nvSpPr>
          <p:cNvPr id="5" name="Content Placeholder 4"/>
          <p:cNvSpPr>
            <a:spLocks noGrp="1"/>
          </p:cNvSpPr>
          <p:nvPr>
            <p:ph idx="1"/>
          </p:nvPr>
        </p:nvSpPr>
        <p:spPr>
          <a:xfrm>
            <a:off x="1981200" y="1295400"/>
            <a:ext cx="8229600" cy="1828800"/>
          </a:xfrm>
          <a:ln>
            <a:solidFill>
              <a:schemeClr val="accent1"/>
            </a:solidFill>
          </a:ln>
        </p:spPr>
        <p:txBody>
          <a:bodyPr>
            <a:normAutofit/>
          </a:bodyPr>
          <a:lstStyle/>
          <a:p>
            <a:pPr marL="0" indent="0">
              <a:buNone/>
            </a:pPr>
            <a:r>
              <a:rPr lang="en-US" sz="2200" dirty="0">
                <a:solidFill>
                  <a:srgbClr val="0000CC"/>
                </a:solidFill>
              </a:rPr>
              <a:t>ALTER</a:t>
            </a:r>
            <a:r>
              <a:rPr lang="en-US" sz="2200" dirty="0"/>
              <a:t> </a:t>
            </a:r>
            <a:r>
              <a:rPr lang="en-US" sz="2200" dirty="0">
                <a:solidFill>
                  <a:srgbClr val="0000CC"/>
                </a:solidFill>
              </a:rPr>
              <a:t>TABLE</a:t>
            </a:r>
            <a:r>
              <a:rPr lang="en-US" sz="2200" dirty="0"/>
              <a:t> emp</a:t>
            </a:r>
          </a:p>
          <a:p>
            <a:pPr marL="0" indent="0">
              <a:buNone/>
            </a:pPr>
            <a:r>
              <a:rPr lang="en-US" sz="2200" dirty="0">
                <a:solidFill>
                  <a:srgbClr val="0000CC"/>
                </a:solidFill>
              </a:rPr>
              <a:t>MODIFY</a:t>
            </a:r>
            <a:r>
              <a:rPr lang="en-US" sz="2200" dirty="0"/>
              <a:t> (</a:t>
            </a:r>
          </a:p>
          <a:p>
            <a:pPr marL="0" indent="0">
              <a:buNone/>
            </a:pPr>
            <a:r>
              <a:rPr lang="en-US" sz="2200" dirty="0"/>
              <a:t>	hiredate </a:t>
            </a:r>
            <a:r>
              <a:rPr lang="en-US" sz="2200" dirty="0">
                <a:solidFill>
                  <a:srgbClr val="0000CC"/>
                </a:solidFill>
              </a:rPr>
              <a:t>constraint</a:t>
            </a:r>
            <a:r>
              <a:rPr lang="en-US" sz="2200" dirty="0"/>
              <a:t> </a:t>
            </a:r>
            <a:r>
              <a:rPr lang="en-US" sz="2200" dirty="0" err="1"/>
              <a:t>emp_hiredate</a:t>
            </a:r>
            <a:r>
              <a:rPr lang="en-US" sz="2200" dirty="0"/>
              <a:t> </a:t>
            </a:r>
            <a:r>
              <a:rPr lang="en-US" sz="2200" dirty="0">
                <a:solidFill>
                  <a:srgbClr val="0000CC"/>
                </a:solidFill>
              </a:rPr>
              <a:t>not</a:t>
            </a:r>
            <a:r>
              <a:rPr lang="en-US" sz="2200" dirty="0"/>
              <a:t> </a:t>
            </a:r>
            <a:r>
              <a:rPr lang="en-US" sz="2200" dirty="0">
                <a:solidFill>
                  <a:srgbClr val="0000CC"/>
                </a:solidFill>
              </a:rPr>
              <a:t>null</a:t>
            </a:r>
          </a:p>
          <a:p>
            <a:pPr marL="0" indent="0">
              <a:buNone/>
            </a:pPr>
            <a:r>
              <a:rPr lang="en-US" sz="2200" dirty="0"/>
              <a:t>);</a:t>
            </a:r>
          </a:p>
        </p:txBody>
      </p:sp>
      <p:sp>
        <p:nvSpPr>
          <p:cNvPr id="3" name="Slide Number Placeholder 2"/>
          <p:cNvSpPr>
            <a:spLocks noGrp="1"/>
          </p:cNvSpPr>
          <p:nvPr>
            <p:ph type="sldNum" sz="quarter" idx="12"/>
          </p:nvPr>
        </p:nvSpPr>
        <p:spPr/>
        <p:txBody>
          <a:bodyPr/>
          <a:lstStyle/>
          <a:p>
            <a:fld id="{1E218C5A-AA56-4136-94E6-BAA98D2AAD9B}" type="slidenum">
              <a:rPr lang="en-US" smtClean="0"/>
              <a:t>102</a:t>
            </a:fld>
            <a:endParaRPr lang="en-US"/>
          </a:p>
        </p:txBody>
      </p:sp>
      <p:sp>
        <p:nvSpPr>
          <p:cNvPr id="6" name="Rectangle 5"/>
          <p:cNvSpPr/>
          <p:nvPr/>
        </p:nvSpPr>
        <p:spPr>
          <a:xfrm>
            <a:off x="1981200" y="3311604"/>
            <a:ext cx="8229600" cy="1107996"/>
          </a:xfrm>
          <a:prstGeom prst="rect">
            <a:avLst/>
          </a:prstGeom>
          <a:noFill/>
          <a:ln>
            <a:solidFill>
              <a:schemeClr val="accent1"/>
            </a:solidFill>
          </a:ln>
        </p:spPr>
        <p:txBody>
          <a:bodyPr wrap="square">
            <a:spAutoFit/>
          </a:bodyPr>
          <a:lstStyle/>
          <a:p>
            <a:r>
              <a:rPr lang="en-US" sz="2200" dirty="0">
                <a:solidFill>
                  <a:srgbClr val="0000CC"/>
                </a:solidFill>
                <a:latin typeface="Candara" panose="020E0502030303020204" pitchFamily="34" charset="0"/>
              </a:rPr>
              <a:t>ALTER</a:t>
            </a:r>
            <a:r>
              <a:rPr lang="en-US" sz="2200" dirty="0">
                <a:latin typeface="Candara" panose="020E0502030303020204" pitchFamily="34" charset="0"/>
              </a:rPr>
              <a:t> </a:t>
            </a:r>
            <a:r>
              <a:rPr lang="en-US" sz="2200" dirty="0">
                <a:solidFill>
                  <a:srgbClr val="0000CC"/>
                </a:solidFill>
                <a:latin typeface="Candara" panose="020E0502030303020204" pitchFamily="34" charset="0"/>
              </a:rPr>
              <a:t>TABLE</a:t>
            </a:r>
            <a:r>
              <a:rPr lang="en-US" sz="2200" dirty="0">
                <a:latin typeface="Candara" panose="020E0502030303020204" pitchFamily="34" charset="0"/>
              </a:rPr>
              <a:t> dept </a:t>
            </a:r>
          </a:p>
          <a:p>
            <a:r>
              <a:rPr lang="en-US" sz="2200" dirty="0">
                <a:solidFill>
                  <a:srgbClr val="0000CC"/>
                </a:solidFill>
                <a:latin typeface="Candara" panose="020E0502030303020204" pitchFamily="34" charset="0"/>
              </a:rPr>
              <a:t>ADD </a:t>
            </a:r>
          </a:p>
          <a:p>
            <a:r>
              <a:rPr lang="en-US" sz="2200" dirty="0">
                <a:solidFill>
                  <a:srgbClr val="0000CC"/>
                </a:solidFill>
                <a:latin typeface="Candara" panose="020E0502030303020204" pitchFamily="34" charset="0"/>
              </a:rPr>
              <a:t>CONSTRAINT</a:t>
            </a:r>
            <a:r>
              <a:rPr lang="en-US" sz="2200" dirty="0">
                <a:latin typeface="Candara" panose="020E0502030303020204" pitchFamily="34" charset="0"/>
              </a:rPr>
              <a:t> </a:t>
            </a:r>
            <a:r>
              <a:rPr lang="en-US" sz="2200" dirty="0" err="1">
                <a:latin typeface="Candara" panose="020E0502030303020204" pitchFamily="34" charset="0"/>
              </a:rPr>
              <a:t>cd_pk</a:t>
            </a:r>
            <a:r>
              <a:rPr lang="en-US" sz="2200" dirty="0">
                <a:latin typeface="Candara" panose="020E0502030303020204" pitchFamily="34" charset="0"/>
              </a:rPr>
              <a:t> </a:t>
            </a:r>
            <a:r>
              <a:rPr lang="en-US" sz="2200" dirty="0">
                <a:solidFill>
                  <a:srgbClr val="0000CC"/>
                </a:solidFill>
                <a:latin typeface="Candara" panose="020E0502030303020204" pitchFamily="34" charset="0"/>
              </a:rPr>
              <a:t>PRIMARY</a:t>
            </a:r>
            <a:r>
              <a:rPr lang="en-US" sz="2200" dirty="0">
                <a:latin typeface="Candara" panose="020E0502030303020204" pitchFamily="34" charset="0"/>
              </a:rPr>
              <a:t> </a:t>
            </a:r>
            <a:r>
              <a:rPr lang="en-US" sz="2200" dirty="0">
                <a:solidFill>
                  <a:srgbClr val="0000CC"/>
                </a:solidFill>
                <a:latin typeface="Candara" panose="020E0502030303020204" pitchFamily="34" charset="0"/>
              </a:rPr>
              <a:t>KEY</a:t>
            </a:r>
            <a:r>
              <a:rPr lang="en-US" sz="2200" dirty="0">
                <a:latin typeface="Candara" panose="020E0502030303020204" pitchFamily="34" charset="0"/>
              </a:rPr>
              <a:t> (deptno);</a:t>
            </a:r>
          </a:p>
        </p:txBody>
      </p:sp>
      <p:sp>
        <p:nvSpPr>
          <p:cNvPr id="7" name="Rectangle 6"/>
          <p:cNvSpPr/>
          <p:nvPr/>
        </p:nvSpPr>
        <p:spPr>
          <a:xfrm>
            <a:off x="1981200" y="4602540"/>
            <a:ext cx="8229600" cy="1446550"/>
          </a:xfrm>
          <a:prstGeom prst="rect">
            <a:avLst/>
          </a:prstGeom>
          <a:ln>
            <a:solidFill>
              <a:schemeClr val="accent1"/>
            </a:solidFill>
          </a:ln>
        </p:spPr>
        <p:txBody>
          <a:bodyPr wrap="square">
            <a:spAutoFit/>
          </a:bodyPr>
          <a:lstStyle/>
          <a:p>
            <a:r>
              <a:rPr lang="en-US" sz="2200" dirty="0">
                <a:solidFill>
                  <a:srgbClr val="0000CC"/>
                </a:solidFill>
                <a:latin typeface="Candara" panose="020E0502030303020204" pitchFamily="34" charset="0"/>
              </a:rPr>
              <a:t>ALTER</a:t>
            </a:r>
            <a:r>
              <a:rPr lang="en-US" sz="2200" dirty="0">
                <a:latin typeface="Candara" panose="020E0502030303020204" pitchFamily="34" charset="0"/>
              </a:rPr>
              <a:t> </a:t>
            </a:r>
            <a:r>
              <a:rPr lang="en-US" sz="2200" dirty="0">
                <a:solidFill>
                  <a:srgbClr val="0000CC"/>
                </a:solidFill>
                <a:latin typeface="Candara" panose="020E0502030303020204" pitchFamily="34" charset="0"/>
              </a:rPr>
              <a:t>TABLE</a:t>
            </a:r>
            <a:r>
              <a:rPr lang="en-US" sz="2200" dirty="0">
                <a:latin typeface="Candara" panose="020E0502030303020204" pitchFamily="34" charset="0"/>
              </a:rPr>
              <a:t> emp</a:t>
            </a:r>
          </a:p>
          <a:p>
            <a:r>
              <a:rPr lang="en-US" sz="2200" dirty="0">
                <a:solidFill>
                  <a:srgbClr val="0000CC"/>
                </a:solidFill>
                <a:latin typeface="Candara" panose="020E0502030303020204" pitchFamily="34" charset="0"/>
              </a:rPr>
              <a:t>ADD </a:t>
            </a:r>
          </a:p>
          <a:p>
            <a:r>
              <a:rPr lang="en-US" sz="2200" dirty="0">
                <a:latin typeface="Candara" panose="020E0502030303020204" pitchFamily="34" charset="0"/>
              </a:rPr>
              <a:t>	</a:t>
            </a:r>
            <a:r>
              <a:rPr lang="en-US" sz="2200" dirty="0">
                <a:solidFill>
                  <a:srgbClr val="0000CC"/>
                </a:solidFill>
                <a:latin typeface="Candara" panose="020E0502030303020204" pitchFamily="34" charset="0"/>
              </a:rPr>
              <a:t>CONSTRAINT</a:t>
            </a:r>
            <a:r>
              <a:rPr lang="en-US" sz="2200" dirty="0">
                <a:latin typeface="Candara" panose="020E0502030303020204" pitchFamily="34" charset="0"/>
              </a:rPr>
              <a:t> </a:t>
            </a:r>
            <a:r>
              <a:rPr lang="en-US" sz="2200" dirty="0" err="1">
                <a:latin typeface="Candara" panose="020E0502030303020204" pitchFamily="34" charset="0"/>
              </a:rPr>
              <a:t>cd_fk</a:t>
            </a:r>
            <a:r>
              <a:rPr lang="en-US" sz="2200" dirty="0">
                <a:latin typeface="Candara" panose="020E0502030303020204" pitchFamily="34" charset="0"/>
              </a:rPr>
              <a:t> </a:t>
            </a:r>
          </a:p>
          <a:p>
            <a:r>
              <a:rPr lang="en-US" sz="2200" dirty="0">
                <a:latin typeface="Candara" panose="020E0502030303020204" pitchFamily="34" charset="0"/>
              </a:rPr>
              <a:t>	</a:t>
            </a:r>
            <a:r>
              <a:rPr lang="en-US" sz="2200" dirty="0">
                <a:solidFill>
                  <a:srgbClr val="0000CC"/>
                </a:solidFill>
                <a:latin typeface="Candara" panose="020E0502030303020204" pitchFamily="34" charset="0"/>
              </a:rPr>
              <a:t>FOREIGN</a:t>
            </a:r>
            <a:r>
              <a:rPr lang="en-US" sz="2200" dirty="0">
                <a:latin typeface="Candara" panose="020E0502030303020204" pitchFamily="34" charset="0"/>
              </a:rPr>
              <a:t> </a:t>
            </a:r>
            <a:r>
              <a:rPr lang="en-US" sz="2200" dirty="0">
                <a:solidFill>
                  <a:srgbClr val="0000CC"/>
                </a:solidFill>
                <a:latin typeface="Candara" panose="020E0502030303020204" pitchFamily="34" charset="0"/>
              </a:rPr>
              <a:t>KEY(</a:t>
            </a:r>
            <a:r>
              <a:rPr lang="en-US" sz="2200" dirty="0" err="1">
                <a:solidFill>
                  <a:srgbClr val="0000CC"/>
                </a:solidFill>
                <a:latin typeface="Candara" panose="020E0502030303020204" pitchFamily="34" charset="0"/>
              </a:rPr>
              <a:t>dept_code</a:t>
            </a:r>
            <a:r>
              <a:rPr lang="en-US" sz="2200" dirty="0">
                <a:latin typeface="Candara" panose="020E0502030303020204" pitchFamily="34" charset="0"/>
              </a:rPr>
              <a:t>) </a:t>
            </a:r>
            <a:r>
              <a:rPr lang="en-US" sz="2200" dirty="0">
                <a:solidFill>
                  <a:srgbClr val="0000CC"/>
                </a:solidFill>
                <a:latin typeface="Candara" panose="020E0502030303020204" pitchFamily="34" charset="0"/>
              </a:rPr>
              <a:t>REFERENCES</a:t>
            </a:r>
            <a:r>
              <a:rPr lang="en-US" sz="2200" dirty="0">
                <a:latin typeface="Candara" panose="020E0502030303020204" pitchFamily="34" charset="0"/>
              </a:rPr>
              <a:t> dept (deptno);</a:t>
            </a:r>
          </a:p>
        </p:txBody>
      </p:sp>
    </p:spTree>
    <p:extLst>
      <p:ext uri="{BB962C8B-B14F-4D97-AF65-F5344CB8AC3E}">
        <p14:creationId xmlns:p14="http://schemas.microsoft.com/office/powerpoint/2010/main" val="400914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fade">
                                      <p:cBhvr>
                                        <p:cTn id="4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Enabling and Disabling Constraints</a:t>
            </a:r>
          </a:p>
        </p:txBody>
      </p:sp>
      <p:sp>
        <p:nvSpPr>
          <p:cNvPr id="4" name="Content Placeholder 3"/>
          <p:cNvSpPr>
            <a:spLocks noGrp="1"/>
          </p:cNvSpPr>
          <p:nvPr>
            <p:ph idx="1"/>
          </p:nvPr>
        </p:nvSpPr>
        <p:spPr/>
        <p:txBody>
          <a:bodyPr/>
          <a:lstStyle/>
          <a:p>
            <a:pPr marL="0" indent="0">
              <a:buNone/>
            </a:pPr>
            <a:r>
              <a:rPr lang="en-US" dirty="0">
                <a:solidFill>
                  <a:srgbClr val="0000CC"/>
                </a:solidFill>
              </a:rPr>
              <a:t>ALTER</a:t>
            </a:r>
            <a:r>
              <a:rPr lang="en-US" dirty="0"/>
              <a:t> </a:t>
            </a:r>
            <a:r>
              <a:rPr lang="en-US" dirty="0">
                <a:solidFill>
                  <a:srgbClr val="0000CC"/>
                </a:solidFill>
              </a:rPr>
              <a:t>TABLE</a:t>
            </a:r>
            <a:r>
              <a:rPr lang="en-US" dirty="0"/>
              <a:t> dept </a:t>
            </a:r>
          </a:p>
          <a:p>
            <a:pPr marL="0" indent="0">
              <a:buNone/>
            </a:pPr>
            <a:r>
              <a:rPr lang="en-US" dirty="0">
                <a:solidFill>
                  <a:srgbClr val="0000CC"/>
                </a:solidFill>
              </a:rPr>
              <a:t>DISABLE</a:t>
            </a:r>
            <a:r>
              <a:rPr lang="en-US" dirty="0"/>
              <a:t> </a:t>
            </a:r>
            <a:r>
              <a:rPr lang="en-US" dirty="0">
                <a:solidFill>
                  <a:srgbClr val="0000CC"/>
                </a:solidFill>
              </a:rPr>
              <a:t>CONSTRAINT</a:t>
            </a:r>
            <a:r>
              <a:rPr lang="en-US" dirty="0"/>
              <a:t> </a:t>
            </a:r>
            <a:r>
              <a:rPr lang="en-US" dirty="0" err="1"/>
              <a:t>deptno_pk</a:t>
            </a:r>
            <a:r>
              <a:rPr lang="en-US" dirty="0"/>
              <a:t>;</a:t>
            </a:r>
          </a:p>
          <a:p>
            <a:endParaRPr lang="en-US" dirty="0"/>
          </a:p>
          <a:p>
            <a:pPr marL="0" indent="0">
              <a:buNone/>
            </a:pPr>
            <a:r>
              <a:rPr lang="en-US" dirty="0">
                <a:solidFill>
                  <a:srgbClr val="0000CC"/>
                </a:solidFill>
              </a:rPr>
              <a:t>ALTER</a:t>
            </a:r>
            <a:r>
              <a:rPr lang="en-US" dirty="0"/>
              <a:t> </a:t>
            </a:r>
            <a:r>
              <a:rPr lang="en-US" dirty="0">
                <a:solidFill>
                  <a:srgbClr val="0000CC"/>
                </a:solidFill>
              </a:rPr>
              <a:t>TABLE</a:t>
            </a:r>
            <a:r>
              <a:rPr lang="en-US" dirty="0"/>
              <a:t> dept </a:t>
            </a:r>
          </a:p>
          <a:p>
            <a:pPr marL="0" indent="0">
              <a:buNone/>
            </a:pPr>
            <a:r>
              <a:rPr lang="en-US" dirty="0">
                <a:solidFill>
                  <a:srgbClr val="0000CC"/>
                </a:solidFill>
              </a:rPr>
              <a:t>ENABLE</a:t>
            </a:r>
            <a:r>
              <a:rPr lang="en-US" dirty="0"/>
              <a:t> </a:t>
            </a:r>
            <a:r>
              <a:rPr lang="en-US" dirty="0">
                <a:solidFill>
                  <a:srgbClr val="0000CC"/>
                </a:solidFill>
              </a:rPr>
              <a:t>CONSTRAINT</a:t>
            </a:r>
            <a:r>
              <a:rPr lang="en-US" dirty="0"/>
              <a:t> </a:t>
            </a:r>
            <a:r>
              <a:rPr lang="en-US" dirty="0" err="1"/>
              <a:t>deptno_pk</a:t>
            </a:r>
            <a:r>
              <a:rPr lang="en-US" dirty="0"/>
              <a:t>;</a:t>
            </a:r>
          </a:p>
          <a:p>
            <a:endParaRPr lang="en-US" dirty="0"/>
          </a:p>
          <a:p>
            <a:pPr marL="0" indent="0">
              <a:buNone/>
            </a:pPr>
            <a:r>
              <a:rPr lang="en-US" dirty="0">
                <a:solidFill>
                  <a:srgbClr val="0000CC"/>
                </a:solidFill>
              </a:rPr>
              <a:t>ALTER</a:t>
            </a:r>
            <a:r>
              <a:rPr lang="en-US" dirty="0"/>
              <a:t> </a:t>
            </a:r>
            <a:r>
              <a:rPr lang="en-US" dirty="0">
                <a:solidFill>
                  <a:srgbClr val="0000CC"/>
                </a:solidFill>
              </a:rPr>
              <a:t>TABLE</a:t>
            </a:r>
            <a:r>
              <a:rPr lang="en-US" dirty="0"/>
              <a:t> dept </a:t>
            </a:r>
          </a:p>
          <a:p>
            <a:pPr marL="0" indent="0">
              <a:buNone/>
            </a:pPr>
            <a:r>
              <a:rPr lang="en-US" dirty="0">
                <a:solidFill>
                  <a:srgbClr val="0000CC"/>
                </a:solidFill>
              </a:rPr>
              <a:t>DISABLE</a:t>
            </a:r>
            <a:r>
              <a:rPr lang="en-US" dirty="0"/>
              <a:t> </a:t>
            </a:r>
            <a:r>
              <a:rPr lang="en-US" dirty="0">
                <a:solidFill>
                  <a:srgbClr val="0000CC"/>
                </a:solidFill>
              </a:rPr>
              <a:t>CONSTRAINT</a:t>
            </a:r>
            <a:r>
              <a:rPr lang="en-US" dirty="0"/>
              <a:t> </a:t>
            </a:r>
            <a:r>
              <a:rPr lang="en-US" dirty="0" err="1"/>
              <a:t>deptno_pk</a:t>
            </a:r>
            <a:r>
              <a:rPr lang="en-US" dirty="0"/>
              <a:t> </a:t>
            </a:r>
          </a:p>
          <a:p>
            <a:pPr marL="0" indent="0">
              <a:buNone/>
            </a:pPr>
            <a:r>
              <a:rPr lang="en-US" dirty="0">
                <a:solidFill>
                  <a:srgbClr val="0000CC"/>
                </a:solidFill>
              </a:rPr>
              <a:t>CASCADE</a:t>
            </a:r>
            <a:r>
              <a:rPr lang="en-US" dirty="0"/>
              <a:t> </a:t>
            </a:r>
            <a:r>
              <a:rPr lang="en-US" dirty="0">
                <a:solidFill>
                  <a:srgbClr val="0000CC"/>
                </a:solidFill>
              </a:rPr>
              <a:t>CONSTRAINTS</a:t>
            </a:r>
            <a:r>
              <a:rPr lang="en-US" dirty="0"/>
              <a:t>;</a:t>
            </a:r>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103</a:t>
            </a:fld>
            <a:endParaRPr lang="en-US"/>
          </a:p>
        </p:txBody>
      </p:sp>
    </p:spTree>
    <p:extLst>
      <p:ext uri="{BB962C8B-B14F-4D97-AF65-F5344CB8AC3E}">
        <p14:creationId xmlns:p14="http://schemas.microsoft.com/office/powerpoint/2010/main" val="9574755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Dropping a Constraint</a:t>
            </a:r>
          </a:p>
        </p:txBody>
      </p:sp>
      <p:sp>
        <p:nvSpPr>
          <p:cNvPr id="4" name="Content Placeholder 3"/>
          <p:cNvSpPr>
            <a:spLocks noGrp="1"/>
          </p:cNvSpPr>
          <p:nvPr>
            <p:ph idx="1"/>
          </p:nvPr>
        </p:nvSpPr>
        <p:spPr/>
        <p:txBody>
          <a:bodyPr/>
          <a:lstStyle/>
          <a:p>
            <a:pPr marL="0" indent="0">
              <a:buNone/>
            </a:pPr>
            <a:r>
              <a:rPr lang="en-US" dirty="0">
                <a:solidFill>
                  <a:srgbClr val="0000CC"/>
                </a:solidFill>
              </a:rPr>
              <a:t>ALTER TABLE </a:t>
            </a:r>
            <a:r>
              <a:rPr lang="en-US" dirty="0"/>
              <a:t>emp</a:t>
            </a:r>
          </a:p>
          <a:p>
            <a:pPr marL="0" indent="0">
              <a:buNone/>
            </a:pPr>
            <a:r>
              <a:rPr lang="en-US" dirty="0">
                <a:solidFill>
                  <a:srgbClr val="0000CC"/>
                </a:solidFill>
              </a:rPr>
              <a:t>	DROP CONSTRAINT </a:t>
            </a:r>
            <a:r>
              <a:rPr lang="en-US" dirty="0"/>
              <a:t>hiredate;</a:t>
            </a:r>
          </a:p>
          <a:p>
            <a:pPr marL="0" indent="0">
              <a:buNone/>
            </a:pPr>
            <a:endParaRPr lang="en-US" dirty="0"/>
          </a:p>
          <a:p>
            <a:pPr marL="0" indent="0">
              <a:buNone/>
            </a:pPr>
            <a:r>
              <a:rPr lang="en-US" dirty="0">
                <a:solidFill>
                  <a:srgbClr val="0000CC"/>
                </a:solidFill>
              </a:rPr>
              <a:t>ALTER</a:t>
            </a:r>
            <a:r>
              <a:rPr lang="en-US" dirty="0"/>
              <a:t> </a:t>
            </a:r>
            <a:r>
              <a:rPr lang="en-US" dirty="0">
                <a:solidFill>
                  <a:srgbClr val="0000CC"/>
                </a:solidFill>
              </a:rPr>
              <a:t>TABLE</a:t>
            </a:r>
            <a:r>
              <a:rPr lang="en-US" dirty="0"/>
              <a:t> employee</a:t>
            </a:r>
          </a:p>
          <a:p>
            <a:pPr marL="0" indent="0">
              <a:buNone/>
            </a:pPr>
            <a:r>
              <a:rPr lang="en-US" dirty="0"/>
              <a:t>	</a:t>
            </a:r>
            <a:r>
              <a:rPr lang="en-US" dirty="0">
                <a:solidFill>
                  <a:srgbClr val="0000CC"/>
                </a:solidFill>
              </a:rPr>
              <a:t>DROP</a:t>
            </a:r>
            <a:r>
              <a:rPr lang="en-US" dirty="0"/>
              <a:t> </a:t>
            </a:r>
            <a:r>
              <a:rPr lang="en-US" dirty="0">
                <a:solidFill>
                  <a:srgbClr val="0000CC"/>
                </a:solidFill>
              </a:rPr>
              <a:t>CONSTRAINT</a:t>
            </a:r>
            <a:r>
              <a:rPr lang="en-US" dirty="0"/>
              <a:t> hiredate </a:t>
            </a:r>
            <a:r>
              <a:rPr lang="en-US" dirty="0">
                <a:solidFill>
                  <a:srgbClr val="0000CC"/>
                </a:solidFill>
              </a:rPr>
              <a:t>CASCADE</a:t>
            </a:r>
            <a:r>
              <a:rPr lang="en-US" dirty="0"/>
              <a:t>;</a:t>
            </a:r>
          </a:p>
          <a:p>
            <a:pPr marL="0" indent="0">
              <a:buNone/>
            </a:pPr>
            <a:r>
              <a:rPr lang="en-US" dirty="0">
                <a:solidFill>
                  <a:srgbClr val="0000CC"/>
                </a:solidFill>
              </a:rPr>
              <a:t>ALTER</a:t>
            </a:r>
            <a:r>
              <a:rPr lang="en-US" dirty="0"/>
              <a:t> </a:t>
            </a:r>
            <a:r>
              <a:rPr lang="en-US" dirty="0">
                <a:solidFill>
                  <a:srgbClr val="0000CC"/>
                </a:solidFill>
              </a:rPr>
              <a:t>TABLE</a:t>
            </a:r>
            <a:r>
              <a:rPr lang="en-US" dirty="0"/>
              <a:t> </a:t>
            </a:r>
            <a:r>
              <a:rPr lang="fr-FR" dirty="0"/>
              <a:t>dept </a:t>
            </a:r>
          </a:p>
          <a:p>
            <a:pPr marL="0" indent="0">
              <a:buNone/>
            </a:pPr>
            <a:r>
              <a:rPr lang="fr-FR" dirty="0"/>
              <a:t>	</a:t>
            </a:r>
            <a:r>
              <a:rPr lang="fr-FR" dirty="0">
                <a:solidFill>
                  <a:srgbClr val="0000CC"/>
                </a:solidFill>
              </a:rPr>
              <a:t>DROP COLUMN </a:t>
            </a:r>
            <a:r>
              <a:rPr lang="fr-FR" dirty="0"/>
              <a:t>depno</a:t>
            </a:r>
          </a:p>
          <a:p>
            <a:pPr marL="0" indent="0">
              <a:buNone/>
            </a:pPr>
            <a:r>
              <a:rPr lang="fr-FR" dirty="0"/>
              <a:t>	 </a:t>
            </a:r>
            <a:r>
              <a:rPr lang="fr-FR" dirty="0">
                <a:solidFill>
                  <a:srgbClr val="0000CC"/>
                </a:solidFill>
              </a:rPr>
              <a:t>CASCADE CONSTRAINTS</a:t>
            </a:r>
            <a:r>
              <a:rPr lang="fr-FR" dirty="0"/>
              <a:t>;</a:t>
            </a:r>
          </a:p>
          <a:p>
            <a:pPr marL="0" indent="0">
              <a:buNone/>
            </a:pPr>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104</a:t>
            </a:fld>
            <a:endParaRPr lang="en-US"/>
          </a:p>
        </p:txBody>
      </p:sp>
    </p:spTree>
    <p:extLst>
      <p:ext uri="{BB962C8B-B14F-4D97-AF65-F5344CB8AC3E}">
        <p14:creationId xmlns:p14="http://schemas.microsoft.com/office/powerpoint/2010/main" val="12486467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en-US"/>
              <a:t>Sequences</a:t>
            </a:r>
          </a:p>
        </p:txBody>
      </p:sp>
      <p:sp>
        <p:nvSpPr>
          <p:cNvPr id="547844" name="Rectangle 4"/>
          <p:cNvSpPr>
            <a:spLocks noGrp="1" noChangeArrowheads="1"/>
          </p:cNvSpPr>
          <p:nvPr>
            <p:ph idx="1"/>
          </p:nvPr>
        </p:nvSpPr>
        <p:spPr>
          <a:xfrm>
            <a:off x="1981200" y="2514600"/>
            <a:ext cx="8077200" cy="2667000"/>
          </a:xfrm>
          <a:solidFill>
            <a:srgbClr val="C0C0C0">
              <a:alpha val="34000"/>
            </a:srgbClr>
          </a:solidFill>
          <a:ln>
            <a:solidFill>
              <a:schemeClr val="tx1"/>
            </a:solidFill>
            <a:miter lim="800000"/>
            <a:headEnd/>
            <a:tailEnd/>
          </a:ln>
        </p:spPr>
        <p:txBody>
          <a:bodyPr>
            <a:normAutofit/>
          </a:bodyPr>
          <a:lstStyle/>
          <a:p>
            <a:pPr>
              <a:buFontTx/>
              <a:buNone/>
            </a:pPr>
            <a:r>
              <a:rPr lang="en-US" altLang="en-US" sz="2400" dirty="0"/>
              <a:t>CREATE SEQUENCE </a:t>
            </a:r>
            <a:r>
              <a:rPr lang="en-US" altLang="en-US" sz="2400" dirty="0" err="1"/>
              <a:t>sequence_name</a:t>
            </a:r>
            <a:endParaRPr lang="en-US" altLang="en-US" sz="2400" dirty="0"/>
          </a:p>
          <a:p>
            <a:pPr>
              <a:buFontTx/>
              <a:buNone/>
            </a:pPr>
            <a:r>
              <a:rPr lang="en-US" altLang="en-US" sz="2400" dirty="0"/>
              <a:t>	[INCREMENT BY n1]</a:t>
            </a:r>
          </a:p>
          <a:p>
            <a:pPr>
              <a:buFontTx/>
              <a:buNone/>
            </a:pPr>
            <a:r>
              <a:rPr lang="en-US" altLang="en-US" sz="2400" dirty="0"/>
              <a:t>	[START WITH n2]</a:t>
            </a:r>
          </a:p>
          <a:p>
            <a:pPr>
              <a:buFontTx/>
              <a:buNone/>
            </a:pPr>
            <a:r>
              <a:rPr lang="en-US" altLang="en-US" sz="2400" dirty="0"/>
              <a:t>	[MAXVALUE n3]</a:t>
            </a:r>
          </a:p>
          <a:p>
            <a:pPr>
              <a:buFontTx/>
              <a:buNone/>
            </a:pPr>
            <a:r>
              <a:rPr lang="en-US" altLang="en-US" sz="2400" dirty="0"/>
              <a:t>	[MINVALUE n4]</a:t>
            </a:r>
          </a:p>
          <a:p>
            <a:pPr>
              <a:buFontTx/>
              <a:buNone/>
            </a:pPr>
            <a:r>
              <a:rPr lang="en-US" altLang="en-US" sz="2400" dirty="0"/>
              <a:t>	[CYCLE | NOCYCLE];</a:t>
            </a:r>
          </a:p>
        </p:txBody>
      </p:sp>
      <p:sp>
        <p:nvSpPr>
          <p:cNvPr id="3" name="Slide Number Placeholder 2"/>
          <p:cNvSpPr>
            <a:spLocks noGrp="1"/>
          </p:cNvSpPr>
          <p:nvPr>
            <p:ph type="sldNum" sz="quarter" idx="12"/>
          </p:nvPr>
        </p:nvSpPr>
        <p:spPr/>
        <p:txBody>
          <a:bodyPr/>
          <a:lstStyle/>
          <a:p>
            <a:fld id="{1E218C5A-AA56-4136-94E6-BAA98D2AAD9B}" type="slidenum">
              <a:rPr lang="en-US" smtClean="0"/>
              <a:t>105</a:t>
            </a:fld>
            <a:endParaRPr lang="en-US"/>
          </a:p>
        </p:txBody>
      </p:sp>
      <p:sp>
        <p:nvSpPr>
          <p:cNvPr id="547845" name="Text Box 5"/>
          <p:cNvSpPr txBox="1">
            <a:spLocks noChangeArrowheads="1"/>
          </p:cNvSpPr>
          <p:nvPr/>
        </p:nvSpPr>
        <p:spPr bwMode="auto">
          <a:xfrm>
            <a:off x="1981200" y="1295401"/>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41300" indent="-241300">
              <a:tabLst>
                <a:tab pos="241300" algn="l"/>
              </a:tabLst>
              <a:defRPr sz="2400">
                <a:solidFill>
                  <a:schemeClr val="tx1"/>
                </a:solidFill>
                <a:latin typeface="Times New Roman" pitchFamily="18" charset="0"/>
              </a:defRPr>
            </a:lvl1pPr>
            <a:lvl2pPr>
              <a:tabLst>
                <a:tab pos="241300" algn="l"/>
              </a:tabLst>
              <a:defRPr sz="2400">
                <a:solidFill>
                  <a:schemeClr val="tx1"/>
                </a:solidFill>
                <a:latin typeface="Times New Roman" pitchFamily="18" charset="0"/>
              </a:defRPr>
            </a:lvl2pPr>
            <a:lvl3pPr>
              <a:tabLst>
                <a:tab pos="241300" algn="l"/>
              </a:tabLst>
              <a:defRPr sz="2400">
                <a:solidFill>
                  <a:schemeClr val="tx1"/>
                </a:solidFill>
                <a:latin typeface="Times New Roman" pitchFamily="18" charset="0"/>
              </a:defRPr>
            </a:lvl3pPr>
            <a:lvl4pPr>
              <a:tabLst>
                <a:tab pos="241300" algn="l"/>
              </a:tabLst>
              <a:defRPr sz="2400">
                <a:solidFill>
                  <a:schemeClr val="tx1"/>
                </a:solidFill>
                <a:latin typeface="Times New Roman" pitchFamily="18" charset="0"/>
              </a:defRPr>
            </a:lvl4pPr>
            <a:lvl5pPr>
              <a:tabLst>
                <a:tab pos="241300" algn="l"/>
              </a:tabLst>
              <a:defRPr sz="2400">
                <a:solidFill>
                  <a:schemeClr val="tx1"/>
                </a:solidFill>
                <a:latin typeface="Times New Roman" pitchFamily="18" charset="0"/>
              </a:defRPr>
            </a:lvl5pPr>
            <a:lvl6pPr fontAlgn="base">
              <a:spcBef>
                <a:spcPct val="0"/>
              </a:spcBef>
              <a:spcAft>
                <a:spcPct val="0"/>
              </a:spcAft>
              <a:tabLst>
                <a:tab pos="241300" algn="l"/>
              </a:tabLst>
              <a:defRPr sz="2400">
                <a:solidFill>
                  <a:schemeClr val="tx1"/>
                </a:solidFill>
                <a:latin typeface="Times New Roman" pitchFamily="18" charset="0"/>
              </a:defRPr>
            </a:lvl6pPr>
            <a:lvl7pPr fontAlgn="base">
              <a:spcBef>
                <a:spcPct val="0"/>
              </a:spcBef>
              <a:spcAft>
                <a:spcPct val="0"/>
              </a:spcAft>
              <a:tabLst>
                <a:tab pos="241300" algn="l"/>
              </a:tabLst>
              <a:defRPr sz="2400">
                <a:solidFill>
                  <a:schemeClr val="tx1"/>
                </a:solidFill>
                <a:latin typeface="Times New Roman" pitchFamily="18" charset="0"/>
              </a:defRPr>
            </a:lvl7pPr>
            <a:lvl8pPr fontAlgn="base">
              <a:spcBef>
                <a:spcPct val="0"/>
              </a:spcBef>
              <a:spcAft>
                <a:spcPct val="0"/>
              </a:spcAft>
              <a:tabLst>
                <a:tab pos="241300" algn="l"/>
              </a:tabLst>
              <a:defRPr sz="2400">
                <a:solidFill>
                  <a:schemeClr val="tx1"/>
                </a:solidFill>
                <a:latin typeface="Times New Roman" pitchFamily="18" charset="0"/>
              </a:defRPr>
            </a:lvl8pPr>
            <a:lvl9pPr fontAlgn="base">
              <a:spcBef>
                <a:spcPct val="0"/>
              </a:spcBef>
              <a:spcAft>
                <a:spcPct val="0"/>
              </a:spcAft>
              <a:tabLst>
                <a:tab pos="241300" algn="l"/>
              </a:tabLst>
              <a:defRPr sz="2400">
                <a:solidFill>
                  <a:schemeClr val="tx1"/>
                </a:solidFill>
                <a:latin typeface="Times New Roman" pitchFamily="18" charset="0"/>
              </a:defRPr>
            </a:lvl9pPr>
          </a:lstStyle>
          <a:p>
            <a:pPr algn="just">
              <a:spcBef>
                <a:spcPct val="50000"/>
              </a:spcBef>
              <a:buFont typeface="Times New Roman" pitchFamily="18" charset="0"/>
              <a:buChar char="•"/>
            </a:pPr>
            <a:r>
              <a:rPr lang="en-US" altLang="en-US" dirty="0">
                <a:latin typeface="Candara" panose="020E0502030303020204" pitchFamily="34" charset="0"/>
              </a:rPr>
              <a:t>Is a database object which is used to generate automatic unique   integer values.</a:t>
            </a:r>
          </a:p>
        </p:txBody>
      </p:sp>
    </p:spTree>
    <p:extLst>
      <p:ext uri="{BB962C8B-B14F-4D97-AF65-F5344CB8AC3E}">
        <p14:creationId xmlns:p14="http://schemas.microsoft.com/office/powerpoint/2010/main" val="23860766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en-US"/>
              <a:t>Sequences</a:t>
            </a:r>
          </a:p>
        </p:txBody>
      </p:sp>
      <p:sp>
        <p:nvSpPr>
          <p:cNvPr id="4" name="Content Placeholder 3"/>
          <p:cNvSpPr>
            <a:spLocks noGrp="1"/>
          </p:cNvSpPr>
          <p:nvPr>
            <p:ph idx="1"/>
          </p:nvPr>
        </p:nvSpPr>
        <p:spPr/>
        <p:txBody>
          <a:bodyPr>
            <a:normAutofit/>
          </a:bodyPr>
          <a:lstStyle/>
          <a:p>
            <a:pPr marL="0" indent="0">
              <a:buNone/>
            </a:pPr>
            <a:r>
              <a:rPr lang="en-US" dirty="0">
                <a:solidFill>
                  <a:srgbClr val="0000CC"/>
                </a:solidFill>
              </a:rPr>
              <a:t>CREATE</a:t>
            </a:r>
            <a:r>
              <a:rPr lang="en-US" dirty="0"/>
              <a:t> </a:t>
            </a:r>
            <a:r>
              <a:rPr lang="en-US" dirty="0">
                <a:solidFill>
                  <a:srgbClr val="0000CC"/>
                </a:solidFill>
              </a:rPr>
              <a:t>SEQUENCE</a:t>
            </a:r>
            <a:r>
              <a:rPr lang="en-US" dirty="0"/>
              <a:t> EMP_NUMBER</a:t>
            </a:r>
          </a:p>
          <a:p>
            <a:pPr marL="0" indent="0">
              <a:buNone/>
            </a:pPr>
            <a:r>
              <a:rPr lang="en-US" dirty="0"/>
              <a:t>	</a:t>
            </a:r>
            <a:r>
              <a:rPr lang="en-US" dirty="0">
                <a:solidFill>
                  <a:srgbClr val="0000CC"/>
                </a:solidFill>
              </a:rPr>
              <a:t>Increment</a:t>
            </a:r>
            <a:r>
              <a:rPr lang="en-US" dirty="0"/>
              <a:t> </a:t>
            </a:r>
            <a:r>
              <a:rPr lang="en-US" dirty="0">
                <a:solidFill>
                  <a:srgbClr val="0000CC"/>
                </a:solidFill>
              </a:rPr>
              <a:t>By</a:t>
            </a:r>
            <a:r>
              <a:rPr lang="en-US" dirty="0"/>
              <a:t> 2</a:t>
            </a:r>
          </a:p>
          <a:p>
            <a:pPr marL="0" indent="0">
              <a:buNone/>
            </a:pPr>
            <a:r>
              <a:rPr lang="en-US" dirty="0"/>
              <a:t>	</a:t>
            </a:r>
            <a:r>
              <a:rPr lang="en-US" dirty="0">
                <a:solidFill>
                  <a:srgbClr val="0000CC"/>
                </a:solidFill>
              </a:rPr>
              <a:t>Start</a:t>
            </a:r>
            <a:r>
              <a:rPr lang="en-US" dirty="0"/>
              <a:t> </a:t>
            </a:r>
            <a:r>
              <a:rPr lang="en-US" dirty="0">
                <a:solidFill>
                  <a:srgbClr val="0000CC"/>
                </a:solidFill>
              </a:rPr>
              <a:t>With</a:t>
            </a:r>
            <a:r>
              <a:rPr lang="en-US" dirty="0"/>
              <a:t> 3;</a:t>
            </a:r>
          </a:p>
          <a:p>
            <a:pPr marL="0" indent="0">
              <a:buNone/>
            </a:pPr>
            <a:endParaRPr lang="en-US" dirty="0">
              <a:solidFill>
                <a:srgbClr val="0000CC"/>
              </a:solidFill>
            </a:endParaRPr>
          </a:p>
          <a:p>
            <a:pPr marL="0" indent="0">
              <a:buNone/>
            </a:pPr>
            <a:r>
              <a:rPr lang="en-US" dirty="0">
                <a:solidFill>
                  <a:srgbClr val="0000CC"/>
                </a:solidFill>
              </a:rPr>
              <a:t>ALTER</a:t>
            </a:r>
            <a:r>
              <a:rPr lang="en-US" dirty="0"/>
              <a:t> </a:t>
            </a:r>
            <a:r>
              <a:rPr lang="en-US" dirty="0">
                <a:solidFill>
                  <a:srgbClr val="0000CC"/>
                </a:solidFill>
              </a:rPr>
              <a:t>SEQUENCE</a:t>
            </a:r>
            <a:r>
              <a:rPr lang="en-US" dirty="0"/>
              <a:t> </a:t>
            </a:r>
            <a:r>
              <a:rPr lang="en-US" dirty="0" err="1"/>
              <a:t>emp_number</a:t>
            </a:r>
            <a:endParaRPr lang="en-US" dirty="0"/>
          </a:p>
          <a:p>
            <a:pPr marL="0" indent="0">
              <a:buNone/>
            </a:pPr>
            <a:r>
              <a:rPr lang="en-US" dirty="0">
                <a:solidFill>
                  <a:srgbClr val="0000CC"/>
                </a:solidFill>
              </a:rPr>
              <a:t>MAXVALUE</a:t>
            </a:r>
            <a:r>
              <a:rPr lang="en-US" dirty="0"/>
              <a:t> 250;</a:t>
            </a:r>
          </a:p>
          <a:p>
            <a:pPr marL="0" indent="0">
              <a:buNone/>
            </a:pPr>
            <a:endParaRPr lang="en-US" dirty="0"/>
          </a:p>
          <a:p>
            <a:pPr marL="0" indent="0">
              <a:buNone/>
            </a:pPr>
            <a:r>
              <a:rPr lang="en-US" dirty="0">
                <a:solidFill>
                  <a:srgbClr val="0000CC"/>
                </a:solidFill>
              </a:rPr>
              <a:t>DROP</a:t>
            </a:r>
            <a:r>
              <a:rPr lang="en-US" dirty="0"/>
              <a:t> </a:t>
            </a:r>
            <a:r>
              <a:rPr lang="en-US" dirty="0">
                <a:solidFill>
                  <a:srgbClr val="0000CC"/>
                </a:solidFill>
              </a:rPr>
              <a:t>SEQUENCE</a:t>
            </a:r>
            <a:r>
              <a:rPr lang="en-US" dirty="0"/>
              <a:t> </a:t>
            </a:r>
            <a:r>
              <a:rPr lang="en-US" dirty="0" err="1"/>
              <a:t>emp_number</a:t>
            </a:r>
            <a:r>
              <a:rPr lang="en-US" dirty="0"/>
              <a:t>;</a:t>
            </a:r>
          </a:p>
        </p:txBody>
      </p:sp>
      <p:sp>
        <p:nvSpPr>
          <p:cNvPr id="3" name="Slide Number Placeholder 2"/>
          <p:cNvSpPr>
            <a:spLocks noGrp="1"/>
          </p:cNvSpPr>
          <p:nvPr>
            <p:ph type="sldNum" sz="quarter" idx="12"/>
          </p:nvPr>
        </p:nvSpPr>
        <p:spPr/>
        <p:txBody>
          <a:bodyPr/>
          <a:lstStyle/>
          <a:p>
            <a:fld id="{1E218C5A-AA56-4136-94E6-BAA98D2AAD9B}" type="slidenum">
              <a:rPr lang="en-US" smtClean="0"/>
              <a:t>106</a:t>
            </a:fld>
            <a:endParaRPr lang="en-US"/>
          </a:p>
        </p:txBody>
      </p:sp>
    </p:spTree>
    <p:extLst>
      <p:ext uri="{BB962C8B-B14F-4D97-AF65-F5344CB8AC3E}">
        <p14:creationId xmlns:p14="http://schemas.microsoft.com/office/powerpoint/2010/main" val="8061862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dirty="0"/>
              <a:t>Using Sequence in SQL</a:t>
            </a:r>
          </a:p>
        </p:txBody>
      </p:sp>
      <p:sp>
        <p:nvSpPr>
          <p:cNvPr id="4" name="Content Placeholder 3"/>
          <p:cNvSpPr>
            <a:spLocks noGrp="1"/>
          </p:cNvSpPr>
          <p:nvPr>
            <p:ph idx="1"/>
          </p:nvPr>
        </p:nvSpPr>
        <p:spPr/>
        <p:txBody>
          <a:bodyPr/>
          <a:lstStyle/>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107</a:t>
            </a:fld>
            <a:endParaRPr lang="en-US"/>
          </a:p>
        </p:txBody>
      </p:sp>
      <p:sp>
        <p:nvSpPr>
          <p:cNvPr id="5" name="TextBox 4"/>
          <p:cNvSpPr txBox="1"/>
          <p:nvPr/>
        </p:nvSpPr>
        <p:spPr>
          <a:xfrm>
            <a:off x="914400" y="1600441"/>
            <a:ext cx="7288662" cy="2092881"/>
          </a:xfrm>
          <a:prstGeom prst="rect">
            <a:avLst/>
          </a:prstGeom>
          <a:noFill/>
        </p:spPr>
        <p:txBody>
          <a:bodyPr wrap="none" rtlCol="0">
            <a:spAutoFit/>
          </a:bodyPr>
          <a:lstStyle/>
          <a:p>
            <a:r>
              <a:rPr lang="en-US" sz="2600" dirty="0">
                <a:solidFill>
                  <a:srgbClr val="0000CC"/>
                </a:solidFill>
                <a:latin typeface="Candara" panose="020E0502030303020204" pitchFamily="34" charset="0"/>
              </a:rPr>
              <a:t>INSERT</a:t>
            </a:r>
            <a:r>
              <a:rPr lang="en-US" sz="2600" dirty="0">
                <a:latin typeface="Candara" panose="020E0502030303020204" pitchFamily="34" charset="0"/>
              </a:rPr>
              <a:t> </a:t>
            </a:r>
            <a:r>
              <a:rPr lang="en-US" sz="2600" dirty="0">
                <a:solidFill>
                  <a:srgbClr val="0000CC"/>
                </a:solidFill>
                <a:latin typeface="Candara" panose="020E0502030303020204" pitchFamily="34" charset="0"/>
              </a:rPr>
              <a:t>INTO</a:t>
            </a:r>
            <a:r>
              <a:rPr lang="en-US" sz="2600" dirty="0">
                <a:latin typeface="Candara" panose="020E0502030303020204" pitchFamily="34" charset="0"/>
              </a:rPr>
              <a:t> employee (</a:t>
            </a:r>
            <a:r>
              <a:rPr lang="en-US" sz="2600" dirty="0" err="1">
                <a:latin typeface="Candara" panose="020E0502030303020204" pitchFamily="34" charset="0"/>
              </a:rPr>
              <a:t>empno</a:t>
            </a:r>
            <a:r>
              <a:rPr lang="en-US" sz="2600" dirty="0">
                <a:latin typeface="Candara" panose="020E0502030303020204" pitchFamily="34" charset="0"/>
              </a:rPr>
              <a:t>, </a:t>
            </a:r>
            <a:r>
              <a:rPr lang="en-US" sz="2600" dirty="0" err="1">
                <a:latin typeface="Candara" panose="020E0502030303020204" pitchFamily="34" charset="0"/>
              </a:rPr>
              <a:t>ename</a:t>
            </a:r>
            <a:r>
              <a:rPr lang="en-US" sz="2600" dirty="0">
                <a:latin typeface="Candara" panose="020E0502030303020204" pitchFamily="34" charset="0"/>
              </a:rPr>
              <a:t>)</a:t>
            </a:r>
          </a:p>
          <a:p>
            <a:r>
              <a:rPr lang="en-US" sz="2600" dirty="0">
                <a:latin typeface="Candara" panose="020E0502030303020204" pitchFamily="34" charset="0"/>
              </a:rPr>
              <a:t>	</a:t>
            </a:r>
            <a:r>
              <a:rPr lang="en-US" sz="2600" dirty="0">
                <a:solidFill>
                  <a:srgbClr val="0000CC"/>
                </a:solidFill>
                <a:latin typeface="Candara" panose="020E0502030303020204" pitchFamily="34" charset="0"/>
              </a:rPr>
              <a:t>VALUES</a:t>
            </a:r>
            <a:r>
              <a:rPr lang="en-US" sz="2600" dirty="0">
                <a:latin typeface="Candara" panose="020E0502030303020204" pitchFamily="34" charset="0"/>
              </a:rPr>
              <a:t> (EMP_NUMBER.NEXTVAL, 'Satish');</a:t>
            </a:r>
          </a:p>
          <a:p>
            <a:endParaRPr lang="en-US" sz="2600" dirty="0">
              <a:latin typeface="Candara" panose="020E0502030303020204" pitchFamily="34" charset="0"/>
            </a:endParaRPr>
          </a:p>
          <a:p>
            <a:r>
              <a:rPr lang="en-US" sz="2600" dirty="0">
                <a:solidFill>
                  <a:srgbClr val="0000CC"/>
                </a:solidFill>
                <a:latin typeface="Candara" panose="020E0502030303020204" pitchFamily="34" charset="0"/>
              </a:rPr>
              <a:t>SELECT</a:t>
            </a:r>
            <a:r>
              <a:rPr lang="en-US" sz="2600" dirty="0">
                <a:latin typeface="Candara" panose="020E0502030303020204" pitchFamily="34" charset="0"/>
              </a:rPr>
              <a:t>  EMP_NUMBER.CURRVAL </a:t>
            </a:r>
            <a:r>
              <a:rPr lang="en-US" sz="2600" dirty="0">
                <a:solidFill>
                  <a:srgbClr val="0000CC"/>
                </a:solidFill>
                <a:latin typeface="Candara" panose="020E0502030303020204" pitchFamily="34" charset="0"/>
              </a:rPr>
              <a:t>FROM</a:t>
            </a:r>
            <a:r>
              <a:rPr lang="en-US" sz="2600" dirty="0">
                <a:latin typeface="Candara" panose="020E0502030303020204" pitchFamily="34" charset="0"/>
              </a:rPr>
              <a:t> dual;</a:t>
            </a:r>
          </a:p>
          <a:p>
            <a:endParaRPr lang="en-US" sz="2600" dirty="0">
              <a:latin typeface="Candara" panose="020E0502030303020204" pitchFamily="34" charset="0"/>
            </a:endParaRPr>
          </a:p>
        </p:txBody>
      </p:sp>
    </p:spTree>
    <p:extLst>
      <p:ext uri="{BB962C8B-B14F-4D97-AF65-F5344CB8AC3E}">
        <p14:creationId xmlns:p14="http://schemas.microsoft.com/office/powerpoint/2010/main" val="39032666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a:t>Good to know about Sequence</a:t>
            </a:r>
            <a:endParaRPr lang="en-US" altLang="en-US" dirty="0"/>
          </a:p>
        </p:txBody>
      </p:sp>
      <p:sp>
        <p:nvSpPr>
          <p:cNvPr id="4" name="Content Placeholder 3"/>
          <p:cNvSpPr>
            <a:spLocks noGrp="1"/>
          </p:cNvSpPr>
          <p:nvPr>
            <p:ph idx="1"/>
          </p:nvPr>
        </p:nvSpPr>
        <p:spPr>
          <a:xfrm>
            <a:off x="838200" y="1209680"/>
            <a:ext cx="10515600" cy="4810120"/>
          </a:xfrm>
        </p:spPr>
        <p:txBody>
          <a:bodyPr/>
          <a:lstStyle/>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pPr/>
              <a:t>108</a:t>
            </a:fld>
            <a:endParaRPr lang="en-US"/>
          </a:p>
        </p:txBody>
      </p:sp>
      <p:sp>
        <p:nvSpPr>
          <p:cNvPr id="5" name="TextBox 4"/>
          <p:cNvSpPr txBox="1"/>
          <p:nvPr/>
        </p:nvSpPr>
        <p:spPr>
          <a:xfrm>
            <a:off x="990600" y="1284288"/>
            <a:ext cx="10363200" cy="1692771"/>
          </a:xfrm>
          <a:prstGeom prst="rect">
            <a:avLst/>
          </a:prstGeom>
          <a:noFill/>
        </p:spPr>
        <p:txBody>
          <a:bodyPr wrap="square" rtlCol="0">
            <a:spAutoFit/>
          </a:bodyPr>
          <a:lstStyle/>
          <a:p>
            <a:r>
              <a:rPr lang="en-US" sz="2600" dirty="0">
                <a:latin typeface="Candara" panose="020E0502030303020204" pitchFamily="34" charset="0"/>
              </a:rPr>
              <a:t>Sequence is supported in most of the databases like oracle, SQL Server, DB2, </a:t>
            </a:r>
            <a:r>
              <a:rPr lang="en-US" sz="2600" dirty="0" err="1">
                <a:latin typeface="Candara" panose="020E0502030303020204" pitchFamily="34" charset="0"/>
              </a:rPr>
              <a:t>Postgre</a:t>
            </a:r>
            <a:r>
              <a:rPr lang="en-US" sz="2600" dirty="0">
                <a:latin typeface="Candara" panose="020E0502030303020204" pitchFamily="34" charset="0"/>
              </a:rPr>
              <a:t> etc. However, in MySQL you cannot create the sequence as explained earlier. You need to use AUTO_NUMBER attribute to a column for this.</a:t>
            </a:r>
          </a:p>
        </p:txBody>
      </p:sp>
    </p:spTree>
    <p:extLst>
      <p:ext uri="{BB962C8B-B14F-4D97-AF65-F5344CB8AC3E}">
        <p14:creationId xmlns:p14="http://schemas.microsoft.com/office/powerpoint/2010/main" val="1593181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8610" name="Rectangle 2"/>
          <p:cNvSpPr>
            <a:spLocks noGrp="1" noChangeArrowheads="1"/>
          </p:cNvSpPr>
          <p:nvPr>
            <p:ph type="title"/>
          </p:nvPr>
        </p:nvSpPr>
        <p:spPr/>
        <p:txBody>
          <a:bodyPr/>
          <a:lstStyle/>
          <a:p>
            <a:r>
              <a:rPr lang="en-US" altLang="en-US" dirty="0"/>
              <a:t>Module 10: Built-In Functions</a:t>
            </a:r>
          </a:p>
        </p:txBody>
      </p:sp>
      <p:sp>
        <p:nvSpPr>
          <p:cNvPr id="2" name="Content Placeholder 1"/>
          <p:cNvSpPr>
            <a:spLocks noGrp="1"/>
          </p:cNvSpPr>
          <p:nvPr>
            <p:ph idx="1"/>
          </p:nvPr>
        </p:nvSpPr>
        <p:spPr/>
        <p:txBody>
          <a:bodyPr>
            <a:normAutofit/>
          </a:bodyPr>
          <a:lstStyle/>
          <a:p>
            <a:r>
              <a:rPr lang="en-US" dirty="0"/>
              <a:t> Overview</a:t>
            </a:r>
          </a:p>
          <a:p>
            <a:pPr lvl="1"/>
            <a:r>
              <a:rPr lang="en-US" dirty="0"/>
              <a:t> Numeric functions</a:t>
            </a:r>
          </a:p>
          <a:p>
            <a:pPr lvl="1"/>
            <a:r>
              <a:rPr lang="en-US" dirty="0"/>
              <a:t> Character functions</a:t>
            </a:r>
          </a:p>
          <a:p>
            <a:pPr lvl="1"/>
            <a:r>
              <a:rPr lang="en-US" dirty="0"/>
              <a:t> Date functions</a:t>
            </a:r>
          </a:p>
          <a:p>
            <a:pPr lvl="1"/>
            <a:r>
              <a:rPr lang="en-US" dirty="0"/>
              <a:t> Special formats with Date data types</a:t>
            </a:r>
          </a:p>
          <a:p>
            <a:pPr lvl="1"/>
            <a:r>
              <a:rPr lang="en-US" dirty="0"/>
              <a:t> Conversion functions</a:t>
            </a:r>
          </a:p>
        </p:txBody>
      </p:sp>
      <p:sp>
        <p:nvSpPr>
          <p:cNvPr id="4" name="Slide Number Placeholder 3"/>
          <p:cNvSpPr>
            <a:spLocks noGrp="1"/>
          </p:cNvSpPr>
          <p:nvPr>
            <p:ph type="sldNum" sz="quarter" idx="12"/>
          </p:nvPr>
        </p:nvSpPr>
        <p:spPr/>
        <p:txBody>
          <a:bodyPr/>
          <a:lstStyle/>
          <a:p>
            <a:fld id="{1E218C5A-AA56-4136-94E6-BAA98D2AAD9B}" type="slidenum">
              <a:rPr lang="en-US" smtClean="0"/>
              <a:t>109</a:t>
            </a:fld>
            <a:endParaRPr lang="en-US"/>
          </a:p>
        </p:txBody>
      </p:sp>
    </p:spTree>
    <p:extLst>
      <p:ext uri="{BB962C8B-B14F-4D97-AF65-F5344CB8AC3E}">
        <p14:creationId xmlns:p14="http://schemas.microsoft.com/office/powerpoint/2010/main" val="311377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Continue…</a:t>
            </a:r>
          </a:p>
        </p:txBody>
      </p:sp>
      <p:sp>
        <p:nvSpPr>
          <p:cNvPr id="3" name="Content Placeholder 2"/>
          <p:cNvSpPr>
            <a:spLocks noGrp="1"/>
          </p:cNvSpPr>
          <p:nvPr>
            <p:ph idx="1"/>
          </p:nvPr>
        </p:nvSpPr>
        <p:spPr>
          <a:xfrm>
            <a:off x="838200" y="1219200"/>
            <a:ext cx="10512080" cy="609600"/>
          </a:xfrm>
          <a:ln>
            <a:solidFill>
              <a:schemeClr val="tx1"/>
            </a:solidFill>
            <a:prstDash val="lgDashDotDot"/>
          </a:ln>
        </p:spPr>
        <p:txBody>
          <a:bodyPr anchor="ctr">
            <a:normAutofit/>
          </a:bodyPr>
          <a:lstStyle/>
          <a:p>
            <a:pPr algn="ctr"/>
            <a:r>
              <a:rPr lang="en-US" sz="2800" dirty="0"/>
              <a:t>Data Models are categorized into three Types</a:t>
            </a:r>
          </a:p>
        </p:txBody>
      </p:sp>
      <p:sp>
        <p:nvSpPr>
          <p:cNvPr id="5" name="Slide Number Placeholder 4"/>
          <p:cNvSpPr>
            <a:spLocks noGrp="1"/>
          </p:cNvSpPr>
          <p:nvPr>
            <p:ph type="sldNum" sz="quarter" idx="12"/>
          </p:nvPr>
        </p:nvSpPr>
        <p:spPr/>
        <p:txBody>
          <a:bodyPr/>
          <a:lstStyle/>
          <a:p>
            <a:fld id="{1E218C5A-AA56-4136-94E6-BAA98D2AAD9B}" type="slidenum">
              <a:rPr lang="en-US" smtClean="0"/>
              <a:t>11</a:t>
            </a:fld>
            <a:endParaRPr lang="en-US"/>
          </a:p>
        </p:txBody>
      </p:sp>
      <p:grpSp>
        <p:nvGrpSpPr>
          <p:cNvPr id="16" name="Group 19"/>
          <p:cNvGrpSpPr>
            <a:grpSpLocks/>
          </p:cNvGrpSpPr>
          <p:nvPr/>
        </p:nvGrpSpPr>
        <p:grpSpPr bwMode="auto">
          <a:xfrm>
            <a:off x="7551607" y="1968809"/>
            <a:ext cx="1687852" cy="1008063"/>
            <a:chOff x="4038600" y="2438400"/>
            <a:chExt cx="1524000" cy="1371600"/>
          </a:xfrm>
        </p:grpSpPr>
        <p:sp>
          <p:nvSpPr>
            <p:cNvPr id="17" name="Rounded Rectangle 16"/>
            <p:cNvSpPr/>
            <p:nvPr/>
          </p:nvSpPr>
          <p:spPr bwMode="auto">
            <a:xfrm>
              <a:off x="4344500" y="2438400"/>
              <a:ext cx="685067" cy="30361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en-US">
                <a:latin typeface="Times New Roman" pitchFamily="16" charset="0"/>
                <a:cs typeface="Arial Unicode MS" charset="0"/>
              </a:endParaRPr>
            </a:p>
          </p:txBody>
        </p:sp>
        <p:cxnSp>
          <p:nvCxnSpPr>
            <p:cNvPr id="18" name="Straight Connector 9"/>
            <p:cNvCxnSpPr>
              <a:cxnSpLocks noChangeShapeType="1"/>
            </p:cNvCxnSpPr>
            <p:nvPr/>
          </p:nvCxnSpPr>
          <p:spPr bwMode="auto">
            <a:xfrm rot="5400000">
              <a:off x="4533106" y="2932906"/>
              <a:ext cx="381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11"/>
            <p:cNvCxnSpPr>
              <a:cxnSpLocks noChangeShapeType="1"/>
            </p:cNvCxnSpPr>
            <p:nvPr/>
          </p:nvCxnSpPr>
          <p:spPr bwMode="auto">
            <a:xfrm>
              <a:off x="4343400" y="3124200"/>
              <a:ext cx="762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5"/>
            <p:cNvCxnSpPr>
              <a:cxnSpLocks noChangeShapeType="1"/>
            </p:cNvCxnSpPr>
            <p:nvPr/>
          </p:nvCxnSpPr>
          <p:spPr bwMode="auto">
            <a:xfrm rot="5400000">
              <a:off x="4153694" y="3313906"/>
              <a:ext cx="381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16"/>
            <p:cNvCxnSpPr>
              <a:cxnSpLocks noChangeShapeType="1"/>
            </p:cNvCxnSpPr>
            <p:nvPr/>
          </p:nvCxnSpPr>
          <p:spPr bwMode="auto">
            <a:xfrm rot="5400000">
              <a:off x="4915694" y="3313906"/>
              <a:ext cx="381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 name="Rounded Rectangle 21"/>
            <p:cNvSpPr/>
            <p:nvPr/>
          </p:nvSpPr>
          <p:spPr bwMode="auto">
            <a:xfrm>
              <a:off x="4038600" y="3506392"/>
              <a:ext cx="686900" cy="30360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en-US">
                <a:latin typeface="Times New Roman" pitchFamily="16" charset="0"/>
                <a:cs typeface="Arial Unicode MS" charset="0"/>
              </a:endParaRPr>
            </a:p>
          </p:txBody>
        </p:sp>
        <p:sp>
          <p:nvSpPr>
            <p:cNvPr id="23" name="Rounded Rectangle 22"/>
            <p:cNvSpPr/>
            <p:nvPr/>
          </p:nvSpPr>
          <p:spPr bwMode="auto">
            <a:xfrm>
              <a:off x="4875702" y="3506392"/>
              <a:ext cx="686898" cy="30360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en-US">
                <a:latin typeface="Times New Roman" pitchFamily="16" charset="0"/>
                <a:cs typeface="Arial Unicode MS" charset="0"/>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2836863"/>
            <a:ext cx="2062163" cy="170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3352801" y="2197350"/>
            <a:ext cx="2682145" cy="461665"/>
          </a:xfrm>
          <a:prstGeom prst="rect">
            <a:avLst/>
          </a:prstGeom>
          <a:noFill/>
        </p:spPr>
        <p:txBody>
          <a:bodyPr wrap="none" rtlCol="0">
            <a:spAutoFit/>
          </a:bodyPr>
          <a:lstStyle/>
          <a:p>
            <a:pPr marL="0" lvl="1"/>
            <a:r>
              <a:rPr lang="en-US" sz="2400" dirty="0">
                <a:latin typeface="Candara" panose="020E0502030303020204" pitchFamily="34" charset="0"/>
              </a:rPr>
              <a:t>Hierarchical Model </a:t>
            </a:r>
            <a:endParaRPr lang="en-US" sz="2400" dirty="0">
              <a:solidFill>
                <a:srgbClr val="000000"/>
              </a:solidFill>
              <a:latin typeface="Candara" panose="020E0502030303020204" pitchFamily="34" charset="0"/>
            </a:endParaRPr>
          </a:p>
        </p:txBody>
      </p:sp>
      <p:cxnSp>
        <p:nvCxnSpPr>
          <p:cNvPr id="27" name="Straight Arrow Connector 26"/>
          <p:cNvCxnSpPr>
            <a:stCxn id="25" idx="3"/>
          </p:cNvCxnSpPr>
          <p:nvPr/>
        </p:nvCxnSpPr>
        <p:spPr>
          <a:xfrm flipV="1">
            <a:off x="6034945" y="2428182"/>
            <a:ext cx="151666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48105" y="3458280"/>
            <a:ext cx="2295821" cy="461665"/>
          </a:xfrm>
          <a:prstGeom prst="rect">
            <a:avLst/>
          </a:prstGeom>
          <a:noFill/>
        </p:spPr>
        <p:txBody>
          <a:bodyPr wrap="none" rtlCol="0">
            <a:spAutoFit/>
          </a:bodyPr>
          <a:lstStyle/>
          <a:p>
            <a:pPr marL="0" lvl="1"/>
            <a:r>
              <a:rPr lang="en-US" sz="2400" dirty="0">
                <a:latin typeface="Candara" panose="020E0502030303020204" pitchFamily="34" charset="0"/>
              </a:rPr>
              <a:t>Network Model </a:t>
            </a:r>
            <a:endParaRPr lang="en-US" sz="2400" dirty="0">
              <a:solidFill>
                <a:srgbClr val="000000"/>
              </a:solidFill>
              <a:latin typeface="Candara" panose="020E0502030303020204" pitchFamily="34" charset="0"/>
            </a:endParaRPr>
          </a:p>
        </p:txBody>
      </p:sp>
      <p:cxnSp>
        <p:nvCxnSpPr>
          <p:cNvPr id="30" name="Straight Arrow Connector 29"/>
          <p:cNvCxnSpPr/>
          <p:nvPr/>
        </p:nvCxnSpPr>
        <p:spPr>
          <a:xfrm flipH="1">
            <a:off x="4495801" y="3689112"/>
            <a:ext cx="15391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16770" y="5181601"/>
            <a:ext cx="2456122" cy="461665"/>
          </a:xfrm>
          <a:prstGeom prst="rect">
            <a:avLst/>
          </a:prstGeom>
          <a:noFill/>
        </p:spPr>
        <p:txBody>
          <a:bodyPr wrap="none" rtlCol="0">
            <a:spAutoFit/>
          </a:bodyPr>
          <a:lstStyle/>
          <a:p>
            <a:pPr marL="0" lvl="1"/>
            <a:r>
              <a:rPr lang="en-US" sz="2400" dirty="0">
                <a:latin typeface="Candara" panose="020E0502030303020204" pitchFamily="34" charset="0"/>
              </a:rPr>
              <a:t>Relational Model </a:t>
            </a:r>
            <a:endParaRPr lang="en-US" sz="2400" dirty="0">
              <a:solidFill>
                <a:srgbClr val="000000"/>
              </a:solidFill>
              <a:latin typeface="Candara" panose="020E0502030303020204" pitchFamily="34" charset="0"/>
            </a:endParaRPr>
          </a:p>
        </p:txBody>
      </p:sp>
      <p:cxnSp>
        <p:nvCxnSpPr>
          <p:cNvPr id="33" name="Straight Arrow Connector 32"/>
          <p:cNvCxnSpPr/>
          <p:nvPr/>
        </p:nvCxnSpPr>
        <p:spPr>
          <a:xfrm flipV="1">
            <a:off x="4682159" y="5412432"/>
            <a:ext cx="151666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8010" y="4543426"/>
            <a:ext cx="35814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7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1027"/>
                                        </p:tgtEl>
                                        <p:attrNameLst>
                                          <p:attrName>style.visibility</p:attrName>
                                        </p:attrNameLst>
                                      </p:cBhvr>
                                      <p:to>
                                        <p:strVal val="visible"/>
                                      </p:to>
                                    </p:set>
                                    <p:animEffect transition="in" filter="fade">
                                      <p:cBhvr>
                                        <p:cTn id="3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a:t>Functions on Numeric data types</a:t>
            </a:r>
          </a:p>
        </p:txBody>
      </p:sp>
      <p:sp>
        <p:nvSpPr>
          <p:cNvPr id="3" name="Slide Number Placeholder 2"/>
          <p:cNvSpPr>
            <a:spLocks noGrp="1"/>
          </p:cNvSpPr>
          <p:nvPr>
            <p:ph type="sldNum" sz="quarter" idx="12"/>
          </p:nvPr>
        </p:nvSpPr>
        <p:spPr/>
        <p:txBody>
          <a:bodyPr/>
          <a:lstStyle/>
          <a:p>
            <a:fld id="{1E218C5A-AA56-4136-94E6-BAA98D2AAD9B}" type="slidenum">
              <a:rPr lang="en-US" smtClean="0"/>
              <a:t>110</a:t>
            </a:fld>
            <a:endParaRPr lang="en-US"/>
          </a:p>
        </p:txBody>
      </p:sp>
      <p:graphicFrame>
        <p:nvGraphicFramePr>
          <p:cNvPr id="535711" name="Group 159"/>
          <p:cNvGraphicFramePr>
            <a:graphicFrameLocks noGrp="1"/>
          </p:cNvGraphicFramePr>
          <p:nvPr>
            <p:ph idx="4294967295"/>
            <p:extLst>
              <p:ext uri="{D42A27DB-BD31-4B8C-83A1-F6EECF244321}">
                <p14:modId xmlns:p14="http://schemas.microsoft.com/office/powerpoint/2010/main" val="2072042696"/>
              </p:ext>
            </p:extLst>
          </p:nvPr>
        </p:nvGraphicFramePr>
        <p:xfrm>
          <a:off x="1524000" y="1268414"/>
          <a:ext cx="8229600" cy="4904106"/>
        </p:xfrm>
        <a:graphic>
          <a:graphicData uri="http://schemas.openxmlformats.org/drawingml/2006/table">
            <a:tbl>
              <a:tblPr/>
              <a:tblGrid>
                <a:gridCol w="1449388">
                  <a:extLst>
                    <a:ext uri="{9D8B030D-6E8A-4147-A177-3AD203B41FA5}">
                      <a16:colId xmlns:a16="http://schemas.microsoft.com/office/drawing/2014/main" val="20000"/>
                    </a:ext>
                  </a:extLst>
                </a:gridCol>
                <a:gridCol w="3159125">
                  <a:extLst>
                    <a:ext uri="{9D8B030D-6E8A-4147-A177-3AD203B41FA5}">
                      <a16:colId xmlns:a16="http://schemas.microsoft.com/office/drawing/2014/main" val="20001"/>
                    </a:ext>
                  </a:extLst>
                </a:gridCol>
                <a:gridCol w="285908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4762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Function</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Candara" panose="020E0502030303020204" pitchFamily="34" charset="0"/>
                          <a:cs typeface="Times New Roman" pitchFamily="18" charset="0"/>
                        </a:rPr>
                        <a:t>Returns</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05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ceil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Nearest whole integer greater than or equal to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ceil (9.86)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10</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floor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Largest integer equal to or less than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floor (9.86)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9</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946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mod (m,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Remainder of m divided by n. If n = 0, then m is returned.</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mod (11, 4)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3</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2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power (m,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Number m raised to the power of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power (5, 2)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25</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7946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round (n, m)</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Number n rounded off to m decimal places.</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round (9.86, 1)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9.9</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8984">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sign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If n = 0, returns 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If n &gt; 0, returns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If n &lt; 0, returns -1.</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sign (9.86)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1</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62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sqrt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Square root of n.</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sqrt (25)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5</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720505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781" name="Rectangle 157"/>
          <p:cNvSpPr>
            <a:spLocks noGrp="1" noChangeArrowheads="1"/>
          </p:cNvSpPr>
          <p:nvPr>
            <p:ph type="title"/>
          </p:nvPr>
        </p:nvSpPr>
        <p:spPr/>
        <p:txBody>
          <a:bodyPr/>
          <a:lstStyle/>
          <a:p>
            <a:r>
              <a:rPr lang="en-US" altLang="en-US"/>
              <a:t>Functions on Character data type</a:t>
            </a:r>
          </a:p>
        </p:txBody>
      </p:sp>
      <p:graphicFrame>
        <p:nvGraphicFramePr>
          <p:cNvPr id="538796" name="Group 172"/>
          <p:cNvGraphicFramePr>
            <a:graphicFrameLocks noGrp="1"/>
          </p:cNvGraphicFramePr>
          <p:nvPr>
            <p:ph idx="1"/>
            <p:extLst>
              <p:ext uri="{D42A27DB-BD31-4B8C-83A1-F6EECF244321}">
                <p14:modId xmlns:p14="http://schemas.microsoft.com/office/powerpoint/2010/main" val="2402055098"/>
              </p:ext>
            </p:extLst>
          </p:nvPr>
        </p:nvGraphicFramePr>
        <p:xfrm>
          <a:off x="2152650" y="1209675"/>
          <a:ext cx="7886700" cy="4909822"/>
        </p:xfrm>
        <a:graphic>
          <a:graphicData uri="http://schemas.openxmlformats.org/drawingml/2006/table">
            <a:tbl>
              <a:tblPr/>
              <a:tblGrid>
                <a:gridCol w="1278924">
                  <a:extLst>
                    <a:ext uri="{9D8B030D-6E8A-4147-A177-3AD203B41FA5}">
                      <a16:colId xmlns:a16="http://schemas.microsoft.com/office/drawing/2014/main" val="20000"/>
                    </a:ext>
                  </a:extLst>
                </a:gridCol>
                <a:gridCol w="2862175">
                  <a:extLst>
                    <a:ext uri="{9D8B030D-6E8A-4147-A177-3AD203B41FA5}">
                      <a16:colId xmlns:a16="http://schemas.microsoft.com/office/drawing/2014/main" val="20001"/>
                    </a:ext>
                  </a:extLst>
                </a:gridCol>
                <a:gridCol w="2698694">
                  <a:extLst>
                    <a:ext uri="{9D8B030D-6E8A-4147-A177-3AD203B41FA5}">
                      <a16:colId xmlns:a16="http://schemas.microsoft.com/office/drawing/2014/main" val="20002"/>
                    </a:ext>
                  </a:extLst>
                </a:gridCol>
                <a:gridCol w="1046907">
                  <a:extLst>
                    <a:ext uri="{9D8B030D-6E8A-4147-A177-3AD203B41FA5}">
                      <a16:colId xmlns:a16="http://schemas.microsoft.com/office/drawing/2014/main" val="20003"/>
                    </a:ext>
                  </a:extLst>
                </a:gridCol>
              </a:tblGrid>
              <a:tr h="3905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ndara" panose="020E0502030303020204" pitchFamily="34" charset="0"/>
                          <a:cs typeface="Times New Roman" pitchFamily="18" charset="0"/>
                        </a:rPr>
                        <a:t>Function</a:t>
                      </a:r>
                      <a:endParaRPr kumimoji="0" lang="en-US" altLang="en-US" sz="1400" b="1"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cs typeface="Times New Roman" pitchFamily="18" charset="0"/>
                        </a:rPr>
                        <a:t>Returns</a:t>
                      </a:r>
                      <a:endParaRPr kumimoji="0" lang="en-US" altLang="en-US" sz="1400" b="1"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cs typeface="Times New Roman" pitchFamily="18" charset="0"/>
                        </a:rPr>
                        <a:t>Example</a:t>
                      </a:r>
                      <a:endParaRPr kumimoji="0" lang="en-US" altLang="en-US" sz="1400" b="1"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cs typeface="Times New Roman" pitchFamily="18" charset="0"/>
                        </a:rPr>
                        <a:t>Result</a:t>
                      </a:r>
                      <a:endParaRPr kumimoji="0" lang="en-US" altLang="en-US" sz="1400" b="1"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007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initcap (x)</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Changes the first character of each word to capital letters.</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SELECT  </a:t>
                      </a:r>
                      <a:r>
                        <a:rPr kumimoji="0" lang="en-US" altLang="en-US" sz="1400" b="0" i="0" u="none" strike="noStrike" cap="none" normalizeH="0" baseline="0" dirty="0" err="1">
                          <a:ln>
                            <a:noFill/>
                          </a:ln>
                          <a:solidFill>
                            <a:schemeClr val="tx1"/>
                          </a:solidFill>
                          <a:effectLst/>
                          <a:latin typeface="Candara" panose="020E0502030303020204" pitchFamily="34" charset="0"/>
                          <a:cs typeface="Times New Roman" pitchFamily="18" charset="0"/>
                        </a:rPr>
                        <a:t>initcap</a:t>
                      </a: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 ( ‘king' ) FROM dual;</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King</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5631">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lower (x)</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Converts the entire string to lowercase.</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SELECT  lower (King' ) FROM dual;</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king</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upper (x)</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Converts the entire string to uppercase.</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SELECT upper (‘King' ) FROM dual;</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KING</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293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replace (char, str1, str2)</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Every occurrence of str1 in char is replaced with str2.</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SELECT  replace( ‘Cap' ,  'C', 'M' ) FROM dual;</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Map</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4862">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soundex (x)</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Every word that has a similar phonetic sound, even if it is spelled differently.</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SELECT  ename FROM emp WHERE </a:t>
                      </a:r>
                      <a:r>
                        <a:rPr kumimoji="0" lang="en-US" altLang="en-US" sz="1400" b="0" i="0" u="none" strike="noStrike" cap="none" normalizeH="0" baseline="0" dirty="0" err="1">
                          <a:ln>
                            <a:noFill/>
                          </a:ln>
                          <a:solidFill>
                            <a:schemeClr val="tx1"/>
                          </a:solidFill>
                          <a:effectLst/>
                          <a:latin typeface="Candara" panose="020E0502030303020204" pitchFamily="34" charset="0"/>
                          <a:cs typeface="Times New Roman" pitchFamily="18" charset="0"/>
                        </a:rPr>
                        <a:t>soundex</a:t>
                      </a: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 (ename) =‘</a:t>
                      </a:r>
                      <a:r>
                        <a:rPr kumimoji="0" lang="en-US" altLang="en-US" sz="1400" b="0" i="0" u="none" strike="noStrike" cap="none" normalizeH="0" baseline="0" dirty="0" err="1">
                          <a:ln>
                            <a:noFill/>
                          </a:ln>
                          <a:solidFill>
                            <a:schemeClr val="tx1"/>
                          </a:solidFill>
                          <a:effectLst/>
                          <a:latin typeface="Candara" panose="020E0502030303020204" pitchFamily="34" charset="0"/>
                          <a:cs typeface="Times New Roman" pitchFamily="18" charset="0"/>
                        </a:rPr>
                        <a:t>onkar</a:t>
                      </a: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andara" panose="020E0502030303020204" pitchFamily="34" charset="0"/>
                          <a:cs typeface="Times New Roman" pitchFamily="18" charset="0"/>
                        </a:rPr>
                        <a:t>Omkar</a:t>
                      </a:r>
                      <a:endPar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Onkar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andara" panose="020E0502030303020204" pitchFamily="34" charset="0"/>
                          <a:cs typeface="Times New Roman" pitchFamily="18" charset="0"/>
                        </a:rPr>
                        <a:t>Korgaonkar</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801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substr (char, m, n)</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Part of char, starting FROM position m and taking characters.</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SELECT  substr ('Computer', 1, 4) FROM dual;</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Comp</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length (char)</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Length of char.</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SELECT  length ('Oracle') FROM dual;</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6</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1E218C5A-AA56-4136-94E6-BAA98D2AAD9B}" type="slidenum">
              <a:rPr lang="en-US" smtClean="0"/>
              <a:t>111</a:t>
            </a:fld>
            <a:endParaRPr lang="en-US"/>
          </a:p>
        </p:txBody>
      </p:sp>
    </p:spTree>
    <p:extLst>
      <p:ext uri="{BB962C8B-B14F-4D97-AF65-F5344CB8AC3E}">
        <p14:creationId xmlns:p14="http://schemas.microsoft.com/office/powerpoint/2010/main" val="1231050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767" name="Rectangle 119"/>
          <p:cNvSpPr>
            <a:spLocks noGrp="1" noChangeArrowheads="1"/>
          </p:cNvSpPr>
          <p:nvPr>
            <p:ph type="title"/>
          </p:nvPr>
        </p:nvSpPr>
        <p:spPr/>
        <p:txBody>
          <a:bodyPr/>
          <a:lstStyle/>
          <a:p>
            <a:r>
              <a:rPr lang="en-US" altLang="en-US"/>
              <a:t>Functions on Date data types</a:t>
            </a:r>
          </a:p>
        </p:txBody>
      </p:sp>
      <p:graphicFrame>
        <p:nvGraphicFramePr>
          <p:cNvPr id="539771" name="Group 123"/>
          <p:cNvGraphicFramePr>
            <a:graphicFrameLocks noGrp="1"/>
          </p:cNvGraphicFramePr>
          <p:nvPr>
            <p:ph idx="1"/>
            <p:extLst>
              <p:ext uri="{D42A27DB-BD31-4B8C-83A1-F6EECF244321}">
                <p14:modId xmlns:p14="http://schemas.microsoft.com/office/powerpoint/2010/main" val="678311061"/>
              </p:ext>
            </p:extLst>
          </p:nvPr>
        </p:nvGraphicFramePr>
        <p:xfrm>
          <a:off x="2152650" y="1209675"/>
          <a:ext cx="7886697" cy="3690752"/>
        </p:xfrm>
        <a:graphic>
          <a:graphicData uri="http://schemas.openxmlformats.org/drawingml/2006/table">
            <a:tbl>
              <a:tblPr/>
              <a:tblGrid>
                <a:gridCol w="1771017">
                  <a:extLst>
                    <a:ext uri="{9D8B030D-6E8A-4147-A177-3AD203B41FA5}">
                      <a16:colId xmlns:a16="http://schemas.microsoft.com/office/drawing/2014/main" val="20000"/>
                    </a:ext>
                  </a:extLst>
                </a:gridCol>
                <a:gridCol w="2685607">
                  <a:extLst>
                    <a:ext uri="{9D8B030D-6E8A-4147-A177-3AD203B41FA5}">
                      <a16:colId xmlns:a16="http://schemas.microsoft.com/office/drawing/2014/main" val="20001"/>
                    </a:ext>
                  </a:extLst>
                </a:gridCol>
                <a:gridCol w="2252303">
                  <a:extLst>
                    <a:ext uri="{9D8B030D-6E8A-4147-A177-3AD203B41FA5}">
                      <a16:colId xmlns:a16="http://schemas.microsoft.com/office/drawing/2014/main" val="20002"/>
                    </a:ext>
                  </a:extLst>
                </a:gridCol>
                <a:gridCol w="1177770">
                  <a:extLst>
                    <a:ext uri="{9D8B030D-6E8A-4147-A177-3AD203B41FA5}">
                      <a16:colId xmlns:a16="http://schemas.microsoft.com/office/drawing/2014/main" val="20003"/>
                    </a:ext>
                  </a:extLst>
                </a:gridCol>
              </a:tblGrid>
              <a:tr h="52067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cs typeface="Times New Roman" pitchFamily="18" charset="0"/>
                        </a:rPr>
                        <a:t>Function</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cs typeface="Times New Roman" pitchFamily="18" charset="0"/>
                        </a:rPr>
                        <a:t>Returns</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cs typeface="Times New Roman" pitchFamily="18" charset="0"/>
                        </a:rPr>
                        <a:t>Example</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cs typeface="Times New Roman" pitchFamily="18" charset="0"/>
                        </a:rPr>
                        <a:t>Result</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461">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sysdate</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Current date and time.</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SELECT  sysdate FROM dual;</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25-NOV-97</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77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last_day (date)</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Last day of the month for the given date.</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SELECT  last_day (sysdate) FROM dual;</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30-NOV-97</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301">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add_months (date, n)</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Adds n months to the given date.</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SELECT  add_months (sysdate, 2) FROM dual;</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25-JAN-98</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32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months_between (date1, date2)</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Difference in months between date1 and date2.</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SELECT  months_between (sysdate, '01-JAN-99') FROM dual;</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-13.20232</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54469">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next_day (date, day)</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Date is the specified day of the week after the given date.</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cs typeface="Times New Roman" pitchFamily="18" charset="0"/>
                        </a:rPr>
                        <a:t>SELECT  next_day (sysdate, 'sunday') FROM dual;</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cs typeface="Times New Roman" pitchFamily="18" charset="0"/>
                        </a:rPr>
                        <a:t>30-NOV-97</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L="88449" marR="884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1E218C5A-AA56-4136-94E6-BAA98D2AAD9B}" type="slidenum">
              <a:rPr lang="en-US" smtClean="0"/>
              <a:t>112</a:t>
            </a:fld>
            <a:endParaRPr lang="en-US"/>
          </a:p>
        </p:txBody>
      </p:sp>
    </p:spTree>
    <p:extLst>
      <p:ext uri="{BB962C8B-B14F-4D97-AF65-F5344CB8AC3E}">
        <p14:creationId xmlns:p14="http://schemas.microsoft.com/office/powerpoint/2010/main" val="34696624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530" name="Rectangle 2"/>
          <p:cNvSpPr>
            <a:spLocks noGrp="1" noChangeArrowheads="1"/>
          </p:cNvSpPr>
          <p:nvPr>
            <p:ph type="title"/>
          </p:nvPr>
        </p:nvSpPr>
        <p:spPr/>
        <p:txBody>
          <a:bodyPr/>
          <a:lstStyle/>
          <a:p>
            <a:r>
              <a:rPr lang="en-US" altLang="en-US"/>
              <a:t>Conversion Functions</a:t>
            </a:r>
          </a:p>
        </p:txBody>
      </p:sp>
      <p:sp>
        <p:nvSpPr>
          <p:cNvPr id="2070531" name="Rectangle 3"/>
          <p:cNvSpPr>
            <a:spLocks noGrp="1" noChangeArrowheads="1"/>
          </p:cNvSpPr>
          <p:nvPr>
            <p:ph idx="1"/>
          </p:nvPr>
        </p:nvSpPr>
        <p:spPr/>
        <p:txBody>
          <a:bodyPr/>
          <a:lstStyle/>
          <a:p>
            <a:r>
              <a:rPr lang="en-US" altLang="en-US" dirty="0"/>
              <a:t>The conversion functions are:</a:t>
            </a:r>
          </a:p>
          <a:p>
            <a:pPr lvl="1"/>
            <a:r>
              <a:rPr lang="en-US" altLang="en-US" dirty="0" err="1"/>
              <a:t>to_char</a:t>
            </a:r>
            <a:r>
              <a:rPr lang="en-US" altLang="en-US" dirty="0"/>
              <a:t>()</a:t>
            </a:r>
          </a:p>
          <a:p>
            <a:pPr lvl="1"/>
            <a:r>
              <a:rPr lang="en-US" altLang="en-US" dirty="0" err="1"/>
              <a:t>to_number</a:t>
            </a:r>
            <a:r>
              <a:rPr lang="en-US" altLang="en-US" dirty="0"/>
              <a:t>()</a:t>
            </a:r>
          </a:p>
          <a:p>
            <a:pPr lvl="1"/>
            <a:r>
              <a:rPr lang="en-US" altLang="en-US" dirty="0" err="1"/>
              <a:t>to_date</a:t>
            </a:r>
            <a:r>
              <a:rPr lang="en-US" altLang="en-US" dirty="0"/>
              <a:t>()</a:t>
            </a:r>
          </a:p>
        </p:txBody>
      </p:sp>
      <p:sp>
        <p:nvSpPr>
          <p:cNvPr id="3" name="Slide Number Placeholder 2"/>
          <p:cNvSpPr>
            <a:spLocks noGrp="1"/>
          </p:cNvSpPr>
          <p:nvPr>
            <p:ph type="sldNum" sz="quarter" idx="12"/>
          </p:nvPr>
        </p:nvSpPr>
        <p:spPr/>
        <p:txBody>
          <a:bodyPr/>
          <a:lstStyle/>
          <a:p>
            <a:fld id="{1E218C5A-AA56-4136-94E6-BAA98D2AAD9B}" type="slidenum">
              <a:rPr lang="en-US" smtClean="0"/>
              <a:t>113</a:t>
            </a:fld>
            <a:endParaRPr lang="en-US"/>
          </a:p>
        </p:txBody>
      </p:sp>
    </p:spTree>
    <p:extLst>
      <p:ext uri="{BB962C8B-B14F-4D97-AF65-F5344CB8AC3E}">
        <p14:creationId xmlns:p14="http://schemas.microsoft.com/office/powerpoint/2010/main" val="26170110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996" name="Rectangle 228"/>
          <p:cNvSpPr>
            <a:spLocks noGrp="1" noChangeArrowheads="1"/>
          </p:cNvSpPr>
          <p:nvPr>
            <p:ph type="title"/>
          </p:nvPr>
        </p:nvSpPr>
        <p:spPr/>
        <p:txBody>
          <a:bodyPr/>
          <a:lstStyle/>
          <a:p>
            <a:r>
              <a:rPr lang="en-US" altLang="en-US"/>
              <a:t>Formats with Date data types</a:t>
            </a:r>
          </a:p>
        </p:txBody>
      </p:sp>
      <p:graphicFrame>
        <p:nvGraphicFramePr>
          <p:cNvPr id="545021" name="Group 253"/>
          <p:cNvGraphicFramePr>
            <a:graphicFrameLocks noGrp="1"/>
          </p:cNvGraphicFramePr>
          <p:nvPr>
            <p:ph idx="1"/>
            <p:extLst>
              <p:ext uri="{D42A27DB-BD31-4B8C-83A1-F6EECF244321}">
                <p14:modId xmlns:p14="http://schemas.microsoft.com/office/powerpoint/2010/main" val="2125511799"/>
              </p:ext>
            </p:extLst>
          </p:nvPr>
        </p:nvGraphicFramePr>
        <p:xfrm>
          <a:off x="2152650" y="1209675"/>
          <a:ext cx="7886701" cy="4894580"/>
        </p:xfrm>
        <a:graphic>
          <a:graphicData uri="http://schemas.openxmlformats.org/drawingml/2006/table">
            <a:tbl>
              <a:tblPr/>
              <a:tblGrid>
                <a:gridCol w="1060724">
                  <a:extLst>
                    <a:ext uri="{9D8B030D-6E8A-4147-A177-3AD203B41FA5}">
                      <a16:colId xmlns:a16="http://schemas.microsoft.com/office/drawing/2014/main" val="20000"/>
                    </a:ext>
                  </a:extLst>
                </a:gridCol>
                <a:gridCol w="2328679">
                  <a:extLst>
                    <a:ext uri="{9D8B030D-6E8A-4147-A177-3AD203B41FA5}">
                      <a16:colId xmlns:a16="http://schemas.microsoft.com/office/drawing/2014/main" val="20001"/>
                    </a:ext>
                  </a:extLst>
                </a:gridCol>
                <a:gridCol w="3536768">
                  <a:extLst>
                    <a:ext uri="{9D8B030D-6E8A-4147-A177-3AD203B41FA5}">
                      <a16:colId xmlns:a16="http://schemas.microsoft.com/office/drawing/2014/main" val="20002"/>
                    </a:ext>
                  </a:extLst>
                </a:gridCol>
                <a:gridCol w="960530">
                  <a:extLst>
                    <a:ext uri="{9D8B030D-6E8A-4147-A177-3AD203B41FA5}">
                      <a16:colId xmlns:a16="http://schemas.microsoft.com/office/drawing/2014/main" val="20003"/>
                    </a:ext>
                  </a:extLst>
                </a:gridCol>
              </a:tblGrid>
              <a:tr h="3810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Format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Candara" panose="020E0502030303020204" pitchFamily="34" charset="0"/>
                          <a:cs typeface="Times New Roman" pitchFamily="18" charset="0"/>
                        </a:rPr>
                        <a:t>Returns</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Y</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Last digit of the year.</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(sysdate, 'Y')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4</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YY</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Last 2 digits of the year.</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(sysdate, 'YY')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14</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YYY</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Last 3 digits of the year</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'YYY')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014</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YYYY</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All 4 digits of the year</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(sysdate, 'YYYY')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2014</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32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year</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Year spelled out.</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'year')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Two thousand fourteen</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608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Q</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Quarter of the year (Jan through Feb is 1).</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(sysdate, 'q')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4</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6088">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MM</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Month of the year (01-12).</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(sysdate, 'mm')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11</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6088">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RM</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Roman numeral for month.</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(sysdate, 'rm')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XI</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6826" marR="868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1E218C5A-AA56-4136-94E6-BAA98D2AAD9B}" type="slidenum">
              <a:rPr lang="en-US" smtClean="0"/>
              <a:t>114</a:t>
            </a:fld>
            <a:endParaRPr lang="en-US"/>
          </a:p>
        </p:txBody>
      </p:sp>
    </p:spTree>
    <p:extLst>
      <p:ext uri="{BB962C8B-B14F-4D97-AF65-F5344CB8AC3E}">
        <p14:creationId xmlns:p14="http://schemas.microsoft.com/office/powerpoint/2010/main" val="5173604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9264" name="Rectangle 112"/>
          <p:cNvSpPr>
            <a:spLocks noGrp="1" noChangeArrowheads="1"/>
          </p:cNvSpPr>
          <p:nvPr>
            <p:ph type="title"/>
          </p:nvPr>
        </p:nvSpPr>
        <p:spPr/>
        <p:txBody>
          <a:bodyPr/>
          <a:lstStyle/>
          <a:p>
            <a:r>
              <a:rPr lang="en-US" altLang="en-US"/>
              <a:t>Formats with Date data types</a:t>
            </a:r>
          </a:p>
        </p:txBody>
      </p:sp>
      <p:graphicFrame>
        <p:nvGraphicFramePr>
          <p:cNvPr id="1969266" name="Group 114"/>
          <p:cNvGraphicFramePr>
            <a:graphicFrameLocks noGrp="1"/>
          </p:cNvGraphicFramePr>
          <p:nvPr>
            <p:ph idx="1"/>
            <p:extLst>
              <p:ext uri="{D42A27DB-BD31-4B8C-83A1-F6EECF244321}">
                <p14:modId xmlns:p14="http://schemas.microsoft.com/office/powerpoint/2010/main" val="286551709"/>
              </p:ext>
            </p:extLst>
          </p:nvPr>
        </p:nvGraphicFramePr>
        <p:xfrm>
          <a:off x="2152650" y="1209675"/>
          <a:ext cx="7886700" cy="4709160"/>
        </p:xfrm>
        <a:graphic>
          <a:graphicData uri="http://schemas.openxmlformats.org/drawingml/2006/table">
            <a:tbl>
              <a:tblPr/>
              <a:tblGrid>
                <a:gridCol w="1041639">
                  <a:extLst>
                    <a:ext uri="{9D8B030D-6E8A-4147-A177-3AD203B41FA5}">
                      <a16:colId xmlns:a16="http://schemas.microsoft.com/office/drawing/2014/main" val="20000"/>
                    </a:ext>
                  </a:extLst>
                </a:gridCol>
                <a:gridCol w="2142182">
                  <a:extLst>
                    <a:ext uri="{9D8B030D-6E8A-4147-A177-3AD203B41FA5}">
                      <a16:colId xmlns:a16="http://schemas.microsoft.com/office/drawing/2014/main" val="20001"/>
                    </a:ext>
                  </a:extLst>
                </a:gridCol>
                <a:gridCol w="3617838">
                  <a:extLst>
                    <a:ext uri="{9D8B030D-6E8A-4147-A177-3AD203B41FA5}">
                      <a16:colId xmlns:a16="http://schemas.microsoft.com/office/drawing/2014/main" val="20002"/>
                    </a:ext>
                  </a:extLst>
                </a:gridCol>
                <a:gridCol w="1085041">
                  <a:extLst>
                    <a:ext uri="{9D8B030D-6E8A-4147-A177-3AD203B41FA5}">
                      <a16:colId xmlns:a16="http://schemas.microsoft.com/office/drawing/2014/main" val="20003"/>
                    </a:ext>
                  </a:extLst>
                </a:gridCol>
              </a:tblGrid>
              <a:tr h="41148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Format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Returns</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month</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Name of the month as a nine-character long string.</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'month')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november</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WW</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Week of the year</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ww</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48</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W</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Week of the month</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'w')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4</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DDD</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Day of the year; January 01 is 001; December 31 is 365 or 366.</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(sysdate, 'ddd')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329</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DD</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Day of the month.</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(sysdate, 'dd')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25</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D</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Day of the week. Sunday = 1; Saturday = 7.</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(sysdate, 'd')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3</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6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DY</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Abbreviated name of the day.</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dy</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tue</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1E218C5A-AA56-4136-94E6-BAA98D2AAD9B}" type="slidenum">
              <a:rPr lang="en-US" smtClean="0"/>
              <a:t>115</a:t>
            </a:fld>
            <a:endParaRPr lang="en-US"/>
          </a:p>
        </p:txBody>
      </p:sp>
    </p:spTree>
    <p:extLst>
      <p:ext uri="{BB962C8B-B14F-4D97-AF65-F5344CB8AC3E}">
        <p14:creationId xmlns:p14="http://schemas.microsoft.com/office/powerpoint/2010/main" val="25073009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965" name="Rectangle 173"/>
          <p:cNvSpPr>
            <a:spLocks noGrp="1" noChangeArrowheads="1"/>
          </p:cNvSpPr>
          <p:nvPr>
            <p:ph type="title"/>
          </p:nvPr>
        </p:nvSpPr>
        <p:spPr/>
        <p:txBody>
          <a:bodyPr/>
          <a:lstStyle/>
          <a:p>
            <a:r>
              <a:rPr lang="en-US" altLang="en-US"/>
              <a:t>Format with Date data types</a:t>
            </a:r>
          </a:p>
        </p:txBody>
      </p:sp>
      <p:graphicFrame>
        <p:nvGraphicFramePr>
          <p:cNvPr id="545971" name="Group 179"/>
          <p:cNvGraphicFramePr>
            <a:graphicFrameLocks noGrp="1"/>
          </p:cNvGraphicFramePr>
          <p:nvPr>
            <p:ph idx="1"/>
            <p:extLst>
              <p:ext uri="{D42A27DB-BD31-4B8C-83A1-F6EECF244321}">
                <p14:modId xmlns:p14="http://schemas.microsoft.com/office/powerpoint/2010/main" val="2631203190"/>
              </p:ext>
            </p:extLst>
          </p:nvPr>
        </p:nvGraphicFramePr>
        <p:xfrm>
          <a:off x="2152650" y="1209675"/>
          <a:ext cx="7886699" cy="2854326"/>
        </p:xfrm>
        <a:graphic>
          <a:graphicData uri="http://schemas.openxmlformats.org/drawingml/2006/table">
            <a:tbl>
              <a:tblPr/>
              <a:tblGrid>
                <a:gridCol w="1041639">
                  <a:extLst>
                    <a:ext uri="{9D8B030D-6E8A-4147-A177-3AD203B41FA5}">
                      <a16:colId xmlns:a16="http://schemas.microsoft.com/office/drawing/2014/main" val="20000"/>
                    </a:ext>
                  </a:extLst>
                </a:gridCol>
                <a:gridCol w="3128019">
                  <a:extLst>
                    <a:ext uri="{9D8B030D-6E8A-4147-A177-3AD203B41FA5}">
                      <a16:colId xmlns:a16="http://schemas.microsoft.com/office/drawing/2014/main" val="20001"/>
                    </a:ext>
                  </a:extLst>
                </a:gridCol>
                <a:gridCol w="2675402">
                  <a:extLst>
                    <a:ext uri="{9D8B030D-6E8A-4147-A177-3AD203B41FA5}">
                      <a16:colId xmlns:a16="http://schemas.microsoft.com/office/drawing/2014/main" val="20002"/>
                    </a:ext>
                  </a:extLst>
                </a:gridCol>
                <a:gridCol w="1041639">
                  <a:extLst>
                    <a:ext uri="{9D8B030D-6E8A-4147-A177-3AD203B41FA5}">
                      <a16:colId xmlns:a16="http://schemas.microsoft.com/office/drawing/2014/main" val="20003"/>
                    </a:ext>
                  </a:extLst>
                </a:gridCol>
              </a:tblGrid>
              <a:tr h="37623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Format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Candara" panose="020E0502030303020204" pitchFamily="34" charset="0"/>
                          <a:cs typeface="Times New Roman" pitchFamily="18" charset="0"/>
                        </a:rPr>
                        <a:t>Returns</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HH or HH12</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Hour of the day (01-12).</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(sysdate, 'hh')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04</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HH24</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Hour of the day in 24-hour clock.</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 (sysdate, 'hh24')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16</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MI</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Minutes (00-59)</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to_char</a:t>
                      </a:r>
                      <a:endPar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 'mi') FROM dual;</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20</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SS</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Seconds (00-59)</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Candara" panose="020E0502030303020204" pitchFamily="34" charset="0"/>
                          <a:cs typeface="Times New Roman" pitchFamily="18" charset="0"/>
                        </a:rPr>
                        <a:t>(sysdate, 'ss') FROM dual;</a:t>
                      </a:r>
                      <a:endParaRPr kumimoji="0" lang="en-US" altLang="en-US" sz="1500" b="0" i="0" u="none" strike="noStrike" cap="none" normalizeH="0" baseline="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22</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89283" marR="89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1E218C5A-AA56-4136-94E6-BAA98D2AAD9B}" type="slidenum">
              <a:rPr lang="en-US" smtClean="0"/>
              <a:t>116</a:t>
            </a:fld>
            <a:endParaRPr lang="en-US"/>
          </a:p>
        </p:txBody>
      </p:sp>
    </p:spTree>
    <p:extLst>
      <p:ext uri="{BB962C8B-B14F-4D97-AF65-F5344CB8AC3E}">
        <p14:creationId xmlns:p14="http://schemas.microsoft.com/office/powerpoint/2010/main" val="24094337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965" name="Rectangle 173"/>
          <p:cNvSpPr>
            <a:spLocks noGrp="1" noChangeArrowheads="1"/>
          </p:cNvSpPr>
          <p:nvPr>
            <p:ph type="title"/>
          </p:nvPr>
        </p:nvSpPr>
        <p:spPr/>
        <p:txBody>
          <a:bodyPr/>
          <a:lstStyle/>
          <a:p>
            <a:r>
              <a:rPr lang="en-US" altLang="en-US" dirty="0"/>
              <a:t>TO_NUMBER() function</a:t>
            </a:r>
          </a:p>
        </p:txBody>
      </p:sp>
      <p:graphicFrame>
        <p:nvGraphicFramePr>
          <p:cNvPr id="545971" name="Group 179"/>
          <p:cNvGraphicFramePr>
            <a:graphicFrameLocks noGrp="1"/>
          </p:cNvGraphicFramePr>
          <p:nvPr>
            <p:ph idx="1"/>
            <p:extLst>
              <p:ext uri="{D42A27DB-BD31-4B8C-83A1-F6EECF244321}">
                <p14:modId xmlns:p14="http://schemas.microsoft.com/office/powerpoint/2010/main" val="13173072"/>
              </p:ext>
            </p:extLst>
          </p:nvPr>
        </p:nvGraphicFramePr>
        <p:xfrm>
          <a:off x="2286000" y="1676401"/>
          <a:ext cx="7142672" cy="2235201"/>
        </p:xfrm>
        <a:graphic>
          <a:graphicData uri="http://schemas.openxmlformats.org/drawingml/2006/table">
            <a:tbl>
              <a:tblPr/>
              <a:tblGrid>
                <a:gridCol w="2514600">
                  <a:extLst>
                    <a:ext uri="{9D8B030D-6E8A-4147-A177-3AD203B41FA5}">
                      <a16:colId xmlns:a16="http://schemas.microsoft.com/office/drawing/2014/main" val="20000"/>
                    </a:ext>
                  </a:extLst>
                </a:gridCol>
                <a:gridCol w="1836348">
                  <a:extLst>
                    <a:ext uri="{9D8B030D-6E8A-4147-A177-3AD203B41FA5}">
                      <a16:colId xmlns:a16="http://schemas.microsoft.com/office/drawing/2014/main" val="20001"/>
                    </a:ext>
                  </a:extLst>
                </a:gridCol>
                <a:gridCol w="2791724">
                  <a:extLst>
                    <a:ext uri="{9D8B030D-6E8A-4147-A177-3AD203B41FA5}">
                      <a16:colId xmlns:a16="http://schemas.microsoft.com/office/drawing/2014/main" val="20002"/>
                    </a:ext>
                  </a:extLst>
                </a:gridCol>
              </a:tblGrid>
              <a:tr h="37623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Comment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TO_NUMBER('100.12')</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100.12</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Converts char data into number format.</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TO_NUMBER('$100.12', '$999D99')</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100.12</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Removes dollar sign &amp; returns the actual number</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TO_NUMBER('$100,12', '$999,99‘)</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cs typeface="Times New Roman" pitchFamily="18" charset="0"/>
                        </a:rPr>
                        <a:t>10012</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Removes comma &amp; returns actual number</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1E218C5A-AA56-4136-94E6-BAA98D2AAD9B}" type="slidenum">
              <a:rPr lang="en-US" smtClean="0"/>
              <a:t>117</a:t>
            </a:fld>
            <a:endParaRPr lang="en-US"/>
          </a:p>
        </p:txBody>
      </p:sp>
    </p:spTree>
    <p:extLst>
      <p:ext uri="{BB962C8B-B14F-4D97-AF65-F5344CB8AC3E}">
        <p14:creationId xmlns:p14="http://schemas.microsoft.com/office/powerpoint/2010/main" val="10775244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965" name="Rectangle 173"/>
          <p:cNvSpPr>
            <a:spLocks noGrp="1" noChangeArrowheads="1"/>
          </p:cNvSpPr>
          <p:nvPr>
            <p:ph type="title"/>
          </p:nvPr>
        </p:nvSpPr>
        <p:spPr/>
        <p:txBody>
          <a:bodyPr/>
          <a:lstStyle/>
          <a:p>
            <a:r>
              <a:rPr lang="en-US" altLang="en-US" dirty="0"/>
              <a:t>TO_DATE() function</a:t>
            </a:r>
          </a:p>
        </p:txBody>
      </p:sp>
      <p:graphicFrame>
        <p:nvGraphicFramePr>
          <p:cNvPr id="545971" name="Group 179"/>
          <p:cNvGraphicFramePr>
            <a:graphicFrameLocks noGrp="1"/>
          </p:cNvGraphicFramePr>
          <p:nvPr>
            <p:ph idx="1"/>
            <p:extLst>
              <p:ext uri="{D42A27DB-BD31-4B8C-83A1-F6EECF244321}">
                <p14:modId xmlns:p14="http://schemas.microsoft.com/office/powerpoint/2010/main" val="4075902807"/>
              </p:ext>
            </p:extLst>
          </p:nvPr>
        </p:nvGraphicFramePr>
        <p:xfrm>
          <a:off x="2286000" y="1676400"/>
          <a:ext cx="7142672" cy="2391728"/>
        </p:xfrm>
        <a:graphic>
          <a:graphicData uri="http://schemas.openxmlformats.org/drawingml/2006/table">
            <a:tbl>
              <a:tblPr/>
              <a:tblGrid>
                <a:gridCol w="3124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884872">
                  <a:extLst>
                    <a:ext uri="{9D8B030D-6E8A-4147-A177-3AD203B41FA5}">
                      <a16:colId xmlns:a16="http://schemas.microsoft.com/office/drawing/2014/main" val="20002"/>
                    </a:ext>
                  </a:extLst>
                </a:gridCol>
              </a:tblGrid>
              <a:tr h="37623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Candara" panose="020E0502030303020204" pitchFamily="34" charset="0"/>
                          <a:cs typeface="Times New Roman" pitchFamily="18" charset="0"/>
                        </a:rPr>
                        <a:t>Comment</a:t>
                      </a: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Candara" panose="020E0502030303020204" pitchFamily="34" charset="0"/>
                        </a:rPr>
                        <a:t>to_date</a:t>
                      </a:r>
                      <a:r>
                        <a:rPr kumimoji="0" lang="en-US" altLang="en-US" sz="1500" b="0" i="0" u="none" strike="noStrike" cap="none" normalizeH="0" baseline="0" dirty="0">
                          <a:ln>
                            <a:noFill/>
                          </a:ln>
                          <a:solidFill>
                            <a:schemeClr val="tx1"/>
                          </a:solidFill>
                          <a:effectLst/>
                          <a:latin typeface="Candara" panose="020E0502030303020204" pitchFamily="34" charset="0"/>
                        </a:rPr>
                        <a:t>('29-10-2009', 'DD-MM-YYYY')</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29-OCT-09</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Candara" panose="020E0502030303020204" pitchFamily="34" charset="0"/>
                        </a:rPr>
                        <a:t>to_date</a:t>
                      </a:r>
                      <a:r>
                        <a:rPr kumimoji="0" lang="en-US" altLang="en-US" sz="1500" b="0" i="0" u="none" strike="noStrike" cap="none" normalizeH="0" baseline="0" dirty="0">
                          <a:ln>
                            <a:noFill/>
                          </a:ln>
                          <a:solidFill>
                            <a:schemeClr val="tx1"/>
                          </a:solidFill>
                          <a:effectLst/>
                          <a:latin typeface="Candara" panose="020E0502030303020204" pitchFamily="34" charset="0"/>
                        </a:rPr>
                        <a:t>('October.29.2010', '</a:t>
                      </a:r>
                      <a:r>
                        <a:rPr kumimoji="0" lang="en-US" altLang="en-US" sz="1500" b="0" i="0" u="none" strike="noStrike" cap="none" normalizeH="0" baseline="0" dirty="0" err="1">
                          <a:ln>
                            <a:noFill/>
                          </a:ln>
                          <a:solidFill>
                            <a:schemeClr val="tx1"/>
                          </a:solidFill>
                          <a:effectLst/>
                          <a:latin typeface="Candara" panose="020E0502030303020204" pitchFamily="34" charset="0"/>
                        </a:rPr>
                        <a:t>Month.DD.YYYY</a:t>
                      </a:r>
                      <a:r>
                        <a:rPr kumimoji="0" lang="en-US" altLang="en-US" sz="1500" b="0" i="0" u="none" strike="noStrike" cap="none" normalizeH="0" baseline="0" dirty="0">
                          <a:ln>
                            <a:noFill/>
                          </a:ln>
                          <a:solidFill>
                            <a:schemeClr val="tx1"/>
                          </a:solidFill>
                          <a:effectLst/>
                          <a:latin typeface="Candara" panose="020E0502030303020204" pitchFamily="34" charset="0"/>
                        </a:rPr>
                        <a:t>')</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29-OCT-10</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Candara" panose="020E0502030303020204" pitchFamily="34" charset="0"/>
                        </a:rPr>
                        <a:t>to_date</a:t>
                      </a:r>
                      <a:r>
                        <a:rPr kumimoji="0" lang="en-US" altLang="en-US" sz="1500" b="0" i="0" u="none" strike="noStrike" cap="none" normalizeH="0" baseline="0" dirty="0">
                          <a:ln>
                            <a:noFill/>
                          </a:ln>
                          <a:solidFill>
                            <a:schemeClr val="tx1"/>
                          </a:solidFill>
                          <a:effectLst/>
                          <a:latin typeface="Candara" panose="020E0502030303020204" pitchFamily="34" charset="0"/>
                        </a:rPr>
                        <a:t>('January 15, 1989, 11:00 A.M.', 'Month </a:t>
                      </a:r>
                      <a:r>
                        <a:rPr kumimoji="0" lang="en-US" altLang="en-US" sz="1500" b="0" i="0" u="none" strike="noStrike" cap="none" normalizeH="0" baseline="0" dirty="0" err="1">
                          <a:ln>
                            <a:noFill/>
                          </a:ln>
                          <a:solidFill>
                            <a:schemeClr val="tx1"/>
                          </a:solidFill>
                          <a:effectLst/>
                          <a:latin typeface="Candara" panose="020E0502030303020204" pitchFamily="34" charset="0"/>
                        </a:rPr>
                        <a:t>dd</a:t>
                      </a:r>
                      <a:r>
                        <a:rPr kumimoji="0" lang="en-US" altLang="en-US" sz="1500" b="0" i="0" u="none" strike="noStrike" cap="none" normalizeH="0" baseline="0" dirty="0">
                          <a:ln>
                            <a:noFill/>
                          </a:ln>
                          <a:solidFill>
                            <a:schemeClr val="tx1"/>
                          </a:solidFill>
                          <a:effectLst/>
                          <a:latin typeface="Candara" panose="020E0502030303020204" pitchFamily="34" charset="0"/>
                        </a:rPr>
                        <a:t>, YYYY, HH:MI A.M.')</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ndara" panose="020E0502030303020204" pitchFamily="34" charset="0"/>
                        </a:rPr>
                        <a:t>15-JAN-89</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1E218C5A-AA56-4136-94E6-BAA98D2AAD9B}" type="slidenum">
              <a:rPr lang="en-US" smtClean="0"/>
              <a:t>118</a:t>
            </a:fld>
            <a:endParaRPr lang="en-US"/>
          </a:p>
        </p:txBody>
      </p:sp>
      <p:sp>
        <p:nvSpPr>
          <p:cNvPr id="6" name="Rectangle 5"/>
          <p:cNvSpPr/>
          <p:nvPr/>
        </p:nvSpPr>
        <p:spPr>
          <a:xfrm>
            <a:off x="2133600" y="4495800"/>
            <a:ext cx="8077200" cy="1292662"/>
          </a:xfrm>
          <a:prstGeom prst="rect">
            <a:avLst/>
          </a:prstGeom>
        </p:spPr>
        <p:txBody>
          <a:bodyPr wrap="square">
            <a:spAutoFit/>
          </a:bodyPr>
          <a:lstStyle/>
          <a:p>
            <a:r>
              <a:rPr lang="en-US" sz="2400" b="1" dirty="0">
                <a:latin typeface="Candara" panose="020E0502030303020204" pitchFamily="34" charset="0"/>
              </a:rPr>
              <a:t>Reference</a:t>
            </a:r>
          </a:p>
          <a:p>
            <a:endParaRPr lang="en-US" dirty="0"/>
          </a:p>
          <a:p>
            <a:r>
              <a:rPr lang="en-US" dirty="0">
                <a:hlinkClick r:id="rId3"/>
              </a:rPr>
              <a:t>http://docs.oracle.com/cd/B28359_01/server.111/b28286/functions001.htm</a:t>
            </a:r>
            <a:endParaRPr lang="en-US" dirty="0"/>
          </a:p>
          <a:p>
            <a:endParaRPr lang="en-US" dirty="0"/>
          </a:p>
        </p:txBody>
      </p:sp>
    </p:spTree>
    <p:extLst>
      <p:ext uri="{BB962C8B-B14F-4D97-AF65-F5344CB8AC3E}">
        <p14:creationId xmlns:p14="http://schemas.microsoft.com/office/powerpoint/2010/main" val="14151695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Joins &amp; Sub Queries</a:t>
            </a:r>
          </a:p>
        </p:txBody>
      </p:sp>
      <p:sp>
        <p:nvSpPr>
          <p:cNvPr id="3" name="Content Placeholder 2"/>
          <p:cNvSpPr>
            <a:spLocks noGrp="1"/>
          </p:cNvSpPr>
          <p:nvPr>
            <p:ph idx="1"/>
          </p:nvPr>
        </p:nvSpPr>
        <p:spPr/>
        <p:txBody>
          <a:bodyPr/>
          <a:lstStyle/>
          <a:p>
            <a:r>
              <a:rPr lang="en-US" dirty="0"/>
              <a:t>Overview</a:t>
            </a:r>
          </a:p>
          <a:p>
            <a:pPr lvl="1"/>
            <a:r>
              <a:rPr lang="en-US" dirty="0"/>
              <a:t>Introduction to Join</a:t>
            </a:r>
          </a:p>
          <a:p>
            <a:pPr lvl="1"/>
            <a:r>
              <a:rPr lang="en-US" dirty="0"/>
              <a:t>Types of Joins</a:t>
            </a:r>
          </a:p>
          <a:p>
            <a:pPr lvl="1"/>
            <a:r>
              <a:rPr lang="en-US" dirty="0"/>
              <a:t>Introduction to Sub Queries</a:t>
            </a:r>
          </a:p>
        </p:txBody>
      </p:sp>
      <p:sp>
        <p:nvSpPr>
          <p:cNvPr id="5" name="Slide Number Placeholder 4"/>
          <p:cNvSpPr>
            <a:spLocks noGrp="1"/>
          </p:cNvSpPr>
          <p:nvPr>
            <p:ph type="sldNum" sz="quarter" idx="12"/>
          </p:nvPr>
        </p:nvSpPr>
        <p:spPr/>
        <p:txBody>
          <a:bodyPr/>
          <a:lstStyle/>
          <a:p>
            <a:fld id="{1E218C5A-AA56-4136-94E6-BAA98D2AAD9B}" type="slidenum">
              <a:rPr lang="en-US" smtClean="0"/>
              <a:t>119</a:t>
            </a:fld>
            <a:endParaRPr lang="en-US"/>
          </a:p>
        </p:txBody>
      </p:sp>
    </p:spTree>
    <p:extLst>
      <p:ext uri="{BB962C8B-B14F-4D97-AF65-F5344CB8AC3E}">
        <p14:creationId xmlns:p14="http://schemas.microsoft.com/office/powerpoint/2010/main" val="419354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Language (DML)</a:t>
            </a:r>
          </a:p>
        </p:txBody>
      </p:sp>
      <p:sp>
        <p:nvSpPr>
          <p:cNvPr id="3" name="Content Placeholder 2"/>
          <p:cNvSpPr>
            <a:spLocks noGrp="1"/>
          </p:cNvSpPr>
          <p:nvPr>
            <p:ph idx="1"/>
          </p:nvPr>
        </p:nvSpPr>
        <p:spPr/>
        <p:txBody>
          <a:bodyPr>
            <a:normAutofit/>
          </a:bodyPr>
          <a:lstStyle/>
          <a:p>
            <a:r>
              <a:rPr lang="en-US" sz="2800" dirty="0"/>
              <a:t>Language for accessing and manipulating the data organized by the appropriate data model</a:t>
            </a:r>
          </a:p>
          <a:p>
            <a:pPr lvl="1"/>
            <a:r>
              <a:rPr lang="en-US" sz="2400" dirty="0"/>
              <a:t>DML also known as query language</a:t>
            </a:r>
          </a:p>
          <a:p>
            <a:r>
              <a:rPr lang="en-US" sz="2800" dirty="0"/>
              <a:t>Two classes of languages </a:t>
            </a:r>
          </a:p>
          <a:p>
            <a:pPr lvl="1"/>
            <a:r>
              <a:rPr lang="en-US" sz="2400" b="1" dirty="0"/>
              <a:t>Procedural </a:t>
            </a:r>
            <a:r>
              <a:rPr lang="en-US" sz="2400" dirty="0"/>
              <a:t>– user specifies what data is required and how to get those data </a:t>
            </a:r>
          </a:p>
          <a:p>
            <a:pPr lvl="1"/>
            <a:r>
              <a:rPr lang="en-US" sz="2400" b="1" dirty="0"/>
              <a:t>Declarative (nonprocedural) </a:t>
            </a:r>
            <a:r>
              <a:rPr lang="en-US" sz="2400" dirty="0"/>
              <a:t>– user specifies what data is required without specifying how to get those data</a:t>
            </a:r>
          </a:p>
          <a:p>
            <a:r>
              <a:rPr lang="en-US" sz="2800" dirty="0"/>
              <a:t>SQL is the most widely used query language</a:t>
            </a:r>
          </a:p>
        </p:txBody>
      </p:sp>
      <p:sp>
        <p:nvSpPr>
          <p:cNvPr id="5" name="Slide Number Placeholder 4"/>
          <p:cNvSpPr>
            <a:spLocks noGrp="1"/>
          </p:cNvSpPr>
          <p:nvPr>
            <p:ph type="sldNum" sz="quarter" idx="12"/>
          </p:nvPr>
        </p:nvSpPr>
        <p:spPr/>
        <p:txBody>
          <a:bodyPr/>
          <a:lstStyle/>
          <a:p>
            <a:fld id="{1E218C5A-AA56-4136-94E6-BAA98D2AAD9B}" type="slidenum">
              <a:rPr lang="en-US" smtClean="0"/>
              <a:t>12</a:t>
            </a:fld>
            <a:endParaRPr lang="en-US"/>
          </a:p>
        </p:txBody>
      </p:sp>
    </p:spTree>
    <p:extLst>
      <p:ext uri="{BB962C8B-B14F-4D97-AF65-F5344CB8AC3E}">
        <p14:creationId xmlns:p14="http://schemas.microsoft.com/office/powerpoint/2010/main" val="22964433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Joins</a:t>
            </a:r>
          </a:p>
        </p:txBody>
      </p:sp>
      <p:sp>
        <p:nvSpPr>
          <p:cNvPr id="3" name="Content Placeholder 2"/>
          <p:cNvSpPr>
            <a:spLocks noGrp="1"/>
          </p:cNvSpPr>
          <p:nvPr>
            <p:ph idx="1"/>
          </p:nvPr>
        </p:nvSpPr>
        <p:spPr>
          <a:xfrm>
            <a:off x="1981200" y="1219200"/>
            <a:ext cx="8229600" cy="2286000"/>
          </a:xfrm>
        </p:spPr>
        <p:txBody>
          <a:bodyPr/>
          <a:lstStyle/>
          <a:p>
            <a:r>
              <a:rPr lang="en-US" dirty="0"/>
              <a:t>SQL Joins are used to </a:t>
            </a:r>
            <a:r>
              <a:rPr lang="en-US" b="1" u="sng" dirty="0"/>
              <a:t>relate information in different tables</a:t>
            </a:r>
            <a:r>
              <a:rPr lang="en-US" dirty="0"/>
              <a:t>. A Join condition is a part of the </a:t>
            </a:r>
            <a:r>
              <a:rPr lang="en-US" dirty="0" err="1"/>
              <a:t>sql</a:t>
            </a:r>
            <a:r>
              <a:rPr lang="en-US" dirty="0"/>
              <a:t> query that </a:t>
            </a:r>
            <a:r>
              <a:rPr lang="en-US" b="1" dirty="0"/>
              <a:t>retrieves rows from two or more tables</a:t>
            </a:r>
            <a:r>
              <a:rPr lang="en-US" dirty="0"/>
              <a:t>.</a:t>
            </a:r>
          </a:p>
          <a:p>
            <a:r>
              <a:rPr lang="en-US" dirty="0"/>
              <a:t> A SQL Join condition is used in the SQL WHERE Clause of select, update, delete statements.</a:t>
            </a:r>
          </a:p>
        </p:txBody>
      </p:sp>
      <p:sp>
        <p:nvSpPr>
          <p:cNvPr id="5" name="Slide Number Placeholder 4"/>
          <p:cNvSpPr>
            <a:spLocks noGrp="1"/>
          </p:cNvSpPr>
          <p:nvPr>
            <p:ph type="sldNum" sz="quarter" idx="12"/>
          </p:nvPr>
        </p:nvSpPr>
        <p:spPr/>
        <p:txBody>
          <a:bodyPr/>
          <a:lstStyle/>
          <a:p>
            <a:fld id="{1E218C5A-AA56-4136-94E6-BAA98D2AAD9B}" type="slidenum">
              <a:rPr lang="en-US" smtClean="0"/>
              <a:t>120</a:t>
            </a:fld>
            <a:endParaRPr lang="en-US"/>
          </a:p>
        </p:txBody>
      </p:sp>
      <p:sp>
        <p:nvSpPr>
          <p:cNvPr id="6" name="Rectangle 5"/>
          <p:cNvSpPr/>
          <p:nvPr/>
        </p:nvSpPr>
        <p:spPr>
          <a:xfrm>
            <a:off x="2362201" y="3613667"/>
            <a:ext cx="4903907" cy="461665"/>
          </a:xfrm>
          <a:prstGeom prst="rect">
            <a:avLst/>
          </a:prstGeom>
        </p:spPr>
        <p:txBody>
          <a:bodyPr wrap="none">
            <a:spAutoFit/>
          </a:bodyPr>
          <a:lstStyle/>
          <a:p>
            <a:r>
              <a:rPr lang="en-US" sz="2400" b="1" dirty="0">
                <a:latin typeface="Candara" panose="020E0502030303020204" pitchFamily="34" charset="0"/>
              </a:rPr>
              <a:t>The Syntax for joining two tables is:</a:t>
            </a:r>
            <a:endParaRPr lang="en-US" sz="2400" dirty="0">
              <a:latin typeface="Candara" panose="020E0502030303020204" pitchFamily="34" charset="0"/>
            </a:endParaRPr>
          </a:p>
        </p:txBody>
      </p:sp>
      <p:sp>
        <p:nvSpPr>
          <p:cNvPr id="7" name="Rectangle 6"/>
          <p:cNvSpPr/>
          <p:nvPr/>
        </p:nvSpPr>
        <p:spPr>
          <a:xfrm>
            <a:off x="2528153" y="4343401"/>
            <a:ext cx="6311047" cy="1200329"/>
          </a:xfrm>
          <a:prstGeom prst="rect">
            <a:avLst/>
          </a:prstGeom>
          <a:solidFill>
            <a:srgbClr val="C0C0C0">
              <a:alpha val="33000"/>
            </a:srgbClr>
          </a:solidFill>
          <a:ln>
            <a:solidFill>
              <a:schemeClr val="tx1"/>
            </a:solidFill>
          </a:ln>
        </p:spPr>
        <p:txBody>
          <a:bodyPr wrap="square">
            <a:spAutoFit/>
          </a:bodyPr>
          <a:lstStyle/>
          <a:p>
            <a:r>
              <a:rPr lang="en-US" sz="2400" dirty="0">
                <a:latin typeface="Candara" panose="020E0502030303020204" pitchFamily="34" charset="0"/>
              </a:rPr>
              <a:t>SELECT col1, col2, col3...</a:t>
            </a:r>
            <a:br>
              <a:rPr lang="en-US" sz="2400" dirty="0">
                <a:latin typeface="Candara" panose="020E0502030303020204" pitchFamily="34" charset="0"/>
              </a:rPr>
            </a:br>
            <a:r>
              <a:rPr lang="en-US" sz="2400" dirty="0">
                <a:latin typeface="Candara" panose="020E0502030303020204" pitchFamily="34" charset="0"/>
              </a:rPr>
              <a:t>FROM table_name1, table_name2 </a:t>
            </a:r>
            <a:br>
              <a:rPr lang="en-US" sz="2400" dirty="0">
                <a:latin typeface="Candara" panose="020E0502030303020204" pitchFamily="34" charset="0"/>
              </a:rPr>
            </a:br>
            <a:r>
              <a:rPr lang="en-US" sz="2400" dirty="0">
                <a:latin typeface="Candara" panose="020E0502030303020204" pitchFamily="34" charset="0"/>
              </a:rPr>
              <a:t>WHERE table_name1.col2 = table_name2.col1; </a:t>
            </a:r>
          </a:p>
        </p:txBody>
      </p:sp>
    </p:spTree>
    <p:extLst>
      <p:ext uri="{BB962C8B-B14F-4D97-AF65-F5344CB8AC3E}">
        <p14:creationId xmlns:p14="http://schemas.microsoft.com/office/powerpoint/2010/main" val="27755228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Joins</a:t>
            </a:r>
          </a:p>
        </p:txBody>
      </p:sp>
      <p:sp>
        <p:nvSpPr>
          <p:cNvPr id="3" name="Content Placeholder 2"/>
          <p:cNvSpPr>
            <a:spLocks noGrp="1"/>
          </p:cNvSpPr>
          <p:nvPr>
            <p:ph idx="1"/>
          </p:nvPr>
        </p:nvSpPr>
        <p:spPr/>
        <p:txBody>
          <a:bodyPr/>
          <a:lstStyle/>
          <a:p>
            <a:pPr marL="274320" lvl="1">
              <a:spcBef>
                <a:spcPts val="600"/>
              </a:spcBef>
              <a:buClr>
                <a:schemeClr val="accent1"/>
              </a:buClr>
            </a:pPr>
            <a:r>
              <a:rPr lang="en-US" sz="2600" dirty="0"/>
              <a:t>SQL Inner Join </a:t>
            </a:r>
          </a:p>
          <a:p>
            <a:pPr marL="274320" lvl="1">
              <a:spcBef>
                <a:spcPts val="600"/>
              </a:spcBef>
              <a:buClr>
                <a:schemeClr val="accent1"/>
              </a:buClr>
            </a:pPr>
            <a:r>
              <a:rPr lang="en-US" sz="2600" dirty="0"/>
              <a:t>SQL Outer Join </a:t>
            </a:r>
          </a:p>
          <a:p>
            <a:pPr marL="548640" lvl="2">
              <a:spcBef>
                <a:spcPts val="600"/>
              </a:spcBef>
              <a:buClr>
                <a:schemeClr val="accent1"/>
              </a:buClr>
            </a:pPr>
            <a:r>
              <a:rPr lang="en-US" dirty="0"/>
              <a:t>Left</a:t>
            </a:r>
          </a:p>
          <a:p>
            <a:pPr marL="548640" lvl="2">
              <a:spcBef>
                <a:spcPts val="600"/>
              </a:spcBef>
              <a:buClr>
                <a:schemeClr val="accent1"/>
              </a:buClr>
            </a:pPr>
            <a:r>
              <a:rPr lang="en-US" dirty="0"/>
              <a:t>Right</a:t>
            </a:r>
          </a:p>
          <a:p>
            <a:pPr marL="548640" lvl="2">
              <a:spcBef>
                <a:spcPts val="600"/>
              </a:spcBef>
              <a:buClr>
                <a:schemeClr val="accent1"/>
              </a:buClr>
            </a:pPr>
            <a:r>
              <a:rPr lang="en-US" dirty="0"/>
              <a:t>full</a:t>
            </a:r>
          </a:p>
          <a:p>
            <a:r>
              <a:rPr lang="en-US" dirty="0"/>
              <a:t>SQL Self Join</a:t>
            </a:r>
          </a:p>
          <a:p>
            <a:pPr marL="0" indent="0">
              <a:buNone/>
            </a:pPr>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121</a:t>
            </a:fld>
            <a:endParaRPr lang="en-US"/>
          </a:p>
        </p:txBody>
      </p:sp>
    </p:spTree>
    <p:extLst>
      <p:ext uri="{BB962C8B-B14F-4D97-AF65-F5344CB8AC3E}">
        <p14:creationId xmlns:p14="http://schemas.microsoft.com/office/powerpoint/2010/main" val="28320614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Joins continue…</a:t>
            </a:r>
          </a:p>
        </p:txBody>
      </p:sp>
      <p:sp>
        <p:nvSpPr>
          <p:cNvPr id="5" name="Slide Number Placeholder 4"/>
          <p:cNvSpPr>
            <a:spLocks noGrp="1"/>
          </p:cNvSpPr>
          <p:nvPr>
            <p:ph type="sldNum" sz="quarter" idx="12"/>
          </p:nvPr>
        </p:nvSpPr>
        <p:spPr/>
        <p:txBody>
          <a:bodyPr/>
          <a:lstStyle/>
          <a:p>
            <a:fld id="{1E218C5A-AA56-4136-94E6-BAA98D2AAD9B}" type="slidenum">
              <a:rPr lang="en-US" smtClean="0"/>
              <a:t>122</a:t>
            </a:fld>
            <a:endParaRPr lang="en-US"/>
          </a:p>
        </p:txBody>
      </p:sp>
      <p:pic>
        <p:nvPicPr>
          <p:cNvPr id="3076" name="Picture 4"/>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76400" y="1328584"/>
            <a:ext cx="2582779"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53000" y="1290484"/>
            <a:ext cx="2667000" cy="1743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9953" y="1219200"/>
            <a:ext cx="268044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8110" y="3846732"/>
            <a:ext cx="2450690" cy="1630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0" y="3124201"/>
            <a:ext cx="1438214" cy="461665"/>
          </a:xfrm>
          <a:prstGeom prst="rect">
            <a:avLst/>
          </a:prstGeom>
          <a:noFill/>
        </p:spPr>
        <p:txBody>
          <a:bodyPr wrap="none" rtlCol="0">
            <a:spAutoFit/>
          </a:bodyPr>
          <a:lstStyle/>
          <a:p>
            <a:r>
              <a:rPr lang="en-US" sz="2400" b="1" dirty="0"/>
              <a:t>Inner Join</a:t>
            </a:r>
          </a:p>
        </p:txBody>
      </p:sp>
      <p:sp>
        <p:nvSpPr>
          <p:cNvPr id="8" name="TextBox 7"/>
          <p:cNvSpPr txBox="1"/>
          <p:nvPr/>
        </p:nvSpPr>
        <p:spPr>
          <a:xfrm>
            <a:off x="5257800" y="3127029"/>
            <a:ext cx="2060564" cy="461665"/>
          </a:xfrm>
          <a:prstGeom prst="rect">
            <a:avLst/>
          </a:prstGeom>
          <a:noFill/>
        </p:spPr>
        <p:txBody>
          <a:bodyPr wrap="none" rtlCol="0">
            <a:spAutoFit/>
          </a:bodyPr>
          <a:lstStyle/>
          <a:p>
            <a:r>
              <a:rPr lang="en-US" sz="2400" b="1" dirty="0"/>
              <a:t>Left Outer Join</a:t>
            </a:r>
          </a:p>
        </p:txBody>
      </p:sp>
      <p:sp>
        <p:nvSpPr>
          <p:cNvPr id="9" name="TextBox 8"/>
          <p:cNvSpPr txBox="1"/>
          <p:nvPr/>
        </p:nvSpPr>
        <p:spPr>
          <a:xfrm>
            <a:off x="8362049" y="2971801"/>
            <a:ext cx="2236253" cy="461665"/>
          </a:xfrm>
          <a:prstGeom prst="rect">
            <a:avLst/>
          </a:prstGeom>
          <a:noFill/>
        </p:spPr>
        <p:txBody>
          <a:bodyPr wrap="none" rtlCol="0">
            <a:spAutoFit/>
          </a:bodyPr>
          <a:lstStyle/>
          <a:p>
            <a:r>
              <a:rPr lang="en-US" sz="2400" b="1" dirty="0"/>
              <a:t>Right Outer Join</a:t>
            </a:r>
          </a:p>
        </p:txBody>
      </p:sp>
      <p:sp>
        <p:nvSpPr>
          <p:cNvPr id="10" name="TextBox 9"/>
          <p:cNvSpPr txBox="1"/>
          <p:nvPr/>
        </p:nvSpPr>
        <p:spPr>
          <a:xfrm>
            <a:off x="3924599" y="5481935"/>
            <a:ext cx="1218603" cy="461665"/>
          </a:xfrm>
          <a:prstGeom prst="rect">
            <a:avLst/>
          </a:prstGeom>
          <a:noFill/>
        </p:spPr>
        <p:txBody>
          <a:bodyPr wrap="none" rtlCol="0">
            <a:spAutoFit/>
          </a:bodyPr>
          <a:lstStyle/>
          <a:p>
            <a:r>
              <a:rPr lang="en-US" sz="2400" b="1" dirty="0"/>
              <a:t>Full Join</a:t>
            </a:r>
          </a:p>
        </p:txBody>
      </p:sp>
      <p:sp>
        <p:nvSpPr>
          <p:cNvPr id="15" name="TextBox 14">
            <a:extLst>
              <a:ext uri="{FF2B5EF4-FFF2-40B4-BE49-F238E27FC236}">
                <a16:creationId xmlns:a16="http://schemas.microsoft.com/office/drawing/2014/main" id="{314A51EB-DA27-4D43-8F7D-0F98275433EC}"/>
              </a:ext>
            </a:extLst>
          </p:cNvPr>
          <p:cNvSpPr txBox="1"/>
          <p:nvPr/>
        </p:nvSpPr>
        <p:spPr>
          <a:xfrm>
            <a:off x="7650330" y="5606620"/>
            <a:ext cx="1236236" cy="461665"/>
          </a:xfrm>
          <a:prstGeom prst="rect">
            <a:avLst/>
          </a:prstGeom>
          <a:noFill/>
        </p:spPr>
        <p:txBody>
          <a:bodyPr wrap="none" rtlCol="0">
            <a:spAutoFit/>
          </a:bodyPr>
          <a:lstStyle/>
          <a:p>
            <a:r>
              <a:rPr lang="en-US" sz="2400" b="1" dirty="0"/>
              <a:t>Self Join</a:t>
            </a:r>
          </a:p>
        </p:txBody>
      </p:sp>
      <p:pic>
        <p:nvPicPr>
          <p:cNvPr id="16" name="Picture 2">
            <a:extLst>
              <a:ext uri="{FF2B5EF4-FFF2-40B4-BE49-F238E27FC236}">
                <a16:creationId xmlns:a16="http://schemas.microsoft.com/office/drawing/2014/main" id="{3FC858A7-95C6-41F3-B90D-5176E57EBC6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88330" y="3657600"/>
            <a:ext cx="256047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69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wipe(down)">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wipe(down)">
                                      <p:cBhvr>
                                        <p:cTn id="12" dur="500"/>
                                        <p:tgtEl>
                                          <p:spTgt spid="30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wipe(down)">
                                      <p:cBhvr>
                                        <p:cTn id="17" dur="500"/>
                                        <p:tgtEl>
                                          <p:spTgt spid="30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79"/>
                                        </p:tgtEl>
                                        <p:attrNameLst>
                                          <p:attrName>style.visibility</p:attrName>
                                        </p:attrNameLst>
                                      </p:cBhvr>
                                      <p:to>
                                        <p:strVal val="visible"/>
                                      </p:to>
                                    </p:set>
                                    <p:animEffect transition="in" filter="wipe(down)">
                                      <p:cBhvr>
                                        <p:cTn id="22" dur="500"/>
                                        <p:tgtEl>
                                          <p:spTgt spid="30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Inner Join (</a:t>
            </a:r>
            <a:r>
              <a:rPr lang="en-US" dirty="0" err="1"/>
              <a:t>Equi</a:t>
            </a:r>
            <a:r>
              <a:rPr lang="en-US" dirty="0"/>
              <a:t> Join)</a:t>
            </a:r>
          </a:p>
        </p:txBody>
      </p:sp>
      <p:sp>
        <p:nvSpPr>
          <p:cNvPr id="3" name="Content Placeholder 2"/>
          <p:cNvSpPr>
            <a:spLocks noGrp="1"/>
          </p:cNvSpPr>
          <p:nvPr>
            <p:ph idx="1"/>
          </p:nvPr>
        </p:nvSpPr>
        <p:spPr/>
        <p:txBody>
          <a:bodyPr/>
          <a:lstStyle/>
          <a:p>
            <a:pPr marL="0" indent="0">
              <a:buNone/>
            </a:pPr>
            <a:r>
              <a:rPr lang="en-US" dirty="0"/>
              <a:t>Show the employees with their department name who are associated with any department.</a:t>
            </a:r>
          </a:p>
          <a:p>
            <a:pPr marL="0" indent="0">
              <a:buNone/>
            </a:pPr>
            <a:endParaRPr lang="en-US" dirty="0"/>
          </a:p>
          <a:p>
            <a:pPr marL="0" indent="0">
              <a:buNone/>
            </a:pPr>
            <a:r>
              <a:rPr lang="en-US" dirty="0">
                <a:solidFill>
                  <a:srgbClr val="0000CC"/>
                </a:solidFill>
              </a:rPr>
              <a:t>SELECT</a:t>
            </a:r>
            <a:r>
              <a:rPr lang="en-US" dirty="0"/>
              <a:t>  ename, </a:t>
            </a:r>
            <a:r>
              <a:rPr lang="en-US" dirty="0" err="1"/>
              <a:t>dname</a:t>
            </a:r>
            <a:r>
              <a:rPr lang="en-US" dirty="0"/>
              <a:t> </a:t>
            </a:r>
          </a:p>
          <a:p>
            <a:pPr marL="0" indent="0">
              <a:buNone/>
            </a:pPr>
            <a:r>
              <a:rPr lang="en-US" dirty="0"/>
              <a:t>	</a:t>
            </a:r>
            <a:r>
              <a:rPr lang="en-US" dirty="0">
                <a:solidFill>
                  <a:srgbClr val="0000CC"/>
                </a:solidFill>
              </a:rPr>
              <a:t>FROM</a:t>
            </a:r>
            <a:r>
              <a:rPr lang="en-US" dirty="0"/>
              <a:t> EMP </a:t>
            </a:r>
            <a:r>
              <a:rPr lang="en-US" dirty="0">
                <a:solidFill>
                  <a:srgbClr val="0000CC"/>
                </a:solidFill>
              </a:rPr>
              <a:t>JOIN</a:t>
            </a:r>
            <a:r>
              <a:rPr lang="en-US" dirty="0"/>
              <a:t> DEPT</a:t>
            </a:r>
          </a:p>
          <a:p>
            <a:pPr marL="0" indent="0">
              <a:buNone/>
            </a:pPr>
            <a:r>
              <a:rPr lang="en-US" dirty="0"/>
              <a:t>	</a:t>
            </a:r>
            <a:r>
              <a:rPr lang="en-US" dirty="0">
                <a:solidFill>
                  <a:srgbClr val="0000CC"/>
                </a:solidFill>
              </a:rPr>
              <a:t>ON</a:t>
            </a:r>
            <a:r>
              <a:rPr lang="en-US" dirty="0"/>
              <a:t> </a:t>
            </a:r>
            <a:r>
              <a:rPr lang="en-US" dirty="0" err="1"/>
              <a:t>dept.dept_code</a:t>
            </a:r>
            <a:r>
              <a:rPr lang="en-US" dirty="0"/>
              <a:t> = </a:t>
            </a:r>
            <a:r>
              <a:rPr lang="en-US" dirty="0" err="1"/>
              <a:t>emp.dept_code</a:t>
            </a:r>
            <a:r>
              <a:rPr lang="en-US" dirty="0"/>
              <a:t>;</a:t>
            </a:r>
          </a:p>
          <a:p>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123</a:t>
            </a:fld>
            <a:endParaRPr lang="en-US"/>
          </a:p>
        </p:txBody>
      </p:sp>
    </p:spTree>
    <p:extLst>
      <p:ext uri="{BB962C8B-B14F-4D97-AF65-F5344CB8AC3E}">
        <p14:creationId xmlns:p14="http://schemas.microsoft.com/office/powerpoint/2010/main" val="395471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Join</a:t>
            </a:r>
          </a:p>
        </p:txBody>
      </p:sp>
      <p:sp>
        <p:nvSpPr>
          <p:cNvPr id="3" name="Content Placeholder 2"/>
          <p:cNvSpPr>
            <a:spLocks noGrp="1"/>
          </p:cNvSpPr>
          <p:nvPr>
            <p:ph idx="1"/>
          </p:nvPr>
        </p:nvSpPr>
        <p:spPr/>
        <p:txBody>
          <a:bodyPr>
            <a:noAutofit/>
          </a:bodyPr>
          <a:lstStyle/>
          <a:p>
            <a:pPr marL="0" indent="0">
              <a:buNone/>
            </a:pPr>
            <a:r>
              <a:rPr lang="en-US" sz="2300" b="1" dirty="0"/>
              <a:t>Right Outer Join: </a:t>
            </a:r>
            <a:r>
              <a:rPr lang="en-US" sz="2300" dirty="0"/>
              <a:t>Show the employees with their department name who are associated with any department along with departments with no employees associated.</a:t>
            </a:r>
          </a:p>
          <a:p>
            <a:pPr marL="0" indent="0">
              <a:buNone/>
            </a:pPr>
            <a:r>
              <a:rPr lang="en-US" sz="2300" dirty="0">
                <a:solidFill>
                  <a:srgbClr val="0000CC"/>
                </a:solidFill>
              </a:rPr>
              <a:t>SELECT</a:t>
            </a:r>
            <a:r>
              <a:rPr lang="en-US" sz="2300" dirty="0"/>
              <a:t>  </a:t>
            </a:r>
            <a:r>
              <a:rPr lang="en-US" sz="2300" dirty="0" err="1"/>
              <a:t>a.empno</a:t>
            </a:r>
            <a:r>
              <a:rPr lang="en-US" sz="2300" dirty="0"/>
              <a:t>, </a:t>
            </a:r>
            <a:r>
              <a:rPr lang="en-US" sz="2300" dirty="0" err="1"/>
              <a:t>a.deptno</a:t>
            </a:r>
            <a:r>
              <a:rPr lang="en-US" sz="2300" dirty="0"/>
              <a:t>, </a:t>
            </a:r>
            <a:r>
              <a:rPr lang="en-US" sz="2300" dirty="0" err="1"/>
              <a:t>b.dname</a:t>
            </a:r>
            <a:endParaRPr lang="en-US" sz="2300" dirty="0"/>
          </a:p>
          <a:p>
            <a:pPr marL="0" indent="0">
              <a:buNone/>
            </a:pPr>
            <a:r>
              <a:rPr lang="en-US" sz="2300" dirty="0"/>
              <a:t>	</a:t>
            </a:r>
            <a:r>
              <a:rPr lang="en-US" sz="2300" dirty="0">
                <a:solidFill>
                  <a:srgbClr val="0000CC"/>
                </a:solidFill>
              </a:rPr>
              <a:t>FROM</a:t>
            </a:r>
            <a:r>
              <a:rPr lang="en-US" sz="2300" dirty="0"/>
              <a:t> emp a </a:t>
            </a:r>
            <a:r>
              <a:rPr lang="en-US" sz="2300" dirty="0">
                <a:solidFill>
                  <a:srgbClr val="0000CC"/>
                </a:solidFill>
              </a:rPr>
              <a:t>RIGHT</a:t>
            </a:r>
            <a:r>
              <a:rPr lang="en-US" sz="2300" dirty="0"/>
              <a:t> </a:t>
            </a:r>
            <a:r>
              <a:rPr lang="en-US" sz="2300" dirty="0">
                <a:solidFill>
                  <a:srgbClr val="0000CC"/>
                </a:solidFill>
              </a:rPr>
              <a:t>OUTER</a:t>
            </a:r>
            <a:r>
              <a:rPr lang="en-US" sz="2300" dirty="0"/>
              <a:t> </a:t>
            </a:r>
            <a:r>
              <a:rPr lang="en-US" sz="2300" dirty="0">
                <a:solidFill>
                  <a:srgbClr val="0000CC"/>
                </a:solidFill>
              </a:rPr>
              <a:t>JOIN</a:t>
            </a:r>
            <a:r>
              <a:rPr lang="en-US" sz="2300" dirty="0"/>
              <a:t> dept b</a:t>
            </a:r>
          </a:p>
          <a:p>
            <a:pPr marL="0" indent="0">
              <a:buNone/>
            </a:pPr>
            <a:r>
              <a:rPr lang="en-US" sz="2300" dirty="0"/>
              <a:t>	</a:t>
            </a:r>
            <a:r>
              <a:rPr lang="en-US" sz="2300" dirty="0">
                <a:solidFill>
                  <a:srgbClr val="0000CC"/>
                </a:solidFill>
              </a:rPr>
              <a:t>ON </a:t>
            </a:r>
            <a:r>
              <a:rPr lang="en-US" sz="2300" dirty="0"/>
              <a:t>(</a:t>
            </a:r>
            <a:r>
              <a:rPr lang="en-US" sz="2300" dirty="0" err="1"/>
              <a:t>a.deptno</a:t>
            </a:r>
            <a:r>
              <a:rPr lang="en-US" sz="2300" dirty="0"/>
              <a:t>=</a:t>
            </a:r>
            <a:r>
              <a:rPr lang="en-US" sz="2300" dirty="0" err="1"/>
              <a:t>b.deptno</a:t>
            </a:r>
            <a:r>
              <a:rPr lang="en-US" sz="2300" dirty="0"/>
              <a:t>);</a:t>
            </a:r>
          </a:p>
          <a:p>
            <a:pPr marL="0" indent="0">
              <a:buNone/>
            </a:pPr>
            <a:endParaRPr lang="en-US" sz="2300" dirty="0"/>
          </a:p>
          <a:p>
            <a:pPr marL="0" indent="0">
              <a:buNone/>
            </a:pPr>
            <a:r>
              <a:rPr lang="en-US" sz="2300" b="1" dirty="0"/>
              <a:t>Left Outer Join: </a:t>
            </a:r>
            <a:r>
              <a:rPr lang="en-US" sz="2300" dirty="0"/>
              <a:t>Show the employees with their department name whether or not they are associated with any department.</a:t>
            </a:r>
          </a:p>
          <a:p>
            <a:pPr marL="0" indent="0">
              <a:buNone/>
            </a:pPr>
            <a:r>
              <a:rPr lang="en-US" sz="2300" dirty="0">
                <a:solidFill>
                  <a:srgbClr val="0000CC"/>
                </a:solidFill>
              </a:rPr>
              <a:t>SELECT</a:t>
            </a:r>
            <a:r>
              <a:rPr lang="en-US" sz="2300" dirty="0"/>
              <a:t>  </a:t>
            </a:r>
            <a:r>
              <a:rPr lang="en-US" sz="2300" dirty="0" err="1"/>
              <a:t>a.empno</a:t>
            </a:r>
            <a:r>
              <a:rPr lang="en-US" sz="2300" dirty="0"/>
              <a:t>, </a:t>
            </a:r>
            <a:r>
              <a:rPr lang="en-US" sz="2300" dirty="0" err="1"/>
              <a:t>a.deptno</a:t>
            </a:r>
            <a:r>
              <a:rPr lang="en-US" sz="2300" dirty="0"/>
              <a:t>, </a:t>
            </a:r>
            <a:r>
              <a:rPr lang="en-US" sz="2300" dirty="0" err="1"/>
              <a:t>b.dname</a:t>
            </a:r>
            <a:endParaRPr lang="en-US" sz="2300" dirty="0"/>
          </a:p>
          <a:p>
            <a:pPr marL="0" indent="0">
              <a:buNone/>
            </a:pPr>
            <a:r>
              <a:rPr lang="en-US" sz="2300" dirty="0"/>
              <a:t>	</a:t>
            </a:r>
            <a:r>
              <a:rPr lang="en-US" sz="2300" dirty="0">
                <a:solidFill>
                  <a:srgbClr val="0000CC"/>
                </a:solidFill>
              </a:rPr>
              <a:t>FROM</a:t>
            </a:r>
            <a:r>
              <a:rPr lang="en-US" sz="2300" dirty="0"/>
              <a:t> emp a </a:t>
            </a:r>
            <a:r>
              <a:rPr lang="en-US" sz="2300" dirty="0">
                <a:solidFill>
                  <a:srgbClr val="0000CC"/>
                </a:solidFill>
              </a:rPr>
              <a:t>LEFT OUTER</a:t>
            </a:r>
            <a:r>
              <a:rPr lang="en-US" sz="2300" dirty="0"/>
              <a:t> </a:t>
            </a:r>
            <a:r>
              <a:rPr lang="en-US" sz="2300" dirty="0">
                <a:solidFill>
                  <a:srgbClr val="0000CC"/>
                </a:solidFill>
              </a:rPr>
              <a:t>JOIN</a:t>
            </a:r>
            <a:r>
              <a:rPr lang="en-US" sz="2300" dirty="0"/>
              <a:t> dept b</a:t>
            </a:r>
          </a:p>
          <a:p>
            <a:pPr marL="0" indent="0">
              <a:buNone/>
            </a:pPr>
            <a:r>
              <a:rPr lang="en-US" sz="2300" dirty="0"/>
              <a:t>	</a:t>
            </a:r>
            <a:r>
              <a:rPr lang="en-US" sz="2300" dirty="0">
                <a:solidFill>
                  <a:srgbClr val="0000CC"/>
                </a:solidFill>
              </a:rPr>
              <a:t>ON </a:t>
            </a:r>
            <a:r>
              <a:rPr lang="en-US" sz="2300" dirty="0"/>
              <a:t>(</a:t>
            </a:r>
            <a:r>
              <a:rPr lang="en-US" sz="2300" dirty="0" err="1"/>
              <a:t>a.deptno</a:t>
            </a:r>
            <a:r>
              <a:rPr lang="en-US" sz="2300" dirty="0"/>
              <a:t>=</a:t>
            </a:r>
            <a:r>
              <a:rPr lang="en-US" sz="2300" dirty="0" err="1"/>
              <a:t>b.deptno</a:t>
            </a:r>
            <a:r>
              <a:rPr lang="en-US" sz="2300" dirty="0"/>
              <a:t>);</a:t>
            </a:r>
          </a:p>
          <a:p>
            <a:pPr marL="0" indent="0">
              <a:buNone/>
            </a:pPr>
            <a:endParaRPr lang="en-US" sz="2300" dirty="0"/>
          </a:p>
          <a:p>
            <a:endParaRPr lang="en-US" sz="2300" dirty="0"/>
          </a:p>
        </p:txBody>
      </p:sp>
      <p:sp>
        <p:nvSpPr>
          <p:cNvPr id="5" name="Slide Number Placeholder 4"/>
          <p:cNvSpPr>
            <a:spLocks noGrp="1"/>
          </p:cNvSpPr>
          <p:nvPr>
            <p:ph type="sldNum" sz="quarter" idx="12"/>
          </p:nvPr>
        </p:nvSpPr>
        <p:spPr/>
        <p:txBody>
          <a:bodyPr/>
          <a:lstStyle/>
          <a:p>
            <a:fld id="{1E218C5A-AA56-4136-94E6-BAA98D2AAD9B}" type="slidenum">
              <a:rPr lang="en-US" smtClean="0"/>
              <a:t>124</a:t>
            </a:fld>
            <a:endParaRPr lang="en-US"/>
          </a:p>
        </p:txBody>
      </p:sp>
    </p:spTree>
    <p:extLst>
      <p:ext uri="{BB962C8B-B14F-4D97-AF65-F5344CB8AC3E}">
        <p14:creationId xmlns:p14="http://schemas.microsoft.com/office/powerpoint/2010/main" val="112850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down)">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Join continue…</a:t>
            </a:r>
          </a:p>
        </p:txBody>
      </p:sp>
      <p:sp>
        <p:nvSpPr>
          <p:cNvPr id="3" name="Content Placeholder 2"/>
          <p:cNvSpPr>
            <a:spLocks noGrp="1"/>
          </p:cNvSpPr>
          <p:nvPr>
            <p:ph idx="1"/>
          </p:nvPr>
        </p:nvSpPr>
        <p:spPr/>
        <p:txBody>
          <a:bodyPr>
            <a:noAutofit/>
          </a:bodyPr>
          <a:lstStyle/>
          <a:p>
            <a:pPr marL="0" indent="0">
              <a:buNone/>
            </a:pPr>
            <a:r>
              <a:rPr lang="en-US" sz="2300" b="1" dirty="0"/>
              <a:t>Full Outer Join: </a:t>
            </a:r>
            <a:r>
              <a:rPr lang="en-US" sz="2300" dirty="0"/>
              <a:t>Show the employees with their department name irrespective whether employees associated with departments or departments associated with employees.</a:t>
            </a:r>
          </a:p>
          <a:p>
            <a:pPr marL="0" indent="0">
              <a:buNone/>
            </a:pPr>
            <a:endParaRPr lang="en-US" sz="2300" dirty="0">
              <a:solidFill>
                <a:srgbClr val="0000CC"/>
              </a:solidFill>
            </a:endParaRPr>
          </a:p>
          <a:p>
            <a:pPr marL="0" indent="0">
              <a:buNone/>
            </a:pPr>
            <a:r>
              <a:rPr lang="en-US" sz="2300" dirty="0">
                <a:solidFill>
                  <a:srgbClr val="0000CC"/>
                </a:solidFill>
              </a:rPr>
              <a:t>SELECT</a:t>
            </a:r>
            <a:r>
              <a:rPr lang="en-US" sz="2300" dirty="0"/>
              <a:t>  </a:t>
            </a:r>
            <a:r>
              <a:rPr lang="en-US" sz="2300" dirty="0" err="1"/>
              <a:t>a.empno</a:t>
            </a:r>
            <a:r>
              <a:rPr lang="en-US" sz="2300" dirty="0"/>
              <a:t>, </a:t>
            </a:r>
            <a:r>
              <a:rPr lang="en-US" sz="2300" dirty="0" err="1"/>
              <a:t>a.deptno</a:t>
            </a:r>
            <a:r>
              <a:rPr lang="en-US" sz="2300" dirty="0"/>
              <a:t>, </a:t>
            </a:r>
            <a:r>
              <a:rPr lang="en-US" sz="2300" dirty="0" err="1"/>
              <a:t>b.dname</a:t>
            </a:r>
            <a:endParaRPr lang="en-US" sz="2300" dirty="0"/>
          </a:p>
          <a:p>
            <a:pPr marL="0" indent="0">
              <a:buNone/>
            </a:pPr>
            <a:r>
              <a:rPr lang="en-US" sz="2300" dirty="0"/>
              <a:t>	</a:t>
            </a:r>
            <a:r>
              <a:rPr lang="en-US" sz="2300" dirty="0">
                <a:solidFill>
                  <a:srgbClr val="0000CC"/>
                </a:solidFill>
              </a:rPr>
              <a:t>FROM</a:t>
            </a:r>
            <a:r>
              <a:rPr lang="en-US" sz="2300" dirty="0"/>
              <a:t> </a:t>
            </a:r>
            <a:r>
              <a:rPr lang="en-US" sz="2300" dirty="0" err="1"/>
              <a:t>emp</a:t>
            </a:r>
            <a:r>
              <a:rPr lang="en-US" sz="2300" dirty="0"/>
              <a:t> a </a:t>
            </a:r>
            <a:r>
              <a:rPr lang="en-US" sz="2300" dirty="0">
                <a:solidFill>
                  <a:srgbClr val="0000CC"/>
                </a:solidFill>
              </a:rPr>
              <a:t>FULL OUTER</a:t>
            </a:r>
            <a:r>
              <a:rPr lang="en-US" sz="2300" dirty="0"/>
              <a:t> </a:t>
            </a:r>
            <a:r>
              <a:rPr lang="en-US" sz="2300" dirty="0">
                <a:solidFill>
                  <a:srgbClr val="0000CC"/>
                </a:solidFill>
              </a:rPr>
              <a:t>JOIN</a:t>
            </a:r>
            <a:r>
              <a:rPr lang="en-US" sz="2300" dirty="0"/>
              <a:t> </a:t>
            </a:r>
            <a:r>
              <a:rPr lang="en-US" sz="2300" dirty="0" err="1"/>
              <a:t>dept</a:t>
            </a:r>
            <a:r>
              <a:rPr lang="en-US" sz="2300" dirty="0"/>
              <a:t> b</a:t>
            </a:r>
          </a:p>
          <a:p>
            <a:pPr marL="0" indent="0">
              <a:buNone/>
            </a:pPr>
            <a:r>
              <a:rPr lang="en-US" sz="2300" dirty="0"/>
              <a:t>	</a:t>
            </a:r>
            <a:r>
              <a:rPr lang="en-US" sz="2300" dirty="0">
                <a:solidFill>
                  <a:srgbClr val="0000CC"/>
                </a:solidFill>
              </a:rPr>
              <a:t>ON </a:t>
            </a:r>
            <a:r>
              <a:rPr lang="en-US" sz="2300" dirty="0"/>
              <a:t>(</a:t>
            </a:r>
            <a:r>
              <a:rPr lang="en-US" sz="2300" dirty="0" err="1"/>
              <a:t>a.deptno</a:t>
            </a:r>
            <a:r>
              <a:rPr lang="en-US" sz="2300" dirty="0"/>
              <a:t>=</a:t>
            </a:r>
            <a:r>
              <a:rPr lang="en-US" sz="2300" dirty="0" err="1"/>
              <a:t>b.deptno</a:t>
            </a:r>
            <a:r>
              <a:rPr lang="en-US" sz="2300" dirty="0"/>
              <a:t>);</a:t>
            </a:r>
          </a:p>
          <a:p>
            <a:pPr marL="0" indent="0">
              <a:buNone/>
            </a:pPr>
            <a:endParaRPr lang="en-US" sz="2300" dirty="0"/>
          </a:p>
          <a:p>
            <a:endParaRPr lang="en-US" sz="2300" dirty="0"/>
          </a:p>
        </p:txBody>
      </p:sp>
      <p:sp>
        <p:nvSpPr>
          <p:cNvPr id="5" name="Slide Number Placeholder 4"/>
          <p:cNvSpPr>
            <a:spLocks noGrp="1"/>
          </p:cNvSpPr>
          <p:nvPr>
            <p:ph type="sldNum" sz="quarter" idx="12"/>
          </p:nvPr>
        </p:nvSpPr>
        <p:spPr/>
        <p:txBody>
          <a:bodyPr/>
          <a:lstStyle/>
          <a:p>
            <a:fld id="{1E218C5A-AA56-4136-94E6-BAA98D2AAD9B}" type="slidenum">
              <a:rPr lang="en-US" smtClean="0"/>
              <a:t>125</a:t>
            </a:fld>
            <a:endParaRPr lang="en-US"/>
          </a:p>
        </p:txBody>
      </p:sp>
    </p:spTree>
    <p:extLst>
      <p:ext uri="{BB962C8B-B14F-4D97-AF65-F5344CB8AC3E}">
        <p14:creationId xmlns:p14="http://schemas.microsoft.com/office/powerpoint/2010/main" val="33256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a:t>
            </a:r>
          </a:p>
        </p:txBody>
      </p:sp>
      <p:sp>
        <p:nvSpPr>
          <p:cNvPr id="3" name="Content Placeholder 2"/>
          <p:cNvSpPr>
            <a:spLocks noGrp="1"/>
          </p:cNvSpPr>
          <p:nvPr>
            <p:ph idx="1"/>
          </p:nvPr>
        </p:nvSpPr>
        <p:spPr/>
        <p:txBody>
          <a:bodyPr>
            <a:normAutofit/>
          </a:bodyPr>
          <a:lstStyle/>
          <a:p>
            <a:pPr marL="0" indent="0">
              <a:buNone/>
            </a:pPr>
            <a:r>
              <a:rPr lang="en-US" sz="2300" dirty="0"/>
              <a:t>Show the employees with their manager’s name.</a:t>
            </a:r>
          </a:p>
          <a:p>
            <a:pPr marL="0" indent="0">
              <a:buNone/>
            </a:pPr>
            <a:endParaRPr lang="en-US" sz="2300" dirty="0">
              <a:solidFill>
                <a:srgbClr val="0000CC"/>
              </a:solidFill>
            </a:endParaRPr>
          </a:p>
          <a:p>
            <a:pPr marL="0" indent="0">
              <a:buNone/>
            </a:pPr>
            <a:r>
              <a:rPr lang="en-US" sz="2300" dirty="0">
                <a:solidFill>
                  <a:srgbClr val="0000CC"/>
                </a:solidFill>
              </a:rPr>
              <a:t>SELECT</a:t>
            </a:r>
            <a:r>
              <a:rPr lang="en-US" sz="2300" dirty="0"/>
              <a:t>  </a:t>
            </a:r>
            <a:r>
              <a:rPr lang="en-US" sz="2300" dirty="0" err="1"/>
              <a:t>employee.ename</a:t>
            </a:r>
            <a:r>
              <a:rPr lang="en-US" sz="2300" dirty="0"/>
              <a:t>, </a:t>
            </a:r>
            <a:r>
              <a:rPr lang="en-US" sz="2300" dirty="0" err="1"/>
              <a:t>manager.ename</a:t>
            </a:r>
            <a:endParaRPr lang="en-US" sz="2300" dirty="0"/>
          </a:p>
          <a:p>
            <a:pPr marL="0" indent="0">
              <a:buNone/>
            </a:pPr>
            <a:r>
              <a:rPr lang="en-US" sz="2300" dirty="0"/>
              <a:t>	</a:t>
            </a:r>
            <a:r>
              <a:rPr lang="en-US" sz="2300" dirty="0">
                <a:solidFill>
                  <a:srgbClr val="0000CC"/>
                </a:solidFill>
              </a:rPr>
              <a:t>FROM</a:t>
            </a:r>
            <a:r>
              <a:rPr lang="en-US" sz="2300" dirty="0"/>
              <a:t> emp employee </a:t>
            </a:r>
            <a:r>
              <a:rPr lang="en-US" sz="2300" dirty="0">
                <a:solidFill>
                  <a:srgbClr val="0000CC"/>
                </a:solidFill>
              </a:rPr>
              <a:t>join</a:t>
            </a:r>
            <a:r>
              <a:rPr lang="en-US" sz="2300" dirty="0"/>
              <a:t> emp manager</a:t>
            </a:r>
          </a:p>
          <a:p>
            <a:pPr marL="0" indent="0">
              <a:buNone/>
            </a:pPr>
            <a:r>
              <a:rPr lang="en-US" sz="2300" dirty="0"/>
              <a:t>	</a:t>
            </a:r>
            <a:r>
              <a:rPr lang="en-US" sz="2300" dirty="0">
                <a:solidFill>
                  <a:srgbClr val="0000CC"/>
                </a:solidFill>
              </a:rPr>
              <a:t>on</a:t>
            </a:r>
            <a:r>
              <a:rPr lang="en-US" sz="2300" dirty="0"/>
              <a:t> </a:t>
            </a:r>
            <a:r>
              <a:rPr lang="en-US" sz="2300" dirty="0" err="1"/>
              <a:t>emloyee.mgr</a:t>
            </a:r>
            <a:r>
              <a:rPr lang="en-US" sz="2300" dirty="0"/>
              <a:t> = </a:t>
            </a:r>
            <a:r>
              <a:rPr lang="en-US" sz="2300" dirty="0" err="1"/>
              <a:t>manager.empno</a:t>
            </a:r>
            <a:r>
              <a:rPr lang="en-US" sz="2300" dirty="0"/>
              <a:t>;</a:t>
            </a:r>
          </a:p>
          <a:p>
            <a:endParaRPr lang="en-US" sz="2300" dirty="0"/>
          </a:p>
        </p:txBody>
      </p:sp>
      <p:sp>
        <p:nvSpPr>
          <p:cNvPr id="5" name="Slide Number Placeholder 4"/>
          <p:cNvSpPr>
            <a:spLocks noGrp="1"/>
          </p:cNvSpPr>
          <p:nvPr>
            <p:ph type="sldNum" sz="quarter" idx="12"/>
          </p:nvPr>
        </p:nvSpPr>
        <p:spPr/>
        <p:txBody>
          <a:bodyPr/>
          <a:lstStyle/>
          <a:p>
            <a:fld id="{1E218C5A-AA56-4136-94E6-BAA98D2AAD9B}" type="slidenum">
              <a:rPr lang="en-US" smtClean="0"/>
              <a:t>126</a:t>
            </a:fld>
            <a:endParaRPr lang="en-US"/>
          </a:p>
        </p:txBody>
      </p:sp>
    </p:spTree>
    <p:extLst>
      <p:ext uri="{BB962C8B-B14F-4D97-AF65-F5344CB8AC3E}">
        <p14:creationId xmlns:p14="http://schemas.microsoft.com/office/powerpoint/2010/main" val="16869502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a:t>SUBQUERIES</a:t>
            </a:r>
          </a:p>
        </p:txBody>
      </p:sp>
      <p:sp>
        <p:nvSpPr>
          <p:cNvPr id="6" name="Content Placeholder 5">
            <a:extLst>
              <a:ext uri="{FF2B5EF4-FFF2-40B4-BE49-F238E27FC236}">
                <a16:creationId xmlns:a16="http://schemas.microsoft.com/office/drawing/2014/main" id="{A4CBD58D-3893-4EE1-BD49-D1CCD86CD8A2}"/>
              </a:ext>
            </a:extLst>
          </p:cNvPr>
          <p:cNvSpPr>
            <a:spLocks noGrp="1"/>
          </p:cNvSpPr>
          <p:nvPr>
            <p:ph idx="1"/>
          </p:nvPr>
        </p:nvSpPr>
        <p:spPr/>
        <p:txBody>
          <a:bodyPr/>
          <a:lstStyle/>
          <a:p>
            <a:r>
              <a:rPr lang="en-IN" dirty="0"/>
              <a:t>Subquery is a query within a query.</a:t>
            </a:r>
          </a:p>
          <a:p>
            <a:pPr lvl="1"/>
            <a:r>
              <a:rPr lang="en-IN" dirty="0"/>
              <a:t>Subquery can be nested inside SELECT, INSERT, UPDATE, or DELETE statements.</a:t>
            </a:r>
          </a:p>
          <a:p>
            <a:pPr lvl="1"/>
            <a:r>
              <a:rPr lang="en-IN" dirty="0"/>
              <a:t>Subqueries must be enclosed within parentheses.</a:t>
            </a:r>
          </a:p>
          <a:p>
            <a:pPr lvl="1"/>
            <a:r>
              <a:rPr lang="en-IN" dirty="0"/>
              <a:t>There are three types of subqueries:</a:t>
            </a:r>
          </a:p>
          <a:p>
            <a:pPr lvl="1"/>
            <a:r>
              <a:rPr lang="en-IN" dirty="0"/>
              <a:t>Single Row Sub Query</a:t>
            </a:r>
          </a:p>
          <a:p>
            <a:pPr lvl="1"/>
            <a:r>
              <a:rPr lang="en-IN" dirty="0"/>
              <a:t>Multiple Row Sub Query</a:t>
            </a:r>
          </a:p>
          <a:p>
            <a:pPr lvl="1"/>
            <a:r>
              <a:rPr lang="en-IN" dirty="0"/>
              <a:t>Correlated Sub Query</a:t>
            </a:r>
          </a:p>
          <a:p>
            <a:endParaRPr lang="en-IN" dirty="0"/>
          </a:p>
        </p:txBody>
      </p:sp>
      <p:sp>
        <p:nvSpPr>
          <p:cNvPr id="3" name="Slide Number Placeholder 2"/>
          <p:cNvSpPr>
            <a:spLocks noGrp="1"/>
          </p:cNvSpPr>
          <p:nvPr>
            <p:ph type="sldNum" sz="quarter" idx="12"/>
          </p:nvPr>
        </p:nvSpPr>
        <p:spPr/>
        <p:txBody>
          <a:bodyPr/>
          <a:lstStyle/>
          <a:p>
            <a:fld id="{1E218C5A-AA56-4136-94E6-BAA98D2AAD9B}" type="slidenum">
              <a:rPr lang="en-US" smtClean="0"/>
              <a:pPr/>
              <a:t>127</a:t>
            </a:fld>
            <a:endParaRPr lang="en-US"/>
          </a:p>
        </p:txBody>
      </p:sp>
    </p:spTree>
    <p:extLst>
      <p:ext uri="{BB962C8B-B14F-4D97-AF65-F5344CB8AC3E}">
        <p14:creationId xmlns:p14="http://schemas.microsoft.com/office/powerpoint/2010/main" val="3892494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a:t>Subquery Types</a:t>
            </a:r>
            <a:endParaRPr lang="en-US" altLang="en-US" dirty="0"/>
          </a:p>
        </p:txBody>
      </p:sp>
      <p:sp>
        <p:nvSpPr>
          <p:cNvPr id="6" name="Content Placeholder 5">
            <a:extLst>
              <a:ext uri="{FF2B5EF4-FFF2-40B4-BE49-F238E27FC236}">
                <a16:creationId xmlns:a16="http://schemas.microsoft.com/office/drawing/2014/main" id="{AA595478-ECC4-46DE-99B7-F9399E3559D5}"/>
              </a:ext>
            </a:extLst>
          </p:cNvPr>
          <p:cNvSpPr>
            <a:spLocks noGrp="1"/>
          </p:cNvSpPr>
          <p:nvPr>
            <p:ph idx="1"/>
          </p:nvPr>
        </p:nvSpPr>
        <p:spPr/>
        <p:txBody>
          <a:bodyPr/>
          <a:lstStyle/>
          <a:p>
            <a:r>
              <a:rPr lang="en-IN" b="1" dirty="0"/>
              <a:t>Single Row Sub Query</a:t>
            </a:r>
          </a:p>
          <a:p>
            <a:pPr marL="0" indent="0">
              <a:buNone/>
            </a:pPr>
            <a:endParaRPr lang="en-IN" b="1" dirty="0"/>
          </a:p>
          <a:p>
            <a:pPr lvl="1"/>
            <a:r>
              <a:rPr lang="en-IN" dirty="0"/>
              <a:t>Single row subquery always returns a single row with single column only.</a:t>
            </a:r>
          </a:p>
          <a:p>
            <a:pPr lvl="1"/>
            <a:r>
              <a:rPr lang="en-IN" dirty="0"/>
              <a:t>SELECT </a:t>
            </a:r>
            <a:r>
              <a:rPr lang="en-IN" dirty="0" err="1"/>
              <a:t>order_name</a:t>
            </a:r>
            <a:r>
              <a:rPr lang="en-IN" dirty="0"/>
              <a:t> </a:t>
            </a:r>
            <a:r>
              <a:rPr lang="en-IN" dirty="0" err="1"/>
              <a:t>order_price</a:t>
            </a:r>
            <a:r>
              <a:rPr lang="en-IN" dirty="0"/>
              <a:t> FROM Orders where </a:t>
            </a:r>
            <a:r>
              <a:rPr lang="en-IN" dirty="0" err="1"/>
              <a:t>order_price</a:t>
            </a:r>
            <a:r>
              <a:rPr lang="en-IN" dirty="0"/>
              <a:t> = (SELECT MAX(</a:t>
            </a:r>
            <a:r>
              <a:rPr lang="en-IN" dirty="0" err="1"/>
              <a:t>order_price</a:t>
            </a:r>
            <a:r>
              <a:rPr lang="en-IN" dirty="0"/>
              <a:t>) FROM Orders)</a:t>
            </a:r>
          </a:p>
          <a:p>
            <a:pPr marL="0" indent="0">
              <a:buNone/>
            </a:pPr>
            <a:endParaRPr lang="en-IN" dirty="0"/>
          </a:p>
          <a:p>
            <a:r>
              <a:rPr lang="en-IN" b="1" dirty="0"/>
              <a:t>Multiple Row Sub Query</a:t>
            </a:r>
          </a:p>
          <a:p>
            <a:pPr marL="0" indent="0">
              <a:buNone/>
            </a:pPr>
            <a:endParaRPr lang="en-IN" b="1" dirty="0"/>
          </a:p>
          <a:p>
            <a:pPr lvl="1"/>
            <a:r>
              <a:rPr lang="en-IN" dirty="0"/>
              <a:t>Multiple row sub query returns more than one row. Hence it is generally handled using IN comparison operator.</a:t>
            </a:r>
          </a:p>
          <a:p>
            <a:pPr lvl="1"/>
            <a:r>
              <a:rPr lang="en-IN" dirty="0"/>
              <a:t>SELECT </a:t>
            </a:r>
            <a:r>
              <a:rPr lang="en-IN" dirty="0" err="1"/>
              <a:t>order_name</a:t>
            </a:r>
            <a:r>
              <a:rPr lang="en-IN" dirty="0"/>
              <a:t> </a:t>
            </a:r>
            <a:r>
              <a:rPr lang="en-IN" dirty="0" err="1"/>
              <a:t>order_price</a:t>
            </a:r>
            <a:r>
              <a:rPr lang="en-IN" dirty="0"/>
              <a:t> FROM Orders where </a:t>
            </a:r>
            <a:r>
              <a:rPr lang="en-IN" dirty="0" err="1"/>
              <a:t>item_id</a:t>
            </a:r>
            <a:r>
              <a:rPr lang="en-IN" dirty="0"/>
              <a:t> IN (SELECT </a:t>
            </a:r>
            <a:r>
              <a:rPr lang="en-IN" dirty="0" err="1"/>
              <a:t>itemId</a:t>
            </a:r>
            <a:r>
              <a:rPr lang="en-IN" dirty="0"/>
              <a:t> FROM Items where </a:t>
            </a:r>
            <a:r>
              <a:rPr lang="en-IN" dirty="0" err="1"/>
              <a:t>item_price</a:t>
            </a:r>
            <a:r>
              <a:rPr lang="en-IN" dirty="0"/>
              <a:t> &gt; 1000)</a:t>
            </a:r>
          </a:p>
          <a:p>
            <a:endParaRPr lang="en-IN" dirty="0"/>
          </a:p>
          <a:p>
            <a:endParaRPr lang="en-IN" dirty="0"/>
          </a:p>
        </p:txBody>
      </p:sp>
      <p:sp>
        <p:nvSpPr>
          <p:cNvPr id="3" name="Slide Number Placeholder 2"/>
          <p:cNvSpPr>
            <a:spLocks noGrp="1"/>
          </p:cNvSpPr>
          <p:nvPr>
            <p:ph type="sldNum" sz="quarter" idx="12"/>
          </p:nvPr>
        </p:nvSpPr>
        <p:spPr/>
        <p:txBody>
          <a:bodyPr/>
          <a:lstStyle/>
          <a:p>
            <a:fld id="{1E218C5A-AA56-4136-94E6-BAA98D2AAD9B}" type="slidenum">
              <a:rPr lang="en-US" smtClean="0"/>
              <a:pPr/>
              <a:t>128</a:t>
            </a:fld>
            <a:endParaRPr lang="en-US"/>
          </a:p>
        </p:txBody>
      </p:sp>
    </p:spTree>
    <p:extLst>
      <p:ext uri="{BB962C8B-B14F-4D97-AF65-F5344CB8AC3E}">
        <p14:creationId xmlns:p14="http://schemas.microsoft.com/office/powerpoint/2010/main" val="13808642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a:t>Subquery Types</a:t>
            </a:r>
            <a:endParaRPr lang="en-US" altLang="en-US" dirty="0"/>
          </a:p>
        </p:txBody>
      </p:sp>
      <p:sp>
        <p:nvSpPr>
          <p:cNvPr id="6" name="Content Placeholder 5">
            <a:extLst>
              <a:ext uri="{FF2B5EF4-FFF2-40B4-BE49-F238E27FC236}">
                <a16:creationId xmlns:a16="http://schemas.microsoft.com/office/drawing/2014/main" id="{EBFFE7F2-BD75-4BDB-8CB3-CF136C9EDF57}"/>
              </a:ext>
            </a:extLst>
          </p:cNvPr>
          <p:cNvSpPr>
            <a:spLocks noGrp="1"/>
          </p:cNvSpPr>
          <p:nvPr>
            <p:ph idx="1"/>
          </p:nvPr>
        </p:nvSpPr>
        <p:spPr/>
        <p:txBody>
          <a:bodyPr/>
          <a:lstStyle/>
          <a:p>
            <a:r>
              <a:rPr lang="en-IN" dirty="0"/>
              <a:t>Correlated Sub Query</a:t>
            </a:r>
          </a:p>
          <a:p>
            <a:pPr lvl="1"/>
            <a:r>
              <a:rPr lang="en-IN" dirty="0"/>
              <a:t>In correlated subquery the inner query depends on values provided by the outer query.</a:t>
            </a:r>
          </a:p>
          <a:p>
            <a:pPr marL="0" indent="0">
              <a:buNone/>
            </a:pPr>
            <a:endParaRPr lang="en-IN" dirty="0"/>
          </a:p>
        </p:txBody>
      </p:sp>
      <p:sp>
        <p:nvSpPr>
          <p:cNvPr id="3" name="Slide Number Placeholder 2"/>
          <p:cNvSpPr>
            <a:spLocks noGrp="1"/>
          </p:cNvSpPr>
          <p:nvPr>
            <p:ph type="sldNum" sz="quarter" idx="12"/>
          </p:nvPr>
        </p:nvSpPr>
        <p:spPr/>
        <p:txBody>
          <a:bodyPr/>
          <a:lstStyle/>
          <a:p>
            <a:fld id="{1E218C5A-AA56-4136-94E6-BAA98D2AAD9B}" type="slidenum">
              <a:rPr lang="en-US" smtClean="0"/>
              <a:pPr/>
              <a:t>129</a:t>
            </a:fld>
            <a:endParaRPr lang="en-US"/>
          </a:p>
        </p:txBody>
      </p:sp>
      <p:sp>
        <p:nvSpPr>
          <p:cNvPr id="8" name="Rectangle 7">
            <a:extLst>
              <a:ext uri="{FF2B5EF4-FFF2-40B4-BE49-F238E27FC236}">
                <a16:creationId xmlns:a16="http://schemas.microsoft.com/office/drawing/2014/main" id="{360699AC-EF73-4FCD-A4E4-64AB92715AFE}"/>
              </a:ext>
            </a:extLst>
          </p:cNvPr>
          <p:cNvSpPr/>
          <p:nvPr/>
        </p:nvSpPr>
        <p:spPr>
          <a:xfrm>
            <a:off x="2514600" y="2181761"/>
            <a:ext cx="7772400" cy="1323439"/>
          </a:xfrm>
          <a:prstGeom prst="rect">
            <a:avLst/>
          </a:prstGeom>
        </p:spPr>
        <p:txBody>
          <a:bodyPr wrap="square">
            <a:spAutoFit/>
          </a:bodyPr>
          <a:lstStyle/>
          <a:p>
            <a:r>
              <a:rPr lang="en-IN" sz="1600" b="1" dirty="0">
                <a:solidFill>
                  <a:srgbClr val="7F0055"/>
                </a:solidFill>
                <a:latin typeface="Consolas" panose="020B0609020204030204" pitchFamily="49" charset="0"/>
              </a:rPr>
              <a:t>SELECT</a:t>
            </a:r>
            <a:r>
              <a:rPr lang="en-IN" sz="1600" b="1" dirty="0">
                <a:solidFill>
                  <a:srgbClr val="000000"/>
                </a:solidFill>
                <a:latin typeface="Consolas" panose="020B0609020204030204" pitchFamily="49" charset="0"/>
              </a:rPr>
              <a:t> EMPLOYEE_ID, salary, </a:t>
            </a:r>
            <a:r>
              <a:rPr lang="en-IN" sz="1600" b="1" dirty="0" err="1">
                <a:solidFill>
                  <a:srgbClr val="000000"/>
                </a:solidFill>
                <a:latin typeface="Consolas" panose="020B0609020204030204" pitchFamily="49" charset="0"/>
              </a:rPr>
              <a:t>department_id</a:t>
            </a:r>
            <a:endParaRPr lang="en-IN" sz="1600" b="1" dirty="0">
              <a:solidFill>
                <a:srgbClr val="000000"/>
              </a:solidFill>
              <a:latin typeface="Consolas" panose="020B0609020204030204" pitchFamily="49" charset="0"/>
            </a:endParaRPr>
          </a:p>
          <a:p>
            <a:r>
              <a:rPr lang="en-IN" sz="1600" b="1" dirty="0">
                <a:solidFill>
                  <a:srgbClr val="7F0055"/>
                </a:solidFill>
                <a:latin typeface="Consolas" panose="020B0609020204030204" pitchFamily="49" charset="0"/>
              </a:rPr>
              <a:t>FROM</a:t>
            </a:r>
            <a:r>
              <a:rPr lang="en-IN" sz="1600" b="1" dirty="0">
                <a:solidFill>
                  <a:srgbClr val="000000"/>
                </a:solidFill>
                <a:latin typeface="Consolas" panose="020B0609020204030204" pitchFamily="49" charset="0"/>
              </a:rPr>
              <a:t>   EMP E</a:t>
            </a:r>
          </a:p>
          <a:p>
            <a:r>
              <a:rPr lang="en-IN" sz="1600" b="1" dirty="0">
                <a:solidFill>
                  <a:srgbClr val="7F0055"/>
                </a:solidFill>
                <a:latin typeface="Consolas" panose="020B0609020204030204" pitchFamily="49" charset="0"/>
              </a:rPr>
              <a:t>WHERE</a:t>
            </a:r>
            <a:r>
              <a:rPr lang="en-IN" sz="1600" b="1" dirty="0">
                <a:solidFill>
                  <a:srgbClr val="000000"/>
                </a:solidFill>
                <a:latin typeface="Consolas" panose="020B0609020204030204" pitchFamily="49" charset="0"/>
              </a:rPr>
              <a:t> salary &gt; (</a:t>
            </a:r>
            <a:r>
              <a:rPr lang="en-IN" sz="1600" b="1" dirty="0">
                <a:solidFill>
                  <a:srgbClr val="7F0055"/>
                </a:solidFill>
                <a:latin typeface="Consolas" panose="020B0609020204030204" pitchFamily="49" charset="0"/>
              </a:rPr>
              <a:t>SELECT</a:t>
            </a:r>
            <a:r>
              <a:rPr lang="en-IN" sz="1600" b="1" dirty="0">
                <a:solidFill>
                  <a:srgbClr val="000000"/>
                </a:solidFill>
                <a:latin typeface="Consolas" panose="020B0609020204030204" pitchFamily="49" charset="0"/>
              </a:rPr>
              <a:t> </a:t>
            </a:r>
            <a:r>
              <a:rPr lang="en-IN" sz="1600" b="1" dirty="0">
                <a:solidFill>
                  <a:srgbClr val="000080"/>
                </a:solidFill>
                <a:latin typeface="Consolas" panose="020B0609020204030204" pitchFamily="49" charset="0"/>
              </a:rPr>
              <a:t>AVG</a:t>
            </a:r>
            <a:r>
              <a:rPr lang="en-IN" sz="1600" b="1" dirty="0">
                <a:solidFill>
                  <a:srgbClr val="000000"/>
                </a:solidFill>
                <a:latin typeface="Consolas" panose="020B0609020204030204" pitchFamily="49" charset="0"/>
              </a:rPr>
              <a:t>(salary)</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FROM</a:t>
            </a:r>
            <a:r>
              <a:rPr lang="en-IN" sz="1600" b="1" dirty="0">
                <a:solidFill>
                  <a:srgbClr val="000000"/>
                </a:solidFill>
                <a:latin typeface="Consolas" panose="020B0609020204030204" pitchFamily="49" charset="0"/>
              </a:rPr>
              <a:t>   EMP 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WHERE</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E.department_id</a:t>
            </a:r>
            <a:r>
              <a:rPr lang="en-IN" sz="1600" b="1" dirty="0">
                <a:solidFill>
                  <a:srgbClr val="000000"/>
                </a:solidFill>
                <a:latin typeface="Consolas" panose="020B0609020204030204" pitchFamily="49" charset="0"/>
              </a:rPr>
              <a:t> = </a:t>
            </a:r>
            <a:r>
              <a:rPr lang="en-IN" sz="1600" b="1" dirty="0" err="1">
                <a:solidFill>
                  <a:srgbClr val="000000"/>
                </a:solidFill>
                <a:latin typeface="Consolas" panose="020B0609020204030204" pitchFamily="49" charset="0"/>
              </a:rPr>
              <a:t>T.department_id</a:t>
            </a:r>
            <a:r>
              <a:rPr lang="en-IN" sz="1600" b="1" dirty="0">
                <a:solidFill>
                  <a:srgbClr val="000000"/>
                </a:solidFill>
                <a:latin typeface="Consolas" panose="020B0609020204030204" pitchFamily="49" charset="0"/>
              </a:rPr>
              <a:t>)</a:t>
            </a:r>
            <a:endParaRPr lang="en-IN" sz="3600" dirty="0"/>
          </a:p>
        </p:txBody>
      </p:sp>
    </p:spTree>
    <p:extLst>
      <p:ext uri="{BB962C8B-B14F-4D97-AF65-F5344CB8AC3E}">
        <p14:creationId xmlns:p14="http://schemas.microsoft.com/office/powerpoint/2010/main" val="298153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Language (DDL)</a:t>
            </a:r>
          </a:p>
        </p:txBody>
      </p:sp>
      <p:sp>
        <p:nvSpPr>
          <p:cNvPr id="3" name="Content Placeholder 2"/>
          <p:cNvSpPr>
            <a:spLocks noGrp="1"/>
          </p:cNvSpPr>
          <p:nvPr>
            <p:ph idx="1"/>
          </p:nvPr>
        </p:nvSpPr>
        <p:spPr>
          <a:xfrm>
            <a:off x="838200" y="3067567"/>
            <a:ext cx="10515600" cy="3118917"/>
          </a:xfrm>
        </p:spPr>
        <p:txBody>
          <a:bodyPr>
            <a:normAutofit/>
          </a:bodyPr>
          <a:lstStyle/>
          <a:p>
            <a:r>
              <a:rPr lang="en-US" dirty="0"/>
              <a:t>DDL compiler generates a set of tables stored in a data dictionary</a:t>
            </a:r>
          </a:p>
          <a:p>
            <a:r>
              <a:rPr lang="en-US" dirty="0"/>
              <a:t>Data dictionary contains metadata (i.e., data about data)</a:t>
            </a:r>
          </a:p>
          <a:p>
            <a:pPr lvl="1"/>
            <a:r>
              <a:rPr lang="en-US" dirty="0"/>
              <a:t>Database schema </a:t>
            </a:r>
          </a:p>
          <a:p>
            <a:pPr lvl="1"/>
            <a:r>
              <a:rPr lang="en-US" dirty="0"/>
              <a:t>Data storage and definition language </a:t>
            </a:r>
          </a:p>
          <a:p>
            <a:pPr lvl="2"/>
            <a:r>
              <a:rPr lang="en-US" sz="1600" dirty="0"/>
              <a:t>Specifies the storage structure and access methods used</a:t>
            </a:r>
          </a:p>
          <a:p>
            <a:pPr lvl="1"/>
            <a:r>
              <a:rPr lang="en-US" dirty="0"/>
              <a:t>Integrity constraints</a:t>
            </a:r>
          </a:p>
          <a:p>
            <a:pPr lvl="2"/>
            <a:r>
              <a:rPr lang="en-US" sz="1600" dirty="0"/>
              <a:t>Domain constraints</a:t>
            </a:r>
          </a:p>
          <a:p>
            <a:pPr lvl="2"/>
            <a:r>
              <a:rPr lang="en-US" sz="1600" dirty="0"/>
              <a:t>Referential integrity (e.g. </a:t>
            </a:r>
            <a:r>
              <a:rPr lang="en-US" sz="1600" dirty="0" err="1"/>
              <a:t>branch_name</a:t>
            </a:r>
            <a:r>
              <a:rPr lang="en-US" sz="1600" dirty="0"/>
              <a:t> must correspond to a valid branch in the branch table)</a:t>
            </a:r>
          </a:p>
          <a:p>
            <a:r>
              <a:rPr lang="en-US" dirty="0"/>
              <a:t>Authorization</a:t>
            </a:r>
          </a:p>
        </p:txBody>
      </p:sp>
      <p:sp>
        <p:nvSpPr>
          <p:cNvPr id="5" name="Slide Number Placeholder 4"/>
          <p:cNvSpPr>
            <a:spLocks noGrp="1"/>
          </p:cNvSpPr>
          <p:nvPr>
            <p:ph type="sldNum" sz="quarter" idx="12"/>
          </p:nvPr>
        </p:nvSpPr>
        <p:spPr/>
        <p:txBody>
          <a:bodyPr/>
          <a:lstStyle/>
          <a:p>
            <a:fld id="{1E218C5A-AA56-4136-94E6-BAA98D2AAD9B}" type="slidenum">
              <a:rPr lang="en-US" smtClean="0"/>
              <a:t>13</a:t>
            </a:fld>
            <a:endParaRPr lang="en-US"/>
          </a:p>
        </p:txBody>
      </p:sp>
      <p:sp>
        <p:nvSpPr>
          <p:cNvPr id="7" name="Rectangle 6">
            <a:extLst>
              <a:ext uri="{FF2B5EF4-FFF2-40B4-BE49-F238E27FC236}">
                <a16:creationId xmlns:a16="http://schemas.microsoft.com/office/drawing/2014/main" id="{C76068B0-04F9-47D7-87D2-4F3AC8AEF4BC}"/>
              </a:ext>
            </a:extLst>
          </p:cNvPr>
          <p:cNvSpPr/>
          <p:nvPr/>
        </p:nvSpPr>
        <p:spPr>
          <a:xfrm>
            <a:off x="6248400" y="1497907"/>
            <a:ext cx="2743200" cy="1569660"/>
          </a:xfrm>
          <a:prstGeom prst="rect">
            <a:avLst/>
          </a:prstGeom>
          <a:solidFill>
            <a:schemeClr val="accent1">
              <a:lumMod val="50000"/>
            </a:schemeClr>
          </a:solidFill>
        </p:spPr>
        <p:txBody>
          <a:bodyPr wrap="square">
            <a:spAutoFit/>
          </a:bodyPr>
          <a:lstStyle/>
          <a:p>
            <a:r>
              <a:rPr lang="en-IN" sz="1600" dirty="0">
                <a:solidFill>
                  <a:srgbClr val="569CD6"/>
                </a:solidFill>
                <a:latin typeface="Consolas" panose="020B0609020204030204" pitchFamily="49" charset="0"/>
              </a:rPr>
              <a:t>CREATE</a:t>
            </a:r>
            <a:r>
              <a:rPr lang="en-IN" sz="1600" dirty="0">
                <a:solidFill>
                  <a:srgbClr val="D4D4D4"/>
                </a:solidFill>
                <a:latin typeface="Consolas" panose="020B0609020204030204" pitchFamily="49" charset="0"/>
              </a:rPr>
              <a:t> </a:t>
            </a:r>
            <a:r>
              <a:rPr lang="en-IN" sz="1600" dirty="0">
                <a:solidFill>
                  <a:srgbClr val="569CD6"/>
                </a:solidFill>
                <a:latin typeface="Consolas" panose="020B0609020204030204" pitchFamily="49" charset="0"/>
              </a:rPr>
              <a:t>TABLE</a:t>
            </a:r>
            <a:r>
              <a:rPr lang="en-IN" sz="1600" dirty="0">
                <a:solidFill>
                  <a:srgbClr val="D4D4D4"/>
                </a:solidFill>
                <a:latin typeface="Consolas" panose="020B0609020204030204" pitchFamily="49" charset="0"/>
              </a:rPr>
              <a:t> DEPT</a:t>
            </a:r>
          </a:p>
          <a:p>
            <a:r>
              <a:rPr lang="en-IN" sz="1600" dirty="0">
                <a:solidFill>
                  <a:srgbClr val="D4D4D4"/>
                </a:solidFill>
                <a:latin typeface="Consolas" panose="020B0609020204030204" pitchFamily="49" charset="0"/>
              </a:rPr>
              <a:t>(</a:t>
            </a:r>
          </a:p>
          <a:p>
            <a:pPr lvl="1"/>
            <a:r>
              <a:rPr lang="en-IN" sz="1600" dirty="0">
                <a:solidFill>
                  <a:srgbClr val="D4D4D4"/>
                </a:solidFill>
                <a:latin typeface="Consolas" panose="020B0609020204030204" pitchFamily="49" charset="0"/>
              </a:rPr>
              <a:t>DEPTNO </a:t>
            </a:r>
            <a:r>
              <a:rPr lang="en-IN" sz="1600" dirty="0">
                <a:solidFill>
                  <a:srgbClr val="569CD6"/>
                </a:solidFill>
                <a:latin typeface="Consolas" panose="020B0609020204030204" pitchFamily="49" charset="0"/>
              </a:rPr>
              <a:t>NUMERIC</a:t>
            </a:r>
            <a:r>
              <a:rPr lang="en-IN" sz="1600" dirty="0">
                <a:solidFill>
                  <a:srgbClr val="D4D4D4"/>
                </a:solidFill>
                <a:latin typeface="Consolas" panose="020B0609020204030204" pitchFamily="49" charset="0"/>
              </a:rPr>
              <a:t>(</a:t>
            </a:r>
            <a:r>
              <a:rPr lang="en-IN" sz="1600" dirty="0">
                <a:solidFill>
                  <a:srgbClr val="B5CEA8"/>
                </a:solidFill>
                <a:latin typeface="Consolas" panose="020B0609020204030204" pitchFamily="49" charset="0"/>
              </a:rPr>
              <a:t>2</a:t>
            </a:r>
            <a:r>
              <a:rPr lang="en-IN" sz="1600" dirty="0">
                <a:solidFill>
                  <a:srgbClr val="D4D4D4"/>
                </a:solidFill>
                <a:latin typeface="Consolas" panose="020B0609020204030204" pitchFamily="49" charset="0"/>
              </a:rPr>
              <a:t>),</a:t>
            </a:r>
          </a:p>
          <a:p>
            <a:pPr lvl="1"/>
            <a:r>
              <a:rPr lang="en-IN" sz="1600" dirty="0">
                <a:solidFill>
                  <a:srgbClr val="D4D4D4"/>
                </a:solidFill>
                <a:latin typeface="Consolas" panose="020B0609020204030204" pitchFamily="49" charset="0"/>
              </a:rPr>
              <a:t>DNAME </a:t>
            </a:r>
            <a:r>
              <a:rPr lang="en-IN" sz="1600" dirty="0">
                <a:solidFill>
                  <a:srgbClr val="569CD6"/>
                </a:solidFill>
                <a:latin typeface="Consolas" panose="020B0609020204030204" pitchFamily="49" charset="0"/>
              </a:rPr>
              <a:t>VARCHAR</a:t>
            </a:r>
            <a:r>
              <a:rPr lang="en-IN" sz="1600" dirty="0">
                <a:solidFill>
                  <a:srgbClr val="D4D4D4"/>
                </a:solidFill>
                <a:latin typeface="Consolas" panose="020B0609020204030204" pitchFamily="49" charset="0"/>
              </a:rPr>
              <a:t>(</a:t>
            </a:r>
            <a:r>
              <a:rPr lang="en-IN" sz="1600" dirty="0">
                <a:solidFill>
                  <a:srgbClr val="B5CEA8"/>
                </a:solidFill>
                <a:latin typeface="Consolas" panose="020B0609020204030204" pitchFamily="49" charset="0"/>
              </a:rPr>
              <a:t>14</a:t>
            </a:r>
            <a:r>
              <a:rPr lang="en-IN" sz="1600" dirty="0">
                <a:solidFill>
                  <a:srgbClr val="D4D4D4"/>
                </a:solidFill>
                <a:latin typeface="Consolas" panose="020B0609020204030204" pitchFamily="49" charset="0"/>
              </a:rPr>
              <a:t>),</a:t>
            </a:r>
          </a:p>
          <a:p>
            <a:pPr lvl="1"/>
            <a:r>
              <a:rPr lang="en-IN" sz="1600" dirty="0">
                <a:solidFill>
                  <a:srgbClr val="D4D4D4"/>
                </a:solidFill>
                <a:latin typeface="Consolas" panose="020B0609020204030204" pitchFamily="49" charset="0"/>
              </a:rPr>
              <a:t>LOC </a:t>
            </a:r>
            <a:r>
              <a:rPr lang="en-IN" sz="1600" dirty="0">
                <a:solidFill>
                  <a:srgbClr val="569CD6"/>
                </a:solidFill>
                <a:latin typeface="Consolas" panose="020B0609020204030204" pitchFamily="49" charset="0"/>
              </a:rPr>
              <a:t>VARCHAR</a:t>
            </a:r>
            <a:r>
              <a:rPr lang="en-IN" sz="1600" dirty="0">
                <a:solidFill>
                  <a:srgbClr val="D4D4D4"/>
                </a:solidFill>
                <a:latin typeface="Consolas" panose="020B0609020204030204" pitchFamily="49" charset="0"/>
              </a:rPr>
              <a:t>(</a:t>
            </a:r>
            <a:r>
              <a:rPr lang="en-IN" sz="1600" dirty="0">
                <a:solidFill>
                  <a:srgbClr val="B5CEA8"/>
                </a:solidFill>
                <a:latin typeface="Consolas" panose="020B0609020204030204" pitchFamily="49" charset="0"/>
              </a:rPr>
              <a:t>13</a:t>
            </a:r>
            <a:r>
              <a:rPr lang="en-IN" sz="1600" dirty="0">
                <a:solidFill>
                  <a:srgbClr val="D4D4D4"/>
                </a:solidFill>
                <a:latin typeface="Consolas" panose="020B0609020204030204" pitchFamily="49" charset="0"/>
              </a:rPr>
              <a:t>)</a:t>
            </a:r>
          </a:p>
          <a:p>
            <a:r>
              <a:rPr lang="en-IN" sz="1600" dirty="0">
                <a:solidFill>
                  <a:srgbClr val="D4D4D4"/>
                </a:solidFill>
                <a:latin typeface="Consolas" panose="020B0609020204030204" pitchFamily="49" charset="0"/>
              </a:rPr>
              <a:t>)</a:t>
            </a:r>
          </a:p>
        </p:txBody>
      </p:sp>
      <p:sp>
        <p:nvSpPr>
          <p:cNvPr id="9" name="Rectangle 8">
            <a:extLst>
              <a:ext uri="{FF2B5EF4-FFF2-40B4-BE49-F238E27FC236}">
                <a16:creationId xmlns:a16="http://schemas.microsoft.com/office/drawing/2014/main" id="{4907B957-5F75-467C-AAAC-4B43BA30C5AC}"/>
              </a:ext>
            </a:extLst>
          </p:cNvPr>
          <p:cNvSpPr/>
          <p:nvPr/>
        </p:nvSpPr>
        <p:spPr>
          <a:xfrm>
            <a:off x="914400" y="1807707"/>
            <a:ext cx="4953000" cy="974626"/>
          </a:xfrm>
          <a:prstGeom prst="rect">
            <a:avLst/>
          </a:prstGeom>
        </p:spPr>
        <p:txBody>
          <a:bodyPr wrap="square">
            <a:spAutoFit/>
          </a:bodyPr>
          <a:lstStyle/>
          <a:p>
            <a:pPr marL="342900" lvl="0" indent="-342900" defTabSz="685800">
              <a:lnSpc>
                <a:spcPct val="90000"/>
              </a:lnSpc>
              <a:spcBef>
                <a:spcPts val="750"/>
              </a:spcBef>
              <a:buBlip>
                <a:blip r:embed="rId2"/>
              </a:buBlip>
            </a:pPr>
            <a:r>
              <a:rPr lang="en-US" sz="2100" dirty="0">
                <a:solidFill>
                  <a:prstClr val="black"/>
                </a:solidFill>
              </a:rPr>
              <a:t>Specification notation for defining the database schema</a:t>
            </a:r>
          </a:p>
          <a:p>
            <a:pPr marL="600075" lvl="1" indent="-257175" defTabSz="685800">
              <a:lnSpc>
                <a:spcPct val="90000"/>
              </a:lnSpc>
              <a:spcBef>
                <a:spcPts val="375"/>
              </a:spcBef>
              <a:buBlip>
                <a:blip r:embed="rId2"/>
              </a:buBlip>
            </a:pPr>
            <a:r>
              <a:rPr lang="en-US" dirty="0">
                <a:solidFill>
                  <a:prstClr val="black"/>
                </a:solidFill>
              </a:rPr>
              <a:t>Example:</a:t>
            </a:r>
            <a:endParaRPr lang="en-IN" dirty="0"/>
          </a:p>
        </p:txBody>
      </p:sp>
    </p:spTree>
    <p:extLst>
      <p:ext uri="{BB962C8B-B14F-4D97-AF65-F5344CB8AC3E}">
        <p14:creationId xmlns:p14="http://schemas.microsoft.com/office/powerpoint/2010/main" val="233180189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a:t>SUBQUERIES</a:t>
            </a:r>
          </a:p>
        </p:txBody>
      </p:sp>
      <p:sp>
        <p:nvSpPr>
          <p:cNvPr id="3" name="Slide Number Placeholder 2"/>
          <p:cNvSpPr>
            <a:spLocks noGrp="1"/>
          </p:cNvSpPr>
          <p:nvPr>
            <p:ph type="sldNum" sz="quarter" idx="12"/>
          </p:nvPr>
        </p:nvSpPr>
        <p:spPr/>
        <p:txBody>
          <a:bodyPr/>
          <a:lstStyle/>
          <a:p>
            <a:fld id="{1E218C5A-AA56-4136-94E6-BAA98D2AAD9B}" type="slidenum">
              <a:rPr lang="en-US" smtClean="0"/>
              <a:t>130</a:t>
            </a:fld>
            <a:endParaRPr lang="en-US"/>
          </a:p>
        </p:txBody>
      </p:sp>
      <p:sp>
        <p:nvSpPr>
          <p:cNvPr id="575493" name="Text Box 5"/>
          <p:cNvSpPr txBox="1">
            <a:spLocks noChangeArrowheads="1"/>
          </p:cNvSpPr>
          <p:nvPr/>
        </p:nvSpPr>
        <p:spPr bwMode="auto">
          <a:xfrm>
            <a:off x="1905000" y="1232286"/>
            <a:ext cx="838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solidFill>
                  <a:srgbClr val="0000CC"/>
                </a:solidFill>
                <a:latin typeface="Candara" panose="020E0502030303020204" pitchFamily="34" charset="0"/>
              </a:rPr>
              <a:t>SELECT</a:t>
            </a:r>
            <a:r>
              <a:rPr lang="en-US" altLang="en-US" sz="2000" dirty="0">
                <a:latin typeface="Candara" panose="020E0502030303020204" pitchFamily="34" charset="0"/>
              </a:rPr>
              <a:t>  * </a:t>
            </a:r>
            <a:r>
              <a:rPr lang="en-US" altLang="en-US" sz="2000" dirty="0">
                <a:solidFill>
                  <a:srgbClr val="0000CC"/>
                </a:solidFill>
                <a:latin typeface="Candara" panose="020E0502030303020204" pitchFamily="34" charset="0"/>
              </a:rPr>
              <a:t>FROM</a:t>
            </a:r>
            <a:r>
              <a:rPr lang="en-US" altLang="en-US" sz="2000" dirty="0">
                <a:latin typeface="Candara" panose="020E0502030303020204" pitchFamily="34" charset="0"/>
              </a:rPr>
              <a:t>  orders </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WHERE</a:t>
            </a:r>
            <a:r>
              <a:rPr lang="en-US" altLang="en-US" sz="2000" dirty="0">
                <a:latin typeface="Candara" panose="020E0502030303020204" pitchFamily="34" charset="0"/>
              </a:rPr>
              <a:t> </a:t>
            </a:r>
            <a:r>
              <a:rPr lang="en-US" altLang="en-US" sz="2000" dirty="0" err="1">
                <a:latin typeface="Candara" panose="020E0502030303020204" pitchFamily="34" charset="0"/>
              </a:rPr>
              <a:t>cust_code</a:t>
            </a:r>
            <a:r>
              <a:rPr lang="en-US" altLang="en-US" sz="2000" b="1" dirty="0">
                <a:latin typeface="Candara" panose="020E0502030303020204" pitchFamily="34" charset="0"/>
              </a:rPr>
              <a:t> </a:t>
            </a:r>
            <a:r>
              <a:rPr lang="en-US" altLang="en-US" sz="2000" b="1" dirty="0">
                <a:solidFill>
                  <a:srgbClr val="0000CC"/>
                </a:solidFill>
                <a:latin typeface="Candara" panose="020E0502030303020204" pitchFamily="34" charset="0"/>
              </a:rPr>
              <a:t>IN</a:t>
            </a:r>
            <a:r>
              <a:rPr lang="en-US" altLang="en-US" sz="2000" b="1" dirty="0">
                <a:latin typeface="Candara" panose="020E0502030303020204" pitchFamily="34" charset="0"/>
              </a:rPr>
              <a:t> </a:t>
            </a:r>
            <a:r>
              <a:rPr lang="en-US" altLang="en-US" sz="2000" dirty="0">
                <a:latin typeface="Candara" panose="020E0502030303020204" pitchFamily="34" charset="0"/>
              </a:rPr>
              <a:t>(</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SELECT</a:t>
            </a:r>
            <a:r>
              <a:rPr lang="en-US" altLang="en-US" sz="2000" dirty="0">
                <a:latin typeface="Candara" panose="020E0502030303020204" pitchFamily="34" charset="0"/>
              </a:rPr>
              <a:t>  </a:t>
            </a:r>
            <a:r>
              <a:rPr lang="en-US" altLang="en-US" sz="2000" dirty="0" err="1">
                <a:latin typeface="Candara" panose="020E0502030303020204" pitchFamily="34" charset="0"/>
              </a:rPr>
              <a:t>cust_code</a:t>
            </a:r>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FROM</a:t>
            </a:r>
            <a:r>
              <a:rPr lang="en-US" altLang="en-US" sz="2000" dirty="0">
                <a:latin typeface="Candara" panose="020E0502030303020204" pitchFamily="34" charset="0"/>
              </a:rPr>
              <a:t> customer</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WHERE</a:t>
            </a:r>
            <a:r>
              <a:rPr lang="en-US" altLang="en-US" sz="2000" dirty="0">
                <a:latin typeface="Candara" panose="020E0502030303020204" pitchFamily="34" charset="0"/>
              </a:rPr>
              <a:t> </a:t>
            </a:r>
            <a:r>
              <a:rPr lang="en-US" altLang="en-US" sz="2000" dirty="0" err="1">
                <a:latin typeface="Candara" panose="020E0502030303020204" pitchFamily="34" charset="0"/>
              </a:rPr>
              <a:t>city_code</a:t>
            </a:r>
            <a:r>
              <a:rPr lang="en-US" altLang="en-US" sz="2000" dirty="0">
                <a:latin typeface="Candara" panose="020E0502030303020204" pitchFamily="34" charset="0"/>
              </a:rPr>
              <a:t> = 'PUNE‘ );</a:t>
            </a:r>
          </a:p>
          <a:p>
            <a:endParaRPr lang="en-US" altLang="en-US" sz="2000" dirty="0">
              <a:latin typeface="Candara" panose="020E0502030303020204" pitchFamily="34" charset="0"/>
            </a:endParaRPr>
          </a:p>
          <a:p>
            <a:r>
              <a:rPr lang="en-US" altLang="en-US" sz="2000" dirty="0">
                <a:solidFill>
                  <a:srgbClr val="0000CC"/>
                </a:solidFill>
                <a:latin typeface="Candara" panose="020E0502030303020204" pitchFamily="34" charset="0"/>
              </a:rPr>
              <a:t>SELECT</a:t>
            </a:r>
            <a:r>
              <a:rPr lang="en-US" altLang="en-US" sz="2000" dirty="0">
                <a:latin typeface="Candara" panose="020E0502030303020204" pitchFamily="34" charset="0"/>
              </a:rPr>
              <a:t>  * </a:t>
            </a:r>
            <a:r>
              <a:rPr lang="en-US" altLang="en-US" sz="2000" dirty="0">
                <a:solidFill>
                  <a:srgbClr val="0000CC"/>
                </a:solidFill>
                <a:latin typeface="Candara" panose="020E0502030303020204" pitchFamily="34" charset="0"/>
              </a:rPr>
              <a:t>FROM</a:t>
            </a:r>
            <a:r>
              <a:rPr lang="en-US" altLang="en-US" sz="2000" dirty="0">
                <a:latin typeface="Candara" panose="020E0502030303020204" pitchFamily="34" charset="0"/>
              </a:rPr>
              <a:t>  dept </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WHERE</a:t>
            </a:r>
            <a:r>
              <a:rPr lang="en-US" altLang="en-US" sz="2000" dirty="0">
                <a:latin typeface="Candara" panose="020E0502030303020204" pitchFamily="34" charset="0"/>
              </a:rPr>
              <a:t> </a:t>
            </a:r>
            <a:r>
              <a:rPr lang="en-US" altLang="en-US" sz="2000" b="1" dirty="0">
                <a:solidFill>
                  <a:srgbClr val="0000CC"/>
                </a:solidFill>
                <a:latin typeface="Candara" panose="020E0502030303020204" pitchFamily="34" charset="0"/>
              </a:rPr>
              <a:t>EXISTS</a:t>
            </a:r>
            <a:r>
              <a:rPr lang="en-US" altLang="en-US" sz="2000" dirty="0">
                <a:solidFill>
                  <a:srgbClr val="0000CC"/>
                </a:solidFill>
                <a:latin typeface="Candara" panose="020E0502030303020204" pitchFamily="34" charset="0"/>
              </a:rPr>
              <a:t> </a:t>
            </a:r>
            <a:r>
              <a:rPr lang="en-US" altLang="en-US" sz="2000" dirty="0">
                <a:latin typeface="Candara" panose="020E0502030303020204" pitchFamily="34" charset="0"/>
              </a:rPr>
              <a:t>(</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SELECT</a:t>
            </a:r>
            <a:r>
              <a:rPr lang="en-US" altLang="en-US" sz="2000" dirty="0">
                <a:latin typeface="Candara" panose="020E0502030303020204" pitchFamily="34" charset="0"/>
              </a:rPr>
              <a:t>  * </a:t>
            </a:r>
            <a:r>
              <a:rPr lang="en-US" altLang="en-US" sz="2000" dirty="0">
                <a:solidFill>
                  <a:srgbClr val="0000CC"/>
                </a:solidFill>
                <a:latin typeface="Candara" panose="020E0502030303020204" pitchFamily="34" charset="0"/>
              </a:rPr>
              <a:t>FROM</a:t>
            </a:r>
            <a:r>
              <a:rPr lang="en-US" altLang="en-US" sz="2000" dirty="0">
                <a:latin typeface="Candara" panose="020E0502030303020204" pitchFamily="34" charset="0"/>
              </a:rPr>
              <a:t>  emp</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WHERE</a:t>
            </a:r>
            <a:r>
              <a:rPr lang="en-US" altLang="en-US" sz="2000" dirty="0">
                <a:latin typeface="Candara" panose="020E0502030303020204" pitchFamily="34" charset="0"/>
              </a:rPr>
              <a:t> </a:t>
            </a:r>
            <a:r>
              <a:rPr lang="en-US" altLang="en-US" sz="2000" dirty="0" err="1">
                <a:latin typeface="Candara" panose="020E0502030303020204" pitchFamily="34" charset="0"/>
              </a:rPr>
              <a:t>emp.deptno</a:t>
            </a:r>
            <a:r>
              <a:rPr lang="en-US" altLang="en-US" sz="2000" dirty="0">
                <a:latin typeface="Candara" panose="020E0502030303020204" pitchFamily="34" charset="0"/>
              </a:rPr>
              <a:t> = </a:t>
            </a:r>
            <a:r>
              <a:rPr lang="en-US" altLang="en-US" sz="2000" dirty="0" err="1">
                <a:latin typeface="Candara" panose="020E0502030303020204" pitchFamily="34" charset="0"/>
              </a:rPr>
              <a:t>dept.deptno</a:t>
            </a:r>
            <a:r>
              <a:rPr lang="en-US" altLang="en-US" sz="2000" dirty="0">
                <a:latin typeface="Candara" panose="020E0502030303020204" pitchFamily="34" charset="0"/>
              </a:rPr>
              <a:t>);</a:t>
            </a:r>
          </a:p>
          <a:p>
            <a:endParaRPr lang="en-US" altLang="en-US" sz="2000" dirty="0">
              <a:latin typeface="Candara" panose="020E0502030303020204" pitchFamily="34" charset="0"/>
            </a:endParaRPr>
          </a:p>
          <a:p>
            <a:r>
              <a:rPr lang="en-US" altLang="en-US" sz="2000" dirty="0">
                <a:solidFill>
                  <a:srgbClr val="0000CC"/>
                </a:solidFill>
                <a:latin typeface="Candara" panose="020E0502030303020204" pitchFamily="34" charset="0"/>
              </a:rPr>
              <a:t>SELECT</a:t>
            </a:r>
            <a:r>
              <a:rPr lang="en-US" altLang="en-US" sz="2000" dirty="0">
                <a:latin typeface="Candara" panose="020E0502030303020204" pitchFamily="34" charset="0"/>
              </a:rPr>
              <a:t>  * </a:t>
            </a:r>
            <a:r>
              <a:rPr lang="en-US" altLang="en-US" sz="2000" dirty="0">
                <a:solidFill>
                  <a:srgbClr val="0000CC"/>
                </a:solidFill>
                <a:latin typeface="Candara" panose="020E0502030303020204" pitchFamily="34" charset="0"/>
              </a:rPr>
              <a:t>FROM</a:t>
            </a:r>
            <a:r>
              <a:rPr lang="en-US" altLang="en-US" sz="2000" dirty="0">
                <a:latin typeface="Candara" panose="020E0502030303020204" pitchFamily="34" charset="0"/>
              </a:rPr>
              <a:t>  dept</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WHERE</a:t>
            </a:r>
            <a:r>
              <a:rPr lang="en-US" altLang="en-US" sz="2000" dirty="0">
                <a:latin typeface="Candara" panose="020E0502030303020204" pitchFamily="34" charset="0"/>
              </a:rPr>
              <a:t> </a:t>
            </a:r>
            <a:r>
              <a:rPr lang="en-US" altLang="en-US" sz="2000" b="1" dirty="0">
                <a:solidFill>
                  <a:srgbClr val="0000CC"/>
                </a:solidFill>
                <a:latin typeface="Candara" panose="020E0502030303020204" pitchFamily="34" charset="0"/>
              </a:rPr>
              <a:t>NOT</a:t>
            </a:r>
            <a:r>
              <a:rPr lang="en-US" altLang="en-US" sz="2000" dirty="0">
                <a:solidFill>
                  <a:srgbClr val="0000CC"/>
                </a:solidFill>
                <a:latin typeface="Candara" panose="020E0502030303020204" pitchFamily="34" charset="0"/>
              </a:rPr>
              <a:t> </a:t>
            </a:r>
            <a:r>
              <a:rPr lang="en-US" altLang="en-US" sz="2000" b="1" dirty="0">
                <a:solidFill>
                  <a:srgbClr val="0000CC"/>
                </a:solidFill>
                <a:latin typeface="Candara" panose="020E0502030303020204" pitchFamily="34" charset="0"/>
              </a:rPr>
              <a:t>EXISTS</a:t>
            </a:r>
            <a:r>
              <a:rPr lang="en-US" altLang="en-US" sz="2000" dirty="0">
                <a:solidFill>
                  <a:srgbClr val="0000CC"/>
                </a:solidFill>
                <a:latin typeface="Candara" panose="020E0502030303020204" pitchFamily="34" charset="0"/>
              </a:rPr>
              <a:t> </a:t>
            </a:r>
            <a:r>
              <a:rPr lang="en-US" altLang="en-US" sz="2000" dirty="0">
                <a:latin typeface="Candara" panose="020E0502030303020204" pitchFamily="34" charset="0"/>
              </a:rPr>
              <a:t>(</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SELECT</a:t>
            </a:r>
            <a:r>
              <a:rPr lang="en-US" altLang="en-US" sz="2000" dirty="0">
                <a:latin typeface="Candara" panose="020E0502030303020204" pitchFamily="34" charset="0"/>
              </a:rPr>
              <a:t>  * </a:t>
            </a:r>
            <a:r>
              <a:rPr lang="en-US" altLang="en-US" sz="2000" dirty="0">
                <a:solidFill>
                  <a:srgbClr val="0000CC"/>
                </a:solidFill>
                <a:latin typeface="Candara" panose="020E0502030303020204" pitchFamily="34" charset="0"/>
              </a:rPr>
              <a:t>FROM</a:t>
            </a:r>
            <a:r>
              <a:rPr lang="en-US" altLang="en-US" sz="2000" dirty="0">
                <a:latin typeface="Candara" panose="020E0502030303020204" pitchFamily="34" charset="0"/>
              </a:rPr>
              <a:t>  employee</a:t>
            </a:r>
          </a:p>
          <a:p>
            <a:r>
              <a:rPr lang="en-US" altLang="en-US" sz="2000" dirty="0">
                <a:latin typeface="Candara" panose="020E0502030303020204" pitchFamily="34" charset="0"/>
              </a:rPr>
              <a:t>	</a:t>
            </a:r>
            <a:r>
              <a:rPr lang="en-US" altLang="en-US" sz="2000" dirty="0">
                <a:solidFill>
                  <a:srgbClr val="0000CC"/>
                </a:solidFill>
                <a:latin typeface="Candara" panose="020E0502030303020204" pitchFamily="34" charset="0"/>
              </a:rPr>
              <a:t>WHERE</a:t>
            </a:r>
            <a:r>
              <a:rPr lang="en-US" altLang="en-US" sz="2000" dirty="0">
                <a:latin typeface="Candara" panose="020E0502030303020204" pitchFamily="34" charset="0"/>
              </a:rPr>
              <a:t> </a:t>
            </a:r>
            <a:r>
              <a:rPr lang="en-US" altLang="en-US" sz="2000" dirty="0" err="1">
                <a:latin typeface="Candara" panose="020E0502030303020204" pitchFamily="34" charset="0"/>
              </a:rPr>
              <a:t>employee.dept_code</a:t>
            </a:r>
            <a:r>
              <a:rPr lang="en-US" altLang="en-US" sz="2000" dirty="0">
                <a:latin typeface="Candara" panose="020E0502030303020204" pitchFamily="34" charset="0"/>
              </a:rPr>
              <a:t> = </a:t>
            </a:r>
            <a:r>
              <a:rPr lang="en-US" altLang="en-US" sz="2000" dirty="0" err="1">
                <a:latin typeface="Candara" panose="020E0502030303020204" pitchFamily="34" charset="0"/>
              </a:rPr>
              <a:t>dept.dept_code</a:t>
            </a:r>
            <a:r>
              <a:rPr lang="en-US" altLang="en-US" sz="2000" dirty="0">
                <a:latin typeface="Candara" panose="020E0502030303020204" pitchFamily="34" charset="0"/>
              </a:rPr>
              <a:t>);</a:t>
            </a:r>
          </a:p>
          <a:p>
            <a:pPr algn="just">
              <a:spcBef>
                <a:spcPct val="30000"/>
              </a:spcBef>
            </a:pPr>
            <a:endParaRPr lang="en-US" altLang="en-US" sz="2000" i="1" dirty="0">
              <a:latin typeface="Candara" panose="020E0502030303020204" pitchFamily="34" charset="0"/>
            </a:endParaRPr>
          </a:p>
        </p:txBody>
      </p:sp>
    </p:spTree>
    <p:extLst>
      <p:ext uri="{BB962C8B-B14F-4D97-AF65-F5344CB8AC3E}">
        <p14:creationId xmlns:p14="http://schemas.microsoft.com/office/powerpoint/2010/main" val="4739315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50688A-9E15-494B-BFCB-40ACA54FF1BA}"/>
              </a:ext>
            </a:extLst>
          </p:cNvPr>
          <p:cNvSpPr>
            <a:spLocks noGrp="1"/>
          </p:cNvSpPr>
          <p:nvPr>
            <p:ph type="sldNum" sz="quarter" idx="12"/>
          </p:nvPr>
        </p:nvSpPr>
        <p:spPr/>
        <p:txBody>
          <a:bodyPr/>
          <a:lstStyle/>
          <a:p>
            <a:fld id="{1E218C5A-AA56-4136-94E6-BAA98D2AAD9B}" type="slidenum">
              <a:rPr lang="en-US" smtClean="0"/>
              <a:pPr/>
              <a:t>131</a:t>
            </a:fld>
            <a:endParaRPr lang="en-US" dirty="0"/>
          </a:p>
        </p:txBody>
      </p:sp>
      <p:grpSp>
        <p:nvGrpSpPr>
          <p:cNvPr id="15" name="Group 14">
            <a:extLst>
              <a:ext uri="{FF2B5EF4-FFF2-40B4-BE49-F238E27FC236}">
                <a16:creationId xmlns:a16="http://schemas.microsoft.com/office/drawing/2014/main" id="{6A955D8B-C30F-43AB-A83F-009D7EC6C1A8}"/>
              </a:ext>
            </a:extLst>
          </p:cNvPr>
          <p:cNvGrpSpPr/>
          <p:nvPr/>
        </p:nvGrpSpPr>
        <p:grpSpPr>
          <a:xfrm>
            <a:off x="3886200" y="1676400"/>
            <a:ext cx="4697105" cy="2541801"/>
            <a:chOff x="3886200" y="2030199"/>
            <a:chExt cx="4697105" cy="2541801"/>
          </a:xfrm>
        </p:grpSpPr>
        <p:grpSp>
          <p:nvGrpSpPr>
            <p:cNvPr id="9" name="Group 8">
              <a:extLst>
                <a:ext uri="{FF2B5EF4-FFF2-40B4-BE49-F238E27FC236}">
                  <a16:creationId xmlns:a16="http://schemas.microsoft.com/office/drawing/2014/main" id="{6CA96804-6209-4E47-BC4B-B7A6022B6914}"/>
                </a:ext>
              </a:extLst>
            </p:cNvPr>
            <p:cNvGrpSpPr/>
            <p:nvPr/>
          </p:nvGrpSpPr>
          <p:grpSpPr>
            <a:xfrm>
              <a:off x="3886200" y="2030199"/>
              <a:ext cx="4697105" cy="2541801"/>
              <a:chOff x="1067311" y="2719524"/>
              <a:chExt cx="1720672" cy="1261199"/>
            </a:xfrm>
            <a:effectLst>
              <a:outerShdw blurRad="76200" dist="12700" dir="2700000" sy="-23000" kx="-800400" algn="bl" rotWithShape="0">
                <a:prstClr val="black">
                  <a:alpha val="20000"/>
                </a:prstClr>
              </a:outerShdw>
            </a:effectLst>
          </p:grpSpPr>
          <p:sp>
            <p:nvSpPr>
              <p:cNvPr id="10" name="Partial Circle 9">
                <a:extLst>
                  <a:ext uri="{FF2B5EF4-FFF2-40B4-BE49-F238E27FC236}">
                    <a16:creationId xmlns:a16="http://schemas.microsoft.com/office/drawing/2014/main" id="{195FB0BF-0D74-4219-B5D8-290EF9FC95ED}"/>
                  </a:ext>
                </a:extLst>
              </p:cNvPr>
              <p:cNvSpPr/>
              <p:nvPr/>
            </p:nvSpPr>
            <p:spPr>
              <a:xfrm>
                <a:off x="1067311" y="3063527"/>
                <a:ext cx="1600940" cy="917196"/>
              </a:xfrm>
              <a:prstGeom prst="pi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Georgia Pro Black" panose="020B0604020202020204" pitchFamily="18" charset="0"/>
                </a:endParaRPr>
              </a:p>
            </p:txBody>
          </p:sp>
          <p:sp>
            <p:nvSpPr>
              <p:cNvPr id="11" name="Oval 10">
                <a:extLst>
                  <a:ext uri="{FF2B5EF4-FFF2-40B4-BE49-F238E27FC236}">
                    <a16:creationId xmlns:a16="http://schemas.microsoft.com/office/drawing/2014/main" id="{56CDA969-56EB-4536-900A-6E79A4E19C9C}"/>
                  </a:ext>
                </a:extLst>
              </p:cNvPr>
              <p:cNvSpPr/>
              <p:nvPr/>
            </p:nvSpPr>
            <p:spPr>
              <a:xfrm rot="3411233">
                <a:off x="1645726" y="2796466"/>
                <a:ext cx="1219200" cy="1065315"/>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 name="TextBox 11">
              <a:extLst>
                <a:ext uri="{FF2B5EF4-FFF2-40B4-BE49-F238E27FC236}">
                  <a16:creationId xmlns:a16="http://schemas.microsoft.com/office/drawing/2014/main" id="{D0D51CE7-9C4A-44FA-A861-ACAE52C1DFEF}"/>
                </a:ext>
              </a:extLst>
            </p:cNvPr>
            <p:cNvSpPr txBox="1"/>
            <p:nvPr/>
          </p:nvSpPr>
          <p:spPr>
            <a:xfrm>
              <a:off x="4267200" y="3440668"/>
              <a:ext cx="3810000" cy="369332"/>
            </a:xfrm>
            <a:prstGeom prst="rect">
              <a:avLst/>
            </a:prstGeom>
            <a:noFill/>
          </p:spPr>
          <p:txBody>
            <a:bodyPr wrap="square" rtlCol="0">
              <a:spAutoFit/>
            </a:bodyPr>
            <a:lstStyle/>
            <a:p>
              <a:r>
                <a:rPr lang="en-IN" dirty="0">
                  <a:solidFill>
                    <a:schemeClr val="bg1">
                      <a:lumMod val="95000"/>
                    </a:schemeClr>
                  </a:solidFill>
                  <a:latin typeface="Georgia Pro Black" panose="020B0604020202020204" pitchFamily="18" charset="0"/>
                </a:rPr>
                <a:t>Thank You </a:t>
              </a:r>
              <a:r>
                <a:rPr lang="en-IN" dirty="0">
                  <a:solidFill>
                    <a:schemeClr val="bg1">
                      <a:lumMod val="95000"/>
                    </a:schemeClr>
                  </a:solidFill>
                  <a:latin typeface="Georgia Pro Black" panose="02040A02050405020203" pitchFamily="18" charset="0"/>
                </a:rPr>
                <a:t>For Participating </a:t>
              </a:r>
            </a:p>
          </p:txBody>
        </p:sp>
      </p:grpSp>
      <p:sp>
        <p:nvSpPr>
          <p:cNvPr id="13" name="Rectangle 4">
            <a:extLst>
              <a:ext uri="{FF2B5EF4-FFF2-40B4-BE49-F238E27FC236}">
                <a16:creationId xmlns:a16="http://schemas.microsoft.com/office/drawing/2014/main" id="{9BB706BC-5697-4755-8699-05FBC166EB9D}"/>
              </a:ext>
            </a:extLst>
          </p:cNvPr>
          <p:cNvSpPr>
            <a:spLocks noChangeArrowheads="1"/>
          </p:cNvSpPr>
          <p:nvPr/>
        </p:nvSpPr>
        <p:spPr bwMode="auto">
          <a:xfrm>
            <a:off x="8915400" y="4724400"/>
            <a:ext cx="2438400" cy="1231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1" i="0" u="none" strike="noStrike" cap="none" normalizeH="0" baseline="0" dirty="0">
                <a:ln>
                  <a:noFill/>
                </a:ln>
                <a:solidFill>
                  <a:srgbClr val="548AB7"/>
                </a:solidFill>
                <a:effectLst/>
                <a:latin typeface="Century Gothic" panose="020B0502020202020204" pitchFamily="34" charset="0"/>
                <a:ea typeface="Meiryo" panose="020B0604030504040204" pitchFamily="34" charset="-128"/>
                <a:cs typeface="Times New Roman" panose="02020603050405020304" pitchFamily="18" charset="0"/>
              </a:rPr>
              <a:t>CONTACT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PHONE:</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+91 9930 777 883</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LinkedIn</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sng" strike="noStrike" cap="none" normalizeH="0" baseline="0" dirty="0">
                <a:ln>
                  <a:noFill/>
                </a:ln>
                <a:solidFill>
                  <a:srgbClr val="DD8047"/>
                </a:solidFill>
                <a:effectLst/>
                <a:latin typeface="Century Gothic" panose="020B0502020202020204" pitchFamily="34" charset="0"/>
                <a:ea typeface="Meiryo" panose="020B0604030504040204" pitchFamily="34" charset="-128"/>
                <a:cs typeface="Times New Roman" panose="02020603050405020304" pitchFamily="18" charset="0"/>
                <a:hlinkClick r:id="rId2"/>
              </a:rPr>
              <a:t>https://tinyurl.com/onkarProfile</a:t>
            </a: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 </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EMAIL:</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sng" strike="noStrike" cap="none" normalizeH="0" baseline="0" dirty="0">
                <a:ln>
                  <a:noFill/>
                </a:ln>
                <a:solidFill>
                  <a:srgbClr val="DD8047"/>
                </a:solidFill>
                <a:effectLst/>
                <a:latin typeface="Century Gothic" panose="020B0502020202020204" pitchFamily="34" charset="0"/>
                <a:ea typeface="Meiryo" panose="020B0604030504040204" pitchFamily="34" charset="-128"/>
                <a:cs typeface="Times New Roman" panose="02020603050405020304" pitchFamily="18" charset="0"/>
                <a:hlinkClick r:id="rId3"/>
              </a:rPr>
              <a:t>onkar.java@gmail.com</a:t>
            </a: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 </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73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RDBMS</a:t>
            </a:r>
          </a:p>
        </p:txBody>
      </p:sp>
      <p:sp>
        <p:nvSpPr>
          <p:cNvPr id="3" name="Content Placeholder 2"/>
          <p:cNvSpPr>
            <a:spLocks noGrp="1"/>
          </p:cNvSpPr>
          <p:nvPr>
            <p:ph idx="1"/>
          </p:nvPr>
        </p:nvSpPr>
        <p:spPr/>
        <p:txBody>
          <a:bodyPr>
            <a:normAutofit/>
          </a:bodyPr>
          <a:lstStyle/>
          <a:p>
            <a:r>
              <a:rPr lang="en-US" sz="2800" dirty="0"/>
              <a:t>RDBMS stands for </a:t>
            </a:r>
            <a:r>
              <a:rPr lang="en-US" sz="2800" b="1" u="sng" dirty="0">
                <a:solidFill>
                  <a:srgbClr val="FF0000"/>
                </a:solidFill>
              </a:rPr>
              <a:t>R</a:t>
            </a:r>
            <a:r>
              <a:rPr lang="en-US" sz="2800" dirty="0"/>
              <a:t>elational </a:t>
            </a:r>
            <a:r>
              <a:rPr lang="en-US" sz="2800" b="1" u="sng" dirty="0">
                <a:solidFill>
                  <a:srgbClr val="FF0000"/>
                </a:solidFill>
              </a:rPr>
              <a:t>D</a:t>
            </a:r>
            <a:r>
              <a:rPr lang="en-US" sz="2800" dirty="0"/>
              <a:t>ata</a:t>
            </a:r>
            <a:r>
              <a:rPr lang="en-US" sz="2800" b="1" u="sng" dirty="0">
                <a:solidFill>
                  <a:srgbClr val="FF0000"/>
                </a:solidFill>
              </a:rPr>
              <a:t>b</a:t>
            </a:r>
            <a:r>
              <a:rPr lang="en-US" sz="2800" dirty="0"/>
              <a:t>ase </a:t>
            </a:r>
            <a:r>
              <a:rPr lang="en-US" sz="2800" b="1" u="sng" dirty="0">
                <a:solidFill>
                  <a:srgbClr val="FF0000"/>
                </a:solidFill>
              </a:rPr>
              <a:t>M</a:t>
            </a:r>
            <a:r>
              <a:rPr lang="en-US" sz="2800" dirty="0"/>
              <a:t>anagement </a:t>
            </a:r>
            <a:r>
              <a:rPr lang="en-US" sz="2800" b="1" u="sng" dirty="0">
                <a:solidFill>
                  <a:srgbClr val="FF0000"/>
                </a:solidFill>
              </a:rPr>
              <a:t>S</a:t>
            </a:r>
            <a:r>
              <a:rPr lang="en-US" sz="2800" dirty="0"/>
              <a:t>ystem</a:t>
            </a:r>
          </a:p>
          <a:p>
            <a:r>
              <a:rPr lang="en-US" sz="2800" dirty="0"/>
              <a:t>A DBMS in which </a:t>
            </a:r>
            <a:r>
              <a:rPr lang="en-US" sz="2800" b="1" dirty="0"/>
              <a:t>data</a:t>
            </a:r>
            <a:r>
              <a:rPr lang="en-US" sz="2800" dirty="0"/>
              <a:t> is stored in </a:t>
            </a:r>
            <a:r>
              <a:rPr lang="en-US" sz="2800" b="1" dirty="0"/>
              <a:t>tables</a:t>
            </a:r>
            <a:r>
              <a:rPr lang="en-US" sz="2800" dirty="0"/>
              <a:t> and the </a:t>
            </a:r>
            <a:r>
              <a:rPr lang="en-US" sz="2800" b="1" dirty="0"/>
              <a:t>relationships</a:t>
            </a:r>
            <a:r>
              <a:rPr lang="en-US" sz="2800" dirty="0"/>
              <a:t> among the data are also stored in </a:t>
            </a:r>
            <a:r>
              <a:rPr lang="en-US" sz="2800" b="1" dirty="0"/>
              <a:t>tables</a:t>
            </a:r>
            <a:r>
              <a:rPr lang="en-US" sz="2800" dirty="0"/>
              <a:t>. </a:t>
            </a:r>
          </a:p>
          <a:p>
            <a:r>
              <a:rPr lang="en-US" sz="2800" dirty="0"/>
              <a:t>A Relational database management system (RDBMS) is a database management system (DBMS) that is based on the relational model as introduced by E. F. </a:t>
            </a:r>
            <a:r>
              <a:rPr lang="en-US" sz="2800" dirty="0" err="1"/>
              <a:t>Codd</a:t>
            </a:r>
            <a:r>
              <a:rPr lang="en-US" sz="2800" dirty="0"/>
              <a:t>.</a:t>
            </a:r>
          </a:p>
        </p:txBody>
      </p:sp>
      <p:sp>
        <p:nvSpPr>
          <p:cNvPr id="5" name="Slide Number Placeholder 4"/>
          <p:cNvSpPr>
            <a:spLocks noGrp="1"/>
          </p:cNvSpPr>
          <p:nvPr>
            <p:ph type="sldNum" sz="quarter" idx="12"/>
          </p:nvPr>
        </p:nvSpPr>
        <p:spPr/>
        <p:txBody>
          <a:bodyPr/>
          <a:lstStyle/>
          <a:p>
            <a:fld id="{1E218C5A-AA56-4136-94E6-BAA98D2AAD9B}" type="slidenum">
              <a:rPr lang="en-US" smtClean="0"/>
              <a:t>14</a:t>
            </a:fld>
            <a:endParaRPr lang="en-US"/>
          </a:p>
        </p:txBody>
      </p:sp>
    </p:spTree>
    <p:extLst>
      <p:ext uri="{BB962C8B-B14F-4D97-AF65-F5344CB8AC3E}">
        <p14:creationId xmlns:p14="http://schemas.microsoft.com/office/powerpoint/2010/main" val="14026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Model</a:t>
            </a:r>
          </a:p>
        </p:txBody>
      </p:sp>
      <p:pic>
        <p:nvPicPr>
          <p:cNvPr id="6" name="Picture 3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67" t="31174" r="467" b="31798"/>
          <a:stretch>
            <a:fillRect/>
          </a:stretch>
        </p:blipFill>
        <p:spPr bwMode="auto">
          <a:xfrm>
            <a:off x="1981200" y="1731612"/>
            <a:ext cx="8229600" cy="2306989"/>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1E218C5A-AA56-4136-94E6-BAA98D2AAD9B}" type="slidenum">
              <a:rPr lang="en-US" smtClean="0"/>
              <a:t>15</a:t>
            </a:fld>
            <a:endParaRPr lang="en-US"/>
          </a:p>
        </p:txBody>
      </p:sp>
      <p:sp>
        <p:nvSpPr>
          <p:cNvPr id="7" name="Rectangle 6"/>
          <p:cNvSpPr/>
          <p:nvPr/>
        </p:nvSpPr>
        <p:spPr>
          <a:xfrm>
            <a:off x="8458200" y="1295400"/>
            <a:ext cx="1752600" cy="2743200"/>
          </a:xfrm>
          <a:prstGeom prst="rect">
            <a:avLst/>
          </a:prstGeom>
          <a:solidFill>
            <a:srgbClr val="00B0F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2">
                    <a:lumMod val="75000"/>
                  </a:schemeClr>
                </a:solidFill>
                <a:latin typeface="Candara" panose="020E0502030303020204" pitchFamily="34" charset="0"/>
              </a:rPr>
              <a:t>Attribute</a:t>
            </a:r>
          </a:p>
        </p:txBody>
      </p:sp>
      <p:sp>
        <p:nvSpPr>
          <p:cNvPr id="8" name="Rectangle 7"/>
          <p:cNvSpPr/>
          <p:nvPr/>
        </p:nvSpPr>
        <p:spPr>
          <a:xfrm>
            <a:off x="1981200" y="3733800"/>
            <a:ext cx="8229600" cy="304800"/>
          </a:xfrm>
          <a:prstGeom prst="rect">
            <a:avLst/>
          </a:prstGeom>
          <a:solidFill>
            <a:srgbClr val="00B0F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0800000" flipV="1">
            <a:off x="1981200" y="4038600"/>
            <a:ext cx="1447800" cy="381000"/>
          </a:xfrm>
          <a:prstGeom prst="rect">
            <a:avLst/>
          </a:prstGeom>
          <a:solidFill>
            <a:srgbClr val="00B0F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andara" panose="020E0502030303020204" pitchFamily="34" charset="0"/>
              </a:rPr>
              <a:t>Tuple</a:t>
            </a:r>
          </a:p>
        </p:txBody>
      </p:sp>
    </p:spTree>
    <p:extLst>
      <p:ext uri="{BB962C8B-B14F-4D97-AF65-F5344CB8AC3E}">
        <p14:creationId xmlns:p14="http://schemas.microsoft.com/office/powerpoint/2010/main" val="35929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Relational Database</a:t>
            </a:r>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16</a:t>
            </a:fld>
            <a:endParaRPr lang="en-US"/>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l="20091" t="787" r="20093" b="1314"/>
          <a:stretch>
            <a:fillRect/>
          </a:stretch>
        </p:blipFill>
        <p:spPr bwMode="auto">
          <a:xfrm>
            <a:off x="3505201" y="1219200"/>
            <a:ext cx="5153025" cy="48006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41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p>
        </p:txBody>
      </p:sp>
      <p:sp>
        <p:nvSpPr>
          <p:cNvPr id="5" name="Slide Number Placeholder 4"/>
          <p:cNvSpPr>
            <a:spLocks noGrp="1"/>
          </p:cNvSpPr>
          <p:nvPr>
            <p:ph type="sldNum" sz="quarter" idx="12"/>
          </p:nvPr>
        </p:nvSpPr>
        <p:spPr/>
        <p:txBody>
          <a:bodyPr/>
          <a:lstStyle/>
          <a:p>
            <a:fld id="{1E218C5A-AA56-4136-94E6-BAA98D2AAD9B}"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5717598"/>
              </p:ext>
            </p:extLst>
          </p:nvPr>
        </p:nvGraphicFramePr>
        <p:xfrm>
          <a:off x="2038350" y="1660524"/>
          <a:ext cx="7181851" cy="2225676"/>
        </p:xfrm>
        <a:graphic>
          <a:graphicData uri="http://schemas.openxmlformats.org/drawingml/2006/table">
            <a:tbl>
              <a:tblPr firstRow="1" bandRow="1">
                <a:tableStyleId>{F5AB1C69-6EDB-4FF4-983F-18BD219EF322}</a:tableStyleId>
              </a:tblPr>
              <a:tblGrid>
                <a:gridCol w="1436370">
                  <a:extLst>
                    <a:ext uri="{9D8B030D-6E8A-4147-A177-3AD203B41FA5}">
                      <a16:colId xmlns:a16="http://schemas.microsoft.com/office/drawing/2014/main" val="20000"/>
                    </a:ext>
                  </a:extLst>
                </a:gridCol>
                <a:gridCol w="161798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205231">
                  <a:extLst>
                    <a:ext uri="{9D8B030D-6E8A-4147-A177-3AD203B41FA5}">
                      <a16:colId xmlns:a16="http://schemas.microsoft.com/office/drawing/2014/main" val="20003"/>
                    </a:ext>
                  </a:extLst>
                </a:gridCol>
                <a:gridCol w="1436370">
                  <a:extLst>
                    <a:ext uri="{9D8B030D-6E8A-4147-A177-3AD203B41FA5}">
                      <a16:colId xmlns:a16="http://schemas.microsoft.com/office/drawing/2014/main" val="20004"/>
                    </a:ext>
                  </a:extLst>
                </a:gridCol>
              </a:tblGrid>
              <a:tr h="370946">
                <a:tc>
                  <a:txBody>
                    <a:bodyPr/>
                    <a:lstStyle/>
                    <a:p>
                      <a:r>
                        <a:rPr lang="en-US" sz="1800" dirty="0" err="1"/>
                        <a:t>EmpCode</a:t>
                      </a:r>
                      <a:endParaRPr lang="en-US" sz="1800" dirty="0"/>
                    </a:p>
                  </a:txBody>
                  <a:tcPr marL="99060" marR="99060" marT="45733" marB="45733"/>
                </a:tc>
                <a:tc>
                  <a:txBody>
                    <a:bodyPr/>
                    <a:lstStyle/>
                    <a:p>
                      <a:r>
                        <a:rPr lang="en-US" sz="1800" dirty="0" err="1"/>
                        <a:t>EmpName</a:t>
                      </a:r>
                      <a:endParaRPr lang="en-US" sz="1800" dirty="0"/>
                    </a:p>
                  </a:txBody>
                  <a:tcPr marL="99060" marR="99060" marT="45733" marB="45733"/>
                </a:tc>
                <a:tc>
                  <a:txBody>
                    <a:bodyPr/>
                    <a:lstStyle/>
                    <a:p>
                      <a:r>
                        <a:rPr lang="en-US" sz="1800" dirty="0"/>
                        <a:t>Address</a:t>
                      </a:r>
                    </a:p>
                  </a:txBody>
                  <a:tcPr marL="99060" marR="99060" marT="45733" marB="45733"/>
                </a:tc>
                <a:tc>
                  <a:txBody>
                    <a:bodyPr/>
                    <a:lstStyle/>
                    <a:p>
                      <a:r>
                        <a:rPr lang="en-US" sz="1800" dirty="0"/>
                        <a:t>Salary</a:t>
                      </a:r>
                    </a:p>
                  </a:txBody>
                  <a:tcPr marL="99060" marR="99060" marT="45733" marB="45733"/>
                </a:tc>
                <a:tc>
                  <a:txBody>
                    <a:bodyPr/>
                    <a:lstStyle/>
                    <a:p>
                      <a:r>
                        <a:rPr lang="en-US" sz="1800" dirty="0"/>
                        <a:t>Deptno</a:t>
                      </a:r>
                    </a:p>
                  </a:txBody>
                  <a:tcPr marL="99060" marR="99060" marT="45733" marB="45733"/>
                </a:tc>
                <a:extLst>
                  <a:ext uri="{0D108BD9-81ED-4DB2-BD59-A6C34878D82A}">
                    <a16:rowId xmlns:a16="http://schemas.microsoft.com/office/drawing/2014/main" val="10000"/>
                  </a:ext>
                </a:extLst>
              </a:tr>
              <a:tr h="370946">
                <a:tc>
                  <a:txBody>
                    <a:bodyPr/>
                    <a:lstStyle/>
                    <a:p>
                      <a:r>
                        <a:rPr lang="en-US" sz="1800" dirty="0"/>
                        <a:t>E001</a:t>
                      </a:r>
                    </a:p>
                  </a:txBody>
                  <a:tcPr marL="99060" marR="99060" marT="45733" marB="45733"/>
                </a:tc>
                <a:tc>
                  <a:txBody>
                    <a:bodyPr/>
                    <a:lstStyle/>
                    <a:p>
                      <a:r>
                        <a:rPr lang="en-US" sz="1800" dirty="0" err="1"/>
                        <a:t>Rajendra</a:t>
                      </a:r>
                      <a:endParaRPr lang="en-US" sz="1800" dirty="0"/>
                    </a:p>
                  </a:txBody>
                  <a:tcPr marL="99060" marR="99060" marT="45733" marB="45733"/>
                </a:tc>
                <a:tc>
                  <a:txBody>
                    <a:bodyPr/>
                    <a:lstStyle/>
                    <a:p>
                      <a:r>
                        <a:rPr lang="en-US" sz="1800" dirty="0"/>
                        <a:t>Mumbai</a:t>
                      </a:r>
                    </a:p>
                  </a:txBody>
                  <a:tcPr marL="99060" marR="99060" marT="45733" marB="45733"/>
                </a:tc>
                <a:tc>
                  <a:txBody>
                    <a:bodyPr/>
                    <a:lstStyle/>
                    <a:p>
                      <a:r>
                        <a:rPr lang="en-US" sz="1800" dirty="0"/>
                        <a:t>20000</a:t>
                      </a:r>
                    </a:p>
                  </a:txBody>
                  <a:tcPr marL="99060" marR="99060" marT="45733" marB="45733"/>
                </a:tc>
                <a:tc>
                  <a:txBody>
                    <a:bodyPr/>
                    <a:lstStyle/>
                    <a:p>
                      <a:r>
                        <a:rPr lang="en-US" sz="1800" dirty="0"/>
                        <a:t>10</a:t>
                      </a:r>
                    </a:p>
                  </a:txBody>
                  <a:tcPr marL="99060" marR="99060" marT="45733" marB="45733"/>
                </a:tc>
                <a:extLst>
                  <a:ext uri="{0D108BD9-81ED-4DB2-BD59-A6C34878D82A}">
                    <a16:rowId xmlns:a16="http://schemas.microsoft.com/office/drawing/2014/main" val="10001"/>
                  </a:ext>
                </a:extLst>
              </a:tr>
              <a:tr h="370946">
                <a:tc>
                  <a:txBody>
                    <a:bodyPr/>
                    <a:lstStyle/>
                    <a:p>
                      <a:r>
                        <a:rPr lang="en-US" sz="1800" dirty="0"/>
                        <a:t>E002</a:t>
                      </a:r>
                    </a:p>
                  </a:txBody>
                  <a:tcPr marL="99060" marR="99060" marT="45733" marB="45733"/>
                </a:tc>
                <a:tc>
                  <a:txBody>
                    <a:bodyPr/>
                    <a:lstStyle/>
                    <a:p>
                      <a:r>
                        <a:rPr lang="en-US" sz="1800" dirty="0" err="1"/>
                        <a:t>Rupesh</a:t>
                      </a:r>
                      <a:endParaRPr lang="en-US" sz="1800" dirty="0"/>
                    </a:p>
                  </a:txBody>
                  <a:tcPr marL="99060" marR="99060" marT="45733" marB="45733"/>
                </a:tc>
                <a:tc>
                  <a:txBody>
                    <a:bodyPr/>
                    <a:lstStyle/>
                    <a:p>
                      <a:r>
                        <a:rPr lang="en-US" sz="1800" dirty="0"/>
                        <a:t>Mumbai</a:t>
                      </a:r>
                    </a:p>
                  </a:txBody>
                  <a:tcPr marL="99060" marR="99060" marT="45733" marB="45733"/>
                </a:tc>
                <a:tc>
                  <a:txBody>
                    <a:bodyPr/>
                    <a:lstStyle/>
                    <a:p>
                      <a:r>
                        <a:rPr lang="en-US" sz="1800" dirty="0"/>
                        <a:t>15000</a:t>
                      </a:r>
                    </a:p>
                  </a:txBody>
                  <a:tcPr marL="99060" marR="99060" marT="45733" marB="45733"/>
                </a:tc>
                <a:tc>
                  <a:txBody>
                    <a:bodyPr/>
                    <a:lstStyle/>
                    <a:p>
                      <a:r>
                        <a:rPr lang="en-US" sz="1800" dirty="0"/>
                        <a:t>10</a:t>
                      </a:r>
                    </a:p>
                  </a:txBody>
                  <a:tcPr marL="99060" marR="99060" marT="45733" marB="45733"/>
                </a:tc>
                <a:extLst>
                  <a:ext uri="{0D108BD9-81ED-4DB2-BD59-A6C34878D82A}">
                    <a16:rowId xmlns:a16="http://schemas.microsoft.com/office/drawing/2014/main" val="10002"/>
                  </a:ext>
                </a:extLst>
              </a:tr>
              <a:tr h="370946">
                <a:tc>
                  <a:txBody>
                    <a:bodyPr/>
                    <a:lstStyle/>
                    <a:p>
                      <a:r>
                        <a:rPr lang="en-US" sz="1800" dirty="0"/>
                        <a:t>E003</a:t>
                      </a:r>
                    </a:p>
                  </a:txBody>
                  <a:tcPr marL="99060" marR="99060" marT="45733" marB="45733"/>
                </a:tc>
                <a:tc>
                  <a:txBody>
                    <a:bodyPr/>
                    <a:lstStyle/>
                    <a:p>
                      <a:r>
                        <a:rPr lang="en-US" sz="1800" dirty="0" err="1"/>
                        <a:t>Vandana</a:t>
                      </a:r>
                      <a:endParaRPr lang="en-US" sz="1800" dirty="0"/>
                    </a:p>
                  </a:txBody>
                  <a:tcPr marL="99060" marR="99060" marT="45733" marB="45733"/>
                </a:tc>
                <a:tc>
                  <a:txBody>
                    <a:bodyPr/>
                    <a:lstStyle/>
                    <a:p>
                      <a:r>
                        <a:rPr lang="en-US" sz="1800" dirty="0" err="1"/>
                        <a:t>Pune</a:t>
                      </a:r>
                      <a:endParaRPr lang="en-US" sz="1800" dirty="0"/>
                    </a:p>
                  </a:txBody>
                  <a:tcPr marL="99060" marR="99060" marT="45733" marB="45733"/>
                </a:tc>
                <a:tc>
                  <a:txBody>
                    <a:bodyPr/>
                    <a:lstStyle/>
                    <a:p>
                      <a:r>
                        <a:rPr lang="en-US" sz="1800" dirty="0"/>
                        <a:t>25000</a:t>
                      </a:r>
                    </a:p>
                  </a:txBody>
                  <a:tcPr marL="99060" marR="99060" marT="45733" marB="45733"/>
                </a:tc>
                <a:tc>
                  <a:txBody>
                    <a:bodyPr/>
                    <a:lstStyle/>
                    <a:p>
                      <a:r>
                        <a:rPr lang="en-US" sz="1800" dirty="0"/>
                        <a:t>30</a:t>
                      </a:r>
                    </a:p>
                  </a:txBody>
                  <a:tcPr marL="99060" marR="99060" marT="45733" marB="45733"/>
                </a:tc>
                <a:extLst>
                  <a:ext uri="{0D108BD9-81ED-4DB2-BD59-A6C34878D82A}">
                    <a16:rowId xmlns:a16="http://schemas.microsoft.com/office/drawing/2014/main" val="10003"/>
                  </a:ext>
                </a:extLst>
              </a:tr>
              <a:tr h="370946">
                <a:tc>
                  <a:txBody>
                    <a:bodyPr/>
                    <a:lstStyle/>
                    <a:p>
                      <a:r>
                        <a:rPr lang="en-US" sz="1800" dirty="0"/>
                        <a:t>E004</a:t>
                      </a:r>
                    </a:p>
                  </a:txBody>
                  <a:tcPr marL="99060" marR="99060" marT="45733" marB="45733"/>
                </a:tc>
                <a:tc>
                  <a:txBody>
                    <a:bodyPr/>
                    <a:lstStyle/>
                    <a:p>
                      <a:r>
                        <a:rPr lang="en-US" sz="1800" dirty="0" err="1"/>
                        <a:t>Anju</a:t>
                      </a:r>
                      <a:endParaRPr lang="en-US" sz="1800" dirty="0"/>
                    </a:p>
                  </a:txBody>
                  <a:tcPr marL="99060" marR="99060" marT="45733" marB="45733"/>
                </a:tc>
                <a:tc>
                  <a:txBody>
                    <a:bodyPr/>
                    <a:lstStyle/>
                    <a:p>
                      <a:r>
                        <a:rPr lang="en-US" sz="1800" dirty="0"/>
                        <a:t>Chennai</a:t>
                      </a:r>
                    </a:p>
                  </a:txBody>
                  <a:tcPr marL="99060" marR="99060" marT="45733" marB="45733"/>
                </a:tc>
                <a:tc>
                  <a:txBody>
                    <a:bodyPr/>
                    <a:lstStyle/>
                    <a:p>
                      <a:r>
                        <a:rPr lang="en-US" sz="1800" dirty="0"/>
                        <a:t>22000</a:t>
                      </a:r>
                    </a:p>
                  </a:txBody>
                  <a:tcPr marL="99060" marR="99060" marT="45733" marB="45733"/>
                </a:tc>
                <a:tc>
                  <a:txBody>
                    <a:bodyPr/>
                    <a:lstStyle/>
                    <a:p>
                      <a:r>
                        <a:rPr lang="en-US" sz="1800" dirty="0"/>
                        <a:t>20</a:t>
                      </a:r>
                    </a:p>
                  </a:txBody>
                  <a:tcPr marL="99060" marR="99060" marT="45733" marB="45733"/>
                </a:tc>
                <a:extLst>
                  <a:ext uri="{0D108BD9-81ED-4DB2-BD59-A6C34878D82A}">
                    <a16:rowId xmlns:a16="http://schemas.microsoft.com/office/drawing/2014/main" val="10004"/>
                  </a:ext>
                </a:extLst>
              </a:tr>
              <a:tr h="370946">
                <a:tc>
                  <a:txBody>
                    <a:bodyPr/>
                    <a:lstStyle/>
                    <a:p>
                      <a:r>
                        <a:rPr lang="en-US" sz="1800" dirty="0"/>
                        <a:t>E005</a:t>
                      </a:r>
                    </a:p>
                  </a:txBody>
                  <a:tcPr marL="99060" marR="99060" marT="45733" marB="45733"/>
                </a:tc>
                <a:tc>
                  <a:txBody>
                    <a:bodyPr/>
                    <a:lstStyle/>
                    <a:p>
                      <a:r>
                        <a:rPr lang="en-US" sz="1800" dirty="0"/>
                        <a:t>Ajay</a:t>
                      </a:r>
                    </a:p>
                  </a:txBody>
                  <a:tcPr marL="99060" marR="99060" marT="45733" marB="45733"/>
                </a:tc>
                <a:tc>
                  <a:txBody>
                    <a:bodyPr/>
                    <a:lstStyle/>
                    <a:p>
                      <a:r>
                        <a:rPr lang="en-US" sz="1800" dirty="0" err="1"/>
                        <a:t>Pune</a:t>
                      </a:r>
                      <a:endParaRPr lang="en-US" sz="1800" dirty="0"/>
                    </a:p>
                  </a:txBody>
                  <a:tcPr marL="99060" marR="99060" marT="45733" marB="45733"/>
                </a:tc>
                <a:tc>
                  <a:txBody>
                    <a:bodyPr/>
                    <a:lstStyle/>
                    <a:p>
                      <a:r>
                        <a:rPr lang="en-US" sz="1800" dirty="0"/>
                        <a:t>35000</a:t>
                      </a:r>
                    </a:p>
                  </a:txBody>
                  <a:tcPr marL="99060" marR="99060" marT="45733" marB="45733"/>
                </a:tc>
                <a:tc>
                  <a:txBody>
                    <a:bodyPr/>
                    <a:lstStyle/>
                    <a:p>
                      <a:r>
                        <a:rPr lang="en-US" sz="1800" dirty="0"/>
                        <a:t>30</a:t>
                      </a:r>
                    </a:p>
                  </a:txBody>
                  <a:tcPr marL="99060" marR="99060" marT="45733" marB="45733"/>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70283320"/>
              </p:ext>
            </p:extLst>
          </p:nvPr>
        </p:nvGraphicFramePr>
        <p:xfrm>
          <a:off x="2133601" y="4572000"/>
          <a:ext cx="4540251" cy="1482724"/>
        </p:xfrm>
        <a:graphic>
          <a:graphicData uri="http://schemas.openxmlformats.org/drawingml/2006/table">
            <a:tbl>
              <a:tblPr firstRow="1" bandRow="1">
                <a:tableStyleId>{F5AB1C69-6EDB-4FF4-983F-18BD219EF322}</a:tableStyleId>
              </a:tblPr>
              <a:tblGrid>
                <a:gridCol w="1513417">
                  <a:extLst>
                    <a:ext uri="{9D8B030D-6E8A-4147-A177-3AD203B41FA5}">
                      <a16:colId xmlns:a16="http://schemas.microsoft.com/office/drawing/2014/main" val="20000"/>
                    </a:ext>
                  </a:extLst>
                </a:gridCol>
                <a:gridCol w="1513417">
                  <a:extLst>
                    <a:ext uri="{9D8B030D-6E8A-4147-A177-3AD203B41FA5}">
                      <a16:colId xmlns:a16="http://schemas.microsoft.com/office/drawing/2014/main" val="20001"/>
                    </a:ext>
                  </a:extLst>
                </a:gridCol>
                <a:gridCol w="1513417">
                  <a:extLst>
                    <a:ext uri="{9D8B030D-6E8A-4147-A177-3AD203B41FA5}">
                      <a16:colId xmlns:a16="http://schemas.microsoft.com/office/drawing/2014/main" val="20002"/>
                    </a:ext>
                  </a:extLst>
                </a:gridCol>
              </a:tblGrid>
              <a:tr h="370681">
                <a:tc>
                  <a:txBody>
                    <a:bodyPr/>
                    <a:lstStyle/>
                    <a:p>
                      <a:r>
                        <a:rPr lang="en-US" sz="1800" dirty="0"/>
                        <a:t>Deptno</a:t>
                      </a:r>
                    </a:p>
                  </a:txBody>
                  <a:tcPr marL="99060" marR="99060" marT="45700" marB="45700"/>
                </a:tc>
                <a:tc>
                  <a:txBody>
                    <a:bodyPr/>
                    <a:lstStyle/>
                    <a:p>
                      <a:r>
                        <a:rPr lang="en-US" sz="1800" dirty="0" err="1"/>
                        <a:t>Dname</a:t>
                      </a:r>
                      <a:endParaRPr lang="en-US" sz="1800" dirty="0"/>
                    </a:p>
                  </a:txBody>
                  <a:tcPr marL="99060" marR="99060" marT="45700" marB="45700"/>
                </a:tc>
                <a:tc>
                  <a:txBody>
                    <a:bodyPr/>
                    <a:lstStyle/>
                    <a:p>
                      <a:r>
                        <a:rPr lang="en-US" sz="1800" dirty="0"/>
                        <a:t>Location</a:t>
                      </a:r>
                    </a:p>
                  </a:txBody>
                  <a:tcPr marL="99060" marR="99060" marT="45700" marB="45700"/>
                </a:tc>
                <a:extLst>
                  <a:ext uri="{0D108BD9-81ED-4DB2-BD59-A6C34878D82A}">
                    <a16:rowId xmlns:a16="http://schemas.microsoft.com/office/drawing/2014/main" val="10000"/>
                  </a:ext>
                </a:extLst>
              </a:tr>
              <a:tr h="370681">
                <a:tc>
                  <a:txBody>
                    <a:bodyPr/>
                    <a:lstStyle/>
                    <a:p>
                      <a:r>
                        <a:rPr lang="en-US" sz="1800" dirty="0"/>
                        <a:t>10</a:t>
                      </a:r>
                    </a:p>
                  </a:txBody>
                  <a:tcPr marL="99060" marR="99060" marT="45700" marB="45700"/>
                </a:tc>
                <a:tc>
                  <a:txBody>
                    <a:bodyPr/>
                    <a:lstStyle/>
                    <a:p>
                      <a:r>
                        <a:rPr lang="en-US" sz="1800" dirty="0"/>
                        <a:t>Admin</a:t>
                      </a:r>
                    </a:p>
                  </a:txBody>
                  <a:tcPr marL="99060" marR="99060" marT="45700" marB="45700"/>
                </a:tc>
                <a:tc>
                  <a:txBody>
                    <a:bodyPr/>
                    <a:lstStyle/>
                    <a:p>
                      <a:r>
                        <a:rPr lang="en-US" sz="1800" dirty="0"/>
                        <a:t>Mumbai</a:t>
                      </a:r>
                    </a:p>
                  </a:txBody>
                  <a:tcPr marL="99060" marR="99060" marT="45700" marB="45700"/>
                </a:tc>
                <a:extLst>
                  <a:ext uri="{0D108BD9-81ED-4DB2-BD59-A6C34878D82A}">
                    <a16:rowId xmlns:a16="http://schemas.microsoft.com/office/drawing/2014/main" val="10001"/>
                  </a:ext>
                </a:extLst>
              </a:tr>
              <a:tr h="370681">
                <a:tc>
                  <a:txBody>
                    <a:bodyPr/>
                    <a:lstStyle/>
                    <a:p>
                      <a:r>
                        <a:rPr lang="en-US" sz="1800" dirty="0"/>
                        <a:t>20</a:t>
                      </a:r>
                    </a:p>
                  </a:txBody>
                  <a:tcPr marL="99060" marR="99060" marT="45700" marB="45700"/>
                </a:tc>
                <a:tc>
                  <a:txBody>
                    <a:bodyPr/>
                    <a:lstStyle/>
                    <a:p>
                      <a:r>
                        <a:rPr lang="en-US" sz="1800" dirty="0"/>
                        <a:t>IT</a:t>
                      </a:r>
                    </a:p>
                  </a:txBody>
                  <a:tcPr marL="99060" marR="99060" marT="45700" marB="45700"/>
                </a:tc>
                <a:tc>
                  <a:txBody>
                    <a:bodyPr/>
                    <a:lstStyle/>
                    <a:p>
                      <a:r>
                        <a:rPr lang="en-US" sz="1800" dirty="0" err="1"/>
                        <a:t>Pune</a:t>
                      </a:r>
                      <a:endParaRPr lang="en-US" sz="1800" dirty="0"/>
                    </a:p>
                  </a:txBody>
                  <a:tcPr marL="99060" marR="99060" marT="45700" marB="45700"/>
                </a:tc>
                <a:extLst>
                  <a:ext uri="{0D108BD9-81ED-4DB2-BD59-A6C34878D82A}">
                    <a16:rowId xmlns:a16="http://schemas.microsoft.com/office/drawing/2014/main" val="10002"/>
                  </a:ext>
                </a:extLst>
              </a:tr>
              <a:tr h="370681">
                <a:tc>
                  <a:txBody>
                    <a:bodyPr/>
                    <a:lstStyle/>
                    <a:p>
                      <a:r>
                        <a:rPr lang="en-US" sz="1800" dirty="0"/>
                        <a:t>30</a:t>
                      </a:r>
                    </a:p>
                  </a:txBody>
                  <a:tcPr marL="99060" marR="99060" marT="45700" marB="45700"/>
                </a:tc>
                <a:tc>
                  <a:txBody>
                    <a:bodyPr/>
                    <a:lstStyle/>
                    <a:p>
                      <a:r>
                        <a:rPr lang="en-US" sz="1800" dirty="0"/>
                        <a:t>Sales</a:t>
                      </a:r>
                    </a:p>
                  </a:txBody>
                  <a:tcPr marL="99060" marR="99060" marT="45700" marB="45700"/>
                </a:tc>
                <a:tc>
                  <a:txBody>
                    <a:bodyPr/>
                    <a:lstStyle/>
                    <a:p>
                      <a:r>
                        <a:rPr lang="en-US" sz="1800" dirty="0"/>
                        <a:t>Chennai</a:t>
                      </a:r>
                    </a:p>
                  </a:txBody>
                  <a:tcPr marL="99060" marR="99060" marT="45700" marB="45700"/>
                </a:tc>
                <a:extLst>
                  <a:ext uri="{0D108BD9-81ED-4DB2-BD59-A6C34878D82A}">
                    <a16:rowId xmlns:a16="http://schemas.microsoft.com/office/drawing/2014/main" val="10003"/>
                  </a:ext>
                </a:extLst>
              </a:tr>
            </a:tbl>
          </a:graphicData>
        </a:graphic>
      </p:graphicFrame>
      <p:grpSp>
        <p:nvGrpSpPr>
          <p:cNvPr id="8" name="Group 23"/>
          <p:cNvGrpSpPr>
            <a:grpSpLocks/>
          </p:cNvGrpSpPr>
          <p:nvPr/>
        </p:nvGrpSpPr>
        <p:grpSpPr bwMode="auto">
          <a:xfrm>
            <a:off x="3330576" y="1293812"/>
            <a:ext cx="6194425" cy="3278188"/>
            <a:chOff x="1370806" y="990600"/>
            <a:chExt cx="5717382" cy="3277394"/>
          </a:xfrm>
        </p:grpSpPr>
        <p:cxnSp>
          <p:nvCxnSpPr>
            <p:cNvPr id="9" name="Straight Connector 12"/>
            <p:cNvCxnSpPr>
              <a:cxnSpLocks noChangeShapeType="1"/>
            </p:cNvCxnSpPr>
            <p:nvPr/>
          </p:nvCxnSpPr>
          <p:spPr bwMode="auto">
            <a:xfrm rot="5400000">
              <a:off x="5448735" y="1181100"/>
              <a:ext cx="381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14"/>
            <p:cNvCxnSpPr>
              <a:cxnSpLocks noChangeShapeType="1"/>
            </p:cNvCxnSpPr>
            <p:nvPr/>
          </p:nvCxnSpPr>
          <p:spPr bwMode="auto">
            <a:xfrm>
              <a:off x="5639235" y="990600"/>
              <a:ext cx="1448159"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6"/>
            <p:cNvCxnSpPr>
              <a:cxnSpLocks noChangeShapeType="1"/>
            </p:cNvCxnSpPr>
            <p:nvPr/>
          </p:nvCxnSpPr>
          <p:spPr bwMode="auto">
            <a:xfrm rot="5400000">
              <a:off x="5639594" y="2438400"/>
              <a:ext cx="2895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18"/>
            <p:cNvCxnSpPr>
              <a:cxnSpLocks noChangeShapeType="1"/>
            </p:cNvCxnSpPr>
            <p:nvPr/>
          </p:nvCxnSpPr>
          <p:spPr bwMode="auto">
            <a:xfrm rot="10800000">
              <a:off x="1371601" y="3886200"/>
              <a:ext cx="5715793"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Arrow Connector 22"/>
            <p:cNvCxnSpPr>
              <a:cxnSpLocks noChangeShapeType="1"/>
            </p:cNvCxnSpPr>
            <p:nvPr/>
          </p:nvCxnSpPr>
          <p:spPr bwMode="auto">
            <a:xfrm rot="5400000">
              <a:off x="1181100" y="4076700"/>
              <a:ext cx="381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4" name="Rectangle 13"/>
          <p:cNvSpPr/>
          <p:nvPr/>
        </p:nvSpPr>
        <p:spPr>
          <a:xfrm>
            <a:off x="6934201" y="4991101"/>
            <a:ext cx="3581400" cy="646331"/>
          </a:xfrm>
          <a:prstGeom prst="rect">
            <a:avLst/>
          </a:prstGeom>
        </p:spPr>
        <p:txBody>
          <a:bodyPr wrap="square">
            <a:spAutoFit/>
          </a:bodyPr>
          <a:lstStyle/>
          <a:p>
            <a:r>
              <a:rPr lang="en-US" altLang="en-US" dirty="0">
                <a:latin typeface="Candara" panose="020E0502030303020204" pitchFamily="34" charset="0"/>
              </a:rPr>
              <a:t>A relationship is an </a:t>
            </a:r>
            <a:r>
              <a:rPr lang="en-US" altLang="en-US" u="sng" dirty="0">
                <a:latin typeface="Candara" panose="020E0502030303020204" pitchFamily="34" charset="0"/>
              </a:rPr>
              <a:t>association</a:t>
            </a:r>
            <a:r>
              <a:rPr lang="en-US" altLang="en-US" dirty="0">
                <a:latin typeface="Candara" panose="020E0502030303020204" pitchFamily="34" charset="0"/>
              </a:rPr>
              <a:t> </a:t>
            </a:r>
            <a:br>
              <a:rPr lang="en-US" altLang="en-US" dirty="0">
                <a:latin typeface="Candara" panose="020E0502030303020204" pitchFamily="34" charset="0"/>
              </a:rPr>
            </a:br>
            <a:r>
              <a:rPr lang="en-US" altLang="en-US" dirty="0">
                <a:latin typeface="Candara" panose="020E0502030303020204" pitchFamily="34" charset="0"/>
              </a:rPr>
              <a:t>    between two or more tables.</a:t>
            </a:r>
          </a:p>
        </p:txBody>
      </p:sp>
    </p:spTree>
    <p:extLst>
      <p:ext uri="{BB962C8B-B14F-4D97-AF65-F5344CB8AC3E}">
        <p14:creationId xmlns:p14="http://schemas.microsoft.com/office/powerpoint/2010/main" val="419828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Content Placeholder 2"/>
          <p:cNvSpPr>
            <a:spLocks noGrp="1"/>
          </p:cNvSpPr>
          <p:nvPr>
            <p:ph idx="1"/>
          </p:nvPr>
        </p:nvSpPr>
        <p:spPr/>
        <p:txBody>
          <a:bodyPr>
            <a:normAutofit/>
          </a:bodyPr>
          <a:lstStyle/>
          <a:p>
            <a:r>
              <a:rPr lang="en-US" dirty="0"/>
              <a:t>Keys are fundamental part of relational database because they enable tables in the database to be related with each other.</a:t>
            </a:r>
          </a:p>
          <a:p>
            <a:r>
              <a:rPr lang="en-US" dirty="0"/>
              <a:t>Types of keys are:</a:t>
            </a:r>
          </a:p>
          <a:p>
            <a:pPr lvl="1"/>
            <a:r>
              <a:rPr lang="en-US" sz="2600" b="1" dirty="0"/>
              <a:t>Primary Key</a:t>
            </a:r>
          </a:p>
          <a:p>
            <a:pPr marL="548640" lvl="2" indent="0">
              <a:buNone/>
            </a:pPr>
            <a:r>
              <a:rPr lang="en-US" sz="2300" dirty="0"/>
              <a:t>Primary key is a key that uniquely identify each record in a table. It cannot be NULL.</a:t>
            </a:r>
          </a:p>
          <a:p>
            <a:pPr lvl="1"/>
            <a:r>
              <a:rPr lang="en-US" sz="2600" b="1" dirty="0"/>
              <a:t>Composite Key</a:t>
            </a:r>
          </a:p>
          <a:p>
            <a:pPr marL="548640" lvl="2" indent="0">
              <a:buNone/>
            </a:pPr>
            <a:r>
              <a:rPr lang="en-US" sz="2300" dirty="0"/>
              <a:t>Key that consist of two or more columns that uniquely identify an entity occurrence is called Composite key.</a:t>
            </a:r>
          </a:p>
          <a:p>
            <a:pPr lvl="1"/>
            <a:r>
              <a:rPr lang="en-US" sz="2600" b="1" dirty="0"/>
              <a:t>Foreign Key</a:t>
            </a:r>
          </a:p>
          <a:p>
            <a:pPr marL="548640" lvl="2" indent="0">
              <a:buNone/>
            </a:pPr>
            <a:r>
              <a:rPr lang="en-US" sz="2300" dirty="0"/>
              <a:t>A foreign key is  column or set of columns in a table whose values match a primary key in another table.</a:t>
            </a:r>
          </a:p>
        </p:txBody>
      </p:sp>
      <p:sp>
        <p:nvSpPr>
          <p:cNvPr id="5" name="Slide Number Placeholder 4"/>
          <p:cNvSpPr>
            <a:spLocks noGrp="1"/>
          </p:cNvSpPr>
          <p:nvPr>
            <p:ph type="sldNum" sz="quarter" idx="12"/>
          </p:nvPr>
        </p:nvSpPr>
        <p:spPr/>
        <p:txBody>
          <a:bodyPr/>
          <a:lstStyle/>
          <a:p>
            <a:fld id="{1E218C5A-AA56-4136-94E6-BAA98D2AAD9B}" type="slidenum">
              <a:rPr lang="en-US" smtClean="0"/>
              <a:t>18</a:t>
            </a:fld>
            <a:endParaRPr lang="en-US"/>
          </a:p>
        </p:txBody>
      </p:sp>
    </p:spTree>
    <p:extLst>
      <p:ext uri="{BB962C8B-B14F-4D97-AF65-F5344CB8AC3E}">
        <p14:creationId xmlns:p14="http://schemas.microsoft.com/office/powerpoint/2010/main" val="389152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Keys continue…</a:t>
            </a:r>
            <a:endParaRPr lang="en-US" dirty="0"/>
          </a:p>
        </p:txBody>
      </p:sp>
      <p:sp>
        <p:nvSpPr>
          <p:cNvPr id="3" name="Content Placeholder 2"/>
          <p:cNvSpPr>
            <a:spLocks noGrp="1"/>
          </p:cNvSpPr>
          <p:nvPr>
            <p:ph idx="1"/>
          </p:nvPr>
        </p:nvSpPr>
        <p:spPr/>
        <p:txBody>
          <a:bodyPr>
            <a:normAutofit/>
          </a:bodyPr>
          <a:lstStyle/>
          <a:p>
            <a:r>
              <a:rPr lang="en-US" sz="2800" dirty="0"/>
              <a:t>Candidate Key</a:t>
            </a:r>
          </a:p>
          <a:p>
            <a:pPr lvl="1"/>
            <a:r>
              <a:rPr lang="en-US" sz="2400" dirty="0"/>
              <a:t>Candidate keys are defined as the set of fields from which primary key can be selected.</a:t>
            </a:r>
          </a:p>
          <a:p>
            <a:r>
              <a:rPr lang="en-US" sz="2800" dirty="0"/>
              <a:t>Alternate Key</a:t>
            </a:r>
          </a:p>
          <a:p>
            <a:pPr lvl="1"/>
            <a:r>
              <a:rPr lang="en-US" sz="2400" dirty="0"/>
              <a:t>The candidate keys that are not selected as primary key are known as alternate keys.</a:t>
            </a:r>
          </a:p>
          <a:p>
            <a:r>
              <a:rPr lang="en-US" sz="2800" dirty="0"/>
              <a:t>Super Key</a:t>
            </a:r>
          </a:p>
          <a:p>
            <a:pPr lvl="1"/>
            <a:r>
              <a:rPr lang="en-US" sz="2400" dirty="0"/>
              <a:t>Super key is a column or combination of columns that identifies a record within the table.</a:t>
            </a:r>
          </a:p>
        </p:txBody>
      </p:sp>
      <p:sp>
        <p:nvSpPr>
          <p:cNvPr id="5" name="Slide Number Placeholder 4"/>
          <p:cNvSpPr>
            <a:spLocks noGrp="1"/>
          </p:cNvSpPr>
          <p:nvPr>
            <p:ph type="sldNum" sz="quarter" idx="12"/>
          </p:nvPr>
        </p:nvSpPr>
        <p:spPr/>
        <p:txBody>
          <a:bodyPr/>
          <a:lstStyle/>
          <a:p>
            <a:fld id="{1E218C5A-AA56-4136-94E6-BAA98D2AAD9B}" type="slidenum">
              <a:rPr lang="en-US" smtClean="0"/>
              <a:pPr/>
              <a:t>19</a:t>
            </a:fld>
            <a:endParaRPr lang="en-US"/>
          </a:p>
        </p:txBody>
      </p:sp>
    </p:spTree>
    <p:extLst>
      <p:ext uri="{BB962C8B-B14F-4D97-AF65-F5344CB8AC3E}">
        <p14:creationId xmlns:p14="http://schemas.microsoft.com/office/powerpoint/2010/main" val="49831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04546197"/>
              </p:ext>
            </p:extLst>
          </p:nvPr>
        </p:nvGraphicFramePr>
        <p:xfrm>
          <a:off x="838200" y="1264920"/>
          <a:ext cx="10515600" cy="4450080"/>
        </p:xfrm>
        <a:graphic>
          <a:graphicData uri="http://schemas.openxmlformats.org/drawingml/2006/table">
            <a:tbl>
              <a:tblPr firstRow="1" bandRow="1">
                <a:tableStyleId>{C083E6E3-FA7D-4D7B-A595-EF9225AFEA82}</a:tableStyleId>
              </a:tblPr>
              <a:tblGrid>
                <a:gridCol w="1524000">
                  <a:extLst>
                    <a:ext uri="{9D8B030D-6E8A-4147-A177-3AD203B41FA5}">
                      <a16:colId xmlns:a16="http://schemas.microsoft.com/office/drawing/2014/main" val="20000"/>
                    </a:ext>
                  </a:extLst>
                </a:gridCol>
                <a:gridCol w="8991600">
                  <a:extLst>
                    <a:ext uri="{9D8B030D-6E8A-4147-A177-3AD203B41FA5}">
                      <a16:colId xmlns:a16="http://schemas.microsoft.com/office/drawing/2014/main" val="20001"/>
                    </a:ext>
                  </a:extLst>
                </a:gridCol>
              </a:tblGrid>
              <a:tr h="370840">
                <a:tc>
                  <a:txBody>
                    <a:bodyPr/>
                    <a:lstStyle/>
                    <a:p>
                      <a:r>
                        <a:rPr lang="en-US" sz="1500" dirty="0"/>
                        <a:t>Module</a:t>
                      </a:r>
                    </a:p>
                  </a:txBody>
                  <a:tcPr marL="87630" marR="87630"/>
                </a:tc>
                <a:tc>
                  <a:txBody>
                    <a:bodyPr/>
                    <a:lstStyle/>
                    <a:p>
                      <a:r>
                        <a:rPr lang="en-US" sz="1500" dirty="0"/>
                        <a:t>Topic</a:t>
                      </a:r>
                    </a:p>
                  </a:txBody>
                  <a:tcPr marL="87630" marR="87630"/>
                </a:tc>
                <a:extLst>
                  <a:ext uri="{0D108BD9-81ED-4DB2-BD59-A6C34878D82A}">
                    <a16:rowId xmlns:a16="http://schemas.microsoft.com/office/drawing/2014/main" val="10000"/>
                  </a:ext>
                </a:extLst>
              </a:tr>
              <a:tr h="370840">
                <a:tc>
                  <a:txBody>
                    <a:bodyPr/>
                    <a:lstStyle/>
                    <a:p>
                      <a:r>
                        <a:rPr lang="en-US" sz="1500" dirty="0"/>
                        <a:t>Module</a:t>
                      </a:r>
                      <a:r>
                        <a:rPr lang="en-US" sz="1500" baseline="0" dirty="0"/>
                        <a:t> 1:</a:t>
                      </a:r>
                      <a:endParaRPr lang="en-US" sz="1500" dirty="0"/>
                    </a:p>
                  </a:txBody>
                  <a:tcPr marL="87630" marR="87630" marT="45714" marB="45714"/>
                </a:tc>
                <a:tc>
                  <a:txBody>
                    <a:bodyPr/>
                    <a:lstStyle/>
                    <a:p>
                      <a:r>
                        <a:rPr kumimoji="0" lang="en-US" sz="1500" kern="1200" dirty="0">
                          <a:solidFill>
                            <a:schemeClr val="tx1"/>
                          </a:solidFill>
                          <a:effectLst/>
                          <a:latin typeface="+mn-lt"/>
                          <a:ea typeface="+mn-ea"/>
                          <a:cs typeface="+mn-cs"/>
                        </a:rPr>
                        <a:t>DBMS</a:t>
                      </a:r>
                      <a:r>
                        <a:rPr kumimoji="0" lang="en-US" sz="1500" kern="1200" baseline="0" dirty="0">
                          <a:solidFill>
                            <a:schemeClr val="tx1"/>
                          </a:solidFill>
                          <a:effectLst/>
                          <a:latin typeface="+mn-lt"/>
                          <a:ea typeface="+mn-ea"/>
                          <a:cs typeface="+mn-cs"/>
                        </a:rPr>
                        <a:t> &amp; RDBMS</a:t>
                      </a:r>
                      <a:r>
                        <a:rPr kumimoji="0" lang="en-US" sz="1500" kern="1200" dirty="0">
                          <a:solidFill>
                            <a:schemeClr val="tx1"/>
                          </a:solidFill>
                          <a:effectLst/>
                          <a:latin typeface="+mn-lt"/>
                          <a:ea typeface="+mn-ea"/>
                          <a:cs typeface="+mn-cs"/>
                        </a:rPr>
                        <a:t> Concepts</a:t>
                      </a:r>
                      <a:endParaRPr lang="en-US" sz="1500" dirty="0"/>
                    </a:p>
                  </a:txBody>
                  <a:tcPr marL="87630" marR="87630"/>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t>Module</a:t>
                      </a:r>
                      <a:r>
                        <a:rPr lang="en-US" sz="1500" baseline="0" dirty="0"/>
                        <a:t> 2:</a:t>
                      </a:r>
                      <a:endParaRPr lang="en-US" sz="1500" dirty="0"/>
                    </a:p>
                  </a:txBody>
                  <a:tcPr marL="87630" marR="87630" marT="45714" marB="45714"/>
                </a:tc>
                <a:tc>
                  <a:txBody>
                    <a:bodyPr/>
                    <a:lstStyle/>
                    <a:p>
                      <a:r>
                        <a:rPr lang="pt-BR" sz="1500" dirty="0"/>
                        <a:t>Building a Logical Database Model (E-R diagrams)</a:t>
                      </a:r>
                      <a:endParaRPr lang="en-US" sz="1500" dirty="0"/>
                    </a:p>
                  </a:txBody>
                  <a:tcPr marL="87630" marR="87630"/>
                </a:tc>
                <a:extLst>
                  <a:ext uri="{0D108BD9-81ED-4DB2-BD59-A6C34878D82A}">
                    <a16:rowId xmlns:a16="http://schemas.microsoft.com/office/drawing/2014/main" val="10002"/>
                  </a:ext>
                </a:extLst>
              </a:tr>
              <a:tr h="370840">
                <a:tc>
                  <a:txBody>
                    <a:bodyPr/>
                    <a:lstStyle/>
                    <a:p>
                      <a:r>
                        <a:rPr lang="en-US" sz="1500" dirty="0"/>
                        <a:t>Module</a:t>
                      </a:r>
                      <a:r>
                        <a:rPr lang="en-US" sz="1500" baseline="0" dirty="0"/>
                        <a:t> 3:</a:t>
                      </a:r>
                      <a:endParaRPr lang="en-US" sz="1500" dirty="0"/>
                    </a:p>
                  </a:txBody>
                  <a:tcPr marL="87630" marR="87630" marT="45714" marB="45714"/>
                </a:tc>
                <a:tc>
                  <a:txBody>
                    <a:bodyPr/>
                    <a:lstStyle/>
                    <a:p>
                      <a:r>
                        <a:rPr lang="en-US" sz="1500" dirty="0"/>
                        <a:t>Database Normalization</a:t>
                      </a:r>
                    </a:p>
                  </a:txBody>
                  <a:tcPr marL="87630" marR="87630"/>
                </a:tc>
                <a:extLst>
                  <a:ext uri="{0D108BD9-81ED-4DB2-BD59-A6C34878D82A}">
                    <a16:rowId xmlns:a16="http://schemas.microsoft.com/office/drawing/2014/main" val="10003"/>
                  </a:ext>
                </a:extLst>
              </a:tr>
              <a:tr h="370840">
                <a:tc>
                  <a:txBody>
                    <a:bodyPr/>
                    <a:lstStyle/>
                    <a:p>
                      <a:r>
                        <a:rPr lang="en-US" sz="1500" dirty="0"/>
                        <a:t>Module</a:t>
                      </a:r>
                      <a:r>
                        <a:rPr lang="en-US" sz="1500" baseline="0" dirty="0"/>
                        <a:t> 4:</a:t>
                      </a:r>
                      <a:endParaRPr lang="en-US" sz="1500" dirty="0"/>
                    </a:p>
                  </a:txBody>
                  <a:tcPr marL="87630" marR="87630" marT="45714" marB="45714"/>
                </a:tc>
                <a:tc>
                  <a:txBody>
                    <a:bodyPr/>
                    <a:lstStyle/>
                    <a:p>
                      <a:r>
                        <a:rPr lang="en-US" sz="1500" dirty="0"/>
                        <a:t>Getting Started with Oracle</a:t>
                      </a:r>
                    </a:p>
                  </a:txBody>
                  <a:tcPr marL="87630" marR="87630"/>
                </a:tc>
                <a:extLst>
                  <a:ext uri="{0D108BD9-81ED-4DB2-BD59-A6C34878D82A}">
                    <a16:rowId xmlns:a16="http://schemas.microsoft.com/office/drawing/2014/main" val="10004"/>
                  </a:ext>
                </a:extLst>
              </a:tr>
              <a:tr h="370840">
                <a:tc>
                  <a:txBody>
                    <a:bodyPr/>
                    <a:lstStyle/>
                    <a:p>
                      <a:r>
                        <a:rPr lang="en-US" sz="1500" dirty="0"/>
                        <a:t>Module</a:t>
                      </a:r>
                      <a:r>
                        <a:rPr lang="en-US" sz="1500" baseline="0" dirty="0"/>
                        <a:t> 5:</a:t>
                      </a:r>
                      <a:endParaRPr lang="en-US" sz="1500" dirty="0"/>
                    </a:p>
                  </a:txBody>
                  <a:tcPr marL="87630" marR="87630" marT="45714" marB="45714"/>
                </a:tc>
                <a:tc>
                  <a:txBody>
                    <a:bodyPr/>
                    <a:lstStyle/>
                    <a:p>
                      <a:r>
                        <a:rPr lang="en-US" sz="1500" dirty="0"/>
                        <a:t>Data Retrieval and Ordering the Output</a:t>
                      </a:r>
                    </a:p>
                  </a:txBody>
                  <a:tcPr marL="87630" marR="87630"/>
                </a:tc>
                <a:extLst>
                  <a:ext uri="{0D108BD9-81ED-4DB2-BD59-A6C34878D82A}">
                    <a16:rowId xmlns:a16="http://schemas.microsoft.com/office/drawing/2014/main" val="10005"/>
                  </a:ext>
                </a:extLst>
              </a:tr>
              <a:tr h="370840">
                <a:tc>
                  <a:txBody>
                    <a:bodyPr/>
                    <a:lstStyle/>
                    <a:p>
                      <a:r>
                        <a:rPr lang="en-US" sz="1500" dirty="0"/>
                        <a:t>Module</a:t>
                      </a:r>
                      <a:r>
                        <a:rPr lang="en-US" sz="1500" baseline="0" dirty="0"/>
                        <a:t> 6:</a:t>
                      </a:r>
                      <a:endParaRPr lang="en-US" sz="1500" dirty="0"/>
                    </a:p>
                  </a:txBody>
                  <a:tcPr marL="87630" marR="87630" marT="45714" marB="45714"/>
                </a:tc>
                <a:tc>
                  <a:txBody>
                    <a:bodyPr/>
                    <a:lstStyle/>
                    <a:p>
                      <a:r>
                        <a:rPr kumimoji="0" lang="en-US" sz="1500" kern="1200" dirty="0">
                          <a:solidFill>
                            <a:schemeClr val="tx1"/>
                          </a:solidFill>
                          <a:effectLst/>
                          <a:latin typeface="+mn-lt"/>
                          <a:ea typeface="+mn-ea"/>
                          <a:cs typeface="+mn-cs"/>
                        </a:rPr>
                        <a:t>Creating Table Structures</a:t>
                      </a:r>
                      <a:endParaRPr lang="en-US" sz="1500" dirty="0"/>
                    </a:p>
                  </a:txBody>
                  <a:tcPr marL="87630" marR="87630"/>
                </a:tc>
                <a:extLst>
                  <a:ext uri="{0D108BD9-81ED-4DB2-BD59-A6C34878D82A}">
                    <a16:rowId xmlns:a16="http://schemas.microsoft.com/office/drawing/2014/main" val="10006"/>
                  </a:ext>
                </a:extLst>
              </a:tr>
              <a:tr h="370840">
                <a:tc>
                  <a:txBody>
                    <a:bodyPr/>
                    <a:lstStyle/>
                    <a:p>
                      <a:r>
                        <a:rPr lang="en-US" sz="1500" dirty="0"/>
                        <a:t>Module</a:t>
                      </a:r>
                      <a:r>
                        <a:rPr lang="en-US" sz="1500" baseline="0" dirty="0"/>
                        <a:t> 7:</a:t>
                      </a:r>
                      <a:endParaRPr lang="en-US" sz="1500" dirty="0"/>
                    </a:p>
                  </a:txBody>
                  <a:tcPr marL="87630" marR="87630" marT="45714" marB="45714"/>
                </a:tc>
                <a:tc>
                  <a:txBody>
                    <a:bodyPr/>
                    <a:lstStyle/>
                    <a:p>
                      <a:r>
                        <a:rPr kumimoji="0" lang="en-US" sz="1500" kern="1200" dirty="0">
                          <a:solidFill>
                            <a:schemeClr val="tx1"/>
                          </a:solidFill>
                          <a:effectLst/>
                          <a:latin typeface="+mn-lt"/>
                          <a:ea typeface="+mn-ea"/>
                          <a:cs typeface="+mn-cs"/>
                        </a:rPr>
                        <a:t>Inserting, Modifying and Deleting Data</a:t>
                      </a:r>
                      <a:endParaRPr lang="en-US" sz="1500" dirty="0"/>
                    </a:p>
                  </a:txBody>
                  <a:tcPr marL="87630" marR="87630"/>
                </a:tc>
                <a:extLst>
                  <a:ext uri="{0D108BD9-81ED-4DB2-BD59-A6C34878D82A}">
                    <a16:rowId xmlns:a16="http://schemas.microsoft.com/office/drawing/2014/main" val="10007"/>
                  </a:ext>
                </a:extLst>
              </a:tr>
              <a:tr h="370840">
                <a:tc>
                  <a:txBody>
                    <a:bodyPr/>
                    <a:lstStyle/>
                    <a:p>
                      <a:r>
                        <a:rPr lang="en-US" sz="1500" dirty="0"/>
                        <a:t>Module</a:t>
                      </a:r>
                      <a:r>
                        <a:rPr lang="en-US" sz="1500" baseline="0" dirty="0"/>
                        <a:t> 8:</a:t>
                      </a:r>
                      <a:endParaRPr lang="en-US" sz="1500" dirty="0"/>
                    </a:p>
                  </a:txBody>
                  <a:tcPr marL="87630" marR="87630"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a:solidFill>
                            <a:schemeClr val="tx1"/>
                          </a:solidFill>
                          <a:effectLst/>
                          <a:latin typeface="+mn-lt"/>
                          <a:ea typeface="+mn-ea"/>
                          <a:cs typeface="+mn-cs"/>
                        </a:rPr>
                        <a:t>Modifying Table Structure</a:t>
                      </a:r>
                      <a:endParaRPr lang="en-US" sz="1500" dirty="0"/>
                    </a:p>
                  </a:txBody>
                  <a:tcPr marL="87630" marR="87630"/>
                </a:tc>
                <a:extLst>
                  <a:ext uri="{0D108BD9-81ED-4DB2-BD59-A6C34878D82A}">
                    <a16:rowId xmlns:a16="http://schemas.microsoft.com/office/drawing/2014/main" val="10008"/>
                  </a:ext>
                </a:extLst>
              </a:tr>
              <a:tr h="370840">
                <a:tc>
                  <a:txBody>
                    <a:bodyPr/>
                    <a:lstStyle/>
                    <a:p>
                      <a:r>
                        <a:rPr lang="en-US" sz="1500" dirty="0"/>
                        <a:t>Module</a:t>
                      </a:r>
                      <a:r>
                        <a:rPr lang="en-US" sz="1500" baseline="0" dirty="0"/>
                        <a:t> 9:</a:t>
                      </a:r>
                      <a:endParaRPr lang="en-US" sz="1500" dirty="0"/>
                    </a:p>
                  </a:txBody>
                  <a:tcPr marL="87630" marR="87630" marT="45714" marB="45714"/>
                </a:tc>
                <a:tc>
                  <a:txBody>
                    <a:bodyPr/>
                    <a:lstStyle/>
                    <a:p>
                      <a:r>
                        <a:rPr lang="en-US" altLang="en-US" sz="1500" dirty="0"/>
                        <a:t>Integrity Constraints</a:t>
                      </a:r>
                      <a:endParaRPr lang="en-US" sz="1500" dirty="0"/>
                    </a:p>
                  </a:txBody>
                  <a:tcPr marL="87630" marR="87630"/>
                </a:tc>
                <a:extLst>
                  <a:ext uri="{0D108BD9-81ED-4DB2-BD59-A6C34878D82A}">
                    <a16:rowId xmlns:a16="http://schemas.microsoft.com/office/drawing/2014/main" val="10009"/>
                  </a:ext>
                </a:extLst>
              </a:tr>
              <a:tr h="370840">
                <a:tc>
                  <a:txBody>
                    <a:bodyPr/>
                    <a:lstStyle/>
                    <a:p>
                      <a:r>
                        <a:rPr lang="en-US" sz="1500" dirty="0"/>
                        <a:t>Module</a:t>
                      </a:r>
                      <a:r>
                        <a:rPr lang="en-US" sz="1500" baseline="0" dirty="0"/>
                        <a:t> 10:</a:t>
                      </a:r>
                      <a:endParaRPr lang="en-US" sz="1500" dirty="0"/>
                    </a:p>
                  </a:txBody>
                  <a:tcPr marL="87630" marR="87630"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a:solidFill>
                            <a:schemeClr val="tx1"/>
                          </a:solidFill>
                          <a:effectLst/>
                          <a:latin typeface="+mn-lt"/>
                          <a:ea typeface="+mn-ea"/>
                          <a:cs typeface="+mn-cs"/>
                        </a:rPr>
                        <a:t>Built-in Functions</a:t>
                      </a:r>
                      <a:endParaRPr lang="en-US" sz="1500" dirty="0"/>
                    </a:p>
                  </a:txBody>
                  <a:tcPr marL="87630" marR="87630"/>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t>Module</a:t>
                      </a:r>
                      <a:r>
                        <a:rPr lang="en-US" sz="1500" baseline="0" dirty="0"/>
                        <a:t> 11:</a:t>
                      </a:r>
                      <a:endParaRPr lang="en-US" sz="1500" dirty="0"/>
                    </a:p>
                  </a:txBody>
                  <a:tcPr marL="87630" marR="87630"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a:solidFill>
                            <a:schemeClr val="tx1"/>
                          </a:solidFill>
                          <a:effectLst/>
                          <a:latin typeface="+mn-lt"/>
                          <a:ea typeface="+mn-ea"/>
                          <a:cs typeface="+mn-cs"/>
                        </a:rPr>
                        <a:t>Joins &amp; Sub Queries</a:t>
                      </a:r>
                      <a:endParaRPr lang="en-US" sz="1500" dirty="0"/>
                    </a:p>
                  </a:txBody>
                  <a:tcPr marL="87630" marR="87630"/>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1E218C5A-AA56-4136-94E6-BAA98D2AAD9B}" type="slidenum">
              <a:rPr lang="en-US" smtClean="0"/>
              <a:pPr/>
              <a:t>2</a:t>
            </a:fld>
            <a:endParaRPr lang="en-US"/>
          </a:p>
        </p:txBody>
      </p:sp>
    </p:spTree>
    <p:extLst>
      <p:ext uri="{BB962C8B-B14F-4D97-AF65-F5344CB8AC3E}">
        <p14:creationId xmlns:p14="http://schemas.microsoft.com/office/powerpoint/2010/main" val="485298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 continue…</a:t>
            </a:r>
          </a:p>
        </p:txBody>
      </p:sp>
      <p:sp>
        <p:nvSpPr>
          <p:cNvPr id="3" name="Content Placeholder 2"/>
          <p:cNvSpPr>
            <a:spLocks noGrp="1"/>
          </p:cNvSpPr>
          <p:nvPr>
            <p:ph idx="1"/>
          </p:nvPr>
        </p:nvSpPr>
        <p:spPr>
          <a:xfrm>
            <a:off x="1828800" y="3006213"/>
            <a:ext cx="8229600" cy="2937387"/>
          </a:xfrm>
        </p:spPr>
        <p:txBody>
          <a:bodyPr>
            <a:normAutofit/>
          </a:bodyPr>
          <a:lstStyle/>
          <a:p>
            <a:r>
              <a:rPr lang="en-US" sz="2000" b="1" dirty="0"/>
              <a:t>Primary Key:    </a:t>
            </a:r>
            <a:r>
              <a:rPr lang="en-US" sz="2000" dirty="0"/>
              <a:t>{Id}</a:t>
            </a:r>
          </a:p>
          <a:p>
            <a:r>
              <a:rPr lang="en-US" sz="2000" b="1" dirty="0"/>
              <a:t>Composite Key: </a:t>
            </a:r>
            <a:r>
              <a:rPr lang="en-US" sz="2000" dirty="0"/>
              <a:t>{Id, </a:t>
            </a:r>
            <a:r>
              <a:rPr lang="en-US" sz="2000" dirty="0" err="1"/>
              <a:t>companyId</a:t>
            </a:r>
            <a:r>
              <a:rPr lang="en-US" sz="2000" dirty="0"/>
              <a:t>}</a:t>
            </a:r>
          </a:p>
          <a:p>
            <a:r>
              <a:rPr lang="en-US" sz="2000" b="1" dirty="0"/>
              <a:t>Foreign Key: </a:t>
            </a:r>
            <a:r>
              <a:rPr lang="en-US" sz="2000" dirty="0"/>
              <a:t>{</a:t>
            </a:r>
            <a:r>
              <a:rPr lang="en-US" sz="2000" dirty="0" err="1"/>
              <a:t>Address_id</a:t>
            </a:r>
            <a:r>
              <a:rPr lang="en-US" sz="2000" dirty="0"/>
              <a:t>}</a:t>
            </a:r>
          </a:p>
          <a:p>
            <a:r>
              <a:rPr lang="en-US" sz="2000" b="1" dirty="0"/>
              <a:t>Candidate Key: </a:t>
            </a:r>
            <a:r>
              <a:rPr lang="en-US" sz="2000" dirty="0"/>
              <a:t>{Id}, {</a:t>
            </a:r>
            <a:r>
              <a:rPr lang="en-US" sz="2000" dirty="0" err="1"/>
              <a:t>F_Name,L_Name</a:t>
            </a:r>
            <a:r>
              <a:rPr lang="en-US" sz="2000" dirty="0"/>
              <a:t>}, {Phone}, {Email}</a:t>
            </a:r>
          </a:p>
          <a:p>
            <a:r>
              <a:rPr lang="en-US" sz="2000" b="1" dirty="0"/>
              <a:t>Alternate Key: </a:t>
            </a:r>
            <a:r>
              <a:rPr lang="en-US" sz="2000" dirty="0"/>
              <a:t>{</a:t>
            </a:r>
            <a:r>
              <a:rPr lang="en-US" sz="2000" dirty="0" err="1"/>
              <a:t>F_Name</a:t>
            </a:r>
            <a:r>
              <a:rPr lang="en-US" sz="2000" dirty="0"/>
              <a:t>, </a:t>
            </a:r>
            <a:r>
              <a:rPr lang="en-US" sz="2000" dirty="0" err="1"/>
              <a:t>L_Name</a:t>
            </a:r>
            <a:r>
              <a:rPr lang="en-US" sz="2000" dirty="0"/>
              <a:t>}, {Phone}, {Email}</a:t>
            </a:r>
            <a:endParaRPr lang="en-US" sz="2000" b="1" dirty="0"/>
          </a:p>
          <a:p>
            <a:r>
              <a:rPr lang="en-US" sz="2000" b="1" dirty="0"/>
              <a:t>Super Key: </a:t>
            </a:r>
            <a:r>
              <a:rPr lang="en-US" sz="2000" dirty="0"/>
              <a:t>{Id}, {</a:t>
            </a:r>
            <a:r>
              <a:rPr lang="en-US" sz="2000" dirty="0" err="1"/>
              <a:t>F_Name</a:t>
            </a:r>
            <a:r>
              <a:rPr lang="en-US" sz="2000" dirty="0"/>
              <a:t>, </a:t>
            </a:r>
            <a:r>
              <a:rPr lang="en-US" sz="2000" dirty="0" err="1"/>
              <a:t>L_Name</a:t>
            </a:r>
            <a:r>
              <a:rPr lang="en-US" sz="2000" dirty="0"/>
              <a:t>}, {Phone}, {Email}, {Id, Salary}, {Id, Phone}, {Id, Email}, {Phone, Email}</a:t>
            </a:r>
          </a:p>
        </p:txBody>
      </p:sp>
      <p:sp>
        <p:nvSpPr>
          <p:cNvPr id="5" name="Slide Number Placeholder 4"/>
          <p:cNvSpPr>
            <a:spLocks noGrp="1"/>
          </p:cNvSpPr>
          <p:nvPr>
            <p:ph type="sldNum" sz="quarter" idx="12"/>
          </p:nvPr>
        </p:nvSpPr>
        <p:spPr/>
        <p:txBody>
          <a:bodyPr/>
          <a:lstStyle/>
          <a:p>
            <a:fld id="{1E218C5A-AA56-4136-94E6-BAA98D2AAD9B}" type="slidenum">
              <a:rPr lang="en-US" smtClean="0"/>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33932598"/>
              </p:ext>
            </p:extLst>
          </p:nvPr>
        </p:nvGraphicFramePr>
        <p:xfrm>
          <a:off x="1828797" y="1336040"/>
          <a:ext cx="8382003" cy="1483360"/>
        </p:xfrm>
        <a:graphic>
          <a:graphicData uri="http://schemas.openxmlformats.org/drawingml/2006/table">
            <a:tbl>
              <a:tblPr firstRow="1" bandRow="1">
                <a:tableStyleId>{F5AB1C69-6EDB-4FF4-983F-18BD219EF322}</a:tableStyleId>
              </a:tblPr>
              <a:tblGrid>
                <a:gridCol w="1197429">
                  <a:extLst>
                    <a:ext uri="{9D8B030D-6E8A-4147-A177-3AD203B41FA5}">
                      <a16:colId xmlns:a16="http://schemas.microsoft.com/office/drawing/2014/main" val="20000"/>
                    </a:ext>
                  </a:extLst>
                </a:gridCol>
                <a:gridCol w="1197429">
                  <a:extLst>
                    <a:ext uri="{9D8B030D-6E8A-4147-A177-3AD203B41FA5}">
                      <a16:colId xmlns:a16="http://schemas.microsoft.com/office/drawing/2014/main" val="20001"/>
                    </a:ext>
                  </a:extLst>
                </a:gridCol>
                <a:gridCol w="1197429">
                  <a:extLst>
                    <a:ext uri="{9D8B030D-6E8A-4147-A177-3AD203B41FA5}">
                      <a16:colId xmlns:a16="http://schemas.microsoft.com/office/drawing/2014/main" val="20002"/>
                    </a:ext>
                  </a:extLst>
                </a:gridCol>
                <a:gridCol w="1197429">
                  <a:extLst>
                    <a:ext uri="{9D8B030D-6E8A-4147-A177-3AD203B41FA5}">
                      <a16:colId xmlns:a16="http://schemas.microsoft.com/office/drawing/2014/main" val="20003"/>
                    </a:ext>
                  </a:extLst>
                </a:gridCol>
                <a:gridCol w="1197429">
                  <a:extLst>
                    <a:ext uri="{9D8B030D-6E8A-4147-A177-3AD203B41FA5}">
                      <a16:colId xmlns:a16="http://schemas.microsoft.com/office/drawing/2014/main" val="20004"/>
                    </a:ext>
                  </a:extLst>
                </a:gridCol>
                <a:gridCol w="1197429">
                  <a:extLst>
                    <a:ext uri="{9D8B030D-6E8A-4147-A177-3AD203B41FA5}">
                      <a16:colId xmlns:a16="http://schemas.microsoft.com/office/drawing/2014/main" val="20005"/>
                    </a:ext>
                  </a:extLst>
                </a:gridCol>
                <a:gridCol w="1197429">
                  <a:extLst>
                    <a:ext uri="{9D8B030D-6E8A-4147-A177-3AD203B41FA5}">
                      <a16:colId xmlns:a16="http://schemas.microsoft.com/office/drawing/2014/main" val="20006"/>
                    </a:ext>
                  </a:extLst>
                </a:gridCol>
              </a:tblGrid>
              <a:tr h="370840">
                <a:tc>
                  <a:txBody>
                    <a:bodyPr/>
                    <a:lstStyle/>
                    <a:p>
                      <a:r>
                        <a:rPr lang="en-US" sz="1600" dirty="0"/>
                        <a:t>Id</a:t>
                      </a:r>
                    </a:p>
                  </a:txBody>
                  <a:tcPr/>
                </a:tc>
                <a:tc>
                  <a:txBody>
                    <a:bodyPr/>
                    <a:lstStyle/>
                    <a:p>
                      <a:r>
                        <a:rPr lang="en-US" sz="1600" dirty="0" err="1"/>
                        <a:t>F_Name</a:t>
                      </a:r>
                      <a:endParaRPr lang="en-US" sz="1600" dirty="0"/>
                    </a:p>
                  </a:txBody>
                  <a:tcPr/>
                </a:tc>
                <a:tc>
                  <a:txBody>
                    <a:bodyPr/>
                    <a:lstStyle/>
                    <a:p>
                      <a:r>
                        <a:rPr lang="en-US" sz="1600" dirty="0" err="1"/>
                        <a:t>L_Name</a:t>
                      </a:r>
                      <a:endParaRPr lang="en-US" sz="1600" dirty="0"/>
                    </a:p>
                  </a:txBody>
                  <a:tcPr/>
                </a:tc>
                <a:tc>
                  <a:txBody>
                    <a:bodyPr/>
                    <a:lstStyle/>
                    <a:p>
                      <a:r>
                        <a:rPr lang="en-US" sz="1600" dirty="0"/>
                        <a:t>Phone</a:t>
                      </a:r>
                    </a:p>
                  </a:txBody>
                  <a:tcPr/>
                </a:tc>
                <a:tc>
                  <a:txBody>
                    <a:bodyPr/>
                    <a:lstStyle/>
                    <a:p>
                      <a:r>
                        <a:rPr lang="en-US" sz="1600" dirty="0"/>
                        <a:t>Email</a:t>
                      </a:r>
                    </a:p>
                  </a:txBody>
                  <a:tcPr/>
                </a:tc>
                <a:tc>
                  <a:txBody>
                    <a:bodyPr/>
                    <a:lstStyle/>
                    <a:p>
                      <a:r>
                        <a:rPr lang="en-US" sz="1600" dirty="0"/>
                        <a:t>Salary</a:t>
                      </a:r>
                    </a:p>
                  </a:txBody>
                  <a:tcPr/>
                </a:tc>
                <a:tc>
                  <a:txBody>
                    <a:bodyPr/>
                    <a:lstStyle/>
                    <a:p>
                      <a:r>
                        <a:rPr lang="en-US" sz="1600" dirty="0" err="1"/>
                        <a:t>Address_id</a:t>
                      </a:r>
                      <a:endParaRPr lang="en-US" sz="1600" dirty="0"/>
                    </a:p>
                  </a:txBody>
                  <a:tcPr/>
                </a:tc>
                <a:extLst>
                  <a:ext uri="{0D108BD9-81ED-4DB2-BD59-A6C34878D82A}">
                    <a16:rowId xmlns:a16="http://schemas.microsoft.com/office/drawing/2014/main" val="10000"/>
                  </a:ext>
                </a:extLst>
              </a:tr>
              <a:tr h="370840">
                <a:tc>
                  <a:txBody>
                    <a:bodyPr/>
                    <a:lstStyle/>
                    <a:p>
                      <a:r>
                        <a:rPr lang="en-US" sz="1600" dirty="0"/>
                        <a:t>101</a:t>
                      </a:r>
                    </a:p>
                  </a:txBody>
                  <a:tcPr/>
                </a:tc>
                <a:tc>
                  <a:txBody>
                    <a:bodyPr/>
                    <a:lstStyle/>
                    <a:p>
                      <a:r>
                        <a:rPr lang="en-US" sz="1600" dirty="0"/>
                        <a:t>John</a:t>
                      </a:r>
                    </a:p>
                  </a:txBody>
                  <a:tcPr/>
                </a:tc>
                <a:tc>
                  <a:txBody>
                    <a:bodyPr/>
                    <a:lstStyle/>
                    <a:p>
                      <a:r>
                        <a:rPr lang="en-US" sz="1600" dirty="0"/>
                        <a:t>Obama</a:t>
                      </a:r>
                    </a:p>
                  </a:txBody>
                  <a:tcPr/>
                </a:tc>
                <a:tc>
                  <a:txBody>
                    <a:bodyPr/>
                    <a:lstStyle/>
                    <a:p>
                      <a:r>
                        <a:rPr lang="en-US" sz="1600" dirty="0"/>
                        <a:t>11111</a:t>
                      </a:r>
                    </a:p>
                  </a:txBody>
                  <a:tcPr/>
                </a:tc>
                <a:tc>
                  <a:txBody>
                    <a:bodyPr/>
                    <a:lstStyle/>
                    <a:p>
                      <a:r>
                        <a:rPr lang="en-US" sz="1600" dirty="0">
                          <a:hlinkClick r:id="rId2"/>
                        </a:rPr>
                        <a:t>a@a.in</a:t>
                      </a:r>
                      <a:endParaRPr lang="en-US" sz="1600" dirty="0"/>
                    </a:p>
                  </a:txBody>
                  <a:tcPr/>
                </a:tc>
                <a:tc>
                  <a:txBody>
                    <a:bodyPr/>
                    <a:lstStyle/>
                    <a:p>
                      <a:r>
                        <a:rPr lang="en-US" sz="1600" dirty="0"/>
                        <a:t>10000</a:t>
                      </a:r>
                    </a:p>
                  </a:txBody>
                  <a:tcPr/>
                </a:tc>
                <a:tc>
                  <a:txBody>
                    <a:bodyPr/>
                    <a:lstStyle/>
                    <a:p>
                      <a:r>
                        <a:rPr lang="en-US" sz="1600" dirty="0"/>
                        <a:t>505</a:t>
                      </a:r>
                    </a:p>
                  </a:txBody>
                  <a:tcPr/>
                </a:tc>
                <a:extLst>
                  <a:ext uri="{0D108BD9-81ED-4DB2-BD59-A6C34878D82A}">
                    <a16:rowId xmlns:a16="http://schemas.microsoft.com/office/drawing/2014/main" val="10001"/>
                  </a:ext>
                </a:extLst>
              </a:tr>
              <a:tr h="370840">
                <a:tc>
                  <a:txBody>
                    <a:bodyPr/>
                    <a:lstStyle/>
                    <a:p>
                      <a:r>
                        <a:rPr lang="en-US" sz="1600" dirty="0"/>
                        <a:t>102</a:t>
                      </a:r>
                    </a:p>
                  </a:txBody>
                  <a:tcPr/>
                </a:tc>
                <a:tc>
                  <a:txBody>
                    <a:bodyPr/>
                    <a:lstStyle/>
                    <a:p>
                      <a:r>
                        <a:rPr lang="en-US" sz="1600" dirty="0"/>
                        <a:t>Tom</a:t>
                      </a:r>
                    </a:p>
                  </a:txBody>
                  <a:tcPr/>
                </a:tc>
                <a:tc>
                  <a:txBody>
                    <a:bodyPr/>
                    <a:lstStyle/>
                    <a:p>
                      <a:r>
                        <a:rPr lang="en-US" sz="1600" dirty="0"/>
                        <a:t>Bush</a:t>
                      </a:r>
                    </a:p>
                  </a:txBody>
                  <a:tcPr/>
                </a:tc>
                <a:tc>
                  <a:txBody>
                    <a:bodyPr/>
                    <a:lstStyle/>
                    <a:p>
                      <a:r>
                        <a:rPr lang="en-US" sz="1600" dirty="0"/>
                        <a:t>22222</a:t>
                      </a:r>
                    </a:p>
                  </a:txBody>
                  <a:tcPr/>
                </a:tc>
                <a:tc>
                  <a:txBody>
                    <a:bodyPr/>
                    <a:lstStyle/>
                    <a:p>
                      <a:r>
                        <a:rPr lang="en-US" sz="1600" dirty="0">
                          <a:hlinkClick r:id="rId3"/>
                        </a:rPr>
                        <a:t>b@a.in</a:t>
                      </a:r>
                      <a:endParaRPr lang="en-US" sz="1600" dirty="0"/>
                    </a:p>
                  </a:txBody>
                  <a:tcPr/>
                </a:tc>
                <a:tc>
                  <a:txBody>
                    <a:bodyPr/>
                    <a:lstStyle/>
                    <a:p>
                      <a:r>
                        <a:rPr lang="en-US" sz="1600" dirty="0"/>
                        <a:t>20000</a:t>
                      </a:r>
                    </a:p>
                  </a:txBody>
                  <a:tcPr/>
                </a:tc>
                <a:tc>
                  <a:txBody>
                    <a:bodyPr/>
                    <a:lstStyle/>
                    <a:p>
                      <a:r>
                        <a:rPr lang="en-US" sz="1600" dirty="0"/>
                        <a:t>302</a:t>
                      </a:r>
                    </a:p>
                  </a:txBody>
                  <a:tcPr/>
                </a:tc>
                <a:extLst>
                  <a:ext uri="{0D108BD9-81ED-4DB2-BD59-A6C34878D82A}">
                    <a16:rowId xmlns:a16="http://schemas.microsoft.com/office/drawing/2014/main" val="10002"/>
                  </a:ext>
                </a:extLst>
              </a:tr>
              <a:tr h="370840">
                <a:tc>
                  <a:txBody>
                    <a:bodyPr/>
                    <a:lstStyle/>
                    <a:p>
                      <a:r>
                        <a:rPr lang="en-US" sz="1600" dirty="0"/>
                        <a:t>103</a:t>
                      </a:r>
                    </a:p>
                  </a:txBody>
                  <a:tcPr/>
                </a:tc>
                <a:tc>
                  <a:txBody>
                    <a:bodyPr/>
                    <a:lstStyle/>
                    <a:p>
                      <a:r>
                        <a:rPr lang="en-US" sz="1600" dirty="0"/>
                        <a:t>Ivan</a:t>
                      </a:r>
                    </a:p>
                  </a:txBody>
                  <a:tcPr/>
                </a:tc>
                <a:tc>
                  <a:txBody>
                    <a:bodyPr/>
                    <a:lstStyle/>
                    <a:p>
                      <a:r>
                        <a:rPr lang="en-US" sz="1600" dirty="0"/>
                        <a:t>Kerry</a:t>
                      </a:r>
                    </a:p>
                  </a:txBody>
                  <a:tcPr/>
                </a:tc>
                <a:tc>
                  <a:txBody>
                    <a:bodyPr/>
                    <a:lstStyle/>
                    <a:p>
                      <a:r>
                        <a:rPr lang="en-US" sz="1600" dirty="0"/>
                        <a:t>33333</a:t>
                      </a:r>
                    </a:p>
                  </a:txBody>
                  <a:tcPr/>
                </a:tc>
                <a:tc>
                  <a:txBody>
                    <a:bodyPr/>
                    <a:lstStyle/>
                    <a:p>
                      <a:r>
                        <a:rPr lang="en-US" sz="1600" dirty="0"/>
                        <a:t>c@a.in</a:t>
                      </a:r>
                    </a:p>
                  </a:txBody>
                  <a:tcPr/>
                </a:tc>
                <a:tc>
                  <a:txBody>
                    <a:bodyPr/>
                    <a:lstStyle/>
                    <a:p>
                      <a:r>
                        <a:rPr lang="en-US" sz="1600" dirty="0"/>
                        <a:t>30000</a:t>
                      </a:r>
                    </a:p>
                  </a:txBody>
                  <a:tcPr/>
                </a:tc>
                <a:tc>
                  <a:txBody>
                    <a:bodyPr/>
                    <a:lstStyle/>
                    <a:p>
                      <a:r>
                        <a:rPr lang="en-US" sz="1600" dirty="0"/>
                        <a:t>211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0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Module 2: Building a Logical Database</a:t>
            </a:r>
            <a:endParaRPr lang="en-US" dirty="0"/>
          </a:p>
        </p:txBody>
      </p:sp>
      <p:sp>
        <p:nvSpPr>
          <p:cNvPr id="3" name="Content Placeholder 2"/>
          <p:cNvSpPr>
            <a:spLocks noGrp="1"/>
          </p:cNvSpPr>
          <p:nvPr>
            <p:ph idx="1"/>
          </p:nvPr>
        </p:nvSpPr>
        <p:spPr/>
        <p:txBody>
          <a:bodyPr/>
          <a:lstStyle/>
          <a:p>
            <a:r>
              <a:rPr lang="en-US" sz="3200" dirty="0"/>
              <a:t>Overview</a:t>
            </a:r>
          </a:p>
          <a:p>
            <a:pPr lvl="1"/>
            <a:r>
              <a:rPr lang="en-US" sz="2800" dirty="0"/>
              <a:t>Database Design</a:t>
            </a:r>
          </a:p>
          <a:p>
            <a:pPr lvl="1"/>
            <a:r>
              <a:rPr lang="en-US" sz="2800" dirty="0"/>
              <a:t>Modeling Methodology</a:t>
            </a:r>
          </a:p>
          <a:p>
            <a:pPr lvl="1"/>
            <a:r>
              <a:rPr lang="en-US" sz="2800" dirty="0"/>
              <a:t>Introduction to E-R Diagram</a:t>
            </a:r>
          </a:p>
          <a:p>
            <a:pPr lvl="2"/>
            <a:r>
              <a:rPr lang="en-US" sz="2000" dirty="0"/>
              <a:t>Entity</a:t>
            </a:r>
          </a:p>
          <a:p>
            <a:pPr lvl="2"/>
            <a:r>
              <a:rPr lang="en-US" sz="2000" dirty="0"/>
              <a:t>Attribute</a:t>
            </a:r>
          </a:p>
          <a:p>
            <a:pPr lvl="2"/>
            <a:r>
              <a:rPr lang="en-US" sz="2000" dirty="0"/>
              <a:t>Tuple</a:t>
            </a:r>
          </a:p>
          <a:p>
            <a:pPr lvl="2"/>
            <a:r>
              <a:rPr lang="en-US" sz="2000" dirty="0"/>
              <a:t>Chain Notation</a:t>
            </a:r>
          </a:p>
          <a:p>
            <a:pPr lvl="2"/>
            <a:r>
              <a:rPr lang="en-US" sz="2000" dirty="0"/>
              <a:t>Relationship degree</a:t>
            </a:r>
          </a:p>
          <a:p>
            <a:pPr lvl="2"/>
            <a:r>
              <a:rPr lang="en-US" sz="2000" dirty="0"/>
              <a:t>Relationship Participation</a:t>
            </a:r>
          </a:p>
          <a:p>
            <a:pPr lvl="1"/>
            <a:r>
              <a:rPr lang="en-US" sz="2800" dirty="0"/>
              <a:t>Integrity Constraints</a:t>
            </a:r>
          </a:p>
          <a:p>
            <a:pPr lvl="2"/>
            <a:endParaRPr lang="en-US" dirty="0"/>
          </a:p>
          <a:p>
            <a:pPr lvl="2"/>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21</a:t>
            </a:fld>
            <a:endParaRPr lang="en-US"/>
          </a:p>
        </p:txBody>
      </p:sp>
    </p:spTree>
    <p:extLst>
      <p:ext uri="{BB962C8B-B14F-4D97-AF65-F5344CB8AC3E}">
        <p14:creationId xmlns:p14="http://schemas.microsoft.com/office/powerpoint/2010/main" val="2258994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Content Placeholder 2"/>
          <p:cNvSpPr>
            <a:spLocks noGrp="1"/>
          </p:cNvSpPr>
          <p:nvPr>
            <p:ph idx="1"/>
          </p:nvPr>
        </p:nvSpPr>
        <p:spPr/>
        <p:txBody>
          <a:bodyPr>
            <a:normAutofit/>
          </a:bodyPr>
          <a:lstStyle/>
          <a:p>
            <a:r>
              <a:rPr lang="en-US" sz="2800" dirty="0"/>
              <a:t>To design database following are the steps:</a:t>
            </a:r>
          </a:p>
          <a:p>
            <a:pPr marL="712788" lvl="1" indent="-255588">
              <a:tabLst>
                <a:tab pos="882650" algn="l"/>
                <a:tab pos="1797050" algn="l"/>
                <a:tab pos="2711450" algn="l"/>
                <a:tab pos="3625850" algn="l"/>
                <a:tab pos="4540250" algn="l"/>
                <a:tab pos="5454650" algn="l"/>
                <a:tab pos="6369050" algn="l"/>
                <a:tab pos="7283450" algn="l"/>
                <a:tab pos="8197850" algn="l"/>
                <a:tab pos="9112250" algn="l"/>
                <a:tab pos="10026650" algn="l"/>
              </a:tabLst>
            </a:pPr>
            <a:r>
              <a:rPr lang="en-GB" altLang="en-US" sz="2400" dirty="0">
                <a:latin typeface="Georgia" pitchFamily="18" charset="0"/>
              </a:rPr>
              <a:t>Requirement Analysis</a:t>
            </a:r>
          </a:p>
          <a:p>
            <a:pPr marL="712788" lvl="1" indent="-255588">
              <a:tabLst>
                <a:tab pos="882650" algn="l"/>
                <a:tab pos="1797050" algn="l"/>
                <a:tab pos="2711450" algn="l"/>
                <a:tab pos="3625850" algn="l"/>
                <a:tab pos="4540250" algn="l"/>
                <a:tab pos="5454650" algn="l"/>
                <a:tab pos="6369050" algn="l"/>
                <a:tab pos="7283450" algn="l"/>
                <a:tab pos="8197850" algn="l"/>
                <a:tab pos="9112250" algn="l"/>
                <a:tab pos="10026650" algn="l"/>
              </a:tabLst>
            </a:pPr>
            <a:r>
              <a:rPr lang="en-GB" altLang="en-US" sz="2400" dirty="0">
                <a:latin typeface="Georgia" pitchFamily="18" charset="0"/>
              </a:rPr>
              <a:t>Diagrammatic representation</a:t>
            </a:r>
          </a:p>
          <a:p>
            <a:pPr marL="712788" lvl="1" indent="-255588">
              <a:tabLst>
                <a:tab pos="882650" algn="l"/>
                <a:tab pos="1797050" algn="l"/>
                <a:tab pos="2711450" algn="l"/>
                <a:tab pos="3625850" algn="l"/>
                <a:tab pos="4540250" algn="l"/>
                <a:tab pos="5454650" algn="l"/>
                <a:tab pos="6369050" algn="l"/>
                <a:tab pos="7283450" algn="l"/>
                <a:tab pos="8197850" algn="l"/>
                <a:tab pos="9112250" algn="l"/>
                <a:tab pos="10026650" algn="l"/>
              </a:tabLst>
            </a:pPr>
            <a:r>
              <a:rPr lang="en-GB" altLang="en-US" sz="2400" dirty="0">
                <a:latin typeface="Georgia" pitchFamily="18" charset="0"/>
              </a:rPr>
              <a:t>Translating Diagrams to tables</a:t>
            </a:r>
          </a:p>
          <a:p>
            <a:pPr marL="712788" lvl="1" indent="-255588">
              <a:tabLst>
                <a:tab pos="882650" algn="l"/>
                <a:tab pos="1797050" algn="l"/>
                <a:tab pos="2711450" algn="l"/>
                <a:tab pos="3625850" algn="l"/>
                <a:tab pos="4540250" algn="l"/>
                <a:tab pos="5454650" algn="l"/>
                <a:tab pos="6369050" algn="l"/>
                <a:tab pos="7283450" algn="l"/>
                <a:tab pos="8197850" algn="l"/>
                <a:tab pos="9112250" algn="l"/>
                <a:tab pos="10026650" algn="l"/>
              </a:tabLst>
            </a:pPr>
            <a:r>
              <a:rPr lang="en-GB" altLang="en-US" sz="2400" dirty="0">
                <a:latin typeface="Georgia" pitchFamily="18" charset="0"/>
              </a:rPr>
              <a:t>Refining the tables based on fixed set of rules.</a:t>
            </a:r>
          </a:p>
        </p:txBody>
      </p:sp>
      <p:sp>
        <p:nvSpPr>
          <p:cNvPr id="5" name="Slide Number Placeholder 4"/>
          <p:cNvSpPr>
            <a:spLocks noGrp="1"/>
          </p:cNvSpPr>
          <p:nvPr>
            <p:ph type="sldNum" sz="quarter" idx="12"/>
          </p:nvPr>
        </p:nvSpPr>
        <p:spPr/>
        <p:txBody>
          <a:bodyPr/>
          <a:lstStyle/>
          <a:p>
            <a:fld id="{1E218C5A-AA56-4136-94E6-BAA98D2AAD9B}" type="slidenum">
              <a:rPr lang="en-US" smtClean="0"/>
              <a:t>22</a:t>
            </a:fld>
            <a:endParaRPr lang="en-US"/>
          </a:p>
        </p:txBody>
      </p:sp>
    </p:spTree>
    <p:extLst>
      <p:ext uri="{BB962C8B-B14F-4D97-AF65-F5344CB8AC3E}">
        <p14:creationId xmlns:p14="http://schemas.microsoft.com/office/powerpoint/2010/main" val="2573141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a:t>
            </a:r>
          </a:p>
        </p:txBody>
      </p:sp>
      <p:sp>
        <p:nvSpPr>
          <p:cNvPr id="3" name="Content Placeholder 2"/>
          <p:cNvSpPr>
            <a:spLocks noGrp="1"/>
          </p:cNvSpPr>
          <p:nvPr>
            <p:ph idx="1"/>
          </p:nvPr>
        </p:nvSpPr>
        <p:spPr/>
        <p:txBody>
          <a:bodyPr/>
          <a:lstStyle/>
          <a:p>
            <a:r>
              <a:rPr lang="en-US" sz="2800" b="1" dirty="0"/>
              <a:t>Data modeling </a:t>
            </a:r>
            <a:r>
              <a:rPr lang="en-US" sz="2800" dirty="0"/>
              <a:t>in software engineering is the process of creating a </a:t>
            </a:r>
            <a:r>
              <a:rPr lang="en-US" sz="2800" b="1" dirty="0"/>
              <a:t>data model </a:t>
            </a:r>
            <a:r>
              <a:rPr lang="en-US" sz="2800" dirty="0"/>
              <a:t>for an information system by applying formal data modeling techniques.</a:t>
            </a:r>
          </a:p>
          <a:p>
            <a:r>
              <a:rPr lang="en-US" sz="2800" dirty="0"/>
              <a:t>The goal of the data model is to make sure that the all data objects required by the database are completely and accurately represented.</a:t>
            </a:r>
          </a:p>
          <a:p>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23</a:t>
            </a:fld>
            <a:endParaRPr lang="en-US"/>
          </a:p>
        </p:txBody>
      </p:sp>
    </p:spTree>
    <p:extLst>
      <p:ext uri="{BB962C8B-B14F-4D97-AF65-F5344CB8AC3E}">
        <p14:creationId xmlns:p14="http://schemas.microsoft.com/office/powerpoint/2010/main" val="223130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Methodology</a:t>
            </a:r>
          </a:p>
        </p:txBody>
      </p:sp>
      <p:sp>
        <p:nvSpPr>
          <p:cNvPr id="3" name="Content Placeholder 2"/>
          <p:cNvSpPr>
            <a:spLocks noGrp="1"/>
          </p:cNvSpPr>
          <p:nvPr>
            <p:ph idx="1"/>
          </p:nvPr>
        </p:nvSpPr>
        <p:spPr/>
        <p:txBody>
          <a:bodyPr>
            <a:normAutofit/>
          </a:bodyPr>
          <a:lstStyle/>
          <a:p>
            <a:r>
              <a:rPr lang="en-US" sz="3200" dirty="0"/>
              <a:t>Data models represent information areas of interest. While there are many ways to create data models:</a:t>
            </a:r>
          </a:p>
          <a:p>
            <a:pPr lvl="1"/>
            <a:r>
              <a:rPr lang="en-US" sz="2800" dirty="0"/>
              <a:t>Bottom-up models or View Integration models</a:t>
            </a:r>
          </a:p>
          <a:p>
            <a:pPr lvl="2"/>
            <a:r>
              <a:rPr lang="en-US" sz="2000" dirty="0"/>
              <a:t>The methodology  is often the result of reengineering effort.</a:t>
            </a:r>
          </a:p>
          <a:p>
            <a:pPr lvl="1"/>
            <a:r>
              <a:rPr lang="en-US" sz="2800" dirty="0"/>
              <a:t>Top-down logical data models</a:t>
            </a:r>
          </a:p>
          <a:p>
            <a:pPr lvl="2"/>
            <a:r>
              <a:rPr lang="en-US" sz="2000" dirty="0"/>
              <a:t>This methodology  on other hand,  are created in an abstract way by getting information from people.</a:t>
            </a:r>
          </a:p>
        </p:txBody>
      </p:sp>
      <p:sp>
        <p:nvSpPr>
          <p:cNvPr id="5" name="Slide Number Placeholder 4"/>
          <p:cNvSpPr>
            <a:spLocks noGrp="1"/>
          </p:cNvSpPr>
          <p:nvPr>
            <p:ph type="sldNum" sz="quarter" idx="12"/>
          </p:nvPr>
        </p:nvSpPr>
        <p:spPr/>
        <p:txBody>
          <a:bodyPr/>
          <a:lstStyle/>
          <a:p>
            <a:fld id="{1E218C5A-AA56-4136-94E6-BAA98D2AAD9B}" type="slidenum">
              <a:rPr lang="en-US" smtClean="0"/>
              <a:t>24</a:t>
            </a:fld>
            <a:endParaRPr lang="en-US"/>
          </a:p>
        </p:txBody>
      </p:sp>
    </p:spTree>
    <p:extLst>
      <p:ext uri="{BB962C8B-B14F-4D97-AF65-F5344CB8AC3E}">
        <p14:creationId xmlns:p14="http://schemas.microsoft.com/office/powerpoint/2010/main" val="1941307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diagrams</a:t>
            </a:r>
          </a:p>
        </p:txBody>
      </p:sp>
      <p:sp>
        <p:nvSpPr>
          <p:cNvPr id="3" name="Content Placeholder 2"/>
          <p:cNvSpPr>
            <a:spLocks noGrp="1"/>
          </p:cNvSpPr>
          <p:nvPr>
            <p:ph idx="1"/>
          </p:nvPr>
        </p:nvSpPr>
        <p:spPr/>
        <p:txBody>
          <a:bodyPr>
            <a:normAutofit/>
          </a:bodyPr>
          <a:lstStyle/>
          <a:p>
            <a:r>
              <a:rPr lang="en-US" sz="2800" dirty="0"/>
              <a:t>An entity-relationship model (ERM) is an abstract conceptual representation of structured data.</a:t>
            </a:r>
          </a:p>
          <a:p>
            <a:r>
              <a:rPr lang="en-US" sz="2800" dirty="0"/>
              <a:t>Entity-relationship modeling is a </a:t>
            </a:r>
            <a:r>
              <a:rPr lang="en-US" sz="2800" b="1" dirty="0"/>
              <a:t>relational schema database modeling method</a:t>
            </a:r>
            <a:r>
              <a:rPr lang="en-US" sz="2800" dirty="0"/>
              <a:t>, used in software engineering to produce a type of </a:t>
            </a:r>
            <a:r>
              <a:rPr lang="en-US" sz="2800" b="1" dirty="0"/>
              <a:t>conceptual data model </a:t>
            </a:r>
            <a:r>
              <a:rPr lang="en-US" sz="2800" dirty="0"/>
              <a:t>(or semantic data model) of a system, often a relational database, and its requirements in a </a:t>
            </a:r>
            <a:r>
              <a:rPr lang="en-US" sz="2800" b="1" dirty="0"/>
              <a:t>top-down</a:t>
            </a:r>
            <a:r>
              <a:rPr lang="en-US" sz="2800" dirty="0"/>
              <a:t> fashion.</a:t>
            </a:r>
          </a:p>
        </p:txBody>
      </p:sp>
      <p:sp>
        <p:nvSpPr>
          <p:cNvPr id="5" name="Slide Number Placeholder 4"/>
          <p:cNvSpPr>
            <a:spLocks noGrp="1"/>
          </p:cNvSpPr>
          <p:nvPr>
            <p:ph type="sldNum" sz="quarter" idx="12"/>
          </p:nvPr>
        </p:nvSpPr>
        <p:spPr/>
        <p:txBody>
          <a:bodyPr/>
          <a:lstStyle/>
          <a:p>
            <a:fld id="{1E218C5A-AA56-4136-94E6-BAA98D2AAD9B}" type="slidenum">
              <a:rPr lang="en-US" smtClean="0"/>
              <a:t>25</a:t>
            </a:fld>
            <a:endParaRPr lang="en-US"/>
          </a:p>
        </p:txBody>
      </p:sp>
    </p:spTree>
    <p:extLst>
      <p:ext uri="{BB962C8B-B14F-4D97-AF65-F5344CB8AC3E}">
        <p14:creationId xmlns:p14="http://schemas.microsoft.com/office/powerpoint/2010/main" val="400774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Entity</a:t>
            </a:r>
            <a:endParaRPr lang="en-US" dirty="0"/>
          </a:p>
        </p:txBody>
      </p:sp>
      <p:sp>
        <p:nvSpPr>
          <p:cNvPr id="3" name="Content Placeholder 2"/>
          <p:cNvSpPr>
            <a:spLocks noGrp="1"/>
          </p:cNvSpPr>
          <p:nvPr>
            <p:ph idx="1"/>
          </p:nvPr>
        </p:nvSpPr>
        <p:spPr/>
        <p:txBody>
          <a:bodyPr/>
          <a:lstStyle/>
          <a:p>
            <a:r>
              <a:rPr lang="en-US"/>
              <a:t>In relation to a database , an entity is a single person, place, or thing about which data can be stored.</a:t>
            </a:r>
          </a:p>
          <a:p>
            <a:r>
              <a:rPr lang="en-US"/>
              <a:t>In data modeling (a first step in the creation of a database), an entity is some unit of data that can be classified and have stated relationships to other entities.</a:t>
            </a:r>
          </a:p>
          <a:p>
            <a:r>
              <a:rPr lang="en-US"/>
              <a:t>Example</a:t>
            </a:r>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pPr/>
              <a:t>26</a:t>
            </a:fld>
            <a:endParaRPr lang="en-US"/>
          </a:p>
        </p:txBody>
      </p:sp>
      <p:sp>
        <p:nvSpPr>
          <p:cNvPr id="6" name="Rectangle 5"/>
          <p:cNvSpPr/>
          <p:nvPr/>
        </p:nvSpPr>
        <p:spPr>
          <a:xfrm>
            <a:off x="4953000" y="3200400"/>
            <a:ext cx="2209800" cy="762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solidFill>
                  <a:schemeClr val="tx2">
                    <a:lumMod val="75000"/>
                  </a:schemeClr>
                </a:solidFill>
              </a:rPr>
              <a:t>Employee</a:t>
            </a:r>
          </a:p>
        </p:txBody>
      </p:sp>
    </p:spTree>
    <p:extLst>
      <p:ext uri="{BB962C8B-B14F-4D97-AF65-F5344CB8AC3E}">
        <p14:creationId xmlns:p14="http://schemas.microsoft.com/office/powerpoint/2010/main" val="940209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endParaRPr lang="en-US" dirty="0"/>
          </a:p>
        </p:txBody>
      </p:sp>
      <p:sp>
        <p:nvSpPr>
          <p:cNvPr id="3" name="Content Placeholder 2"/>
          <p:cNvSpPr>
            <a:spLocks noGrp="1"/>
          </p:cNvSpPr>
          <p:nvPr>
            <p:ph idx="1"/>
          </p:nvPr>
        </p:nvSpPr>
        <p:spPr/>
        <p:txBody>
          <a:bodyPr/>
          <a:lstStyle/>
          <a:p>
            <a:r>
              <a:rPr lang="en-US"/>
              <a:t>Characteristics/properties of an entity, that provide descriptive details of it.</a:t>
            </a:r>
          </a:p>
          <a:p>
            <a:r>
              <a:rPr lang="en-US"/>
              <a:t>every attribute must be given a name that is unique across the entity.</a:t>
            </a:r>
          </a:p>
          <a:p>
            <a:r>
              <a:rPr lang="en-US"/>
              <a:t>Attributes are represented by ovals and are connected to the entity with a line.</a:t>
            </a:r>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pPr/>
              <a:t>27</a:t>
            </a:fld>
            <a:endParaRPr lang="en-US"/>
          </a:p>
        </p:txBody>
      </p:sp>
      <p:grpSp>
        <p:nvGrpSpPr>
          <p:cNvPr id="14" name="Group 13">
            <a:extLst>
              <a:ext uri="{FF2B5EF4-FFF2-40B4-BE49-F238E27FC236}">
                <a16:creationId xmlns:a16="http://schemas.microsoft.com/office/drawing/2014/main" id="{68343231-F8A5-46F4-B9FD-FBD2A83D3CB6}"/>
              </a:ext>
            </a:extLst>
          </p:cNvPr>
          <p:cNvGrpSpPr/>
          <p:nvPr/>
        </p:nvGrpSpPr>
        <p:grpSpPr>
          <a:xfrm>
            <a:off x="3200400" y="3124200"/>
            <a:ext cx="5105400" cy="1600200"/>
            <a:chOff x="3048000" y="4038600"/>
            <a:chExt cx="5105400" cy="1600200"/>
          </a:xfrm>
        </p:grpSpPr>
        <p:sp>
          <p:nvSpPr>
            <p:cNvPr id="6" name="Rectangle 5"/>
            <p:cNvSpPr/>
            <p:nvPr/>
          </p:nvSpPr>
          <p:spPr>
            <a:xfrm>
              <a:off x="4343400" y="4876800"/>
              <a:ext cx="2209800" cy="762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solidFill>
                    <a:schemeClr val="tx2">
                      <a:lumMod val="75000"/>
                    </a:schemeClr>
                  </a:solidFill>
                </a:rPr>
                <a:t>Employee</a:t>
              </a:r>
            </a:p>
          </p:txBody>
        </p:sp>
        <p:cxnSp>
          <p:nvCxnSpPr>
            <p:cNvPr id="8" name="Straight Connector 7"/>
            <p:cNvCxnSpPr/>
            <p:nvPr/>
          </p:nvCxnSpPr>
          <p:spPr>
            <a:xfrm flipH="1" flipV="1">
              <a:off x="4038600" y="46482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48000" y="4038600"/>
              <a:ext cx="1981200" cy="609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a:solidFill>
                    <a:schemeClr val="tx2">
                      <a:lumMod val="75000"/>
                    </a:schemeClr>
                  </a:solidFill>
                </a:rPr>
                <a:t>empId</a:t>
              </a:r>
              <a:endParaRPr lang="en-US" dirty="0">
                <a:solidFill>
                  <a:schemeClr val="tx2">
                    <a:lumMod val="75000"/>
                  </a:schemeClr>
                </a:solidFill>
              </a:endParaRPr>
            </a:p>
          </p:txBody>
        </p:sp>
        <p:sp>
          <p:nvSpPr>
            <p:cNvPr id="10" name="Oval 9"/>
            <p:cNvSpPr/>
            <p:nvPr/>
          </p:nvSpPr>
          <p:spPr>
            <a:xfrm>
              <a:off x="6172200" y="4038600"/>
              <a:ext cx="1981200" cy="609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err="1">
                  <a:solidFill>
                    <a:schemeClr val="tx2">
                      <a:lumMod val="75000"/>
                    </a:schemeClr>
                  </a:solidFill>
                </a:rPr>
                <a:t>empName</a:t>
              </a:r>
              <a:endParaRPr lang="en-US" sz="2200" dirty="0">
                <a:solidFill>
                  <a:schemeClr val="tx2">
                    <a:lumMod val="75000"/>
                  </a:schemeClr>
                </a:solidFill>
              </a:endParaRPr>
            </a:p>
          </p:txBody>
        </p:sp>
        <p:cxnSp>
          <p:nvCxnSpPr>
            <p:cNvPr id="12" name="Straight Connector 11"/>
            <p:cNvCxnSpPr>
              <a:endCxn id="10" idx="4"/>
            </p:cNvCxnSpPr>
            <p:nvPr/>
          </p:nvCxnSpPr>
          <p:spPr>
            <a:xfrm flipV="1">
              <a:off x="6553200" y="4648200"/>
              <a:ext cx="609600" cy="2286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8437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Notation Attribute</a:t>
            </a:r>
          </a:p>
        </p:txBody>
      </p:sp>
      <p:sp>
        <p:nvSpPr>
          <p:cNvPr id="5" name="Slide Number Placeholder 4"/>
          <p:cNvSpPr>
            <a:spLocks noGrp="1"/>
          </p:cNvSpPr>
          <p:nvPr>
            <p:ph type="sldNum" sz="quarter" idx="12"/>
          </p:nvPr>
        </p:nvSpPr>
        <p:spPr/>
        <p:txBody>
          <a:bodyPr/>
          <a:lstStyle/>
          <a:p>
            <a:fld id="{1E218C5A-AA56-4136-94E6-BAA98D2AAD9B}" type="slidenum">
              <a:rPr lang="en-US" smtClean="0"/>
              <a:t>28</a:t>
            </a:fld>
            <a:endParaRPr lang="en-US"/>
          </a:p>
        </p:txBody>
      </p:sp>
      <p:grpSp>
        <p:nvGrpSpPr>
          <p:cNvPr id="36" name="Group 35"/>
          <p:cNvGrpSpPr/>
          <p:nvPr/>
        </p:nvGrpSpPr>
        <p:grpSpPr>
          <a:xfrm>
            <a:off x="2449286" y="1219200"/>
            <a:ext cx="7380514" cy="4800600"/>
            <a:chOff x="533400" y="1371600"/>
            <a:chExt cx="7380514" cy="4800600"/>
          </a:xfrm>
        </p:grpSpPr>
        <p:sp>
          <p:nvSpPr>
            <p:cNvPr id="6" name="Rectangle 5"/>
            <p:cNvSpPr/>
            <p:nvPr/>
          </p:nvSpPr>
          <p:spPr>
            <a:xfrm>
              <a:off x="533400" y="1371600"/>
              <a:ext cx="19812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tx2">
                      <a:lumMod val="75000"/>
                    </a:schemeClr>
                  </a:solidFill>
                </a:rPr>
                <a:t>Types of Attribute</a:t>
              </a:r>
            </a:p>
          </p:txBody>
        </p:sp>
        <p:sp>
          <p:nvSpPr>
            <p:cNvPr id="11" name="Rectangle 10"/>
            <p:cNvSpPr/>
            <p:nvPr/>
          </p:nvSpPr>
          <p:spPr>
            <a:xfrm>
              <a:off x="533400" y="3886200"/>
              <a:ext cx="19812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Multi-Valued</a:t>
              </a:r>
            </a:p>
          </p:txBody>
        </p:sp>
        <p:sp>
          <p:nvSpPr>
            <p:cNvPr id="12" name="Rectangle 11"/>
            <p:cNvSpPr/>
            <p:nvPr/>
          </p:nvSpPr>
          <p:spPr>
            <a:xfrm>
              <a:off x="533400" y="5105400"/>
              <a:ext cx="19812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Composite</a:t>
              </a:r>
            </a:p>
          </p:txBody>
        </p:sp>
        <p:grpSp>
          <p:nvGrpSpPr>
            <p:cNvPr id="16" name="Group 15"/>
            <p:cNvGrpSpPr/>
            <p:nvPr/>
          </p:nvGrpSpPr>
          <p:grpSpPr>
            <a:xfrm>
              <a:off x="538843" y="2133600"/>
              <a:ext cx="5861957" cy="723900"/>
              <a:chOff x="538843" y="2133600"/>
              <a:chExt cx="5861957" cy="723900"/>
            </a:xfrm>
          </p:grpSpPr>
          <p:sp>
            <p:nvSpPr>
              <p:cNvPr id="7" name="Rectangle 6"/>
              <p:cNvSpPr/>
              <p:nvPr/>
            </p:nvSpPr>
            <p:spPr>
              <a:xfrm>
                <a:off x="538843" y="2209800"/>
                <a:ext cx="19812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Simple Attribute</a:t>
                </a:r>
              </a:p>
            </p:txBody>
          </p:sp>
          <p:cxnSp>
            <p:nvCxnSpPr>
              <p:cNvPr id="14" name="Straight Connector 13"/>
              <p:cNvCxnSpPr/>
              <p:nvPr/>
            </p:nvCxnSpPr>
            <p:spPr>
              <a:xfrm>
                <a:off x="2514600" y="24765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581400" y="2133600"/>
                <a:ext cx="2819400" cy="723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a:solidFill>
                      <a:schemeClr val="tx2">
                        <a:lumMod val="75000"/>
                      </a:schemeClr>
                    </a:solidFill>
                  </a:rPr>
                  <a:t>empName</a:t>
                </a:r>
                <a:endParaRPr lang="en-US" dirty="0">
                  <a:solidFill>
                    <a:schemeClr val="tx2">
                      <a:lumMod val="75000"/>
                    </a:schemeClr>
                  </a:solidFill>
                </a:endParaRPr>
              </a:p>
            </p:txBody>
          </p:sp>
        </p:grpSp>
        <p:grpSp>
          <p:nvGrpSpPr>
            <p:cNvPr id="19" name="Group 18"/>
            <p:cNvGrpSpPr/>
            <p:nvPr/>
          </p:nvGrpSpPr>
          <p:grpSpPr>
            <a:xfrm>
              <a:off x="560614" y="2952750"/>
              <a:ext cx="5840186" cy="723900"/>
              <a:chOff x="560614" y="2952750"/>
              <a:chExt cx="5840186" cy="723900"/>
            </a:xfrm>
          </p:grpSpPr>
          <p:sp>
            <p:nvSpPr>
              <p:cNvPr id="8" name="Rectangle 7"/>
              <p:cNvSpPr/>
              <p:nvPr/>
            </p:nvSpPr>
            <p:spPr>
              <a:xfrm>
                <a:off x="560614" y="3048000"/>
                <a:ext cx="19812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Primary Key</a:t>
                </a:r>
              </a:p>
            </p:txBody>
          </p:sp>
          <p:cxnSp>
            <p:nvCxnSpPr>
              <p:cNvPr id="17" name="Straight Connector 16"/>
              <p:cNvCxnSpPr/>
              <p:nvPr/>
            </p:nvCxnSpPr>
            <p:spPr>
              <a:xfrm>
                <a:off x="2514600" y="329565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581400" y="2952750"/>
                <a:ext cx="2819400" cy="723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a:solidFill>
                      <a:schemeClr val="tx2">
                        <a:lumMod val="75000"/>
                      </a:schemeClr>
                    </a:solidFill>
                  </a:rPr>
                  <a:t>empID</a:t>
                </a:r>
                <a:endParaRPr lang="en-US" dirty="0">
                  <a:solidFill>
                    <a:schemeClr val="tx2">
                      <a:lumMod val="75000"/>
                    </a:schemeClr>
                  </a:solidFill>
                </a:endParaRPr>
              </a:p>
            </p:txBody>
          </p:sp>
        </p:grpSp>
        <p:cxnSp>
          <p:nvCxnSpPr>
            <p:cNvPr id="20" name="Straight Connector 19"/>
            <p:cNvCxnSpPr/>
            <p:nvPr/>
          </p:nvCxnSpPr>
          <p:spPr>
            <a:xfrm>
              <a:off x="2514600" y="42672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581400" y="3891643"/>
              <a:ext cx="2819400" cy="723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a:solidFill>
                    <a:schemeClr val="tx2">
                      <a:lumMod val="75000"/>
                    </a:schemeClr>
                  </a:solidFill>
                </a:rPr>
                <a:t>EmpAddress</a:t>
              </a:r>
              <a:endParaRPr lang="en-US" dirty="0">
                <a:solidFill>
                  <a:schemeClr val="tx2">
                    <a:lumMod val="75000"/>
                  </a:schemeClr>
                </a:solidFill>
              </a:endParaRPr>
            </a:p>
          </p:txBody>
        </p:sp>
        <p:cxnSp>
          <p:nvCxnSpPr>
            <p:cNvPr id="22" name="Straight Connector 21"/>
            <p:cNvCxnSpPr/>
            <p:nvPr/>
          </p:nvCxnSpPr>
          <p:spPr>
            <a:xfrm>
              <a:off x="2514600" y="41148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14600" y="535305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581400" y="5010150"/>
              <a:ext cx="2819400" cy="723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a:solidFill>
                    <a:schemeClr val="tx2">
                      <a:lumMod val="75000"/>
                    </a:schemeClr>
                  </a:solidFill>
                </a:rPr>
                <a:t>enquieryID</a:t>
              </a:r>
              <a:endParaRPr lang="en-US" dirty="0">
                <a:solidFill>
                  <a:schemeClr val="tx2">
                    <a:lumMod val="75000"/>
                  </a:schemeClr>
                </a:solidFill>
              </a:endParaRPr>
            </a:p>
          </p:txBody>
        </p:sp>
        <p:cxnSp>
          <p:nvCxnSpPr>
            <p:cNvPr id="28" name="Straight Connector 27"/>
            <p:cNvCxnSpPr>
              <a:stCxn id="26" idx="7"/>
            </p:cNvCxnSpPr>
            <p:nvPr/>
          </p:nvCxnSpPr>
          <p:spPr>
            <a:xfrm flipV="1">
              <a:off x="5987908" y="4876800"/>
              <a:ext cx="412892" cy="23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6"/>
            </p:cNvCxnSpPr>
            <p:nvPr/>
          </p:nvCxnSpPr>
          <p:spPr>
            <a:xfrm>
              <a:off x="6400800" y="53721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5"/>
            </p:cNvCxnSpPr>
            <p:nvPr/>
          </p:nvCxnSpPr>
          <p:spPr>
            <a:xfrm>
              <a:off x="5987908" y="5628037"/>
              <a:ext cx="412892" cy="239363"/>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400800" y="4572000"/>
              <a:ext cx="1143000" cy="48985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ID</a:t>
              </a:r>
            </a:p>
          </p:txBody>
        </p:sp>
        <p:sp>
          <p:nvSpPr>
            <p:cNvPr id="34" name="Oval 33"/>
            <p:cNvSpPr/>
            <p:nvPr/>
          </p:nvSpPr>
          <p:spPr>
            <a:xfrm>
              <a:off x="6770914" y="5116286"/>
              <a:ext cx="1143000" cy="48985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750" dirty="0">
                  <a:solidFill>
                    <a:schemeClr val="tx2">
                      <a:lumMod val="75000"/>
                    </a:schemeClr>
                  </a:solidFill>
                </a:rPr>
                <a:t>Month</a:t>
              </a:r>
            </a:p>
          </p:txBody>
        </p:sp>
        <p:sp>
          <p:nvSpPr>
            <p:cNvPr id="35" name="Oval 34"/>
            <p:cNvSpPr/>
            <p:nvPr/>
          </p:nvSpPr>
          <p:spPr>
            <a:xfrm>
              <a:off x="6422571" y="5682343"/>
              <a:ext cx="1143000" cy="48985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year</a:t>
              </a:r>
            </a:p>
          </p:txBody>
        </p:sp>
      </p:grpSp>
    </p:spTree>
    <p:extLst>
      <p:ext uri="{BB962C8B-B14F-4D97-AF65-F5344CB8AC3E}">
        <p14:creationId xmlns:p14="http://schemas.microsoft.com/office/powerpoint/2010/main" val="351483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Relationship Degree</a:t>
            </a:r>
            <a:endParaRPr lang="en-US" dirty="0"/>
          </a:p>
        </p:txBody>
      </p:sp>
      <p:sp>
        <p:nvSpPr>
          <p:cNvPr id="3" name="Content Placeholder 2"/>
          <p:cNvSpPr>
            <a:spLocks noGrp="1"/>
          </p:cNvSpPr>
          <p:nvPr>
            <p:ph idx="1"/>
          </p:nvPr>
        </p:nvSpPr>
        <p:spPr/>
        <p:txBody>
          <a:bodyPr/>
          <a:lstStyle/>
          <a:p>
            <a:r>
              <a:rPr lang="en-US" dirty="0"/>
              <a:t>Relationship degree indicates the number of  entities involved in the relationship</a:t>
            </a:r>
          </a:p>
          <a:p>
            <a:pPr lvl="1"/>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pPr/>
              <a:t>29</a:t>
            </a:fld>
            <a:endParaRPr lang="en-US"/>
          </a:p>
        </p:txBody>
      </p:sp>
      <p:grpSp>
        <p:nvGrpSpPr>
          <p:cNvPr id="18" name="Group 17"/>
          <p:cNvGrpSpPr/>
          <p:nvPr/>
        </p:nvGrpSpPr>
        <p:grpSpPr>
          <a:xfrm>
            <a:off x="685800" y="3276600"/>
            <a:ext cx="2603500" cy="1828800"/>
            <a:chOff x="1066800" y="2438400"/>
            <a:chExt cx="2603500" cy="1828800"/>
          </a:xfrm>
        </p:grpSpPr>
        <p:sp>
          <p:nvSpPr>
            <p:cNvPr id="6" name="Rectangle 5"/>
            <p:cNvSpPr/>
            <p:nvPr/>
          </p:nvSpPr>
          <p:spPr>
            <a:xfrm>
              <a:off x="1066800" y="2438400"/>
              <a:ext cx="25908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chemeClr val="tx2">
                      <a:lumMod val="75000"/>
                    </a:schemeClr>
                  </a:solidFill>
                </a:rPr>
                <a:t>Employee</a:t>
              </a:r>
            </a:p>
          </p:txBody>
        </p:sp>
        <p:sp>
          <p:nvSpPr>
            <p:cNvPr id="7" name="Diamond 6"/>
            <p:cNvSpPr/>
            <p:nvPr/>
          </p:nvSpPr>
          <p:spPr>
            <a:xfrm>
              <a:off x="1066800" y="3657600"/>
              <a:ext cx="2590800" cy="60960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chemeClr val="tx2">
                      <a:lumMod val="75000"/>
                    </a:schemeClr>
                  </a:solidFill>
                </a:rPr>
                <a:t>Reporting Manager</a:t>
              </a:r>
            </a:p>
          </p:txBody>
        </p:sp>
        <p:cxnSp>
          <p:nvCxnSpPr>
            <p:cNvPr id="9" name="Elbow Connector 8"/>
            <p:cNvCxnSpPr>
              <a:stCxn id="6" idx="3"/>
              <a:endCxn id="7" idx="3"/>
            </p:cNvCxnSpPr>
            <p:nvPr/>
          </p:nvCxnSpPr>
          <p:spPr>
            <a:xfrm>
              <a:off x="3657600" y="2705100"/>
              <a:ext cx="12700" cy="125730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1"/>
              <a:endCxn id="7" idx="1"/>
            </p:cNvCxnSpPr>
            <p:nvPr/>
          </p:nvCxnSpPr>
          <p:spPr>
            <a:xfrm rot="10800000" flipV="1">
              <a:off x="1066800" y="2705100"/>
              <a:ext cx="12700" cy="125730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343400" y="2974032"/>
            <a:ext cx="2590800" cy="2743200"/>
            <a:chOff x="5334000" y="2438400"/>
            <a:chExt cx="2590800" cy="2743200"/>
          </a:xfrm>
        </p:grpSpPr>
        <p:sp>
          <p:nvSpPr>
            <p:cNvPr id="12" name="Rectangle 11"/>
            <p:cNvSpPr/>
            <p:nvPr/>
          </p:nvSpPr>
          <p:spPr>
            <a:xfrm>
              <a:off x="5334000" y="2438400"/>
              <a:ext cx="25908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Employee</a:t>
              </a:r>
            </a:p>
          </p:txBody>
        </p:sp>
        <p:sp>
          <p:nvSpPr>
            <p:cNvPr id="13" name="Rectangle 12"/>
            <p:cNvSpPr/>
            <p:nvPr/>
          </p:nvSpPr>
          <p:spPr>
            <a:xfrm>
              <a:off x="5334000" y="4648200"/>
              <a:ext cx="25908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Department</a:t>
              </a:r>
            </a:p>
          </p:txBody>
        </p:sp>
        <p:sp>
          <p:nvSpPr>
            <p:cNvPr id="14" name="Diamond 13"/>
            <p:cNvSpPr/>
            <p:nvPr/>
          </p:nvSpPr>
          <p:spPr>
            <a:xfrm>
              <a:off x="5334000" y="3505200"/>
              <a:ext cx="2590800" cy="60960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Works</a:t>
              </a:r>
            </a:p>
          </p:txBody>
        </p:sp>
        <p:cxnSp>
          <p:nvCxnSpPr>
            <p:cNvPr id="16" name="Straight Connector 15"/>
            <p:cNvCxnSpPr>
              <a:stCxn id="12" idx="2"/>
              <a:endCxn id="14" idx="0"/>
            </p:cNvCxnSpPr>
            <p:nvPr/>
          </p:nvCxnSpPr>
          <p:spPr>
            <a:xfrm>
              <a:off x="6629400" y="2971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29400" y="4114800"/>
              <a:ext cx="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838201" y="2438401"/>
            <a:ext cx="2234939" cy="461665"/>
          </a:xfrm>
          <a:prstGeom prst="rect">
            <a:avLst/>
          </a:prstGeom>
        </p:spPr>
        <p:txBody>
          <a:bodyPr wrap="square">
            <a:spAutoFit/>
          </a:bodyPr>
          <a:lstStyle/>
          <a:p>
            <a:r>
              <a:rPr lang="en-US" sz="2400" dirty="0"/>
              <a:t>Unary Relation</a:t>
            </a:r>
          </a:p>
        </p:txBody>
      </p:sp>
      <p:sp>
        <p:nvSpPr>
          <p:cNvPr id="21" name="Rectangle 20"/>
          <p:cNvSpPr/>
          <p:nvPr/>
        </p:nvSpPr>
        <p:spPr>
          <a:xfrm>
            <a:off x="4521331" y="2057400"/>
            <a:ext cx="2234939" cy="461665"/>
          </a:xfrm>
          <a:prstGeom prst="rect">
            <a:avLst/>
          </a:prstGeom>
        </p:spPr>
        <p:txBody>
          <a:bodyPr wrap="square">
            <a:spAutoFit/>
          </a:bodyPr>
          <a:lstStyle/>
          <a:p>
            <a:r>
              <a:rPr lang="en-US" sz="2400" dirty="0"/>
              <a:t>Binary Relation</a:t>
            </a:r>
          </a:p>
        </p:txBody>
      </p:sp>
      <p:cxnSp>
        <p:nvCxnSpPr>
          <p:cNvPr id="25" name="Straight Arrow Connector 24"/>
          <p:cNvCxnSpPr>
            <a:stCxn id="6" idx="0"/>
          </p:cNvCxnSpPr>
          <p:nvPr/>
        </p:nvCxnSpPr>
        <p:spPr>
          <a:xfrm flipV="1">
            <a:off x="1981200" y="2821632"/>
            <a:ext cx="0" cy="454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38800" y="2516832"/>
            <a:ext cx="0" cy="454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3141991-0CCC-489A-B3A1-9EE74163F43A}"/>
              </a:ext>
            </a:extLst>
          </p:cNvPr>
          <p:cNvSpPr/>
          <p:nvPr/>
        </p:nvSpPr>
        <p:spPr>
          <a:xfrm>
            <a:off x="9169531" y="2065775"/>
            <a:ext cx="2234939" cy="461665"/>
          </a:xfrm>
          <a:prstGeom prst="rect">
            <a:avLst/>
          </a:prstGeom>
        </p:spPr>
        <p:txBody>
          <a:bodyPr wrap="square">
            <a:spAutoFit/>
          </a:bodyPr>
          <a:lstStyle/>
          <a:p>
            <a:r>
              <a:rPr lang="en-US" sz="2400" dirty="0"/>
              <a:t>Ternary Relation</a:t>
            </a:r>
          </a:p>
        </p:txBody>
      </p:sp>
      <p:cxnSp>
        <p:nvCxnSpPr>
          <p:cNvPr id="26" name="Straight Arrow Connector 25">
            <a:extLst>
              <a:ext uri="{FF2B5EF4-FFF2-40B4-BE49-F238E27FC236}">
                <a16:creationId xmlns:a16="http://schemas.microsoft.com/office/drawing/2014/main" id="{0B527A3E-049D-46A6-83B5-D6116A575A24}"/>
              </a:ext>
            </a:extLst>
          </p:cNvPr>
          <p:cNvCxnSpPr/>
          <p:nvPr/>
        </p:nvCxnSpPr>
        <p:spPr>
          <a:xfrm flipV="1">
            <a:off x="10439400" y="2599449"/>
            <a:ext cx="0" cy="454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4F46F276-3BDF-4EDE-8B3B-5066B47EB462}"/>
              </a:ext>
            </a:extLst>
          </p:cNvPr>
          <p:cNvGrpSpPr/>
          <p:nvPr/>
        </p:nvGrpSpPr>
        <p:grpSpPr>
          <a:xfrm>
            <a:off x="7162800" y="3048000"/>
            <a:ext cx="4419600" cy="2743200"/>
            <a:chOff x="838200" y="2819400"/>
            <a:chExt cx="5105400" cy="2743200"/>
          </a:xfrm>
        </p:grpSpPr>
        <p:grpSp>
          <p:nvGrpSpPr>
            <p:cNvPr id="29" name="Group 28">
              <a:extLst>
                <a:ext uri="{FF2B5EF4-FFF2-40B4-BE49-F238E27FC236}">
                  <a16:creationId xmlns:a16="http://schemas.microsoft.com/office/drawing/2014/main" id="{12CF0C0D-853F-4B3A-A142-EC0788610F6A}"/>
                </a:ext>
              </a:extLst>
            </p:cNvPr>
            <p:cNvGrpSpPr/>
            <p:nvPr/>
          </p:nvGrpSpPr>
          <p:grpSpPr>
            <a:xfrm>
              <a:off x="3352800" y="2819400"/>
              <a:ext cx="2590800" cy="2743200"/>
              <a:chOff x="5334000" y="2438400"/>
              <a:chExt cx="2590800" cy="2743200"/>
            </a:xfrm>
          </p:grpSpPr>
          <p:sp>
            <p:nvSpPr>
              <p:cNvPr id="32" name="Rectangle 31">
                <a:extLst>
                  <a:ext uri="{FF2B5EF4-FFF2-40B4-BE49-F238E27FC236}">
                    <a16:creationId xmlns:a16="http://schemas.microsoft.com/office/drawing/2014/main" id="{25718D2D-6A6F-45FE-B24D-7B46A619651E}"/>
                  </a:ext>
                </a:extLst>
              </p:cNvPr>
              <p:cNvSpPr/>
              <p:nvPr/>
            </p:nvSpPr>
            <p:spPr>
              <a:xfrm>
                <a:off x="5334000" y="2438400"/>
                <a:ext cx="25908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Employee</a:t>
                </a:r>
              </a:p>
            </p:txBody>
          </p:sp>
          <p:sp>
            <p:nvSpPr>
              <p:cNvPr id="33" name="Rectangle 32">
                <a:extLst>
                  <a:ext uri="{FF2B5EF4-FFF2-40B4-BE49-F238E27FC236}">
                    <a16:creationId xmlns:a16="http://schemas.microsoft.com/office/drawing/2014/main" id="{C1A98149-1CEB-4A36-BFD9-890F92E08FFE}"/>
                  </a:ext>
                </a:extLst>
              </p:cNvPr>
              <p:cNvSpPr/>
              <p:nvPr/>
            </p:nvSpPr>
            <p:spPr>
              <a:xfrm>
                <a:off x="5334000" y="4648200"/>
                <a:ext cx="25908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Skill</a:t>
                </a:r>
              </a:p>
            </p:txBody>
          </p:sp>
          <p:sp>
            <p:nvSpPr>
              <p:cNvPr id="34" name="Diamond 33">
                <a:extLst>
                  <a:ext uri="{FF2B5EF4-FFF2-40B4-BE49-F238E27FC236}">
                    <a16:creationId xmlns:a16="http://schemas.microsoft.com/office/drawing/2014/main" id="{B4A9BE27-FA9C-4F3F-BBD6-97AFE97B17B2}"/>
                  </a:ext>
                </a:extLst>
              </p:cNvPr>
              <p:cNvSpPr/>
              <p:nvPr/>
            </p:nvSpPr>
            <p:spPr>
              <a:xfrm>
                <a:off x="5334000" y="3505200"/>
                <a:ext cx="2590800" cy="60960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Works</a:t>
                </a:r>
              </a:p>
            </p:txBody>
          </p:sp>
          <p:cxnSp>
            <p:nvCxnSpPr>
              <p:cNvPr id="35" name="Straight Connector 34">
                <a:extLst>
                  <a:ext uri="{FF2B5EF4-FFF2-40B4-BE49-F238E27FC236}">
                    <a16:creationId xmlns:a16="http://schemas.microsoft.com/office/drawing/2014/main" id="{558C2330-69C4-47AF-83C3-7A2FA39E91DB}"/>
                  </a:ext>
                </a:extLst>
              </p:cNvPr>
              <p:cNvCxnSpPr>
                <a:stCxn id="32" idx="2"/>
                <a:endCxn id="34" idx="0"/>
              </p:cNvCxnSpPr>
              <p:nvPr/>
            </p:nvCxnSpPr>
            <p:spPr>
              <a:xfrm>
                <a:off x="6629400" y="2971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00ED3D-CD09-49CF-8F2F-78944231B45D}"/>
                  </a:ext>
                </a:extLst>
              </p:cNvPr>
              <p:cNvCxnSpPr/>
              <p:nvPr/>
            </p:nvCxnSpPr>
            <p:spPr>
              <a:xfrm>
                <a:off x="6629400" y="4114800"/>
                <a:ext cx="0" cy="533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14571339-D3BA-4E6E-AFF8-909D0C765142}"/>
                </a:ext>
              </a:extLst>
            </p:cNvPr>
            <p:cNvCxnSpPr>
              <a:stCxn id="34" idx="1"/>
            </p:cNvCxnSpPr>
            <p:nvPr/>
          </p:nvCxnSpPr>
          <p:spPr>
            <a:xfrm flipH="1">
              <a:off x="3048000" y="41910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2EFD9D0-C32F-48DA-8EDB-6F8276D83CB8}"/>
                </a:ext>
              </a:extLst>
            </p:cNvPr>
            <p:cNvSpPr/>
            <p:nvPr/>
          </p:nvSpPr>
          <p:spPr>
            <a:xfrm>
              <a:off x="838200" y="3924300"/>
              <a:ext cx="22098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75000"/>
                    </a:schemeClr>
                  </a:solidFill>
                </a:rPr>
                <a:t>Project</a:t>
              </a:r>
            </a:p>
          </p:txBody>
        </p:sp>
      </p:grpSp>
    </p:spTree>
    <p:extLst>
      <p:ext uri="{BB962C8B-B14F-4D97-AF65-F5344CB8AC3E}">
        <p14:creationId xmlns:p14="http://schemas.microsoft.com/office/powerpoint/2010/main" val="393375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1: DBMS &amp; RDBMS Concepts</a:t>
            </a:r>
            <a:endParaRPr lang="en-US" dirty="0"/>
          </a:p>
        </p:txBody>
      </p:sp>
      <p:sp>
        <p:nvSpPr>
          <p:cNvPr id="3" name="Content Placeholder 2"/>
          <p:cNvSpPr>
            <a:spLocks noGrp="1"/>
          </p:cNvSpPr>
          <p:nvPr>
            <p:ph idx="1"/>
          </p:nvPr>
        </p:nvSpPr>
        <p:spPr/>
        <p:txBody>
          <a:bodyPr>
            <a:normAutofit/>
          </a:bodyPr>
          <a:lstStyle/>
          <a:p>
            <a:r>
              <a:rPr lang="en-US" sz="2800" dirty="0"/>
              <a:t>Overview</a:t>
            </a:r>
          </a:p>
          <a:p>
            <a:pPr lvl="1"/>
            <a:r>
              <a:rPr lang="en-US" sz="2400" dirty="0"/>
              <a:t>File System</a:t>
            </a:r>
          </a:p>
          <a:p>
            <a:pPr lvl="1"/>
            <a:r>
              <a:rPr lang="en-US" sz="2400" dirty="0"/>
              <a:t>Disadvantage of File System</a:t>
            </a:r>
          </a:p>
          <a:p>
            <a:pPr lvl="1"/>
            <a:r>
              <a:rPr lang="en-US" sz="2400" dirty="0"/>
              <a:t>Database Management System (DBMS)</a:t>
            </a:r>
          </a:p>
          <a:p>
            <a:pPr lvl="1"/>
            <a:r>
              <a:rPr lang="en-US" altLang="en-US" sz="2400" dirty="0"/>
              <a:t>Instances and Schemas</a:t>
            </a:r>
          </a:p>
          <a:p>
            <a:pPr lvl="1"/>
            <a:r>
              <a:rPr lang="en-US" sz="2400" dirty="0"/>
              <a:t>Data Models</a:t>
            </a:r>
          </a:p>
          <a:p>
            <a:pPr lvl="1"/>
            <a:r>
              <a:rPr lang="en-US" sz="2400" dirty="0"/>
              <a:t>DML &amp; DDL</a:t>
            </a:r>
          </a:p>
          <a:p>
            <a:pPr lvl="1"/>
            <a:r>
              <a:rPr lang="en-US" sz="2400" dirty="0"/>
              <a:t>Introduction to RDBMS</a:t>
            </a:r>
          </a:p>
          <a:p>
            <a:pPr lvl="1"/>
            <a:r>
              <a:rPr lang="en-US" sz="2400" dirty="0"/>
              <a:t>Relationship</a:t>
            </a:r>
          </a:p>
          <a:p>
            <a:pPr lvl="1"/>
            <a:r>
              <a:rPr lang="en-US" sz="2400" dirty="0"/>
              <a:t>Keys</a:t>
            </a:r>
          </a:p>
        </p:txBody>
      </p:sp>
      <p:sp>
        <p:nvSpPr>
          <p:cNvPr id="5" name="Slide Number Placeholder 4"/>
          <p:cNvSpPr>
            <a:spLocks noGrp="1"/>
          </p:cNvSpPr>
          <p:nvPr>
            <p:ph type="sldNum" sz="quarter" idx="12"/>
          </p:nvPr>
        </p:nvSpPr>
        <p:spPr/>
        <p:txBody>
          <a:bodyPr/>
          <a:lstStyle/>
          <a:p>
            <a:fld id="{1E218C5A-AA56-4136-94E6-BAA98D2AAD9B}" type="slidenum">
              <a:rPr lang="en-US" smtClean="0"/>
              <a:pPr/>
              <a:t>3</a:t>
            </a:fld>
            <a:endParaRPr lang="en-US"/>
          </a:p>
        </p:txBody>
      </p:sp>
    </p:spTree>
    <p:extLst>
      <p:ext uri="{BB962C8B-B14F-4D97-AF65-F5344CB8AC3E}">
        <p14:creationId xmlns:p14="http://schemas.microsoft.com/office/powerpoint/2010/main" val="3485605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among Tables</a:t>
            </a:r>
          </a:p>
        </p:txBody>
      </p:sp>
      <p:sp>
        <p:nvSpPr>
          <p:cNvPr id="3" name="Content Placeholder 2"/>
          <p:cNvSpPr>
            <a:spLocks noGrp="1"/>
          </p:cNvSpPr>
          <p:nvPr>
            <p:ph idx="1"/>
          </p:nvPr>
        </p:nvSpPr>
        <p:spPr/>
        <p:txBody>
          <a:bodyPr>
            <a:normAutofit/>
          </a:bodyPr>
          <a:lstStyle/>
          <a:p>
            <a:r>
              <a:rPr lang="en-US" sz="3200" dirty="0"/>
              <a:t>A database consisting of independent and unrelated tables serves little purpose. The power of relational database lies in the relationship that can be defined between tables. </a:t>
            </a:r>
          </a:p>
          <a:p>
            <a:r>
              <a:rPr lang="en-US" sz="3200" dirty="0"/>
              <a:t>The types of relationship include</a:t>
            </a:r>
          </a:p>
          <a:p>
            <a:pPr lvl="1"/>
            <a:r>
              <a:rPr lang="en-US" sz="2800" dirty="0"/>
              <a:t>One-to-one</a:t>
            </a:r>
          </a:p>
          <a:p>
            <a:pPr lvl="1"/>
            <a:r>
              <a:rPr lang="en-US" sz="2800" dirty="0"/>
              <a:t>One-to-many</a:t>
            </a:r>
          </a:p>
          <a:p>
            <a:pPr lvl="1"/>
            <a:r>
              <a:rPr lang="en-US" sz="2800" dirty="0"/>
              <a:t>Many-to-many</a:t>
            </a:r>
          </a:p>
          <a:p>
            <a:pPr lvl="1"/>
            <a:endParaRPr lang="en-US" sz="2800" dirty="0"/>
          </a:p>
        </p:txBody>
      </p:sp>
      <p:sp>
        <p:nvSpPr>
          <p:cNvPr id="5" name="Slide Number Placeholder 4"/>
          <p:cNvSpPr>
            <a:spLocks noGrp="1"/>
          </p:cNvSpPr>
          <p:nvPr>
            <p:ph type="sldNum" sz="quarter" idx="12"/>
          </p:nvPr>
        </p:nvSpPr>
        <p:spPr/>
        <p:txBody>
          <a:bodyPr/>
          <a:lstStyle/>
          <a:p>
            <a:fld id="{1E218C5A-AA56-4136-94E6-BAA98D2AAD9B}" type="slidenum">
              <a:rPr lang="en-US" smtClean="0"/>
              <a:t>30</a:t>
            </a:fld>
            <a:endParaRPr lang="en-US"/>
          </a:p>
        </p:txBody>
      </p:sp>
    </p:spTree>
    <p:extLst>
      <p:ext uri="{BB962C8B-B14F-4D97-AF65-F5344CB8AC3E}">
        <p14:creationId xmlns:p14="http://schemas.microsoft.com/office/powerpoint/2010/main" val="4172673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One</a:t>
            </a:r>
          </a:p>
        </p:txBody>
      </p:sp>
      <p:sp>
        <p:nvSpPr>
          <p:cNvPr id="5" name="Slide Number Placeholder 4"/>
          <p:cNvSpPr>
            <a:spLocks noGrp="1"/>
          </p:cNvSpPr>
          <p:nvPr>
            <p:ph type="sldNum" sz="quarter" idx="12"/>
          </p:nvPr>
        </p:nvSpPr>
        <p:spPr/>
        <p:txBody>
          <a:bodyPr/>
          <a:lstStyle/>
          <a:p>
            <a:fld id="{1E218C5A-AA56-4136-94E6-BAA98D2AAD9B}" type="slidenum">
              <a:rPr lang="en-US" smtClean="0"/>
              <a:t>31</a:t>
            </a:fld>
            <a:endParaRPr lang="en-US"/>
          </a:p>
        </p:txBody>
      </p:sp>
      <p:pic>
        <p:nvPicPr>
          <p:cNvPr id="2050" name="Picture 2" descr="http://www.ntu.edu.sg/home/ehchua/programming/sql/images/OneToO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6050764"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836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Many</a:t>
            </a:r>
          </a:p>
        </p:txBody>
      </p:sp>
      <p:pic>
        <p:nvPicPr>
          <p:cNvPr id="3074" name="Picture 2" descr="http://www.ntu.edu.sg/home/ehchua/programming/sql/images/ManyToOn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1" y="2057400"/>
            <a:ext cx="6023517"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E218C5A-AA56-4136-94E6-BAA98D2AAD9B}" type="slidenum">
              <a:rPr lang="en-US" smtClean="0"/>
              <a:t>32</a:t>
            </a:fld>
            <a:endParaRPr lang="en-US"/>
          </a:p>
        </p:txBody>
      </p:sp>
    </p:spTree>
    <p:extLst>
      <p:ext uri="{BB962C8B-B14F-4D97-AF65-F5344CB8AC3E}">
        <p14:creationId xmlns:p14="http://schemas.microsoft.com/office/powerpoint/2010/main" val="2276218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a:t>
            </a:r>
          </a:p>
        </p:txBody>
      </p:sp>
      <p:pic>
        <p:nvPicPr>
          <p:cNvPr id="4098" name="Picture 2" descr="http://www.ntu.edu.sg/home/ehchua/programming/sql/images/ManyToMany.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43200" y="1524000"/>
            <a:ext cx="6263846" cy="411566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E218C5A-AA56-4136-94E6-BAA98D2AAD9B}" type="slidenum">
              <a:rPr lang="en-US" smtClean="0"/>
              <a:t>33</a:t>
            </a:fld>
            <a:endParaRPr lang="en-US"/>
          </a:p>
        </p:txBody>
      </p:sp>
    </p:spTree>
    <p:extLst>
      <p:ext uri="{BB962C8B-B14F-4D97-AF65-F5344CB8AC3E}">
        <p14:creationId xmlns:p14="http://schemas.microsoft.com/office/powerpoint/2010/main" val="20078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Participation</a:t>
            </a:r>
          </a:p>
        </p:txBody>
      </p:sp>
      <p:sp>
        <p:nvSpPr>
          <p:cNvPr id="3" name="Content Placeholder 2"/>
          <p:cNvSpPr>
            <a:spLocks noGrp="1"/>
          </p:cNvSpPr>
          <p:nvPr>
            <p:ph idx="1"/>
          </p:nvPr>
        </p:nvSpPr>
        <p:spPr/>
        <p:txBody>
          <a:bodyPr>
            <a:normAutofit/>
          </a:bodyPr>
          <a:lstStyle/>
          <a:p>
            <a:r>
              <a:rPr lang="en-US" b="1" dirty="0"/>
              <a:t>Fundamental/Strong entity</a:t>
            </a:r>
          </a:p>
          <a:p>
            <a:pPr lvl="1"/>
            <a:r>
              <a:rPr lang="en-US" sz="2300" dirty="0">
                <a:solidFill>
                  <a:schemeClr val="tx2"/>
                </a:solidFill>
              </a:rPr>
              <a:t>an entity that is capable of its  own existence - i.e. an entity whose  instances exist not with standing the existence of other entities.</a:t>
            </a:r>
          </a:p>
          <a:p>
            <a:pPr marL="274320" lvl="1">
              <a:spcBef>
                <a:spcPts val="600"/>
              </a:spcBef>
              <a:buClr>
                <a:schemeClr val="accent1"/>
              </a:buClr>
            </a:pPr>
            <a:r>
              <a:rPr lang="en-US" sz="2600" b="1" dirty="0"/>
              <a:t>Weak Entities</a:t>
            </a:r>
          </a:p>
          <a:p>
            <a:pPr marL="548640" lvl="2">
              <a:spcBef>
                <a:spcPts val="600"/>
              </a:spcBef>
              <a:buClr>
                <a:schemeClr val="accent1"/>
              </a:buClr>
            </a:pPr>
            <a:r>
              <a:rPr lang="en-US" sz="2300" dirty="0">
                <a:solidFill>
                  <a:schemeClr val="tx2"/>
                </a:solidFill>
              </a:rPr>
              <a:t>an entity that is not capable of its own existence.</a:t>
            </a:r>
          </a:p>
          <a:p>
            <a:pPr marL="274320" lvl="1">
              <a:spcBef>
                <a:spcPts val="600"/>
              </a:spcBef>
              <a:buClr>
                <a:schemeClr val="accent1"/>
              </a:buClr>
            </a:pPr>
            <a:r>
              <a:rPr lang="en-US" sz="2600" b="1" dirty="0"/>
              <a:t>Associative Entities</a:t>
            </a:r>
          </a:p>
          <a:p>
            <a:pPr marL="548640" lvl="2">
              <a:spcBef>
                <a:spcPts val="600"/>
              </a:spcBef>
              <a:buClr>
                <a:schemeClr val="accent1"/>
              </a:buClr>
            </a:pPr>
            <a:r>
              <a:rPr lang="en-US" sz="2300" dirty="0">
                <a:solidFill>
                  <a:schemeClr val="tx2"/>
                </a:solidFill>
              </a:rPr>
              <a:t>Associative entity is an entity that is used to resolve a many: many relationship.</a:t>
            </a:r>
          </a:p>
          <a:p>
            <a:pPr marL="0" indent="0">
              <a:buNone/>
            </a:pPr>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34</a:t>
            </a:fld>
            <a:endParaRPr lang="en-US"/>
          </a:p>
        </p:txBody>
      </p:sp>
    </p:spTree>
    <p:extLst>
      <p:ext uri="{BB962C8B-B14F-4D97-AF65-F5344CB8AC3E}">
        <p14:creationId xmlns:p14="http://schemas.microsoft.com/office/powerpoint/2010/main" val="1130847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Example</a:t>
            </a:r>
          </a:p>
        </p:txBody>
      </p:sp>
      <p:sp>
        <p:nvSpPr>
          <p:cNvPr id="5" name="Slide Number Placeholder 4"/>
          <p:cNvSpPr>
            <a:spLocks noGrp="1"/>
          </p:cNvSpPr>
          <p:nvPr>
            <p:ph type="sldNum" sz="quarter" idx="12"/>
          </p:nvPr>
        </p:nvSpPr>
        <p:spPr/>
        <p:txBody>
          <a:bodyPr/>
          <a:lstStyle/>
          <a:p>
            <a:fld id="{1E218C5A-AA56-4136-94E6-BAA98D2AAD9B}" type="slidenum">
              <a:rPr lang="en-US" smtClean="0"/>
              <a:t>35</a:t>
            </a:fld>
            <a:endParaRPr lang="en-US"/>
          </a:p>
        </p:txBody>
      </p:sp>
      <p:pic>
        <p:nvPicPr>
          <p:cNvPr id="1026" name="Picture 2" descr="http://www.careerbless.com/images/img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143000"/>
            <a:ext cx="7159625" cy="497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265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ERD exercise</a:t>
            </a:r>
          </a:p>
        </p:txBody>
      </p:sp>
      <p:sp>
        <p:nvSpPr>
          <p:cNvPr id="3" name="Content Placeholder 2"/>
          <p:cNvSpPr>
            <a:spLocks noGrp="1"/>
          </p:cNvSpPr>
          <p:nvPr>
            <p:ph idx="1"/>
          </p:nvPr>
        </p:nvSpPr>
        <p:spPr/>
        <p:txBody>
          <a:bodyPr>
            <a:normAutofit/>
          </a:bodyPr>
          <a:lstStyle/>
          <a:p>
            <a:pPr marL="0" indent="0">
              <a:buNone/>
            </a:pPr>
            <a:r>
              <a:rPr lang="en-US" dirty="0"/>
              <a:t>The person opens an Account in a Bank and gets a account number and ATM card. The person can make transactions in ATM centers.</a:t>
            </a:r>
          </a:p>
        </p:txBody>
      </p:sp>
      <p:sp>
        <p:nvSpPr>
          <p:cNvPr id="5" name="Slide Number Placeholder 4"/>
          <p:cNvSpPr>
            <a:spLocks noGrp="1"/>
          </p:cNvSpPr>
          <p:nvPr>
            <p:ph type="sldNum" sz="quarter" idx="12"/>
          </p:nvPr>
        </p:nvSpPr>
        <p:spPr/>
        <p:txBody>
          <a:bodyPr/>
          <a:lstStyle/>
          <a:p>
            <a:fld id="{1E218C5A-AA56-4136-94E6-BAA98D2AAD9B}" type="slidenum">
              <a:rPr lang="en-US" smtClean="0"/>
              <a:t>36</a:t>
            </a:fld>
            <a:endParaRPr lang="en-US"/>
          </a:p>
        </p:txBody>
      </p:sp>
    </p:spTree>
    <p:extLst>
      <p:ext uri="{BB962C8B-B14F-4D97-AF65-F5344CB8AC3E}">
        <p14:creationId xmlns:p14="http://schemas.microsoft.com/office/powerpoint/2010/main" val="667989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ERD</a:t>
            </a:r>
          </a:p>
        </p:txBody>
      </p:sp>
      <p:sp>
        <p:nvSpPr>
          <p:cNvPr id="5" name="Slide Number Placeholder 4"/>
          <p:cNvSpPr>
            <a:spLocks noGrp="1"/>
          </p:cNvSpPr>
          <p:nvPr>
            <p:ph type="sldNum" sz="quarter" idx="12"/>
          </p:nvPr>
        </p:nvSpPr>
        <p:spPr/>
        <p:txBody>
          <a:bodyPr/>
          <a:lstStyle/>
          <a:p>
            <a:fld id="{1E218C5A-AA56-4136-94E6-BAA98D2AAD9B}" type="slidenum">
              <a:rPr lang="en-US" smtClean="0"/>
              <a:t>37</a:t>
            </a:fld>
            <a:endParaRPr lang="en-US"/>
          </a:p>
        </p:txBody>
      </p:sp>
      <p:pic>
        <p:nvPicPr>
          <p:cNvPr id="1026" name="Picture 2" descr="http://cssimplified.com/wp-content/uploads/2014/08/ERD_Banking_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954" y="1219200"/>
            <a:ext cx="786983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156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ERD exercise</a:t>
            </a:r>
          </a:p>
        </p:txBody>
      </p:sp>
      <p:sp>
        <p:nvSpPr>
          <p:cNvPr id="3" name="Content Placeholder 2"/>
          <p:cNvSpPr>
            <a:spLocks noGrp="1"/>
          </p:cNvSpPr>
          <p:nvPr>
            <p:ph idx="1"/>
          </p:nvPr>
        </p:nvSpPr>
        <p:spPr/>
        <p:txBody>
          <a:bodyPr>
            <a:normAutofit/>
          </a:bodyPr>
          <a:lstStyle/>
          <a:p>
            <a:pPr marL="0" indent="0">
              <a:buNone/>
            </a:pPr>
            <a:r>
              <a:rPr lang="en-US" dirty="0"/>
              <a:t>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a:t>
            </a:r>
          </a:p>
          <a:p>
            <a:pPr marL="0" indent="0">
              <a:buNone/>
            </a:pPr>
            <a:r>
              <a:rPr lang="en-US" dirty="0"/>
              <a:t>Note:</a:t>
            </a:r>
          </a:p>
          <a:p>
            <a:pPr marL="0" indent="0">
              <a:buNone/>
            </a:pPr>
            <a:r>
              <a:rPr lang="en-US" dirty="0"/>
              <a:t>1) Supervisor is not an employee.</a:t>
            </a:r>
          </a:p>
          <a:p>
            <a:pPr marL="0" indent="0">
              <a:buNone/>
            </a:pPr>
            <a:r>
              <a:rPr lang="en-US" dirty="0"/>
              <a:t>2) One employee can work on many projects.</a:t>
            </a:r>
          </a:p>
        </p:txBody>
      </p:sp>
      <p:sp>
        <p:nvSpPr>
          <p:cNvPr id="5" name="Slide Number Placeholder 4"/>
          <p:cNvSpPr>
            <a:spLocks noGrp="1"/>
          </p:cNvSpPr>
          <p:nvPr>
            <p:ph type="sldNum" sz="quarter" idx="12"/>
          </p:nvPr>
        </p:nvSpPr>
        <p:spPr/>
        <p:txBody>
          <a:bodyPr/>
          <a:lstStyle/>
          <a:p>
            <a:fld id="{1E218C5A-AA56-4136-94E6-BAA98D2AAD9B}" type="slidenum">
              <a:rPr lang="en-US" smtClean="0"/>
              <a:t>38</a:t>
            </a:fld>
            <a:endParaRPr lang="en-US"/>
          </a:p>
        </p:txBody>
      </p:sp>
    </p:spTree>
    <p:extLst>
      <p:ext uri="{BB962C8B-B14F-4D97-AF65-F5344CB8AC3E}">
        <p14:creationId xmlns:p14="http://schemas.microsoft.com/office/powerpoint/2010/main" val="2842131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ERD</a:t>
            </a:r>
          </a:p>
        </p:txBody>
      </p:sp>
      <p:sp>
        <p:nvSpPr>
          <p:cNvPr id="5" name="Slide Number Placeholder 4"/>
          <p:cNvSpPr>
            <a:spLocks noGrp="1"/>
          </p:cNvSpPr>
          <p:nvPr>
            <p:ph type="sldNum" sz="quarter" idx="12"/>
          </p:nvPr>
        </p:nvSpPr>
        <p:spPr/>
        <p:txBody>
          <a:bodyPr/>
          <a:lstStyle/>
          <a:p>
            <a:fld id="{1E218C5A-AA56-4136-94E6-BAA98D2AAD9B}" type="slidenum">
              <a:rPr lang="en-US" smtClean="0"/>
              <a:t>39</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19200"/>
            <a:ext cx="6258265" cy="4850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840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a:t>
            </a:r>
          </a:p>
        </p:txBody>
      </p:sp>
      <p:sp>
        <p:nvSpPr>
          <p:cNvPr id="3" name="Content Placeholder 2"/>
          <p:cNvSpPr>
            <a:spLocks noGrp="1"/>
          </p:cNvSpPr>
          <p:nvPr>
            <p:ph idx="1"/>
          </p:nvPr>
        </p:nvSpPr>
        <p:spPr/>
        <p:txBody>
          <a:bodyPr>
            <a:normAutofit/>
          </a:bodyPr>
          <a:lstStyle/>
          <a:p>
            <a:r>
              <a:rPr lang="en-US" sz="2800" dirty="0"/>
              <a:t>Flat Files is a file of data that </a:t>
            </a:r>
            <a:r>
              <a:rPr lang="en-US" sz="2800" b="1" dirty="0"/>
              <a:t>does not contain links</a:t>
            </a:r>
            <a:r>
              <a:rPr lang="en-US" sz="2800" dirty="0"/>
              <a:t> to other files or is a non-relational database</a:t>
            </a:r>
          </a:p>
          <a:p>
            <a:r>
              <a:rPr lang="en-US" sz="2800" dirty="0"/>
              <a:t>Example</a:t>
            </a:r>
          </a:p>
          <a:p>
            <a:pPr lvl="1"/>
            <a:endParaRPr lang="en-US" sz="3200" dirty="0"/>
          </a:p>
          <a:p>
            <a:endParaRPr lang="en-US" sz="3200" dirty="0"/>
          </a:p>
          <a:p>
            <a:pPr lvl="1"/>
            <a:endParaRPr lang="en-US" sz="3200" dirty="0"/>
          </a:p>
          <a:p>
            <a:pPr lvl="1"/>
            <a:endParaRPr lang="en-US" sz="3200" dirty="0"/>
          </a:p>
        </p:txBody>
      </p:sp>
      <p:sp>
        <p:nvSpPr>
          <p:cNvPr id="5" name="Slide Number Placeholder 4"/>
          <p:cNvSpPr>
            <a:spLocks noGrp="1"/>
          </p:cNvSpPr>
          <p:nvPr>
            <p:ph type="sldNum" sz="quarter" idx="12"/>
          </p:nvPr>
        </p:nvSpPr>
        <p:spPr/>
        <p:txBody>
          <a:bodyPr/>
          <a:lstStyle/>
          <a:p>
            <a:fld id="{1E218C5A-AA56-4136-94E6-BAA98D2AAD9B}" type="slidenum">
              <a:rPr lang="en-US" smtClean="0"/>
              <a:t>4</a:t>
            </a:fld>
            <a:endParaRPr lang="en-US"/>
          </a:p>
        </p:txBody>
      </p:sp>
      <p:sp>
        <p:nvSpPr>
          <p:cNvPr id="6" name="Rectangle 5"/>
          <p:cNvSpPr/>
          <p:nvPr/>
        </p:nvSpPr>
        <p:spPr>
          <a:xfrm>
            <a:off x="2667000" y="2819401"/>
            <a:ext cx="6477000" cy="830997"/>
          </a:xfrm>
          <a:prstGeom prst="rect">
            <a:avLst/>
          </a:prstGeom>
          <a:ln>
            <a:solidFill>
              <a:schemeClr val="accent1"/>
            </a:solidFill>
          </a:ln>
        </p:spPr>
        <p:txBody>
          <a:bodyPr wrap="square">
            <a:spAutoFit/>
          </a:bodyPr>
          <a:lstStyle/>
          <a:p>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Bob </a:t>
            </a:r>
            <a:r>
              <a:rPr lang="en-US" sz="2400" dirty="0">
                <a:latin typeface="Candara" panose="020E0502030303020204" pitchFamily="34" charset="0"/>
                <a:ea typeface="Tahoma" panose="020B0604030504040204" pitchFamily="34" charset="0"/>
                <a:cs typeface="Tahoma" panose="020B0604030504040204" pitchFamily="34" charset="0"/>
              </a:rPr>
              <a:t>|</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123 street </a:t>
            </a:r>
            <a:r>
              <a:rPr lang="en-US" sz="2400" dirty="0">
                <a:latin typeface="Candara" panose="020E0502030303020204" pitchFamily="34" charset="0"/>
                <a:ea typeface="Tahoma" panose="020B0604030504040204" pitchFamily="34" charset="0"/>
                <a:cs typeface="Tahoma" panose="020B0604030504040204" pitchFamily="34" charset="0"/>
              </a:rPr>
              <a:t>| </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California </a:t>
            </a:r>
            <a:r>
              <a:rPr lang="en-US" sz="2400" dirty="0">
                <a:latin typeface="Candara" panose="020E0502030303020204" pitchFamily="34" charset="0"/>
                <a:ea typeface="Tahoma" panose="020B0604030504040204" pitchFamily="34" charset="0"/>
                <a:cs typeface="Tahoma" panose="020B0604030504040204" pitchFamily="34" charset="0"/>
              </a:rPr>
              <a:t>| </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$200.00</a:t>
            </a:r>
            <a:b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b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Nathan </a:t>
            </a:r>
            <a:r>
              <a:rPr lang="en-US" sz="2400" dirty="0">
                <a:latin typeface="Candara" panose="020E0502030303020204" pitchFamily="34" charset="0"/>
                <a:ea typeface="Tahoma" panose="020B0604030504040204" pitchFamily="34" charset="0"/>
                <a:cs typeface="Tahoma" panose="020B0604030504040204" pitchFamily="34" charset="0"/>
              </a:rPr>
              <a:t>| </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800 Street </a:t>
            </a:r>
            <a:r>
              <a:rPr lang="en-US" sz="2400" dirty="0">
                <a:latin typeface="Candara" panose="020E0502030303020204" pitchFamily="34" charset="0"/>
                <a:ea typeface="Tahoma" panose="020B0604030504040204" pitchFamily="34" charset="0"/>
                <a:cs typeface="Tahoma" panose="020B0604030504040204" pitchFamily="34" charset="0"/>
              </a:rPr>
              <a:t>| </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Utah </a:t>
            </a:r>
            <a:r>
              <a:rPr lang="en-US" sz="2400" dirty="0">
                <a:latin typeface="Candara" panose="020E0502030303020204" pitchFamily="34" charset="0"/>
                <a:ea typeface="Tahoma" panose="020B0604030504040204" pitchFamily="34" charset="0"/>
                <a:cs typeface="Tahoma" panose="020B0604030504040204" pitchFamily="34" charset="0"/>
              </a:rPr>
              <a:t>| </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$10.00</a:t>
            </a:r>
          </a:p>
        </p:txBody>
      </p:sp>
    </p:spTree>
    <p:extLst>
      <p:ext uri="{BB962C8B-B14F-4D97-AF65-F5344CB8AC3E}">
        <p14:creationId xmlns:p14="http://schemas.microsoft.com/office/powerpoint/2010/main" val="327048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Integrity Constraints</a:t>
            </a:r>
            <a:endParaRPr lang="en-US" dirty="0"/>
          </a:p>
        </p:txBody>
      </p:sp>
      <p:sp>
        <p:nvSpPr>
          <p:cNvPr id="3" name="Content Placeholder 2"/>
          <p:cNvSpPr>
            <a:spLocks noGrp="1"/>
          </p:cNvSpPr>
          <p:nvPr>
            <p:ph idx="1"/>
          </p:nvPr>
        </p:nvSpPr>
        <p:spPr/>
        <p:txBody>
          <a:bodyPr>
            <a:normAutofit/>
          </a:bodyPr>
          <a:lstStyle/>
          <a:p>
            <a:r>
              <a:rPr lang="en-US" sz="2800" dirty="0"/>
              <a:t>Integrity means something like 'be right' and consistent. The data in a database must be right and in good condition.</a:t>
            </a:r>
          </a:p>
          <a:p>
            <a:pPr lvl="1"/>
            <a:r>
              <a:rPr lang="en-US" sz="2400" dirty="0"/>
              <a:t>Domain Integrity</a:t>
            </a:r>
          </a:p>
          <a:p>
            <a:pPr lvl="1"/>
            <a:r>
              <a:rPr lang="en-US" sz="2400" dirty="0"/>
              <a:t>Entity Integrity Constraint</a:t>
            </a:r>
          </a:p>
          <a:p>
            <a:pPr lvl="1"/>
            <a:r>
              <a:rPr lang="en-US" sz="2400" dirty="0"/>
              <a:t>Referential Integrity Constraint</a:t>
            </a:r>
          </a:p>
          <a:p>
            <a:pPr lvl="1"/>
            <a:r>
              <a:rPr lang="en-US" sz="2400" dirty="0"/>
              <a:t>Foreign Key Integrity Constraint</a:t>
            </a:r>
          </a:p>
          <a:p>
            <a:endParaRPr lang="en-US" sz="2800" dirty="0"/>
          </a:p>
        </p:txBody>
      </p:sp>
      <p:sp>
        <p:nvSpPr>
          <p:cNvPr id="5" name="Slide Number Placeholder 4"/>
          <p:cNvSpPr>
            <a:spLocks noGrp="1"/>
          </p:cNvSpPr>
          <p:nvPr>
            <p:ph type="sldNum" sz="quarter" idx="12"/>
          </p:nvPr>
        </p:nvSpPr>
        <p:spPr/>
        <p:txBody>
          <a:bodyPr/>
          <a:lstStyle/>
          <a:p>
            <a:fld id="{1E218C5A-AA56-4136-94E6-BAA98D2AAD9B}" type="slidenum">
              <a:rPr lang="en-US" smtClean="0"/>
              <a:t>40</a:t>
            </a:fld>
            <a:endParaRPr lang="en-US"/>
          </a:p>
        </p:txBody>
      </p:sp>
    </p:spTree>
    <p:extLst>
      <p:ext uri="{BB962C8B-B14F-4D97-AF65-F5344CB8AC3E}">
        <p14:creationId xmlns:p14="http://schemas.microsoft.com/office/powerpoint/2010/main" val="3627776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Integrity</a:t>
            </a:r>
          </a:p>
        </p:txBody>
      </p:sp>
      <p:sp>
        <p:nvSpPr>
          <p:cNvPr id="3" name="Content Placeholder 2"/>
          <p:cNvSpPr>
            <a:spLocks noGrp="1"/>
          </p:cNvSpPr>
          <p:nvPr>
            <p:ph idx="1"/>
          </p:nvPr>
        </p:nvSpPr>
        <p:spPr/>
        <p:txBody>
          <a:bodyPr>
            <a:normAutofit/>
          </a:bodyPr>
          <a:lstStyle/>
          <a:p>
            <a:r>
              <a:rPr lang="en-US" sz="2800" dirty="0"/>
              <a:t>Domain integrity means the definition of a valid set of values for an attribute. You define </a:t>
            </a:r>
          </a:p>
          <a:p>
            <a:pPr lvl="1"/>
            <a:r>
              <a:rPr lang="en-US" sz="2500" dirty="0"/>
              <a:t>data type, </a:t>
            </a:r>
          </a:p>
          <a:p>
            <a:pPr lvl="1"/>
            <a:r>
              <a:rPr lang="en-US" sz="2500" dirty="0"/>
              <a:t>length or size</a:t>
            </a:r>
          </a:p>
          <a:p>
            <a:pPr lvl="1"/>
            <a:r>
              <a:rPr lang="en-US" sz="2500" dirty="0"/>
              <a:t>is null value allowed</a:t>
            </a:r>
          </a:p>
          <a:p>
            <a:pPr lvl="1"/>
            <a:r>
              <a:rPr lang="en-US" sz="2500" dirty="0"/>
              <a:t>is the value unique or not</a:t>
            </a:r>
          </a:p>
          <a:p>
            <a:pPr lvl="1"/>
            <a:r>
              <a:rPr lang="en-US" sz="2500" dirty="0"/>
              <a:t>for an attribute.</a:t>
            </a:r>
          </a:p>
          <a:p>
            <a:pPr lvl="1"/>
            <a:r>
              <a:rPr lang="en-US" sz="2800" dirty="0"/>
              <a:t>You may also define the default value, the range (values in between) and/or specific values for the attribute.</a:t>
            </a:r>
          </a:p>
        </p:txBody>
      </p:sp>
      <p:sp>
        <p:nvSpPr>
          <p:cNvPr id="5" name="Slide Number Placeholder 4"/>
          <p:cNvSpPr>
            <a:spLocks noGrp="1"/>
          </p:cNvSpPr>
          <p:nvPr>
            <p:ph type="sldNum" sz="quarter" idx="12"/>
          </p:nvPr>
        </p:nvSpPr>
        <p:spPr/>
        <p:txBody>
          <a:bodyPr/>
          <a:lstStyle/>
          <a:p>
            <a:fld id="{1E218C5A-AA56-4136-94E6-BAA98D2AAD9B}" type="slidenum">
              <a:rPr lang="en-US" smtClean="0"/>
              <a:t>41</a:t>
            </a:fld>
            <a:endParaRPr lang="en-US"/>
          </a:p>
        </p:txBody>
      </p:sp>
    </p:spTree>
    <p:extLst>
      <p:ext uri="{BB962C8B-B14F-4D97-AF65-F5344CB8AC3E}">
        <p14:creationId xmlns:p14="http://schemas.microsoft.com/office/powerpoint/2010/main" val="3618809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Integrity Constraints continue…</a:t>
            </a:r>
            <a:endParaRPr lang="en-US" dirty="0"/>
          </a:p>
        </p:txBody>
      </p:sp>
      <p:sp>
        <p:nvSpPr>
          <p:cNvPr id="3" name="Content Placeholder 2"/>
          <p:cNvSpPr>
            <a:spLocks noGrp="1"/>
          </p:cNvSpPr>
          <p:nvPr>
            <p:ph idx="1"/>
          </p:nvPr>
        </p:nvSpPr>
        <p:spPr/>
        <p:txBody>
          <a:bodyPr/>
          <a:lstStyle/>
          <a:p>
            <a:r>
              <a:rPr lang="en-US" b="1" dirty="0"/>
              <a:t>Entity Integrity Constraint</a:t>
            </a:r>
            <a:endParaRPr lang="en-US" dirty="0"/>
          </a:p>
          <a:p>
            <a:pPr lvl="1"/>
            <a:r>
              <a:rPr lang="en-US" sz="2300" dirty="0">
                <a:solidFill>
                  <a:schemeClr val="tx2"/>
                </a:solidFill>
              </a:rPr>
              <a:t>The entity integrity constraint states that primary keys can't be null. There must be a proper value in the primary key field.</a:t>
            </a:r>
          </a:p>
          <a:p>
            <a:pPr marL="274320" lvl="1">
              <a:spcBef>
                <a:spcPts val="600"/>
              </a:spcBef>
              <a:buClr>
                <a:schemeClr val="accent1"/>
              </a:buClr>
            </a:pPr>
            <a:r>
              <a:rPr lang="en-US" sz="2600" b="1" dirty="0"/>
              <a:t>Referential Integrity Constraint</a:t>
            </a:r>
          </a:p>
          <a:p>
            <a:pPr marL="548640" lvl="2">
              <a:spcBef>
                <a:spcPts val="600"/>
              </a:spcBef>
              <a:buClr>
                <a:schemeClr val="accent1"/>
              </a:buClr>
            </a:pPr>
            <a:r>
              <a:rPr lang="en-US" sz="2300" dirty="0">
                <a:solidFill>
                  <a:schemeClr val="tx2"/>
                </a:solidFill>
              </a:rPr>
              <a:t>The referential integrity constraint is specified between two tables and it is used to maintain the consistency among rows between the two tables.</a:t>
            </a:r>
          </a:p>
          <a:p>
            <a:pPr marL="274320" lvl="1">
              <a:spcBef>
                <a:spcPts val="600"/>
              </a:spcBef>
              <a:buClr>
                <a:schemeClr val="accent1"/>
              </a:buClr>
            </a:pPr>
            <a:r>
              <a:rPr lang="en-US" sz="2600" b="1" dirty="0"/>
              <a:t>Foreign Key Integrity Constraint</a:t>
            </a:r>
          </a:p>
          <a:p>
            <a:pPr marL="548640" lvl="2">
              <a:spcBef>
                <a:spcPts val="600"/>
              </a:spcBef>
              <a:buClr>
                <a:schemeClr val="accent1"/>
              </a:buClr>
            </a:pPr>
            <a:r>
              <a:rPr lang="en-US" sz="2300" dirty="0">
                <a:solidFill>
                  <a:schemeClr val="tx2"/>
                </a:solidFill>
              </a:rPr>
              <a:t>There are two foreign key integrity constraints: cascade update related fields and cascade delete related rows.</a:t>
            </a:r>
          </a:p>
          <a:p>
            <a:pPr lvl="1"/>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42</a:t>
            </a:fld>
            <a:endParaRPr lang="en-US"/>
          </a:p>
        </p:txBody>
      </p:sp>
    </p:spTree>
    <p:extLst>
      <p:ext uri="{BB962C8B-B14F-4D97-AF65-F5344CB8AC3E}">
        <p14:creationId xmlns:p14="http://schemas.microsoft.com/office/powerpoint/2010/main" val="326449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3: Database Normalization</a:t>
            </a:r>
          </a:p>
        </p:txBody>
      </p:sp>
      <p:sp>
        <p:nvSpPr>
          <p:cNvPr id="3" name="Content Placeholder 2"/>
          <p:cNvSpPr>
            <a:spLocks noGrp="1"/>
          </p:cNvSpPr>
          <p:nvPr>
            <p:ph idx="1"/>
          </p:nvPr>
        </p:nvSpPr>
        <p:spPr/>
        <p:txBody>
          <a:bodyPr>
            <a:normAutofit/>
          </a:bodyPr>
          <a:lstStyle/>
          <a:p>
            <a:r>
              <a:rPr lang="en-US" sz="2400" dirty="0"/>
              <a:t>Overview</a:t>
            </a:r>
          </a:p>
          <a:p>
            <a:pPr lvl="1"/>
            <a:r>
              <a:rPr lang="en-US" sz="2000" dirty="0"/>
              <a:t>Introduction to Normalization</a:t>
            </a:r>
          </a:p>
          <a:p>
            <a:pPr lvl="1"/>
            <a:r>
              <a:rPr lang="en-US" sz="2000" dirty="0"/>
              <a:t>Normalization Rule</a:t>
            </a:r>
          </a:p>
        </p:txBody>
      </p:sp>
      <p:sp>
        <p:nvSpPr>
          <p:cNvPr id="5" name="Slide Number Placeholder 4"/>
          <p:cNvSpPr>
            <a:spLocks noGrp="1"/>
          </p:cNvSpPr>
          <p:nvPr>
            <p:ph type="sldNum" sz="quarter" idx="12"/>
          </p:nvPr>
        </p:nvSpPr>
        <p:spPr/>
        <p:txBody>
          <a:bodyPr/>
          <a:lstStyle/>
          <a:p>
            <a:fld id="{1E218C5A-AA56-4136-94E6-BAA98D2AAD9B}" type="slidenum">
              <a:rPr lang="en-US" smtClean="0"/>
              <a:t>43</a:t>
            </a:fld>
            <a:endParaRPr lang="en-US"/>
          </a:p>
        </p:txBody>
      </p:sp>
    </p:spTree>
    <p:extLst>
      <p:ext uri="{BB962C8B-B14F-4D97-AF65-F5344CB8AC3E}">
        <p14:creationId xmlns:p14="http://schemas.microsoft.com/office/powerpoint/2010/main" val="132163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Normalization</a:t>
            </a:r>
          </a:p>
        </p:txBody>
      </p:sp>
      <p:sp>
        <p:nvSpPr>
          <p:cNvPr id="3" name="Content Placeholder 2"/>
          <p:cNvSpPr>
            <a:spLocks noGrp="1"/>
          </p:cNvSpPr>
          <p:nvPr>
            <p:ph idx="1"/>
          </p:nvPr>
        </p:nvSpPr>
        <p:spPr/>
        <p:txBody>
          <a:bodyPr>
            <a:normAutofit/>
          </a:bodyPr>
          <a:lstStyle/>
          <a:p>
            <a:r>
              <a:rPr lang="en-US" sz="2800" dirty="0"/>
              <a:t>Database Normalization </a:t>
            </a:r>
            <a:r>
              <a:rPr lang="en-US" sz="2800" b="1" dirty="0"/>
              <a:t>is a technique </a:t>
            </a:r>
            <a:r>
              <a:rPr lang="en-US" sz="2800" dirty="0"/>
              <a:t>of organizing the data in the database. Normalization is a systematic approach of decomposing tables to eliminate data redundancy and undesirable characteristics like Insertion, Update and Deletion.</a:t>
            </a:r>
          </a:p>
        </p:txBody>
      </p:sp>
      <p:sp>
        <p:nvSpPr>
          <p:cNvPr id="5" name="Slide Number Placeholder 4"/>
          <p:cNvSpPr>
            <a:spLocks noGrp="1"/>
          </p:cNvSpPr>
          <p:nvPr>
            <p:ph type="sldNum" sz="quarter" idx="12"/>
          </p:nvPr>
        </p:nvSpPr>
        <p:spPr/>
        <p:txBody>
          <a:bodyPr/>
          <a:lstStyle/>
          <a:p>
            <a:fld id="{1E218C5A-AA56-4136-94E6-BAA98D2AAD9B}" type="slidenum">
              <a:rPr lang="en-US" smtClean="0"/>
              <a:t>44</a:t>
            </a:fld>
            <a:endParaRPr lang="en-US"/>
          </a:p>
        </p:txBody>
      </p:sp>
    </p:spTree>
    <p:extLst>
      <p:ext uri="{BB962C8B-B14F-4D97-AF65-F5344CB8AC3E}">
        <p14:creationId xmlns:p14="http://schemas.microsoft.com/office/powerpoint/2010/main" val="1256794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Normalization?</a:t>
            </a:r>
            <a:endParaRPr lang="en-US" dirty="0"/>
          </a:p>
        </p:txBody>
      </p:sp>
      <p:sp>
        <p:nvSpPr>
          <p:cNvPr id="3" name="Content Placeholder 2"/>
          <p:cNvSpPr>
            <a:spLocks noGrp="1"/>
          </p:cNvSpPr>
          <p:nvPr>
            <p:ph idx="1"/>
          </p:nvPr>
        </p:nvSpPr>
        <p:spPr/>
        <p:txBody>
          <a:bodyPr/>
          <a:lstStyle/>
          <a:p>
            <a:r>
              <a:rPr lang="en-US"/>
              <a:t>Database without normalization face the following deviation from standards also called anomalies:</a:t>
            </a:r>
          </a:p>
          <a:p>
            <a:r>
              <a:rPr lang="en-US"/>
              <a:t>Insert anomaly</a:t>
            </a:r>
          </a:p>
          <a:p>
            <a:r>
              <a:rPr lang="en-US"/>
              <a:t>Update anomaly</a:t>
            </a:r>
          </a:p>
          <a:p>
            <a:r>
              <a:rPr lang="en-US"/>
              <a:t>Delete anomaly</a:t>
            </a:r>
          </a:p>
          <a:p>
            <a:r>
              <a:rPr lang="en-US"/>
              <a:t>Take an example of following PRODUCT table:</a:t>
            </a:r>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pPr/>
              <a:t>45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62883721"/>
              </p:ext>
            </p:extLst>
          </p:nvPr>
        </p:nvGraphicFramePr>
        <p:xfrm>
          <a:off x="2438400" y="3581400"/>
          <a:ext cx="7391400" cy="2209800"/>
        </p:xfrm>
        <a:graphic>
          <a:graphicData uri="http://schemas.openxmlformats.org/drawingml/2006/table">
            <a:tbl>
              <a:tblPr firstRow="1" bandRow="1">
                <a:tableStyleId>{F5AB1C69-6EDB-4FF4-983F-18BD219EF322}</a:tableStyleId>
              </a:tblPr>
              <a:tblGrid>
                <a:gridCol w="1143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tblGrid>
              <a:tr h="441960">
                <a:tc>
                  <a:txBody>
                    <a:bodyPr/>
                    <a:lstStyle/>
                    <a:p>
                      <a:r>
                        <a:rPr lang="en-US" sz="1800" dirty="0">
                          <a:solidFill>
                            <a:schemeClr val="tx1"/>
                          </a:solidFill>
                        </a:rPr>
                        <a:t>Id</a:t>
                      </a:r>
                    </a:p>
                  </a:txBody>
                  <a:tcPr/>
                </a:tc>
                <a:tc>
                  <a:txBody>
                    <a:bodyPr/>
                    <a:lstStyle/>
                    <a:p>
                      <a:r>
                        <a:rPr lang="en-US" sz="1800" dirty="0" err="1">
                          <a:solidFill>
                            <a:schemeClr val="tx1"/>
                          </a:solidFill>
                        </a:rPr>
                        <a:t>Product_name</a:t>
                      </a:r>
                      <a:endParaRPr lang="en-US" sz="1800" dirty="0">
                        <a:solidFill>
                          <a:schemeClr val="tx1"/>
                        </a:solidFill>
                      </a:endParaRPr>
                    </a:p>
                  </a:txBody>
                  <a:tcPr/>
                </a:tc>
                <a:tc>
                  <a:txBody>
                    <a:bodyPr/>
                    <a:lstStyle/>
                    <a:p>
                      <a:r>
                        <a:rPr lang="en-US" sz="1800" dirty="0" err="1">
                          <a:solidFill>
                            <a:schemeClr val="tx1"/>
                          </a:solidFill>
                        </a:rPr>
                        <a:t>Product_cost</a:t>
                      </a:r>
                      <a:endParaRPr lang="en-US" sz="1800" dirty="0">
                        <a:solidFill>
                          <a:schemeClr val="tx1"/>
                        </a:solidFill>
                      </a:endParaRPr>
                    </a:p>
                  </a:txBody>
                  <a:tcPr/>
                </a:tc>
                <a:tc>
                  <a:txBody>
                    <a:bodyPr/>
                    <a:lstStyle/>
                    <a:p>
                      <a:r>
                        <a:rPr lang="en-US" sz="1800" dirty="0" err="1">
                          <a:solidFill>
                            <a:schemeClr val="tx1"/>
                          </a:solidFill>
                        </a:rPr>
                        <a:t>Product_location</a:t>
                      </a:r>
                      <a:endParaRPr lang="en-US" sz="1800" dirty="0">
                        <a:solidFill>
                          <a:schemeClr val="tx1"/>
                        </a:solidFill>
                      </a:endParaRPr>
                    </a:p>
                  </a:txBody>
                  <a:tcPr/>
                </a:tc>
                <a:extLst>
                  <a:ext uri="{0D108BD9-81ED-4DB2-BD59-A6C34878D82A}">
                    <a16:rowId xmlns:a16="http://schemas.microsoft.com/office/drawing/2014/main" val="10000"/>
                  </a:ext>
                </a:extLst>
              </a:tr>
              <a:tr h="441960">
                <a:tc>
                  <a:txBody>
                    <a:bodyPr/>
                    <a:lstStyle/>
                    <a:p>
                      <a:r>
                        <a:rPr lang="en-US" sz="1800" dirty="0">
                          <a:solidFill>
                            <a:schemeClr val="tx1"/>
                          </a:solidFill>
                        </a:rPr>
                        <a:t>1001</a:t>
                      </a:r>
                    </a:p>
                  </a:txBody>
                  <a:tcPr/>
                </a:tc>
                <a:tc>
                  <a:txBody>
                    <a:bodyPr/>
                    <a:lstStyle/>
                    <a:p>
                      <a:r>
                        <a:rPr lang="en-US" sz="1800" dirty="0">
                          <a:solidFill>
                            <a:schemeClr val="tx1"/>
                          </a:solidFill>
                        </a:rPr>
                        <a:t>Solar Cooker</a:t>
                      </a:r>
                    </a:p>
                  </a:txBody>
                  <a:tcPr/>
                </a:tc>
                <a:tc>
                  <a:txBody>
                    <a:bodyPr/>
                    <a:lstStyle/>
                    <a:p>
                      <a:r>
                        <a:rPr lang="en-US" sz="1800" dirty="0">
                          <a:solidFill>
                            <a:schemeClr val="tx1"/>
                          </a:solidFill>
                        </a:rPr>
                        <a:t>3000</a:t>
                      </a:r>
                    </a:p>
                  </a:txBody>
                  <a:tcPr/>
                </a:tc>
                <a:tc>
                  <a:txBody>
                    <a:bodyPr/>
                    <a:lstStyle/>
                    <a:p>
                      <a:r>
                        <a:rPr lang="en-US" sz="1800" dirty="0">
                          <a:solidFill>
                            <a:schemeClr val="tx1"/>
                          </a:solidFill>
                        </a:rPr>
                        <a:t>Pune</a:t>
                      </a:r>
                    </a:p>
                  </a:txBody>
                  <a:tcPr/>
                </a:tc>
                <a:extLst>
                  <a:ext uri="{0D108BD9-81ED-4DB2-BD59-A6C34878D82A}">
                    <a16:rowId xmlns:a16="http://schemas.microsoft.com/office/drawing/2014/main" val="10001"/>
                  </a:ext>
                </a:extLst>
              </a:tr>
              <a:tr h="441960">
                <a:tc>
                  <a:txBody>
                    <a:bodyPr/>
                    <a:lstStyle/>
                    <a:p>
                      <a:r>
                        <a:rPr lang="en-US" sz="1800" dirty="0">
                          <a:solidFill>
                            <a:schemeClr val="tx1"/>
                          </a:solidFill>
                        </a:rPr>
                        <a:t>1002</a:t>
                      </a:r>
                    </a:p>
                  </a:txBody>
                  <a:tcPr/>
                </a:tc>
                <a:tc>
                  <a:txBody>
                    <a:bodyPr/>
                    <a:lstStyle/>
                    <a:p>
                      <a:r>
                        <a:rPr lang="en-US" sz="1800" dirty="0">
                          <a:solidFill>
                            <a:schemeClr val="tx1"/>
                          </a:solidFill>
                        </a:rPr>
                        <a:t>Solar AC</a:t>
                      </a:r>
                    </a:p>
                  </a:txBody>
                  <a:tcPr/>
                </a:tc>
                <a:tc>
                  <a:txBody>
                    <a:bodyPr/>
                    <a:lstStyle/>
                    <a:p>
                      <a:r>
                        <a:rPr lang="en-US" sz="1800" dirty="0">
                          <a:solidFill>
                            <a:schemeClr val="tx1"/>
                          </a:solidFill>
                        </a:rPr>
                        <a:t>25000</a:t>
                      </a:r>
                    </a:p>
                  </a:txBody>
                  <a:tcPr/>
                </a:tc>
                <a:tc>
                  <a:txBody>
                    <a:bodyPr/>
                    <a:lstStyle/>
                    <a:p>
                      <a:r>
                        <a:rPr lang="en-US" sz="1800" dirty="0">
                          <a:solidFill>
                            <a:schemeClr val="tx1"/>
                          </a:solidFill>
                        </a:rPr>
                        <a:t>Mumbai</a:t>
                      </a:r>
                    </a:p>
                  </a:txBody>
                  <a:tcPr/>
                </a:tc>
                <a:extLst>
                  <a:ext uri="{0D108BD9-81ED-4DB2-BD59-A6C34878D82A}">
                    <a16:rowId xmlns:a16="http://schemas.microsoft.com/office/drawing/2014/main" val="10002"/>
                  </a:ext>
                </a:extLst>
              </a:tr>
              <a:tr h="441960">
                <a:tc>
                  <a:txBody>
                    <a:bodyPr/>
                    <a:lstStyle/>
                    <a:p>
                      <a:r>
                        <a:rPr lang="en-US" sz="1800" dirty="0">
                          <a:solidFill>
                            <a:schemeClr val="tx1"/>
                          </a:solidFill>
                        </a:rPr>
                        <a:t>1003</a:t>
                      </a:r>
                    </a:p>
                  </a:txBody>
                  <a:tcPr/>
                </a:tc>
                <a:tc>
                  <a:txBody>
                    <a:bodyPr/>
                    <a:lstStyle/>
                    <a:p>
                      <a:r>
                        <a:rPr lang="en-US" sz="1800" dirty="0">
                          <a:solidFill>
                            <a:schemeClr val="tx1"/>
                          </a:solidFill>
                        </a:rPr>
                        <a:t>Solar Lamp</a:t>
                      </a:r>
                    </a:p>
                  </a:txBody>
                  <a:tcPr/>
                </a:tc>
                <a:tc>
                  <a:txBody>
                    <a:bodyPr/>
                    <a:lstStyle/>
                    <a:p>
                      <a:r>
                        <a:rPr lang="en-US" sz="1800" dirty="0">
                          <a:solidFill>
                            <a:schemeClr val="tx1"/>
                          </a:solidFill>
                        </a:rPr>
                        <a:t>2000</a:t>
                      </a:r>
                    </a:p>
                  </a:txBody>
                  <a:tcPr/>
                </a:tc>
                <a:tc>
                  <a:txBody>
                    <a:bodyPr/>
                    <a:lstStyle/>
                    <a:p>
                      <a:r>
                        <a:rPr lang="en-US" sz="1800" dirty="0">
                          <a:solidFill>
                            <a:schemeClr val="tx1"/>
                          </a:solidFill>
                        </a:rPr>
                        <a:t>Kolkata</a:t>
                      </a:r>
                    </a:p>
                  </a:txBody>
                  <a:tcPr/>
                </a:tc>
                <a:extLst>
                  <a:ext uri="{0D108BD9-81ED-4DB2-BD59-A6C34878D82A}">
                    <a16:rowId xmlns:a16="http://schemas.microsoft.com/office/drawing/2014/main" val="10003"/>
                  </a:ext>
                </a:extLst>
              </a:tr>
              <a:tr h="441960">
                <a:tc>
                  <a:txBody>
                    <a:bodyPr/>
                    <a:lstStyle/>
                    <a:p>
                      <a:r>
                        <a:rPr lang="en-US" sz="1800" dirty="0">
                          <a:solidFill>
                            <a:schemeClr val="tx1"/>
                          </a:solidFill>
                        </a:rPr>
                        <a:t>1004</a:t>
                      </a:r>
                    </a:p>
                  </a:txBody>
                  <a:tcPr/>
                </a:tc>
                <a:tc>
                  <a:txBody>
                    <a:bodyPr/>
                    <a:lstStyle/>
                    <a:p>
                      <a:r>
                        <a:rPr lang="en-US" sz="1800" dirty="0">
                          <a:solidFill>
                            <a:schemeClr val="tx1"/>
                          </a:solidFill>
                        </a:rPr>
                        <a:t>Solar Cooker</a:t>
                      </a:r>
                    </a:p>
                  </a:txBody>
                  <a:tcPr/>
                </a:tc>
                <a:tc>
                  <a:txBody>
                    <a:bodyPr/>
                    <a:lstStyle/>
                    <a:p>
                      <a:r>
                        <a:rPr lang="en-US" sz="1800" dirty="0">
                          <a:solidFill>
                            <a:schemeClr val="tx1"/>
                          </a:solidFill>
                        </a:rPr>
                        <a:t>3000</a:t>
                      </a:r>
                    </a:p>
                  </a:txBody>
                  <a:tcPr/>
                </a:tc>
                <a:tc>
                  <a:txBody>
                    <a:bodyPr/>
                    <a:lstStyle/>
                    <a:p>
                      <a:r>
                        <a:rPr lang="en-US" sz="1800" dirty="0">
                          <a:solidFill>
                            <a:schemeClr val="tx1"/>
                          </a:solidFill>
                        </a:rPr>
                        <a:t>Indore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64647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Normalization continued…</a:t>
            </a:r>
            <a:endParaRPr lang="en-US" dirty="0"/>
          </a:p>
        </p:txBody>
      </p:sp>
      <p:sp>
        <p:nvSpPr>
          <p:cNvPr id="3" name="Content Placeholder 2"/>
          <p:cNvSpPr>
            <a:spLocks noGrp="1"/>
          </p:cNvSpPr>
          <p:nvPr>
            <p:ph idx="1"/>
          </p:nvPr>
        </p:nvSpPr>
        <p:spPr/>
        <p:txBody>
          <a:bodyPr>
            <a:normAutofit/>
          </a:bodyPr>
          <a:lstStyle/>
          <a:p>
            <a:r>
              <a:rPr lang="en-US" sz="2800" dirty="0"/>
              <a:t>Insert anomaly:</a:t>
            </a:r>
          </a:p>
          <a:p>
            <a:pPr lvl="1"/>
            <a:r>
              <a:rPr lang="en-US" sz="2400" dirty="0"/>
              <a:t>Insert Anomaly occurs when certain attributes cannot be inserted into the database without the presence of other attributes. For example we cannot insert new product information into PRODUCT table unless we know the location where we wish to launch it.</a:t>
            </a:r>
          </a:p>
          <a:p>
            <a:r>
              <a:rPr lang="en-US" sz="2800" dirty="0"/>
              <a:t>Update anomaly:</a:t>
            </a:r>
          </a:p>
          <a:p>
            <a:pPr lvl="1"/>
            <a:r>
              <a:rPr lang="en-US" sz="2400" dirty="0"/>
              <a:t>Update Anomaly exists when one or more instances of duplicated data is updated, but not all. Suppose we want to update the price of ‘Solar Cooker’ in PRODUCT table.</a:t>
            </a:r>
          </a:p>
        </p:txBody>
      </p:sp>
      <p:sp>
        <p:nvSpPr>
          <p:cNvPr id="5" name="Slide Number Placeholder 4"/>
          <p:cNvSpPr>
            <a:spLocks noGrp="1"/>
          </p:cNvSpPr>
          <p:nvPr>
            <p:ph type="sldNum" sz="quarter" idx="12"/>
          </p:nvPr>
        </p:nvSpPr>
        <p:spPr/>
        <p:txBody>
          <a:bodyPr/>
          <a:lstStyle/>
          <a:p>
            <a:fld id="{1E218C5A-AA56-4136-94E6-BAA98D2AAD9B}" type="slidenum">
              <a:rPr lang="en-US" smtClean="0"/>
              <a:pPr/>
              <a:t>46</a:t>
            </a:fld>
            <a:endParaRPr lang="en-US"/>
          </a:p>
        </p:txBody>
      </p:sp>
    </p:spTree>
    <p:extLst>
      <p:ext uri="{BB962C8B-B14F-4D97-AF65-F5344CB8AC3E}">
        <p14:creationId xmlns:p14="http://schemas.microsoft.com/office/powerpoint/2010/main" val="321153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Normalization continued…</a:t>
            </a:r>
            <a:endParaRPr lang="en-US" dirty="0"/>
          </a:p>
        </p:txBody>
      </p:sp>
      <p:sp>
        <p:nvSpPr>
          <p:cNvPr id="3" name="Content Placeholder 2"/>
          <p:cNvSpPr>
            <a:spLocks noGrp="1"/>
          </p:cNvSpPr>
          <p:nvPr>
            <p:ph idx="1"/>
          </p:nvPr>
        </p:nvSpPr>
        <p:spPr/>
        <p:txBody>
          <a:bodyPr/>
          <a:lstStyle/>
          <a:p>
            <a:r>
              <a:rPr lang="en-US" dirty="0"/>
              <a:t>Delete anomaly:</a:t>
            </a:r>
          </a:p>
          <a:p>
            <a:pPr lvl="1"/>
            <a:r>
              <a:rPr lang="en-US" dirty="0"/>
              <a:t>Delete Anomaly exists when certain attributes are lost because of the deletion of other attributes. Suppose we want to delete ‘Mumbai’ manufacturing location then information about ‘Solar AC’ will also be lost.</a:t>
            </a:r>
          </a:p>
          <a:p>
            <a:pPr lvl="1"/>
            <a:r>
              <a:rPr lang="en-US" dirty="0"/>
              <a:t>Thus, in order to overcome the anomalies, we need database normalization.</a:t>
            </a:r>
          </a:p>
        </p:txBody>
      </p:sp>
      <p:sp>
        <p:nvSpPr>
          <p:cNvPr id="5" name="Slide Number Placeholder 4"/>
          <p:cNvSpPr>
            <a:spLocks noGrp="1"/>
          </p:cNvSpPr>
          <p:nvPr>
            <p:ph type="sldNum" sz="quarter" idx="12"/>
          </p:nvPr>
        </p:nvSpPr>
        <p:spPr/>
        <p:txBody>
          <a:bodyPr/>
          <a:lstStyle/>
          <a:p>
            <a:fld id="{1E218C5A-AA56-4136-94E6-BAA98D2AAD9B}" type="slidenum">
              <a:rPr lang="en-US" smtClean="0"/>
              <a:pPr/>
              <a:t>47</a:t>
            </a:fld>
            <a:endParaRPr lang="en-US"/>
          </a:p>
        </p:txBody>
      </p:sp>
    </p:spTree>
    <p:extLst>
      <p:ext uri="{BB962C8B-B14F-4D97-AF65-F5344CB8AC3E}">
        <p14:creationId xmlns:p14="http://schemas.microsoft.com/office/powerpoint/2010/main" val="88154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Rule</a:t>
            </a:r>
          </a:p>
        </p:txBody>
      </p:sp>
      <p:sp>
        <p:nvSpPr>
          <p:cNvPr id="3" name="Content Placeholder 2"/>
          <p:cNvSpPr>
            <a:spLocks noGrp="1"/>
          </p:cNvSpPr>
          <p:nvPr>
            <p:ph idx="1"/>
          </p:nvPr>
        </p:nvSpPr>
        <p:spPr/>
        <p:txBody>
          <a:bodyPr/>
          <a:lstStyle/>
          <a:p>
            <a:r>
              <a:rPr lang="en-US" dirty="0"/>
              <a:t>Normalization rule are divided into following normal form.</a:t>
            </a:r>
          </a:p>
          <a:p>
            <a:pPr lvl="1"/>
            <a:r>
              <a:rPr lang="en-US" dirty="0"/>
              <a:t>First Normal Form (1NF)</a:t>
            </a:r>
          </a:p>
          <a:p>
            <a:pPr lvl="1"/>
            <a:r>
              <a:rPr lang="en-US" dirty="0"/>
              <a:t>Second Normal Form (2NF)</a:t>
            </a:r>
          </a:p>
          <a:p>
            <a:pPr lvl="1"/>
            <a:r>
              <a:rPr lang="en-US" dirty="0"/>
              <a:t>Third Normal Form (3NF)</a:t>
            </a:r>
          </a:p>
        </p:txBody>
      </p:sp>
      <p:sp>
        <p:nvSpPr>
          <p:cNvPr id="5" name="Slide Number Placeholder 4"/>
          <p:cNvSpPr>
            <a:spLocks noGrp="1"/>
          </p:cNvSpPr>
          <p:nvPr>
            <p:ph type="sldNum" sz="quarter" idx="12"/>
          </p:nvPr>
        </p:nvSpPr>
        <p:spPr/>
        <p:txBody>
          <a:bodyPr/>
          <a:lstStyle/>
          <a:p>
            <a:fld id="{1E218C5A-AA56-4136-94E6-BAA98D2AAD9B}" type="slidenum">
              <a:rPr lang="en-US" smtClean="0"/>
              <a:t>48</a:t>
            </a:fld>
            <a:endParaRPr lang="en-US"/>
          </a:p>
        </p:txBody>
      </p:sp>
    </p:spTree>
    <p:extLst>
      <p:ext uri="{BB962C8B-B14F-4D97-AF65-F5344CB8AC3E}">
        <p14:creationId xmlns:p14="http://schemas.microsoft.com/office/powerpoint/2010/main" val="1490462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(1NF) continued…</a:t>
            </a:r>
            <a:endParaRPr lang="en-US" dirty="0"/>
          </a:p>
        </p:txBody>
      </p:sp>
      <p:sp>
        <p:nvSpPr>
          <p:cNvPr id="3" name="Content Placeholder 2"/>
          <p:cNvSpPr>
            <a:spLocks noGrp="1"/>
          </p:cNvSpPr>
          <p:nvPr>
            <p:ph idx="1"/>
          </p:nvPr>
        </p:nvSpPr>
        <p:spPr/>
        <p:txBody>
          <a:bodyPr/>
          <a:lstStyle/>
          <a:p>
            <a:r>
              <a:rPr lang="en-US" dirty="0"/>
              <a:t>Table will be in 1st normal form if</a:t>
            </a:r>
          </a:p>
          <a:p>
            <a:pPr lvl="1"/>
            <a:r>
              <a:rPr lang="en-US" dirty="0"/>
              <a:t>There are no duplicated rows in the table.</a:t>
            </a:r>
          </a:p>
          <a:p>
            <a:pPr lvl="1"/>
            <a:r>
              <a:rPr lang="en-US" dirty="0"/>
              <a:t>Each cell is single-valued (i.e., there are no repeating groups or arrays).</a:t>
            </a:r>
          </a:p>
          <a:p>
            <a:pPr lvl="1"/>
            <a:r>
              <a:rPr lang="en-US" dirty="0"/>
              <a:t>Entries in a column (attribute, field) are of the same kind.</a:t>
            </a:r>
          </a:p>
        </p:txBody>
      </p:sp>
      <p:sp>
        <p:nvSpPr>
          <p:cNvPr id="5" name="Slide Number Placeholder 4"/>
          <p:cNvSpPr>
            <a:spLocks noGrp="1"/>
          </p:cNvSpPr>
          <p:nvPr>
            <p:ph type="sldNum" sz="quarter" idx="12"/>
          </p:nvPr>
        </p:nvSpPr>
        <p:spPr/>
        <p:txBody>
          <a:bodyPr/>
          <a:lstStyle/>
          <a:p>
            <a:fld id="{1E218C5A-AA56-4136-94E6-BAA98D2AAD9B}" type="slidenum">
              <a:rPr lang="en-US" smtClean="0"/>
              <a:pPr/>
              <a:t>49</a:t>
            </a:fld>
            <a:endParaRPr lang="en-US"/>
          </a:p>
        </p:txBody>
      </p:sp>
    </p:spTree>
    <p:extLst>
      <p:ext uri="{BB962C8B-B14F-4D97-AF65-F5344CB8AC3E}">
        <p14:creationId xmlns:p14="http://schemas.microsoft.com/office/powerpoint/2010/main" val="373996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 of File System</a:t>
            </a:r>
          </a:p>
        </p:txBody>
      </p:sp>
      <p:sp>
        <p:nvSpPr>
          <p:cNvPr id="3" name="Content Placeholder 2"/>
          <p:cNvSpPr>
            <a:spLocks noGrp="1"/>
          </p:cNvSpPr>
          <p:nvPr>
            <p:ph idx="1"/>
          </p:nvPr>
        </p:nvSpPr>
        <p:spPr/>
        <p:txBody>
          <a:bodyPr>
            <a:normAutofit/>
          </a:bodyPr>
          <a:lstStyle/>
          <a:p>
            <a:r>
              <a:rPr lang="en-US" sz="2800" dirty="0"/>
              <a:t>In the early days, database applications were built directly on top of file systems</a:t>
            </a:r>
          </a:p>
          <a:p>
            <a:r>
              <a:rPr lang="en-US" sz="2800" b="1" dirty="0"/>
              <a:t>Drawbacks of using file systems to store data:</a:t>
            </a:r>
          </a:p>
          <a:p>
            <a:pPr lvl="1"/>
            <a:r>
              <a:rPr lang="en-US" sz="2400" dirty="0"/>
              <a:t>Potential duplication</a:t>
            </a:r>
          </a:p>
          <a:p>
            <a:pPr lvl="1"/>
            <a:r>
              <a:rPr lang="en-US" sz="2400" dirty="0"/>
              <a:t>Non-unique records</a:t>
            </a:r>
          </a:p>
          <a:p>
            <a:pPr lvl="1"/>
            <a:r>
              <a:rPr lang="en-US" sz="2400" dirty="0"/>
              <a:t>Harder to update</a:t>
            </a:r>
          </a:p>
          <a:p>
            <a:pPr lvl="1"/>
            <a:r>
              <a:rPr lang="en-US" sz="2400" dirty="0"/>
              <a:t>Inherently inefficient</a:t>
            </a:r>
          </a:p>
          <a:p>
            <a:pPr lvl="1"/>
            <a:r>
              <a:rPr lang="en-US" sz="2400" dirty="0"/>
              <a:t>Harder to change data format</a:t>
            </a:r>
          </a:p>
          <a:p>
            <a:pPr lvl="1"/>
            <a:r>
              <a:rPr lang="en-US" sz="2400" dirty="0"/>
              <a:t>Poor at complex queries</a:t>
            </a:r>
          </a:p>
          <a:p>
            <a:pPr lvl="1"/>
            <a:r>
              <a:rPr lang="en-US" sz="2400" dirty="0"/>
              <a:t>Security issues </a:t>
            </a:r>
          </a:p>
          <a:p>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5</a:t>
            </a:fld>
            <a:endParaRPr lang="en-US"/>
          </a:p>
        </p:txBody>
      </p:sp>
    </p:spTree>
    <p:extLst>
      <p:ext uri="{BB962C8B-B14F-4D97-AF65-F5344CB8AC3E}">
        <p14:creationId xmlns:p14="http://schemas.microsoft.com/office/powerpoint/2010/main" val="3889283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 continued…</a:t>
            </a:r>
          </a:p>
        </p:txBody>
      </p:sp>
      <p:sp>
        <p:nvSpPr>
          <p:cNvPr id="5" name="Slide Number Placeholder 4"/>
          <p:cNvSpPr>
            <a:spLocks noGrp="1"/>
          </p:cNvSpPr>
          <p:nvPr>
            <p:ph type="sldNum" sz="quarter" idx="12"/>
          </p:nvPr>
        </p:nvSpPr>
        <p:spPr/>
        <p:txBody>
          <a:bodyPr/>
          <a:lstStyle/>
          <a:p>
            <a:fld id="{1E218C5A-AA56-4136-94E6-BAA98D2AAD9B}" type="slidenum">
              <a:rPr lang="en-US" smtClean="0"/>
              <a:t>50</a:t>
            </a:fld>
            <a:endParaRPr lang="en-US"/>
          </a:p>
        </p:txBody>
      </p:sp>
      <p:graphicFrame>
        <p:nvGraphicFramePr>
          <p:cNvPr id="8" name="Content Placeholder 5"/>
          <p:cNvGraphicFramePr>
            <a:graphicFrameLocks/>
          </p:cNvGraphicFramePr>
          <p:nvPr>
            <p:extLst>
              <p:ext uri="{D42A27DB-BD31-4B8C-83A1-F6EECF244321}">
                <p14:modId xmlns:p14="http://schemas.microsoft.com/office/powerpoint/2010/main" val="3471434555"/>
              </p:ext>
            </p:extLst>
          </p:nvPr>
        </p:nvGraphicFramePr>
        <p:xfrm>
          <a:off x="1981200" y="2743200"/>
          <a:ext cx="8229600" cy="1188720"/>
        </p:xfrm>
        <a:graphic>
          <a:graphicData uri="http://schemas.openxmlformats.org/drawingml/2006/table">
            <a:tbl>
              <a:tblPr>
                <a:tableStyleId>{616DA210-FB5B-4158-B5E0-FEB733F419BA}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37160">
                <a:tc>
                  <a:txBody>
                    <a:bodyPr/>
                    <a:lstStyle/>
                    <a:p>
                      <a:r>
                        <a:rPr lang="en-US" dirty="0"/>
                        <a:t>College</a:t>
                      </a:r>
                    </a:p>
                  </a:txBody>
                  <a:tcPr anchor="ctr"/>
                </a:tc>
                <a:tc>
                  <a:txBody>
                    <a:bodyPr/>
                    <a:lstStyle/>
                    <a:p>
                      <a:r>
                        <a:rPr lang="en-US" dirty="0"/>
                        <a:t>Student</a:t>
                      </a:r>
                    </a:p>
                  </a:txBody>
                  <a:tcPr anchor="ctr"/>
                </a:tc>
                <a:tc>
                  <a:txBody>
                    <a:bodyPr/>
                    <a:lstStyle/>
                    <a:p>
                      <a:r>
                        <a:rPr lang="en-US" dirty="0"/>
                        <a:t>Age</a:t>
                      </a:r>
                    </a:p>
                  </a:txBody>
                  <a:tcPr anchor="ctr"/>
                </a:tc>
                <a:tc>
                  <a:txBody>
                    <a:bodyPr/>
                    <a:lstStyle/>
                    <a:p>
                      <a:r>
                        <a:rPr lang="en-US"/>
                        <a:t>Subject</a:t>
                      </a:r>
                    </a:p>
                  </a:txBody>
                  <a:tcPr anchor="ctr"/>
                </a:tc>
                <a:extLst>
                  <a:ext uri="{0D108BD9-81ED-4DB2-BD59-A6C34878D82A}">
                    <a16:rowId xmlns:a16="http://schemas.microsoft.com/office/drawing/2014/main" val="10000"/>
                  </a:ext>
                </a:extLst>
              </a:tr>
              <a:tr h="0">
                <a:tc>
                  <a:txBody>
                    <a:bodyPr/>
                    <a:lstStyle/>
                    <a:p>
                      <a:r>
                        <a:rPr lang="en-US" dirty="0"/>
                        <a:t>Fergusson</a:t>
                      </a:r>
                    </a:p>
                  </a:txBody>
                  <a:tcPr anchor="ctr"/>
                </a:tc>
                <a:tc>
                  <a:txBody>
                    <a:bodyPr/>
                    <a:lstStyle/>
                    <a:p>
                      <a:r>
                        <a:rPr lang="en-US" dirty="0"/>
                        <a:t>Adam</a:t>
                      </a:r>
                    </a:p>
                  </a:txBody>
                  <a:tcPr anchor="ctr"/>
                </a:tc>
                <a:tc>
                  <a:txBody>
                    <a:bodyPr/>
                    <a:lstStyle/>
                    <a:p>
                      <a:r>
                        <a:rPr lang="en-US"/>
                        <a:t>15</a:t>
                      </a:r>
                    </a:p>
                  </a:txBody>
                  <a:tcPr anchor="ctr"/>
                </a:tc>
                <a:tc>
                  <a:txBody>
                    <a:bodyPr/>
                    <a:lstStyle/>
                    <a:p>
                      <a:r>
                        <a:rPr lang="en-US" dirty="0"/>
                        <a:t>Biology, Maths</a:t>
                      </a:r>
                    </a:p>
                  </a:txBody>
                  <a:tcPr anchor="ctr"/>
                </a:tc>
                <a:extLst>
                  <a:ext uri="{0D108BD9-81ED-4DB2-BD59-A6C34878D82A}">
                    <a16:rowId xmlns:a16="http://schemas.microsoft.com/office/drawing/2014/main" val="10001"/>
                  </a:ext>
                </a:extLst>
              </a:tr>
              <a:tr h="0">
                <a:tc>
                  <a:txBody>
                    <a:bodyPr/>
                    <a:lstStyle/>
                    <a:p>
                      <a:r>
                        <a:rPr lang="en-US" dirty="0"/>
                        <a:t>MIT</a:t>
                      </a:r>
                    </a:p>
                  </a:txBody>
                  <a:tcPr anchor="ctr"/>
                </a:tc>
                <a:tc>
                  <a:txBody>
                    <a:bodyPr/>
                    <a:lstStyle/>
                    <a:p>
                      <a:r>
                        <a:rPr lang="en-US"/>
                        <a:t>Alex</a:t>
                      </a:r>
                    </a:p>
                  </a:txBody>
                  <a:tcPr anchor="ctr"/>
                </a:tc>
                <a:tc>
                  <a:txBody>
                    <a:bodyPr/>
                    <a:lstStyle/>
                    <a:p>
                      <a:r>
                        <a:rPr lang="en-US" dirty="0"/>
                        <a:t>14</a:t>
                      </a:r>
                    </a:p>
                  </a:txBody>
                  <a:tcPr anchor="ctr"/>
                </a:tc>
                <a:tc>
                  <a:txBody>
                    <a:bodyPr/>
                    <a:lstStyle/>
                    <a:p>
                      <a:r>
                        <a:rPr lang="en-US" dirty="0"/>
                        <a:t>Maths</a:t>
                      </a:r>
                    </a:p>
                  </a:txBody>
                  <a:tcPr anchor="ctr"/>
                </a:tc>
                <a:extLst>
                  <a:ext uri="{0D108BD9-81ED-4DB2-BD59-A6C34878D82A}">
                    <a16:rowId xmlns:a16="http://schemas.microsoft.com/office/drawing/2014/main" val="10002"/>
                  </a:ext>
                </a:extLst>
              </a:tr>
              <a:tr h="0">
                <a:tc>
                  <a:txBody>
                    <a:bodyPr/>
                    <a:lstStyle/>
                    <a:p>
                      <a:r>
                        <a:rPr lang="en-US" dirty="0"/>
                        <a:t>BMCC</a:t>
                      </a:r>
                    </a:p>
                  </a:txBody>
                  <a:tcPr anchor="ctr"/>
                </a:tc>
                <a:tc>
                  <a:txBody>
                    <a:bodyPr/>
                    <a:lstStyle/>
                    <a:p>
                      <a:r>
                        <a:rPr lang="en-US"/>
                        <a:t>Stuart</a:t>
                      </a:r>
                    </a:p>
                  </a:txBody>
                  <a:tcPr anchor="ctr"/>
                </a:tc>
                <a:tc>
                  <a:txBody>
                    <a:bodyPr/>
                    <a:lstStyle/>
                    <a:p>
                      <a:r>
                        <a:rPr lang="en-US"/>
                        <a:t>17</a:t>
                      </a:r>
                    </a:p>
                  </a:txBody>
                  <a:tcPr anchor="ctr"/>
                </a:tc>
                <a:tc>
                  <a:txBody>
                    <a:bodyPr/>
                    <a:lstStyle/>
                    <a:p>
                      <a:r>
                        <a:rPr lang="en-US" dirty="0"/>
                        <a:t>Maths</a:t>
                      </a:r>
                    </a:p>
                  </a:txBody>
                  <a:tcPr anchor="ctr"/>
                </a:tc>
                <a:extLst>
                  <a:ext uri="{0D108BD9-81ED-4DB2-BD59-A6C34878D82A}">
                    <a16:rowId xmlns:a16="http://schemas.microsoft.com/office/drawing/2014/main" val="10003"/>
                  </a:ext>
                </a:extLst>
              </a:tr>
            </a:tbl>
          </a:graphicData>
        </a:graphic>
      </p:graphicFrame>
      <p:sp>
        <p:nvSpPr>
          <p:cNvPr id="9" name="Rectangle 8"/>
          <p:cNvSpPr/>
          <p:nvPr/>
        </p:nvSpPr>
        <p:spPr>
          <a:xfrm>
            <a:off x="1981200" y="3048000"/>
            <a:ext cx="8229600" cy="304800"/>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09801" y="1524001"/>
            <a:ext cx="3926075" cy="461665"/>
          </a:xfrm>
          <a:prstGeom prst="rect">
            <a:avLst/>
          </a:prstGeom>
          <a:noFill/>
        </p:spPr>
        <p:txBody>
          <a:bodyPr wrap="none" rtlCol="0">
            <a:spAutoFit/>
          </a:bodyPr>
          <a:lstStyle/>
          <a:p>
            <a:r>
              <a:rPr lang="en-US" sz="2400" dirty="0">
                <a:latin typeface="Candara" panose="020E0502030303020204" pitchFamily="34" charset="0"/>
              </a:rPr>
              <a:t>Consider the following table:</a:t>
            </a:r>
          </a:p>
        </p:txBody>
      </p:sp>
    </p:spTree>
    <p:extLst>
      <p:ext uri="{BB962C8B-B14F-4D97-AF65-F5344CB8AC3E}">
        <p14:creationId xmlns:p14="http://schemas.microsoft.com/office/powerpoint/2010/main" val="7588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 continued…</a:t>
            </a:r>
          </a:p>
        </p:txBody>
      </p:sp>
      <p:sp>
        <p:nvSpPr>
          <p:cNvPr id="3" name="Content Placeholder 2"/>
          <p:cNvSpPr>
            <a:spLocks noGrp="1"/>
          </p:cNvSpPr>
          <p:nvPr>
            <p:ph idx="1"/>
          </p:nvPr>
        </p:nvSpPr>
        <p:spPr>
          <a:xfrm>
            <a:off x="1981200" y="1219200"/>
            <a:ext cx="8229600" cy="2895600"/>
          </a:xfrm>
        </p:spPr>
        <p:txBody>
          <a:bodyPr/>
          <a:lstStyle/>
          <a:p>
            <a:pPr marL="0" indent="0">
              <a:buNone/>
            </a:pPr>
            <a:r>
              <a:rPr lang="en-US" dirty="0"/>
              <a:t>Table after 1</a:t>
            </a:r>
            <a:r>
              <a:rPr lang="en-US" baseline="30000" dirty="0"/>
              <a:t>st</a:t>
            </a:r>
            <a:r>
              <a:rPr lang="en-US" dirty="0"/>
              <a:t> Normal Form:</a:t>
            </a:r>
          </a:p>
        </p:txBody>
      </p:sp>
      <p:sp>
        <p:nvSpPr>
          <p:cNvPr id="5" name="Slide Number Placeholder 4"/>
          <p:cNvSpPr>
            <a:spLocks noGrp="1"/>
          </p:cNvSpPr>
          <p:nvPr>
            <p:ph type="sldNum" sz="quarter" idx="12"/>
          </p:nvPr>
        </p:nvSpPr>
        <p:spPr/>
        <p:txBody>
          <a:bodyPr/>
          <a:lstStyle/>
          <a:p>
            <a:fld id="{1E218C5A-AA56-4136-94E6-BAA98D2AAD9B}" type="slidenum">
              <a:rPr lang="en-US" smtClean="0"/>
              <a:t>51</a:t>
            </a:fld>
            <a:endParaRPr lang="en-US"/>
          </a:p>
        </p:txBody>
      </p:sp>
      <p:graphicFrame>
        <p:nvGraphicFramePr>
          <p:cNvPr id="10" name="Content Placeholder 5"/>
          <p:cNvGraphicFramePr>
            <a:graphicFrameLocks/>
          </p:cNvGraphicFramePr>
          <p:nvPr>
            <p:extLst>
              <p:ext uri="{D42A27DB-BD31-4B8C-83A1-F6EECF244321}">
                <p14:modId xmlns:p14="http://schemas.microsoft.com/office/powerpoint/2010/main" val="3764555490"/>
              </p:ext>
            </p:extLst>
          </p:nvPr>
        </p:nvGraphicFramePr>
        <p:xfrm>
          <a:off x="3886201" y="2286000"/>
          <a:ext cx="3581398" cy="1188720"/>
        </p:xfrm>
        <a:graphic>
          <a:graphicData uri="http://schemas.openxmlformats.org/drawingml/2006/table">
            <a:tbl>
              <a:tblPr>
                <a:tableStyleId>{616DA210-FB5B-4158-B5E0-FEB733F419BA}</a:tableStyleId>
              </a:tblPr>
              <a:tblGrid>
                <a:gridCol w="1274735">
                  <a:extLst>
                    <a:ext uri="{9D8B030D-6E8A-4147-A177-3AD203B41FA5}">
                      <a16:colId xmlns:a16="http://schemas.microsoft.com/office/drawing/2014/main" val="20000"/>
                    </a:ext>
                  </a:extLst>
                </a:gridCol>
                <a:gridCol w="1274735">
                  <a:extLst>
                    <a:ext uri="{9D8B030D-6E8A-4147-A177-3AD203B41FA5}">
                      <a16:colId xmlns:a16="http://schemas.microsoft.com/office/drawing/2014/main" val="20001"/>
                    </a:ext>
                  </a:extLst>
                </a:gridCol>
                <a:gridCol w="1031928">
                  <a:extLst>
                    <a:ext uri="{9D8B030D-6E8A-4147-A177-3AD203B41FA5}">
                      <a16:colId xmlns:a16="http://schemas.microsoft.com/office/drawing/2014/main" val="20002"/>
                    </a:ext>
                  </a:extLst>
                </a:gridCol>
              </a:tblGrid>
              <a:tr h="137160">
                <a:tc>
                  <a:txBody>
                    <a:bodyPr/>
                    <a:lstStyle/>
                    <a:p>
                      <a:r>
                        <a:rPr lang="en-US" b="1" dirty="0"/>
                        <a:t>College</a:t>
                      </a:r>
                    </a:p>
                  </a:txBody>
                  <a:tcPr anchor="ctr"/>
                </a:tc>
                <a:tc>
                  <a:txBody>
                    <a:bodyPr/>
                    <a:lstStyle/>
                    <a:p>
                      <a:r>
                        <a:rPr lang="en-US" b="1" dirty="0"/>
                        <a:t>Student</a:t>
                      </a:r>
                    </a:p>
                  </a:txBody>
                  <a:tcPr anchor="ctr"/>
                </a:tc>
                <a:tc>
                  <a:txBody>
                    <a:bodyPr/>
                    <a:lstStyle/>
                    <a:p>
                      <a:r>
                        <a:rPr lang="en-US" b="1" dirty="0"/>
                        <a:t>Age</a:t>
                      </a:r>
                    </a:p>
                  </a:txBody>
                  <a:tcPr anchor="ctr"/>
                </a:tc>
                <a:extLst>
                  <a:ext uri="{0D108BD9-81ED-4DB2-BD59-A6C34878D82A}">
                    <a16:rowId xmlns:a16="http://schemas.microsoft.com/office/drawing/2014/main" val="10000"/>
                  </a:ext>
                </a:extLst>
              </a:tr>
              <a:tr h="0">
                <a:tc>
                  <a:txBody>
                    <a:bodyPr/>
                    <a:lstStyle/>
                    <a:p>
                      <a:r>
                        <a:rPr lang="en-US" dirty="0"/>
                        <a:t>Fergusson</a:t>
                      </a:r>
                    </a:p>
                  </a:txBody>
                  <a:tcPr anchor="ctr"/>
                </a:tc>
                <a:tc>
                  <a:txBody>
                    <a:bodyPr/>
                    <a:lstStyle/>
                    <a:p>
                      <a:r>
                        <a:rPr lang="en-US" dirty="0"/>
                        <a:t>Adam</a:t>
                      </a:r>
                    </a:p>
                  </a:txBody>
                  <a:tcPr anchor="ctr"/>
                </a:tc>
                <a:tc>
                  <a:txBody>
                    <a:bodyPr/>
                    <a:lstStyle/>
                    <a:p>
                      <a:r>
                        <a:rPr lang="en-US" dirty="0"/>
                        <a:t>15</a:t>
                      </a:r>
                    </a:p>
                  </a:txBody>
                  <a:tcPr anchor="ctr"/>
                </a:tc>
                <a:extLst>
                  <a:ext uri="{0D108BD9-81ED-4DB2-BD59-A6C34878D82A}">
                    <a16:rowId xmlns:a16="http://schemas.microsoft.com/office/drawing/2014/main" val="10001"/>
                  </a:ext>
                </a:extLst>
              </a:tr>
              <a:tr h="0">
                <a:tc>
                  <a:txBody>
                    <a:bodyPr/>
                    <a:lstStyle/>
                    <a:p>
                      <a:r>
                        <a:rPr lang="en-US" dirty="0"/>
                        <a:t>MIT</a:t>
                      </a:r>
                    </a:p>
                  </a:txBody>
                  <a:tcPr anchor="ctr"/>
                </a:tc>
                <a:tc>
                  <a:txBody>
                    <a:bodyPr/>
                    <a:lstStyle/>
                    <a:p>
                      <a:r>
                        <a:rPr lang="en-US"/>
                        <a:t>Alex</a:t>
                      </a:r>
                    </a:p>
                  </a:txBody>
                  <a:tcPr anchor="ctr"/>
                </a:tc>
                <a:tc>
                  <a:txBody>
                    <a:bodyPr/>
                    <a:lstStyle/>
                    <a:p>
                      <a:r>
                        <a:rPr lang="en-US" dirty="0"/>
                        <a:t>14</a:t>
                      </a:r>
                    </a:p>
                  </a:txBody>
                  <a:tcPr anchor="ctr"/>
                </a:tc>
                <a:extLst>
                  <a:ext uri="{0D108BD9-81ED-4DB2-BD59-A6C34878D82A}">
                    <a16:rowId xmlns:a16="http://schemas.microsoft.com/office/drawing/2014/main" val="10002"/>
                  </a:ext>
                </a:extLst>
              </a:tr>
              <a:tr h="0">
                <a:tc>
                  <a:txBody>
                    <a:bodyPr/>
                    <a:lstStyle/>
                    <a:p>
                      <a:r>
                        <a:rPr lang="en-US" dirty="0"/>
                        <a:t>BMCC</a:t>
                      </a:r>
                    </a:p>
                  </a:txBody>
                  <a:tcPr anchor="ctr"/>
                </a:tc>
                <a:tc>
                  <a:txBody>
                    <a:bodyPr/>
                    <a:lstStyle/>
                    <a:p>
                      <a:r>
                        <a:rPr lang="en-US" dirty="0"/>
                        <a:t>Stuart</a:t>
                      </a:r>
                    </a:p>
                  </a:txBody>
                  <a:tcPr anchor="ctr"/>
                </a:tc>
                <a:tc>
                  <a:txBody>
                    <a:bodyPr/>
                    <a:lstStyle/>
                    <a:p>
                      <a:r>
                        <a:rPr lang="en-US" dirty="0"/>
                        <a:t>17</a:t>
                      </a:r>
                    </a:p>
                  </a:txBody>
                  <a:tcPr anchor="ctr"/>
                </a:tc>
                <a:extLst>
                  <a:ext uri="{0D108BD9-81ED-4DB2-BD59-A6C34878D82A}">
                    <a16:rowId xmlns:a16="http://schemas.microsoft.com/office/drawing/2014/main" val="10003"/>
                  </a:ext>
                </a:extLst>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389935619"/>
              </p:ext>
            </p:extLst>
          </p:nvPr>
        </p:nvGraphicFramePr>
        <p:xfrm>
          <a:off x="3505200" y="4267200"/>
          <a:ext cx="5486400" cy="1485900"/>
        </p:xfrm>
        <a:graphic>
          <a:graphicData uri="http://schemas.openxmlformats.org/drawingml/2006/table">
            <a:tbl>
              <a:tblPr>
                <a:tableStyleId>{616DA210-FB5B-4158-B5E0-FEB733F419BA}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37160">
                <a:tc>
                  <a:txBody>
                    <a:bodyPr/>
                    <a:lstStyle/>
                    <a:p>
                      <a:r>
                        <a:rPr lang="en-US" b="1" dirty="0"/>
                        <a:t>College</a:t>
                      </a:r>
                    </a:p>
                  </a:txBody>
                  <a:tcPr anchor="ctr"/>
                </a:tc>
                <a:tc>
                  <a:txBody>
                    <a:bodyPr/>
                    <a:lstStyle/>
                    <a:p>
                      <a:r>
                        <a:rPr lang="en-US" b="1" dirty="0"/>
                        <a:t>Student</a:t>
                      </a:r>
                    </a:p>
                  </a:txBody>
                  <a:tcPr anchor="ctr"/>
                </a:tc>
                <a:tc>
                  <a:txBody>
                    <a:bodyPr/>
                    <a:lstStyle/>
                    <a:p>
                      <a:r>
                        <a:rPr lang="en-US" b="1" dirty="0"/>
                        <a:t>Subject</a:t>
                      </a:r>
                    </a:p>
                  </a:txBody>
                  <a:tcPr anchor="ctr"/>
                </a:tc>
                <a:extLst>
                  <a:ext uri="{0D108BD9-81ED-4DB2-BD59-A6C34878D82A}">
                    <a16:rowId xmlns:a16="http://schemas.microsoft.com/office/drawing/2014/main" val="10000"/>
                  </a:ext>
                </a:extLst>
              </a:tr>
              <a:tr h="0">
                <a:tc>
                  <a:txBody>
                    <a:bodyPr/>
                    <a:lstStyle/>
                    <a:p>
                      <a:r>
                        <a:rPr lang="en-US" dirty="0"/>
                        <a:t>Fergusson</a:t>
                      </a:r>
                    </a:p>
                  </a:txBody>
                  <a:tcPr anchor="ctr"/>
                </a:tc>
                <a:tc>
                  <a:txBody>
                    <a:bodyPr/>
                    <a:lstStyle/>
                    <a:p>
                      <a:r>
                        <a:rPr lang="en-US" dirty="0"/>
                        <a:t>Adam</a:t>
                      </a:r>
                    </a:p>
                  </a:txBody>
                  <a:tcPr anchor="ctr"/>
                </a:tc>
                <a:tc>
                  <a:txBody>
                    <a:bodyPr/>
                    <a:lstStyle/>
                    <a:p>
                      <a:r>
                        <a:rPr lang="en-US" dirty="0"/>
                        <a:t>Biology</a:t>
                      </a:r>
                    </a:p>
                  </a:txBody>
                  <a:tcPr anchor="ctr"/>
                </a:tc>
                <a:extLst>
                  <a:ext uri="{0D108BD9-81ED-4DB2-BD59-A6C34878D82A}">
                    <a16:rowId xmlns:a16="http://schemas.microsoft.com/office/drawing/2014/main" val="10001"/>
                  </a:ext>
                </a:extLst>
              </a:tr>
              <a:tr h="0">
                <a:tc>
                  <a:txBody>
                    <a:bodyPr/>
                    <a:lstStyle/>
                    <a:p>
                      <a:r>
                        <a:rPr lang="en-US" dirty="0"/>
                        <a:t>Fergusson</a:t>
                      </a:r>
                    </a:p>
                  </a:txBody>
                  <a:tcPr anchor="ctr"/>
                </a:tc>
                <a:tc>
                  <a:txBody>
                    <a:bodyPr/>
                    <a:lstStyle/>
                    <a:p>
                      <a:r>
                        <a:rPr lang="en-US" dirty="0"/>
                        <a:t>Adam</a:t>
                      </a:r>
                    </a:p>
                  </a:txBody>
                  <a:tcPr anchor="ctr"/>
                </a:tc>
                <a:tc>
                  <a:txBody>
                    <a:bodyPr/>
                    <a:lstStyle/>
                    <a:p>
                      <a:r>
                        <a:rPr lang="en-US" dirty="0" err="1"/>
                        <a:t>Maths</a:t>
                      </a:r>
                      <a:endParaRPr lang="en-US" dirty="0"/>
                    </a:p>
                  </a:txBody>
                  <a:tcPr anchor="ctr"/>
                </a:tc>
                <a:extLst>
                  <a:ext uri="{0D108BD9-81ED-4DB2-BD59-A6C34878D82A}">
                    <a16:rowId xmlns:a16="http://schemas.microsoft.com/office/drawing/2014/main" val="10002"/>
                  </a:ext>
                </a:extLst>
              </a:tr>
              <a:tr h="0">
                <a:tc>
                  <a:txBody>
                    <a:bodyPr/>
                    <a:lstStyle/>
                    <a:p>
                      <a:r>
                        <a:rPr lang="en-US" dirty="0"/>
                        <a:t>MIT</a:t>
                      </a:r>
                    </a:p>
                  </a:txBody>
                  <a:tcPr anchor="ctr"/>
                </a:tc>
                <a:tc>
                  <a:txBody>
                    <a:bodyPr/>
                    <a:lstStyle/>
                    <a:p>
                      <a:r>
                        <a:rPr lang="en-US"/>
                        <a:t>Alex</a:t>
                      </a:r>
                    </a:p>
                  </a:txBody>
                  <a:tcPr anchor="ctr"/>
                </a:tc>
                <a:tc>
                  <a:txBody>
                    <a:bodyPr/>
                    <a:lstStyle/>
                    <a:p>
                      <a:r>
                        <a:rPr lang="en-US" dirty="0"/>
                        <a:t>Maths</a:t>
                      </a:r>
                    </a:p>
                  </a:txBody>
                  <a:tcPr anchor="ctr"/>
                </a:tc>
                <a:extLst>
                  <a:ext uri="{0D108BD9-81ED-4DB2-BD59-A6C34878D82A}">
                    <a16:rowId xmlns:a16="http://schemas.microsoft.com/office/drawing/2014/main" val="10003"/>
                  </a:ext>
                </a:extLst>
              </a:tr>
              <a:tr h="0">
                <a:tc>
                  <a:txBody>
                    <a:bodyPr/>
                    <a:lstStyle/>
                    <a:p>
                      <a:r>
                        <a:rPr lang="en-US" dirty="0"/>
                        <a:t>BMCC</a:t>
                      </a:r>
                    </a:p>
                  </a:txBody>
                  <a:tcPr anchor="ctr"/>
                </a:tc>
                <a:tc>
                  <a:txBody>
                    <a:bodyPr/>
                    <a:lstStyle/>
                    <a:p>
                      <a:r>
                        <a:rPr lang="en-US"/>
                        <a:t>Stuart</a:t>
                      </a:r>
                    </a:p>
                  </a:txBody>
                  <a:tcPr anchor="ctr"/>
                </a:tc>
                <a:tc>
                  <a:txBody>
                    <a:bodyPr/>
                    <a:lstStyle/>
                    <a:p>
                      <a:r>
                        <a:rPr lang="en-US" dirty="0"/>
                        <a:t>Maths</a:t>
                      </a:r>
                    </a:p>
                  </a:txBody>
                  <a:tcPr anchor="ctr"/>
                </a:tc>
                <a:extLst>
                  <a:ext uri="{0D108BD9-81ED-4DB2-BD59-A6C34878D82A}">
                    <a16:rowId xmlns:a16="http://schemas.microsoft.com/office/drawing/2014/main" val="10004"/>
                  </a:ext>
                </a:extLst>
              </a:tr>
            </a:tbl>
          </a:graphicData>
        </a:graphic>
      </p:graphicFrame>
      <p:sp>
        <p:nvSpPr>
          <p:cNvPr id="9" name="Rectangle 8"/>
          <p:cNvSpPr/>
          <p:nvPr/>
        </p:nvSpPr>
        <p:spPr>
          <a:xfrm>
            <a:off x="3505200" y="4572000"/>
            <a:ext cx="5486400" cy="609600"/>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63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idx="1"/>
          </p:nvPr>
        </p:nvSpPr>
        <p:spPr/>
        <p:txBody>
          <a:bodyPr/>
          <a:lstStyle/>
          <a:p>
            <a:r>
              <a:rPr lang="en-US" dirty="0"/>
              <a:t>Table should be in 1st Normal Form </a:t>
            </a:r>
          </a:p>
          <a:p>
            <a:r>
              <a:rPr lang="en-US" dirty="0"/>
              <a:t>As per the 2NF there must not be </a:t>
            </a:r>
            <a:r>
              <a:rPr lang="en-US" b="1" u="sng" dirty="0"/>
              <a:t>any partial dependency of any column on primary key</a:t>
            </a:r>
          </a:p>
          <a:p>
            <a:r>
              <a:rPr lang="en-US" dirty="0"/>
              <a:t>It means that for a table that has concatenated primary key, each column in the table that is not part of the primary key must depend upon the entire concatenated key for its existence. If any column depends only on one part of the concatenated key, then the table fails </a:t>
            </a:r>
            <a:r>
              <a:rPr lang="en-US" b="1" dirty="0"/>
              <a:t>Second normal form</a:t>
            </a:r>
            <a:r>
              <a:rPr lang="en-US" dirty="0"/>
              <a:t>.</a:t>
            </a:r>
            <a:endParaRPr lang="en-US" b="1" u="sng" dirty="0"/>
          </a:p>
        </p:txBody>
      </p:sp>
      <p:sp>
        <p:nvSpPr>
          <p:cNvPr id="5" name="Slide Number Placeholder 4"/>
          <p:cNvSpPr>
            <a:spLocks noGrp="1"/>
          </p:cNvSpPr>
          <p:nvPr>
            <p:ph type="sldNum" sz="quarter" idx="12"/>
          </p:nvPr>
        </p:nvSpPr>
        <p:spPr/>
        <p:txBody>
          <a:bodyPr/>
          <a:lstStyle/>
          <a:p>
            <a:fld id="{1E218C5A-AA56-4136-94E6-BAA98D2AAD9B}" type="slidenum">
              <a:rPr lang="en-US" smtClean="0"/>
              <a:t>52</a:t>
            </a:fld>
            <a:endParaRPr lang="en-US"/>
          </a:p>
        </p:txBody>
      </p:sp>
    </p:spTree>
    <p:extLst>
      <p:ext uri="{BB962C8B-B14F-4D97-AF65-F5344CB8AC3E}">
        <p14:creationId xmlns:p14="http://schemas.microsoft.com/office/powerpoint/2010/main" val="38323554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 Continue…</a:t>
            </a:r>
          </a:p>
        </p:txBody>
      </p:sp>
      <p:sp>
        <p:nvSpPr>
          <p:cNvPr id="5" name="Slide Number Placeholder 4"/>
          <p:cNvSpPr>
            <a:spLocks noGrp="1"/>
          </p:cNvSpPr>
          <p:nvPr>
            <p:ph type="sldNum" sz="quarter" idx="12"/>
          </p:nvPr>
        </p:nvSpPr>
        <p:spPr/>
        <p:txBody>
          <a:bodyPr/>
          <a:lstStyle/>
          <a:p>
            <a:fld id="{1E218C5A-AA56-4136-94E6-BAA98D2AAD9B}" type="slidenum">
              <a:rPr lang="en-US" smtClean="0"/>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61520093"/>
              </p:ext>
            </p:extLst>
          </p:nvPr>
        </p:nvGraphicFramePr>
        <p:xfrm>
          <a:off x="2999014" y="3429000"/>
          <a:ext cx="3829050" cy="1600200"/>
        </p:xfrm>
        <a:graphic>
          <a:graphicData uri="http://schemas.openxmlformats.org/drawingml/2006/table">
            <a:tbl>
              <a:tblPr>
                <a:tableStyleId>{616DA210-FB5B-4158-B5E0-FEB733F419BA}</a:tableStyleId>
              </a:tblPr>
              <a:tblGrid>
                <a:gridCol w="1276350">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tblGrid>
              <a:tr h="320040">
                <a:tc>
                  <a:txBody>
                    <a:bodyPr/>
                    <a:lstStyle/>
                    <a:p>
                      <a:r>
                        <a:rPr lang="en-US" dirty="0">
                          <a:latin typeface="Candara" panose="020E0502030303020204" pitchFamily="34" charset="0"/>
                        </a:rPr>
                        <a:t>College</a:t>
                      </a:r>
                    </a:p>
                  </a:txBody>
                  <a:tcPr anchor="ctr"/>
                </a:tc>
                <a:tc>
                  <a:txBody>
                    <a:bodyPr/>
                    <a:lstStyle/>
                    <a:p>
                      <a:r>
                        <a:rPr lang="en-US" dirty="0">
                          <a:latin typeface="Candara" panose="020E0502030303020204" pitchFamily="34" charset="0"/>
                        </a:rPr>
                        <a:t>Student</a:t>
                      </a:r>
                    </a:p>
                  </a:txBody>
                  <a:tcPr anchor="ctr"/>
                </a:tc>
                <a:tc>
                  <a:txBody>
                    <a:bodyPr/>
                    <a:lstStyle/>
                    <a:p>
                      <a:r>
                        <a:rPr lang="en-US" dirty="0">
                          <a:latin typeface="Candara" panose="020E0502030303020204" pitchFamily="34" charset="0"/>
                        </a:rPr>
                        <a:t>Age</a:t>
                      </a:r>
                    </a:p>
                  </a:txBody>
                  <a:tcPr anchor="ctr"/>
                </a:tc>
                <a:extLst>
                  <a:ext uri="{0D108BD9-81ED-4DB2-BD59-A6C34878D82A}">
                    <a16:rowId xmlns:a16="http://schemas.microsoft.com/office/drawing/2014/main" val="10000"/>
                  </a:ext>
                </a:extLst>
              </a:tr>
              <a:tr h="320040">
                <a:tc>
                  <a:txBody>
                    <a:bodyPr/>
                    <a:lstStyle/>
                    <a:p>
                      <a:r>
                        <a:rPr lang="en-US" dirty="0">
                          <a:latin typeface="Candara" panose="020E0502030303020204" pitchFamily="34" charset="0"/>
                        </a:rPr>
                        <a:t>Fergusson</a:t>
                      </a:r>
                    </a:p>
                  </a:txBody>
                  <a:tcPr anchor="ctr"/>
                </a:tc>
                <a:tc>
                  <a:txBody>
                    <a:bodyPr/>
                    <a:lstStyle/>
                    <a:p>
                      <a:r>
                        <a:rPr lang="en-US" dirty="0">
                          <a:latin typeface="Candara" panose="020E0502030303020204" pitchFamily="34" charset="0"/>
                        </a:rPr>
                        <a:t>Adam</a:t>
                      </a:r>
                    </a:p>
                  </a:txBody>
                  <a:tcPr anchor="ctr"/>
                </a:tc>
                <a:tc>
                  <a:txBody>
                    <a:bodyPr/>
                    <a:lstStyle/>
                    <a:p>
                      <a:r>
                        <a:rPr lang="en-US" dirty="0">
                          <a:latin typeface="Candara" panose="020E0502030303020204" pitchFamily="34" charset="0"/>
                        </a:rPr>
                        <a:t>15</a:t>
                      </a:r>
                    </a:p>
                  </a:txBody>
                  <a:tcPr anchor="ctr"/>
                </a:tc>
                <a:extLst>
                  <a:ext uri="{0D108BD9-81ED-4DB2-BD59-A6C34878D82A}">
                    <a16:rowId xmlns:a16="http://schemas.microsoft.com/office/drawing/2014/main" val="10001"/>
                  </a:ext>
                </a:extLst>
              </a:tr>
              <a:tr h="320040">
                <a:tc>
                  <a:txBody>
                    <a:bodyPr/>
                    <a:lstStyle/>
                    <a:p>
                      <a:r>
                        <a:rPr lang="en-US" dirty="0">
                          <a:latin typeface="Candara" panose="020E0502030303020204" pitchFamily="34" charset="0"/>
                        </a:rPr>
                        <a:t>Fergusson</a:t>
                      </a:r>
                    </a:p>
                  </a:txBody>
                  <a:tcPr anchor="ctr"/>
                </a:tc>
                <a:tc>
                  <a:txBody>
                    <a:bodyPr/>
                    <a:lstStyle/>
                    <a:p>
                      <a:r>
                        <a:rPr lang="en-US">
                          <a:latin typeface="Candara" panose="020E0502030303020204" pitchFamily="34" charset="0"/>
                        </a:rPr>
                        <a:t>Adam</a:t>
                      </a:r>
                    </a:p>
                  </a:txBody>
                  <a:tcPr anchor="ctr"/>
                </a:tc>
                <a:tc>
                  <a:txBody>
                    <a:bodyPr/>
                    <a:lstStyle/>
                    <a:p>
                      <a:r>
                        <a:rPr lang="en-US" dirty="0">
                          <a:latin typeface="Candara" panose="020E0502030303020204" pitchFamily="34" charset="0"/>
                        </a:rPr>
                        <a:t>15</a:t>
                      </a:r>
                    </a:p>
                  </a:txBody>
                  <a:tcPr anchor="ctr"/>
                </a:tc>
                <a:extLst>
                  <a:ext uri="{0D108BD9-81ED-4DB2-BD59-A6C34878D82A}">
                    <a16:rowId xmlns:a16="http://schemas.microsoft.com/office/drawing/2014/main" val="10002"/>
                  </a:ext>
                </a:extLst>
              </a:tr>
              <a:tr h="320040">
                <a:tc>
                  <a:txBody>
                    <a:bodyPr/>
                    <a:lstStyle/>
                    <a:p>
                      <a:r>
                        <a:rPr lang="en-US" dirty="0">
                          <a:latin typeface="Candara" panose="020E0502030303020204" pitchFamily="34" charset="0"/>
                        </a:rPr>
                        <a:t>MIT</a:t>
                      </a:r>
                    </a:p>
                  </a:txBody>
                  <a:tcPr anchor="ctr"/>
                </a:tc>
                <a:tc>
                  <a:txBody>
                    <a:bodyPr/>
                    <a:lstStyle/>
                    <a:p>
                      <a:r>
                        <a:rPr lang="en-US">
                          <a:latin typeface="Candara" panose="020E0502030303020204" pitchFamily="34" charset="0"/>
                        </a:rPr>
                        <a:t>Alex</a:t>
                      </a:r>
                    </a:p>
                  </a:txBody>
                  <a:tcPr anchor="ctr"/>
                </a:tc>
                <a:tc>
                  <a:txBody>
                    <a:bodyPr/>
                    <a:lstStyle/>
                    <a:p>
                      <a:r>
                        <a:rPr lang="en-US" dirty="0">
                          <a:latin typeface="Candara" panose="020E0502030303020204" pitchFamily="34" charset="0"/>
                        </a:rPr>
                        <a:t>14</a:t>
                      </a:r>
                    </a:p>
                  </a:txBody>
                  <a:tcPr anchor="ctr"/>
                </a:tc>
                <a:extLst>
                  <a:ext uri="{0D108BD9-81ED-4DB2-BD59-A6C34878D82A}">
                    <a16:rowId xmlns:a16="http://schemas.microsoft.com/office/drawing/2014/main" val="10003"/>
                  </a:ext>
                </a:extLst>
              </a:tr>
              <a:tr h="320040">
                <a:tc>
                  <a:txBody>
                    <a:bodyPr/>
                    <a:lstStyle/>
                    <a:p>
                      <a:r>
                        <a:rPr lang="en-US" dirty="0">
                          <a:latin typeface="Candara" panose="020E0502030303020204" pitchFamily="34" charset="0"/>
                        </a:rPr>
                        <a:t>BMCC</a:t>
                      </a:r>
                    </a:p>
                  </a:txBody>
                  <a:tcPr anchor="ctr"/>
                </a:tc>
                <a:tc>
                  <a:txBody>
                    <a:bodyPr/>
                    <a:lstStyle/>
                    <a:p>
                      <a:r>
                        <a:rPr lang="en-US" dirty="0">
                          <a:latin typeface="Candara" panose="020E0502030303020204" pitchFamily="34" charset="0"/>
                        </a:rPr>
                        <a:t>Stuart</a:t>
                      </a:r>
                    </a:p>
                  </a:txBody>
                  <a:tcPr anchor="ctr"/>
                </a:tc>
                <a:tc>
                  <a:txBody>
                    <a:bodyPr/>
                    <a:lstStyle/>
                    <a:p>
                      <a:r>
                        <a:rPr lang="en-US" dirty="0">
                          <a:latin typeface="Candara" panose="020E0502030303020204" pitchFamily="34" charset="0"/>
                        </a:rPr>
                        <a:t>17</a:t>
                      </a:r>
                    </a:p>
                  </a:txBody>
                  <a:tcPr anchor="ctr"/>
                </a:tc>
                <a:extLst>
                  <a:ext uri="{0D108BD9-81ED-4DB2-BD59-A6C34878D82A}">
                    <a16:rowId xmlns:a16="http://schemas.microsoft.com/office/drawing/2014/main" val="10004"/>
                  </a:ext>
                </a:extLst>
              </a:tr>
            </a:tbl>
          </a:graphicData>
        </a:graphic>
      </p:graphicFrame>
      <p:sp>
        <p:nvSpPr>
          <p:cNvPr id="9" name="TextBox 8"/>
          <p:cNvSpPr txBox="1"/>
          <p:nvPr/>
        </p:nvSpPr>
        <p:spPr>
          <a:xfrm>
            <a:off x="3760941" y="5486401"/>
            <a:ext cx="4468659" cy="461665"/>
          </a:xfrm>
          <a:prstGeom prst="rect">
            <a:avLst/>
          </a:prstGeom>
          <a:noFill/>
        </p:spPr>
        <p:txBody>
          <a:bodyPr wrap="none" rtlCol="0">
            <a:spAutoFit/>
          </a:bodyPr>
          <a:lstStyle/>
          <a:p>
            <a:r>
              <a:rPr lang="en-US" sz="2400" dirty="0">
                <a:latin typeface="Candara" panose="020E0502030303020204" pitchFamily="34" charset="0"/>
              </a:rPr>
              <a:t>Student Table in 1</a:t>
            </a:r>
            <a:r>
              <a:rPr lang="en-US" sz="2400" baseline="30000" dirty="0">
                <a:latin typeface="Candara" panose="020E0502030303020204" pitchFamily="34" charset="0"/>
              </a:rPr>
              <a:t>st</a:t>
            </a:r>
            <a:r>
              <a:rPr lang="en-US" sz="2400" dirty="0">
                <a:latin typeface="Candara" panose="020E0502030303020204" pitchFamily="34" charset="0"/>
              </a:rPr>
              <a:t> Normal Form </a:t>
            </a:r>
          </a:p>
        </p:txBody>
      </p:sp>
      <p:sp>
        <p:nvSpPr>
          <p:cNvPr id="16" name="Rectangle 15"/>
          <p:cNvSpPr/>
          <p:nvPr/>
        </p:nvSpPr>
        <p:spPr>
          <a:xfrm>
            <a:off x="2999232" y="3429000"/>
            <a:ext cx="2563368" cy="304800"/>
          </a:xfrm>
          <a:prstGeom prst="rect">
            <a:avLst/>
          </a:prstGeom>
          <a:solidFill>
            <a:srgbClr val="00FFFF">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Callout 20"/>
          <p:cNvSpPr/>
          <p:nvPr/>
        </p:nvSpPr>
        <p:spPr>
          <a:xfrm>
            <a:off x="3855313" y="1750368"/>
            <a:ext cx="2756497" cy="995065"/>
          </a:xfrm>
          <a:prstGeom prst="wedgeEllipseCallout">
            <a:avLst>
              <a:gd name="adj1" fmla="val -72030"/>
              <a:gd name="adj2" fmla="val 115010"/>
            </a:avLst>
          </a:prstGeom>
          <a:solidFill>
            <a:srgbClr val="00FFFF">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ndara" panose="020E0502030303020204" pitchFamily="34" charset="0"/>
              </a:rPr>
              <a:t>Composite </a:t>
            </a:r>
          </a:p>
          <a:p>
            <a:pPr algn="ctr"/>
            <a:r>
              <a:rPr lang="en-US" sz="2200" dirty="0">
                <a:solidFill>
                  <a:schemeClr val="tx1"/>
                </a:solidFill>
                <a:latin typeface="Candara" panose="020E0502030303020204" pitchFamily="34" charset="0"/>
              </a:rPr>
              <a:t>Primary Key</a:t>
            </a:r>
          </a:p>
        </p:txBody>
      </p:sp>
      <p:sp>
        <p:nvSpPr>
          <p:cNvPr id="22" name="Rectangle 21"/>
          <p:cNvSpPr/>
          <p:nvPr/>
        </p:nvSpPr>
        <p:spPr>
          <a:xfrm>
            <a:off x="5562600" y="3429000"/>
            <a:ext cx="1265464" cy="304800"/>
          </a:xfrm>
          <a:prstGeom prst="rect">
            <a:avLst/>
          </a:prstGeom>
          <a:solidFill>
            <a:schemeClr val="bg2">
              <a:lumMod val="5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Callout 22"/>
          <p:cNvSpPr/>
          <p:nvPr/>
        </p:nvSpPr>
        <p:spPr>
          <a:xfrm>
            <a:off x="7086600" y="2119855"/>
            <a:ext cx="2895600" cy="1478280"/>
          </a:xfrm>
          <a:prstGeom prst="wedgeEllipseCallout">
            <a:avLst>
              <a:gd name="adj1" fmla="val -64254"/>
              <a:gd name="adj2" fmla="val 45821"/>
            </a:avLst>
          </a:prstGeom>
          <a:solidFill>
            <a:schemeClr val="bg2">
              <a:lumMod val="5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ndara" panose="020E0502030303020204" pitchFamily="34" charset="0"/>
              </a:rPr>
              <a:t>Column should dependent on Primary Key</a:t>
            </a:r>
          </a:p>
        </p:txBody>
      </p:sp>
    </p:spTree>
    <p:extLst>
      <p:ext uri="{BB962C8B-B14F-4D97-AF65-F5344CB8AC3E}">
        <p14:creationId xmlns:p14="http://schemas.microsoft.com/office/powerpoint/2010/main" val="254641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animBg="1"/>
      <p:bldP spid="21" grpId="0" animBg="1"/>
      <p:bldP spid="22"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 Continue…</a:t>
            </a:r>
          </a:p>
        </p:txBody>
      </p:sp>
      <p:sp>
        <p:nvSpPr>
          <p:cNvPr id="5" name="Slide Number Placeholder 4"/>
          <p:cNvSpPr>
            <a:spLocks noGrp="1"/>
          </p:cNvSpPr>
          <p:nvPr>
            <p:ph type="sldNum" sz="quarter" idx="12"/>
          </p:nvPr>
        </p:nvSpPr>
        <p:spPr/>
        <p:txBody>
          <a:bodyPr/>
          <a:lstStyle/>
          <a:p>
            <a:fld id="{1E218C5A-AA56-4136-94E6-BAA98D2AAD9B}" type="slidenum">
              <a:rPr lang="en-US" smtClean="0"/>
              <a:t>54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53110512"/>
              </p:ext>
            </p:extLst>
          </p:nvPr>
        </p:nvGraphicFramePr>
        <p:xfrm>
          <a:off x="2979174" y="3810000"/>
          <a:ext cx="5105400" cy="1600200"/>
        </p:xfrm>
        <a:graphic>
          <a:graphicData uri="http://schemas.openxmlformats.org/drawingml/2006/table">
            <a:tbl>
              <a:tblPr>
                <a:tableStyleId>{616DA210-FB5B-4158-B5E0-FEB733F419BA}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20040">
                <a:tc>
                  <a:txBody>
                    <a:bodyPr/>
                    <a:lstStyle/>
                    <a:p>
                      <a:r>
                        <a:rPr lang="en-US" dirty="0">
                          <a:latin typeface="Candara" panose="020E0502030303020204" pitchFamily="34" charset="0"/>
                        </a:rPr>
                        <a:t>College</a:t>
                      </a:r>
                    </a:p>
                  </a:txBody>
                  <a:tcPr anchor="ctr"/>
                </a:tc>
                <a:tc>
                  <a:txBody>
                    <a:bodyPr/>
                    <a:lstStyle/>
                    <a:p>
                      <a:r>
                        <a:rPr lang="en-US" dirty="0">
                          <a:latin typeface="Candara" panose="020E0502030303020204" pitchFamily="34" charset="0"/>
                        </a:rPr>
                        <a:t>Student</a:t>
                      </a:r>
                    </a:p>
                  </a:txBody>
                  <a:tcPr anchor="ctr"/>
                </a:tc>
                <a:tc>
                  <a:txBody>
                    <a:bodyPr/>
                    <a:lstStyle/>
                    <a:p>
                      <a:r>
                        <a:rPr lang="en-US" dirty="0">
                          <a:latin typeface="Candara" panose="020E0502030303020204" pitchFamily="34" charset="0"/>
                        </a:rPr>
                        <a:t>Age</a:t>
                      </a:r>
                    </a:p>
                  </a:txBody>
                  <a:tcPr anchor="ctr"/>
                </a:tc>
                <a:extLst>
                  <a:ext uri="{0D108BD9-81ED-4DB2-BD59-A6C34878D82A}">
                    <a16:rowId xmlns:a16="http://schemas.microsoft.com/office/drawing/2014/main" val="10000"/>
                  </a:ext>
                </a:extLst>
              </a:tr>
              <a:tr h="320040">
                <a:tc>
                  <a:txBody>
                    <a:bodyPr/>
                    <a:lstStyle/>
                    <a:p>
                      <a:r>
                        <a:rPr lang="en-US" dirty="0">
                          <a:latin typeface="Candara" panose="020E0502030303020204" pitchFamily="34" charset="0"/>
                        </a:rPr>
                        <a:t>Fergusson</a:t>
                      </a:r>
                    </a:p>
                  </a:txBody>
                  <a:tcPr anchor="ctr"/>
                </a:tc>
                <a:tc>
                  <a:txBody>
                    <a:bodyPr/>
                    <a:lstStyle/>
                    <a:p>
                      <a:r>
                        <a:rPr lang="en-US" dirty="0">
                          <a:latin typeface="Candara" panose="020E0502030303020204" pitchFamily="34" charset="0"/>
                        </a:rPr>
                        <a:t>Adam</a:t>
                      </a:r>
                    </a:p>
                  </a:txBody>
                  <a:tcPr anchor="ctr"/>
                </a:tc>
                <a:tc>
                  <a:txBody>
                    <a:bodyPr/>
                    <a:lstStyle/>
                    <a:p>
                      <a:r>
                        <a:rPr lang="en-US" dirty="0">
                          <a:latin typeface="Candara" panose="020E0502030303020204" pitchFamily="34" charset="0"/>
                        </a:rPr>
                        <a:t>15</a:t>
                      </a:r>
                    </a:p>
                  </a:txBody>
                  <a:tcPr anchor="ctr"/>
                </a:tc>
                <a:extLst>
                  <a:ext uri="{0D108BD9-81ED-4DB2-BD59-A6C34878D82A}">
                    <a16:rowId xmlns:a16="http://schemas.microsoft.com/office/drawing/2014/main" val="10001"/>
                  </a:ext>
                </a:extLst>
              </a:tr>
              <a:tr h="320040">
                <a:tc>
                  <a:txBody>
                    <a:bodyPr/>
                    <a:lstStyle/>
                    <a:p>
                      <a:r>
                        <a:rPr lang="en-US" dirty="0">
                          <a:latin typeface="Candara" panose="020E0502030303020204" pitchFamily="34" charset="0"/>
                        </a:rPr>
                        <a:t>Fergusson</a:t>
                      </a:r>
                    </a:p>
                  </a:txBody>
                  <a:tcPr anchor="ctr"/>
                </a:tc>
                <a:tc>
                  <a:txBody>
                    <a:bodyPr/>
                    <a:lstStyle/>
                    <a:p>
                      <a:r>
                        <a:rPr lang="en-US" dirty="0">
                          <a:latin typeface="Candara" panose="020E0502030303020204" pitchFamily="34" charset="0"/>
                        </a:rPr>
                        <a:t>Adam</a:t>
                      </a:r>
                    </a:p>
                  </a:txBody>
                  <a:tcPr anchor="ctr"/>
                </a:tc>
                <a:tc>
                  <a:txBody>
                    <a:bodyPr/>
                    <a:lstStyle/>
                    <a:p>
                      <a:r>
                        <a:rPr lang="en-US" dirty="0">
                          <a:latin typeface="Candara" panose="020E0502030303020204" pitchFamily="34" charset="0"/>
                        </a:rPr>
                        <a:t>15</a:t>
                      </a:r>
                    </a:p>
                  </a:txBody>
                  <a:tcPr anchor="ctr"/>
                </a:tc>
                <a:extLst>
                  <a:ext uri="{0D108BD9-81ED-4DB2-BD59-A6C34878D82A}">
                    <a16:rowId xmlns:a16="http://schemas.microsoft.com/office/drawing/2014/main" val="10002"/>
                  </a:ext>
                </a:extLst>
              </a:tr>
              <a:tr h="320040">
                <a:tc>
                  <a:txBody>
                    <a:bodyPr/>
                    <a:lstStyle/>
                    <a:p>
                      <a:r>
                        <a:rPr lang="en-US" dirty="0">
                          <a:latin typeface="Candara" panose="020E0502030303020204" pitchFamily="34" charset="0"/>
                        </a:rPr>
                        <a:t>MIT</a:t>
                      </a:r>
                    </a:p>
                  </a:txBody>
                  <a:tcPr anchor="ctr"/>
                </a:tc>
                <a:tc>
                  <a:txBody>
                    <a:bodyPr/>
                    <a:lstStyle/>
                    <a:p>
                      <a:r>
                        <a:rPr lang="en-US" dirty="0">
                          <a:latin typeface="Candara" panose="020E0502030303020204" pitchFamily="34" charset="0"/>
                        </a:rPr>
                        <a:t>Alex</a:t>
                      </a:r>
                    </a:p>
                  </a:txBody>
                  <a:tcPr anchor="ctr"/>
                </a:tc>
                <a:tc>
                  <a:txBody>
                    <a:bodyPr/>
                    <a:lstStyle/>
                    <a:p>
                      <a:r>
                        <a:rPr lang="en-US" dirty="0">
                          <a:latin typeface="Candara" panose="020E0502030303020204" pitchFamily="34" charset="0"/>
                        </a:rPr>
                        <a:t>14</a:t>
                      </a:r>
                    </a:p>
                  </a:txBody>
                  <a:tcPr anchor="ctr"/>
                </a:tc>
                <a:extLst>
                  <a:ext uri="{0D108BD9-81ED-4DB2-BD59-A6C34878D82A}">
                    <a16:rowId xmlns:a16="http://schemas.microsoft.com/office/drawing/2014/main" val="10003"/>
                  </a:ext>
                </a:extLst>
              </a:tr>
              <a:tr h="320040">
                <a:tc>
                  <a:txBody>
                    <a:bodyPr/>
                    <a:lstStyle/>
                    <a:p>
                      <a:r>
                        <a:rPr lang="en-US" dirty="0">
                          <a:latin typeface="Candara" panose="020E0502030303020204" pitchFamily="34" charset="0"/>
                        </a:rPr>
                        <a:t>BMCC</a:t>
                      </a:r>
                    </a:p>
                  </a:txBody>
                  <a:tcPr anchor="ctr"/>
                </a:tc>
                <a:tc>
                  <a:txBody>
                    <a:bodyPr/>
                    <a:lstStyle/>
                    <a:p>
                      <a:r>
                        <a:rPr lang="en-US" dirty="0">
                          <a:latin typeface="Candara" panose="020E0502030303020204" pitchFamily="34" charset="0"/>
                        </a:rPr>
                        <a:t>Stuart</a:t>
                      </a:r>
                    </a:p>
                  </a:txBody>
                  <a:tcPr anchor="ctr"/>
                </a:tc>
                <a:tc>
                  <a:txBody>
                    <a:bodyPr/>
                    <a:lstStyle/>
                    <a:p>
                      <a:r>
                        <a:rPr lang="en-US" dirty="0">
                          <a:latin typeface="Candara" panose="020E0502030303020204" pitchFamily="34" charset="0"/>
                        </a:rPr>
                        <a:t>17</a:t>
                      </a:r>
                    </a:p>
                  </a:txBody>
                  <a:tcPr anchor="ctr"/>
                </a:tc>
                <a:extLst>
                  <a:ext uri="{0D108BD9-81ED-4DB2-BD59-A6C34878D82A}">
                    <a16:rowId xmlns:a16="http://schemas.microsoft.com/office/drawing/2014/main" val="10004"/>
                  </a:ext>
                </a:extLst>
              </a:tr>
            </a:tbl>
          </a:graphicData>
        </a:graphic>
      </p:graphicFrame>
      <p:sp>
        <p:nvSpPr>
          <p:cNvPr id="9" name="TextBox 8"/>
          <p:cNvSpPr txBox="1"/>
          <p:nvPr/>
        </p:nvSpPr>
        <p:spPr>
          <a:xfrm>
            <a:off x="1981201" y="5791201"/>
            <a:ext cx="4468659" cy="461665"/>
          </a:xfrm>
          <a:prstGeom prst="rect">
            <a:avLst/>
          </a:prstGeom>
          <a:noFill/>
        </p:spPr>
        <p:txBody>
          <a:bodyPr wrap="none" rtlCol="0">
            <a:spAutoFit/>
          </a:bodyPr>
          <a:lstStyle/>
          <a:p>
            <a:r>
              <a:rPr lang="en-US" sz="2400" dirty="0">
                <a:latin typeface="Candara" panose="020E0502030303020204" pitchFamily="34" charset="0"/>
              </a:rPr>
              <a:t>Student Table in 1</a:t>
            </a:r>
            <a:r>
              <a:rPr lang="en-US" sz="2400" baseline="30000" dirty="0">
                <a:latin typeface="Candara" panose="020E0502030303020204" pitchFamily="34" charset="0"/>
              </a:rPr>
              <a:t>st</a:t>
            </a:r>
            <a:r>
              <a:rPr lang="en-US" sz="2400" dirty="0">
                <a:latin typeface="Candara" panose="020E0502030303020204" pitchFamily="34" charset="0"/>
              </a:rPr>
              <a:t> Normal Form </a:t>
            </a:r>
          </a:p>
        </p:txBody>
      </p:sp>
      <p:sp>
        <p:nvSpPr>
          <p:cNvPr id="3" name="Rectangle 2"/>
          <p:cNvSpPr/>
          <p:nvPr/>
        </p:nvSpPr>
        <p:spPr>
          <a:xfrm>
            <a:off x="4655574" y="3810000"/>
            <a:ext cx="1735394" cy="1600200"/>
          </a:xfrm>
          <a:prstGeom prst="rect">
            <a:avLst/>
          </a:prstGeom>
          <a:solidFill>
            <a:srgbClr val="00FFFF">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08174" y="3810000"/>
            <a:ext cx="1676400" cy="1600200"/>
          </a:xfrm>
          <a:prstGeom prst="rect">
            <a:avLst/>
          </a:prstGeom>
          <a:solidFill>
            <a:schemeClr val="bg2">
              <a:lumMod val="5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p:cNvSpPr/>
          <p:nvPr/>
        </p:nvSpPr>
        <p:spPr>
          <a:xfrm>
            <a:off x="4274574" y="1905000"/>
            <a:ext cx="2133600" cy="1676400"/>
          </a:xfrm>
          <a:prstGeom prst="wedgeEllipseCallout">
            <a:avLst/>
          </a:prstGeom>
          <a:solidFill>
            <a:srgbClr val="00FFFF">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of Composite Key</a:t>
            </a:r>
          </a:p>
        </p:txBody>
      </p:sp>
      <p:sp>
        <p:nvSpPr>
          <p:cNvPr id="14" name="Oval Callout 13"/>
          <p:cNvSpPr/>
          <p:nvPr/>
        </p:nvSpPr>
        <p:spPr>
          <a:xfrm>
            <a:off x="7239000" y="1905000"/>
            <a:ext cx="2133600" cy="1676400"/>
          </a:xfrm>
          <a:prstGeom prst="wedgeEllipseCallout">
            <a:avLst/>
          </a:prstGeom>
          <a:solidFill>
            <a:schemeClr val="bg2">
              <a:lumMod val="5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Depending column</a:t>
            </a:r>
          </a:p>
        </p:txBody>
      </p:sp>
    </p:spTree>
    <p:extLst>
      <p:ext uri="{BB962C8B-B14F-4D97-AF65-F5344CB8AC3E}">
        <p14:creationId xmlns:p14="http://schemas.microsoft.com/office/powerpoint/2010/main" val="312668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13" grpId="0" animBg="1"/>
      <p:bldP spid="11" grpId="0" animBg="1"/>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 Continue…</a:t>
            </a:r>
          </a:p>
        </p:txBody>
      </p:sp>
      <p:sp>
        <p:nvSpPr>
          <p:cNvPr id="5" name="Slide Number Placeholder 4"/>
          <p:cNvSpPr>
            <a:spLocks noGrp="1"/>
          </p:cNvSpPr>
          <p:nvPr>
            <p:ph type="sldNum" sz="quarter" idx="12"/>
          </p:nvPr>
        </p:nvSpPr>
        <p:spPr/>
        <p:txBody>
          <a:bodyPr/>
          <a:lstStyle/>
          <a:p>
            <a:fld id="{1E218C5A-AA56-4136-94E6-BAA98D2AAD9B}" type="slidenum">
              <a:rPr lang="en-US" smtClean="0"/>
              <a:t>55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78400516"/>
              </p:ext>
            </p:extLst>
          </p:nvPr>
        </p:nvGraphicFramePr>
        <p:xfrm>
          <a:off x="1981200" y="1752600"/>
          <a:ext cx="5105400" cy="1280160"/>
        </p:xfrm>
        <a:graphic>
          <a:graphicData uri="http://schemas.openxmlformats.org/drawingml/2006/table">
            <a:tbl>
              <a:tblPr>
                <a:tableStyleId>{616DA210-FB5B-4158-B5E0-FEB733F419BA}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20040">
                <a:tc>
                  <a:txBody>
                    <a:bodyPr/>
                    <a:lstStyle/>
                    <a:p>
                      <a:r>
                        <a:rPr lang="en-US" dirty="0">
                          <a:latin typeface="Candara" panose="020E0502030303020204" pitchFamily="34" charset="0"/>
                        </a:rPr>
                        <a:t>College</a:t>
                      </a:r>
                    </a:p>
                  </a:txBody>
                  <a:tcPr anchor="ctr"/>
                </a:tc>
                <a:tc>
                  <a:txBody>
                    <a:bodyPr/>
                    <a:lstStyle/>
                    <a:p>
                      <a:r>
                        <a:rPr lang="en-US" dirty="0">
                          <a:latin typeface="Candara" panose="020E0502030303020204" pitchFamily="34" charset="0"/>
                        </a:rPr>
                        <a:t>Student</a:t>
                      </a:r>
                    </a:p>
                  </a:txBody>
                  <a:tcPr anchor="ctr"/>
                </a:tc>
                <a:tc>
                  <a:txBody>
                    <a:bodyPr/>
                    <a:lstStyle/>
                    <a:p>
                      <a:r>
                        <a:rPr lang="en-US" dirty="0">
                          <a:latin typeface="Candara" panose="020E0502030303020204" pitchFamily="34" charset="0"/>
                        </a:rPr>
                        <a:t>Age</a:t>
                      </a:r>
                    </a:p>
                  </a:txBody>
                  <a:tcPr anchor="ctr"/>
                </a:tc>
                <a:extLst>
                  <a:ext uri="{0D108BD9-81ED-4DB2-BD59-A6C34878D82A}">
                    <a16:rowId xmlns:a16="http://schemas.microsoft.com/office/drawing/2014/main" val="10000"/>
                  </a:ext>
                </a:extLst>
              </a:tr>
              <a:tr h="320040">
                <a:tc>
                  <a:txBody>
                    <a:bodyPr/>
                    <a:lstStyle/>
                    <a:p>
                      <a:r>
                        <a:rPr lang="en-US" dirty="0">
                          <a:latin typeface="Candara" panose="020E0502030303020204" pitchFamily="34" charset="0"/>
                        </a:rPr>
                        <a:t>Fergusson</a:t>
                      </a:r>
                    </a:p>
                  </a:txBody>
                  <a:tcPr anchor="ctr"/>
                </a:tc>
                <a:tc>
                  <a:txBody>
                    <a:bodyPr/>
                    <a:lstStyle/>
                    <a:p>
                      <a:r>
                        <a:rPr lang="en-US" dirty="0">
                          <a:latin typeface="Candara" panose="020E0502030303020204" pitchFamily="34" charset="0"/>
                        </a:rPr>
                        <a:t>Adam</a:t>
                      </a:r>
                    </a:p>
                  </a:txBody>
                  <a:tcPr anchor="ctr"/>
                </a:tc>
                <a:tc>
                  <a:txBody>
                    <a:bodyPr/>
                    <a:lstStyle/>
                    <a:p>
                      <a:r>
                        <a:rPr lang="en-US" dirty="0">
                          <a:latin typeface="Candara" panose="020E0502030303020204" pitchFamily="34" charset="0"/>
                        </a:rPr>
                        <a:t>15</a:t>
                      </a:r>
                    </a:p>
                  </a:txBody>
                  <a:tcPr anchor="ctr"/>
                </a:tc>
                <a:extLst>
                  <a:ext uri="{0D108BD9-81ED-4DB2-BD59-A6C34878D82A}">
                    <a16:rowId xmlns:a16="http://schemas.microsoft.com/office/drawing/2014/main" val="10001"/>
                  </a:ext>
                </a:extLst>
              </a:tr>
              <a:tr h="320040">
                <a:tc>
                  <a:txBody>
                    <a:bodyPr/>
                    <a:lstStyle/>
                    <a:p>
                      <a:r>
                        <a:rPr lang="en-US" dirty="0">
                          <a:latin typeface="Candara" panose="020E0502030303020204" pitchFamily="34" charset="0"/>
                        </a:rPr>
                        <a:t>MIT</a:t>
                      </a:r>
                    </a:p>
                  </a:txBody>
                  <a:tcPr anchor="ctr"/>
                </a:tc>
                <a:tc>
                  <a:txBody>
                    <a:bodyPr/>
                    <a:lstStyle/>
                    <a:p>
                      <a:r>
                        <a:rPr lang="en-US" dirty="0">
                          <a:latin typeface="Candara" panose="020E0502030303020204" pitchFamily="34" charset="0"/>
                        </a:rPr>
                        <a:t>Alex</a:t>
                      </a:r>
                    </a:p>
                  </a:txBody>
                  <a:tcPr anchor="ctr"/>
                </a:tc>
                <a:tc>
                  <a:txBody>
                    <a:bodyPr/>
                    <a:lstStyle/>
                    <a:p>
                      <a:r>
                        <a:rPr lang="en-US" dirty="0">
                          <a:latin typeface="Candara" panose="020E0502030303020204" pitchFamily="34" charset="0"/>
                        </a:rPr>
                        <a:t>14</a:t>
                      </a:r>
                    </a:p>
                  </a:txBody>
                  <a:tcPr anchor="ctr"/>
                </a:tc>
                <a:extLst>
                  <a:ext uri="{0D108BD9-81ED-4DB2-BD59-A6C34878D82A}">
                    <a16:rowId xmlns:a16="http://schemas.microsoft.com/office/drawing/2014/main" val="10002"/>
                  </a:ext>
                </a:extLst>
              </a:tr>
              <a:tr h="320040">
                <a:tc>
                  <a:txBody>
                    <a:bodyPr/>
                    <a:lstStyle/>
                    <a:p>
                      <a:r>
                        <a:rPr lang="en-US" dirty="0">
                          <a:latin typeface="Candara" panose="020E0502030303020204" pitchFamily="34" charset="0"/>
                        </a:rPr>
                        <a:t>BMCC</a:t>
                      </a:r>
                    </a:p>
                  </a:txBody>
                  <a:tcPr anchor="ctr"/>
                </a:tc>
                <a:tc>
                  <a:txBody>
                    <a:bodyPr/>
                    <a:lstStyle/>
                    <a:p>
                      <a:r>
                        <a:rPr lang="en-US" dirty="0">
                          <a:latin typeface="Candara" panose="020E0502030303020204" pitchFamily="34" charset="0"/>
                        </a:rPr>
                        <a:t>Stuart</a:t>
                      </a:r>
                    </a:p>
                  </a:txBody>
                  <a:tcPr anchor="ctr"/>
                </a:tc>
                <a:tc>
                  <a:txBody>
                    <a:bodyPr/>
                    <a:lstStyle/>
                    <a:p>
                      <a:r>
                        <a:rPr lang="en-US" dirty="0">
                          <a:latin typeface="Candara" panose="020E0502030303020204" pitchFamily="34" charset="0"/>
                        </a:rPr>
                        <a:t>17</a:t>
                      </a:r>
                    </a:p>
                  </a:txBody>
                  <a:tcPr anchor="ct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29441599"/>
              </p:ext>
            </p:extLst>
          </p:nvPr>
        </p:nvGraphicFramePr>
        <p:xfrm>
          <a:off x="1981200" y="4191000"/>
          <a:ext cx="3048000" cy="1539240"/>
        </p:xfrm>
        <a:graphic>
          <a:graphicData uri="http://schemas.openxmlformats.org/drawingml/2006/table">
            <a:tbl>
              <a:tblPr>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84810">
                <a:tc>
                  <a:txBody>
                    <a:bodyPr/>
                    <a:lstStyle/>
                    <a:p>
                      <a:r>
                        <a:rPr lang="en-US" dirty="0">
                          <a:latin typeface="Candara" panose="020E0502030303020204" pitchFamily="34" charset="0"/>
                        </a:rPr>
                        <a:t>Student</a:t>
                      </a:r>
                    </a:p>
                  </a:txBody>
                  <a:tcPr anchor="ctr"/>
                </a:tc>
                <a:tc>
                  <a:txBody>
                    <a:bodyPr/>
                    <a:lstStyle/>
                    <a:p>
                      <a:r>
                        <a:rPr lang="en-US">
                          <a:latin typeface="Candara" panose="020E0502030303020204" pitchFamily="34" charset="0"/>
                        </a:rPr>
                        <a:t>Age</a:t>
                      </a:r>
                    </a:p>
                  </a:txBody>
                  <a:tcPr anchor="ctr"/>
                </a:tc>
                <a:extLst>
                  <a:ext uri="{0D108BD9-81ED-4DB2-BD59-A6C34878D82A}">
                    <a16:rowId xmlns:a16="http://schemas.microsoft.com/office/drawing/2014/main" val="10000"/>
                  </a:ext>
                </a:extLst>
              </a:tr>
              <a:tr h="384810">
                <a:tc>
                  <a:txBody>
                    <a:bodyPr/>
                    <a:lstStyle/>
                    <a:p>
                      <a:r>
                        <a:rPr lang="en-US">
                          <a:latin typeface="Candara" panose="020E0502030303020204" pitchFamily="34" charset="0"/>
                        </a:rPr>
                        <a:t>Adam</a:t>
                      </a:r>
                    </a:p>
                  </a:txBody>
                  <a:tcPr anchor="ctr"/>
                </a:tc>
                <a:tc>
                  <a:txBody>
                    <a:bodyPr/>
                    <a:lstStyle/>
                    <a:p>
                      <a:r>
                        <a:rPr lang="en-US">
                          <a:latin typeface="Candara" panose="020E0502030303020204" pitchFamily="34" charset="0"/>
                        </a:rPr>
                        <a:t>15</a:t>
                      </a:r>
                    </a:p>
                  </a:txBody>
                  <a:tcPr anchor="ctr"/>
                </a:tc>
                <a:extLst>
                  <a:ext uri="{0D108BD9-81ED-4DB2-BD59-A6C34878D82A}">
                    <a16:rowId xmlns:a16="http://schemas.microsoft.com/office/drawing/2014/main" val="10001"/>
                  </a:ext>
                </a:extLst>
              </a:tr>
              <a:tr h="384810">
                <a:tc>
                  <a:txBody>
                    <a:bodyPr/>
                    <a:lstStyle/>
                    <a:p>
                      <a:r>
                        <a:rPr lang="en-US">
                          <a:latin typeface="Candara" panose="020E0502030303020204" pitchFamily="34" charset="0"/>
                        </a:rPr>
                        <a:t>Alex</a:t>
                      </a:r>
                    </a:p>
                  </a:txBody>
                  <a:tcPr anchor="ctr"/>
                </a:tc>
                <a:tc>
                  <a:txBody>
                    <a:bodyPr/>
                    <a:lstStyle/>
                    <a:p>
                      <a:r>
                        <a:rPr lang="en-US" dirty="0">
                          <a:latin typeface="Candara" panose="020E0502030303020204" pitchFamily="34" charset="0"/>
                        </a:rPr>
                        <a:t>14</a:t>
                      </a:r>
                    </a:p>
                  </a:txBody>
                  <a:tcPr anchor="ctr"/>
                </a:tc>
                <a:extLst>
                  <a:ext uri="{0D108BD9-81ED-4DB2-BD59-A6C34878D82A}">
                    <a16:rowId xmlns:a16="http://schemas.microsoft.com/office/drawing/2014/main" val="10002"/>
                  </a:ext>
                </a:extLst>
              </a:tr>
              <a:tr h="384810">
                <a:tc>
                  <a:txBody>
                    <a:bodyPr/>
                    <a:lstStyle/>
                    <a:p>
                      <a:r>
                        <a:rPr lang="en-US">
                          <a:latin typeface="Candara" panose="020E0502030303020204" pitchFamily="34" charset="0"/>
                        </a:rPr>
                        <a:t>Stuart</a:t>
                      </a:r>
                    </a:p>
                  </a:txBody>
                  <a:tcPr anchor="ctr"/>
                </a:tc>
                <a:tc>
                  <a:txBody>
                    <a:bodyPr/>
                    <a:lstStyle/>
                    <a:p>
                      <a:r>
                        <a:rPr lang="en-US" dirty="0">
                          <a:latin typeface="Candara" panose="020E0502030303020204" pitchFamily="34" charset="0"/>
                        </a:rPr>
                        <a:t>17</a:t>
                      </a:r>
                    </a:p>
                  </a:txBody>
                  <a:tcPr anchor="ct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64788840"/>
              </p:ext>
            </p:extLst>
          </p:nvPr>
        </p:nvGraphicFramePr>
        <p:xfrm>
          <a:off x="5562600" y="4191000"/>
          <a:ext cx="4724400" cy="1485900"/>
        </p:xfrm>
        <a:graphic>
          <a:graphicData uri="http://schemas.openxmlformats.org/drawingml/2006/table">
            <a:tbl>
              <a:tblPr>
                <a:tableStyleId>{5940675A-B579-460E-94D1-54222C63F5DA}</a:tableStyleId>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292894">
                <a:tc>
                  <a:txBody>
                    <a:bodyPr/>
                    <a:lstStyle/>
                    <a:p>
                      <a:r>
                        <a:rPr lang="en-US" dirty="0">
                          <a:latin typeface="Candara" panose="020E0502030303020204" pitchFamily="34" charset="0"/>
                        </a:rPr>
                        <a:t>College</a:t>
                      </a:r>
                    </a:p>
                  </a:txBody>
                  <a:tcPr anchor="ctr"/>
                </a:tc>
                <a:tc>
                  <a:txBody>
                    <a:bodyPr/>
                    <a:lstStyle/>
                    <a:p>
                      <a:r>
                        <a:rPr lang="en-US" dirty="0">
                          <a:latin typeface="Candara" panose="020E0502030303020204" pitchFamily="34" charset="0"/>
                        </a:rPr>
                        <a:t>Student</a:t>
                      </a:r>
                    </a:p>
                  </a:txBody>
                  <a:tcPr anchor="ctr"/>
                </a:tc>
                <a:tc>
                  <a:txBody>
                    <a:bodyPr/>
                    <a:lstStyle/>
                    <a:p>
                      <a:r>
                        <a:rPr lang="en-US" dirty="0">
                          <a:latin typeface="Candara" panose="020E0502030303020204" pitchFamily="34" charset="0"/>
                        </a:rPr>
                        <a:t>Subject</a:t>
                      </a:r>
                    </a:p>
                  </a:txBody>
                  <a:tcPr anchor="ctr"/>
                </a:tc>
                <a:extLst>
                  <a:ext uri="{0D108BD9-81ED-4DB2-BD59-A6C34878D82A}">
                    <a16:rowId xmlns:a16="http://schemas.microsoft.com/office/drawing/2014/main" val="10000"/>
                  </a:ext>
                </a:extLst>
              </a:tr>
              <a:tr h="292894">
                <a:tc>
                  <a:txBody>
                    <a:bodyPr/>
                    <a:lstStyle/>
                    <a:p>
                      <a:r>
                        <a:rPr lang="en-US" dirty="0">
                          <a:latin typeface="Candara" panose="020E0502030303020204" pitchFamily="34" charset="0"/>
                        </a:rPr>
                        <a:t>Fergusson</a:t>
                      </a:r>
                    </a:p>
                  </a:txBody>
                  <a:tcPr anchor="ctr"/>
                </a:tc>
                <a:tc>
                  <a:txBody>
                    <a:bodyPr/>
                    <a:lstStyle/>
                    <a:p>
                      <a:r>
                        <a:rPr lang="en-US" dirty="0">
                          <a:latin typeface="Candara" panose="020E0502030303020204" pitchFamily="34" charset="0"/>
                        </a:rPr>
                        <a:t>Adam</a:t>
                      </a:r>
                    </a:p>
                  </a:txBody>
                  <a:tcPr anchor="ctr"/>
                </a:tc>
                <a:tc>
                  <a:txBody>
                    <a:bodyPr/>
                    <a:lstStyle/>
                    <a:p>
                      <a:r>
                        <a:rPr lang="en-US">
                          <a:latin typeface="Candara" panose="020E0502030303020204" pitchFamily="34" charset="0"/>
                        </a:rPr>
                        <a:t>Biology</a:t>
                      </a:r>
                    </a:p>
                  </a:txBody>
                  <a:tcPr anchor="ctr"/>
                </a:tc>
                <a:extLst>
                  <a:ext uri="{0D108BD9-81ED-4DB2-BD59-A6C34878D82A}">
                    <a16:rowId xmlns:a16="http://schemas.microsoft.com/office/drawing/2014/main" val="10001"/>
                  </a:ext>
                </a:extLst>
              </a:tr>
              <a:tr h="292894">
                <a:tc>
                  <a:txBody>
                    <a:bodyPr/>
                    <a:lstStyle/>
                    <a:p>
                      <a:r>
                        <a:rPr lang="en-US" dirty="0">
                          <a:latin typeface="Candara" panose="020E0502030303020204" pitchFamily="34" charset="0"/>
                        </a:rPr>
                        <a:t>Fergusson</a:t>
                      </a:r>
                    </a:p>
                  </a:txBody>
                  <a:tcPr anchor="ctr"/>
                </a:tc>
                <a:tc>
                  <a:txBody>
                    <a:bodyPr/>
                    <a:lstStyle/>
                    <a:p>
                      <a:r>
                        <a:rPr lang="en-US" dirty="0">
                          <a:latin typeface="Candara" panose="020E0502030303020204" pitchFamily="34" charset="0"/>
                        </a:rPr>
                        <a:t>Adam</a:t>
                      </a:r>
                    </a:p>
                  </a:txBody>
                  <a:tcPr anchor="ctr"/>
                </a:tc>
                <a:tc>
                  <a:txBody>
                    <a:bodyPr/>
                    <a:lstStyle/>
                    <a:p>
                      <a:r>
                        <a:rPr lang="en-US" dirty="0">
                          <a:latin typeface="Candara" panose="020E0502030303020204" pitchFamily="34" charset="0"/>
                        </a:rPr>
                        <a:t>Maths</a:t>
                      </a:r>
                    </a:p>
                  </a:txBody>
                  <a:tcPr anchor="ctr"/>
                </a:tc>
                <a:extLst>
                  <a:ext uri="{0D108BD9-81ED-4DB2-BD59-A6C34878D82A}">
                    <a16:rowId xmlns:a16="http://schemas.microsoft.com/office/drawing/2014/main" val="10002"/>
                  </a:ext>
                </a:extLst>
              </a:tr>
              <a:tr h="292894">
                <a:tc>
                  <a:txBody>
                    <a:bodyPr/>
                    <a:lstStyle/>
                    <a:p>
                      <a:r>
                        <a:rPr lang="en-US" dirty="0">
                          <a:latin typeface="Candara" panose="020E0502030303020204" pitchFamily="34" charset="0"/>
                        </a:rPr>
                        <a:t>MIT</a:t>
                      </a:r>
                    </a:p>
                  </a:txBody>
                  <a:tcPr anchor="ctr"/>
                </a:tc>
                <a:tc>
                  <a:txBody>
                    <a:bodyPr/>
                    <a:lstStyle/>
                    <a:p>
                      <a:r>
                        <a:rPr lang="en-US">
                          <a:latin typeface="Candara" panose="020E0502030303020204" pitchFamily="34" charset="0"/>
                        </a:rPr>
                        <a:t>Alex</a:t>
                      </a:r>
                    </a:p>
                  </a:txBody>
                  <a:tcPr anchor="ctr"/>
                </a:tc>
                <a:tc>
                  <a:txBody>
                    <a:bodyPr/>
                    <a:lstStyle/>
                    <a:p>
                      <a:r>
                        <a:rPr lang="en-US" dirty="0">
                          <a:latin typeface="Candara" panose="020E0502030303020204" pitchFamily="34" charset="0"/>
                        </a:rPr>
                        <a:t>Maths</a:t>
                      </a:r>
                    </a:p>
                  </a:txBody>
                  <a:tcPr anchor="ctr"/>
                </a:tc>
                <a:extLst>
                  <a:ext uri="{0D108BD9-81ED-4DB2-BD59-A6C34878D82A}">
                    <a16:rowId xmlns:a16="http://schemas.microsoft.com/office/drawing/2014/main" val="10003"/>
                  </a:ext>
                </a:extLst>
              </a:tr>
              <a:tr h="292894">
                <a:tc>
                  <a:txBody>
                    <a:bodyPr/>
                    <a:lstStyle/>
                    <a:p>
                      <a:r>
                        <a:rPr lang="en-US" dirty="0">
                          <a:latin typeface="Candara" panose="020E0502030303020204" pitchFamily="34" charset="0"/>
                        </a:rPr>
                        <a:t>BMCC</a:t>
                      </a:r>
                    </a:p>
                  </a:txBody>
                  <a:tcPr anchor="ctr"/>
                </a:tc>
                <a:tc>
                  <a:txBody>
                    <a:bodyPr/>
                    <a:lstStyle/>
                    <a:p>
                      <a:r>
                        <a:rPr lang="en-US">
                          <a:latin typeface="Candara" panose="020E0502030303020204" pitchFamily="34" charset="0"/>
                        </a:rPr>
                        <a:t>Stuart</a:t>
                      </a:r>
                    </a:p>
                  </a:txBody>
                  <a:tcPr anchor="ctr"/>
                </a:tc>
                <a:tc>
                  <a:txBody>
                    <a:bodyPr/>
                    <a:lstStyle/>
                    <a:p>
                      <a:r>
                        <a:rPr lang="en-US" dirty="0">
                          <a:latin typeface="Candara" panose="020E0502030303020204" pitchFamily="34" charset="0"/>
                        </a:rPr>
                        <a:t>Maths</a:t>
                      </a:r>
                    </a:p>
                  </a:txBody>
                  <a:tcPr anchor="ctr"/>
                </a:tc>
                <a:extLst>
                  <a:ext uri="{0D108BD9-81ED-4DB2-BD59-A6C34878D82A}">
                    <a16:rowId xmlns:a16="http://schemas.microsoft.com/office/drawing/2014/main" val="10004"/>
                  </a:ext>
                </a:extLst>
              </a:tr>
            </a:tbl>
          </a:graphicData>
        </a:graphic>
      </p:graphicFrame>
      <p:sp>
        <p:nvSpPr>
          <p:cNvPr id="9" name="TextBox 8"/>
          <p:cNvSpPr txBox="1"/>
          <p:nvPr/>
        </p:nvSpPr>
        <p:spPr>
          <a:xfrm>
            <a:off x="1981201" y="1219201"/>
            <a:ext cx="4468659" cy="461665"/>
          </a:xfrm>
          <a:prstGeom prst="rect">
            <a:avLst/>
          </a:prstGeom>
          <a:noFill/>
        </p:spPr>
        <p:txBody>
          <a:bodyPr wrap="none" rtlCol="0">
            <a:spAutoFit/>
          </a:bodyPr>
          <a:lstStyle/>
          <a:p>
            <a:r>
              <a:rPr lang="en-US" sz="2400" dirty="0">
                <a:latin typeface="Candara" panose="020E0502030303020204" pitchFamily="34" charset="0"/>
              </a:rPr>
              <a:t>Student Table in 1</a:t>
            </a:r>
            <a:r>
              <a:rPr lang="en-US" sz="2400" baseline="30000" dirty="0">
                <a:latin typeface="Candara" panose="020E0502030303020204" pitchFamily="34" charset="0"/>
              </a:rPr>
              <a:t>st</a:t>
            </a:r>
            <a:r>
              <a:rPr lang="en-US" sz="2400" dirty="0">
                <a:latin typeface="Candara" panose="020E0502030303020204" pitchFamily="34" charset="0"/>
              </a:rPr>
              <a:t> Normal Form </a:t>
            </a:r>
          </a:p>
        </p:txBody>
      </p:sp>
      <p:sp>
        <p:nvSpPr>
          <p:cNvPr id="10" name="TextBox 9"/>
          <p:cNvSpPr txBox="1"/>
          <p:nvPr/>
        </p:nvSpPr>
        <p:spPr>
          <a:xfrm>
            <a:off x="1905001" y="3776246"/>
            <a:ext cx="3845925" cy="338554"/>
          </a:xfrm>
          <a:prstGeom prst="rect">
            <a:avLst/>
          </a:prstGeom>
          <a:noFill/>
        </p:spPr>
        <p:txBody>
          <a:bodyPr wrap="none" rtlCol="0">
            <a:spAutoFit/>
          </a:bodyPr>
          <a:lstStyle/>
          <a:p>
            <a:r>
              <a:rPr lang="en-US" sz="1600" b="1" dirty="0">
                <a:latin typeface="Candara" panose="020E0502030303020204" pitchFamily="34" charset="0"/>
              </a:rPr>
              <a:t>New Student Table following 2NF will be :</a:t>
            </a:r>
          </a:p>
        </p:txBody>
      </p:sp>
      <p:sp>
        <p:nvSpPr>
          <p:cNvPr id="12" name="TextBox 11"/>
          <p:cNvSpPr txBox="1"/>
          <p:nvPr/>
        </p:nvSpPr>
        <p:spPr>
          <a:xfrm>
            <a:off x="5867400" y="3759369"/>
            <a:ext cx="3783408" cy="338554"/>
          </a:xfrm>
          <a:prstGeom prst="rect">
            <a:avLst/>
          </a:prstGeom>
          <a:noFill/>
        </p:spPr>
        <p:txBody>
          <a:bodyPr wrap="none" rtlCol="0">
            <a:spAutoFit/>
          </a:bodyPr>
          <a:lstStyle/>
          <a:p>
            <a:r>
              <a:rPr lang="en-US" sz="1600" b="1" dirty="0">
                <a:latin typeface="Candara" panose="020E0502030303020204" pitchFamily="34" charset="0"/>
              </a:rPr>
              <a:t>New Subject Table following 2NF will be :</a:t>
            </a:r>
          </a:p>
        </p:txBody>
      </p:sp>
    </p:spTree>
    <p:extLst>
      <p:ext uri="{BB962C8B-B14F-4D97-AF65-F5344CB8AC3E}">
        <p14:creationId xmlns:p14="http://schemas.microsoft.com/office/powerpoint/2010/main" val="119315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p:txBody>
          <a:bodyPr/>
          <a:lstStyle/>
          <a:p>
            <a:r>
              <a:rPr lang="en-US" b="1" dirty="0"/>
              <a:t>Third Normal form</a:t>
            </a:r>
            <a:r>
              <a:rPr lang="en-US" dirty="0"/>
              <a:t> applies that every non-prime attribute of table must be dependent on primary key. The </a:t>
            </a:r>
            <a:r>
              <a:rPr lang="en-US" i="1" dirty="0"/>
              <a:t>transitive functional dependency</a:t>
            </a:r>
            <a:r>
              <a:rPr lang="en-US" dirty="0"/>
              <a:t> should be removed from the table. The table must be in </a:t>
            </a:r>
            <a:r>
              <a:rPr lang="en-US" b="1" dirty="0"/>
              <a:t>Second Normal form</a:t>
            </a:r>
            <a:r>
              <a:rPr lang="en-US" dirty="0"/>
              <a:t>. For example, consider a table with following fields. </a:t>
            </a:r>
          </a:p>
        </p:txBody>
      </p:sp>
      <p:sp>
        <p:nvSpPr>
          <p:cNvPr id="5" name="Slide Number Placeholder 4"/>
          <p:cNvSpPr>
            <a:spLocks noGrp="1"/>
          </p:cNvSpPr>
          <p:nvPr>
            <p:ph type="sldNum" sz="quarter" idx="12"/>
          </p:nvPr>
        </p:nvSpPr>
        <p:spPr/>
        <p:txBody>
          <a:bodyPr/>
          <a:lstStyle/>
          <a:p>
            <a:fld id="{1E218C5A-AA56-4136-94E6-BAA98D2AAD9B}" type="slidenum">
              <a:rPr lang="en-US" smtClean="0"/>
              <a:t>56</a:t>
            </a:fld>
            <a:endParaRPr lang="en-US"/>
          </a:p>
        </p:txBody>
      </p:sp>
    </p:spTree>
    <p:extLst>
      <p:ext uri="{BB962C8B-B14F-4D97-AF65-F5344CB8AC3E}">
        <p14:creationId xmlns:p14="http://schemas.microsoft.com/office/powerpoint/2010/main" val="21515723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981200" y="1219200"/>
            <a:ext cx="8229600" cy="457200"/>
          </a:xfrm>
        </p:spPr>
        <p:txBody>
          <a:bodyPr>
            <a:normAutofit/>
          </a:bodyPr>
          <a:lstStyle/>
          <a:p>
            <a:r>
              <a:rPr lang="en-US" dirty="0" err="1"/>
              <a:t>Student_Detail</a:t>
            </a:r>
            <a:r>
              <a:rPr lang="en-US" dirty="0"/>
              <a:t> Table </a:t>
            </a:r>
          </a:p>
        </p:txBody>
      </p:sp>
      <p:sp>
        <p:nvSpPr>
          <p:cNvPr id="5" name="Slide Number Placeholder 4"/>
          <p:cNvSpPr>
            <a:spLocks noGrp="1"/>
          </p:cNvSpPr>
          <p:nvPr>
            <p:ph type="sldNum" sz="quarter" idx="12"/>
          </p:nvPr>
        </p:nvSpPr>
        <p:spPr/>
        <p:txBody>
          <a:bodyPr/>
          <a:lstStyle/>
          <a:p>
            <a:fld id="{1E218C5A-AA56-4136-94E6-BAA98D2AAD9B}" type="slidenum">
              <a:rPr lang="en-US" smtClean="0"/>
              <a:t>57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17699840"/>
              </p:ext>
            </p:extLst>
          </p:nvPr>
        </p:nvGraphicFramePr>
        <p:xfrm>
          <a:off x="1981201" y="2971800"/>
          <a:ext cx="8229599" cy="1485900"/>
        </p:xfrm>
        <a:graphic>
          <a:graphicData uri="http://schemas.openxmlformats.org/drawingml/2006/table">
            <a:tbl>
              <a:tblPr>
                <a:tableStyleId>{616DA210-FB5B-4158-B5E0-FEB733F419BA}</a:tableStyleId>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957942">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0">
                <a:tc>
                  <a:txBody>
                    <a:bodyPr/>
                    <a:lstStyle/>
                    <a:p>
                      <a:r>
                        <a:rPr lang="en-US" dirty="0" err="1">
                          <a:latin typeface="Candara" panose="020E0502030303020204" pitchFamily="34" charset="0"/>
                        </a:rPr>
                        <a:t>Std_id</a:t>
                      </a:r>
                      <a:endParaRPr lang="en-US" dirty="0">
                        <a:latin typeface="Candara" panose="020E0502030303020204" pitchFamily="34" charset="0"/>
                      </a:endParaRPr>
                    </a:p>
                  </a:txBody>
                  <a:tcPr anchor="ctr"/>
                </a:tc>
                <a:tc>
                  <a:txBody>
                    <a:bodyPr/>
                    <a:lstStyle/>
                    <a:p>
                      <a:r>
                        <a:rPr lang="en-US" dirty="0" err="1">
                          <a:latin typeface="Candara" panose="020E0502030303020204" pitchFamily="34" charset="0"/>
                        </a:rPr>
                        <a:t>Std_name</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DOB</a:t>
                      </a:r>
                    </a:p>
                  </a:txBody>
                  <a:tcPr anchor="ctr"/>
                </a:tc>
                <a:tc>
                  <a:txBody>
                    <a:bodyPr/>
                    <a:lstStyle/>
                    <a:p>
                      <a:r>
                        <a:rPr lang="en-US" dirty="0">
                          <a:latin typeface="Candara" panose="020E0502030303020204" pitchFamily="34" charset="0"/>
                        </a:rPr>
                        <a:t>Street</a:t>
                      </a:r>
                    </a:p>
                  </a:txBody>
                  <a:tcPr anchor="ctr"/>
                </a:tc>
                <a:tc>
                  <a:txBody>
                    <a:bodyPr/>
                    <a:lstStyle/>
                    <a:p>
                      <a:r>
                        <a:rPr lang="en-US" dirty="0">
                          <a:latin typeface="Candara" panose="020E0502030303020204" pitchFamily="34" charset="0"/>
                        </a:rPr>
                        <a:t>city</a:t>
                      </a:r>
                    </a:p>
                  </a:txBody>
                  <a:tcPr anchor="ctr"/>
                </a:tc>
                <a:tc>
                  <a:txBody>
                    <a:bodyPr/>
                    <a:lstStyle/>
                    <a:p>
                      <a:r>
                        <a:rPr lang="en-US">
                          <a:latin typeface="Candara" panose="020E0502030303020204" pitchFamily="34" charset="0"/>
                        </a:rPr>
                        <a:t>State</a:t>
                      </a:r>
                    </a:p>
                  </a:txBody>
                  <a:tcPr anchor="ctr"/>
                </a:tc>
                <a:tc>
                  <a:txBody>
                    <a:bodyPr/>
                    <a:lstStyle/>
                    <a:p>
                      <a:r>
                        <a:rPr lang="en-US" dirty="0">
                          <a:latin typeface="Candara" panose="020E0502030303020204" pitchFamily="34" charset="0"/>
                        </a:rPr>
                        <a:t>Zip</a:t>
                      </a:r>
                    </a:p>
                  </a:txBody>
                  <a:tcPr anchor="ctr"/>
                </a:tc>
                <a:extLst>
                  <a:ext uri="{0D108BD9-81ED-4DB2-BD59-A6C34878D82A}">
                    <a16:rowId xmlns:a16="http://schemas.microsoft.com/office/drawing/2014/main" val="10000"/>
                  </a:ext>
                </a:extLst>
              </a:tr>
              <a:tr h="0">
                <a:tc>
                  <a:txBody>
                    <a:bodyPr/>
                    <a:lstStyle/>
                    <a:p>
                      <a:r>
                        <a:rPr lang="en-US" dirty="0">
                          <a:latin typeface="Candara" panose="020E0502030303020204" pitchFamily="34" charset="0"/>
                        </a:rPr>
                        <a:t>1088</a:t>
                      </a:r>
                    </a:p>
                  </a:txBody>
                  <a:tcPr anchor="ctr"/>
                </a:tc>
                <a:tc>
                  <a:txBody>
                    <a:bodyPr/>
                    <a:lstStyle/>
                    <a:p>
                      <a:r>
                        <a:rPr lang="en-US" dirty="0">
                          <a:latin typeface="Candara" panose="020E0502030303020204" pitchFamily="34" charset="0"/>
                        </a:rPr>
                        <a:t>Rahul</a:t>
                      </a:r>
                    </a:p>
                  </a:txBody>
                  <a:tcPr anchor="ctr"/>
                </a:tc>
                <a:tc>
                  <a:txBody>
                    <a:bodyPr/>
                    <a:lstStyle/>
                    <a:p>
                      <a:r>
                        <a:rPr lang="en-US" dirty="0">
                          <a:latin typeface="Candara" panose="020E0502030303020204" pitchFamily="34" charset="0"/>
                        </a:rPr>
                        <a:t>01-Jan-1987</a:t>
                      </a:r>
                    </a:p>
                  </a:txBody>
                  <a:tcPr anchor="ctr"/>
                </a:tc>
                <a:tc>
                  <a:txBody>
                    <a:bodyPr/>
                    <a:lstStyle/>
                    <a:p>
                      <a:r>
                        <a:rPr lang="en-US" dirty="0">
                          <a:latin typeface="Candara" panose="020E0502030303020204" pitchFamily="34" charset="0"/>
                        </a:rPr>
                        <a:t>G.G. Road</a:t>
                      </a:r>
                    </a:p>
                  </a:txBody>
                  <a:tcPr anchor="ctr"/>
                </a:tc>
                <a:tc>
                  <a:txBody>
                    <a:bodyPr/>
                    <a:lstStyle/>
                    <a:p>
                      <a:r>
                        <a:rPr lang="en-US" dirty="0">
                          <a:latin typeface="Candara" panose="020E0502030303020204" pitchFamily="34" charset="0"/>
                        </a:rPr>
                        <a:t>Thane</a:t>
                      </a:r>
                    </a:p>
                  </a:txBody>
                  <a:tcPr anchor="ctr"/>
                </a:tc>
                <a:tc>
                  <a:txBody>
                    <a:bodyPr/>
                    <a:lstStyle/>
                    <a:p>
                      <a:r>
                        <a:rPr lang="en-US" dirty="0">
                          <a:latin typeface="Candara" panose="020E0502030303020204" pitchFamily="34" charset="0"/>
                        </a:rPr>
                        <a:t>MH</a:t>
                      </a:r>
                    </a:p>
                  </a:txBody>
                  <a:tcPr anchor="ctr"/>
                </a:tc>
                <a:tc>
                  <a:txBody>
                    <a:bodyPr/>
                    <a:lstStyle/>
                    <a:p>
                      <a:r>
                        <a:rPr lang="en-US" dirty="0">
                          <a:latin typeface="Candara" panose="020E0502030303020204" pitchFamily="34" charset="0"/>
                        </a:rPr>
                        <a:t>400601</a:t>
                      </a:r>
                    </a:p>
                  </a:txBody>
                  <a:tcPr anchor="ctr"/>
                </a:tc>
                <a:extLst>
                  <a:ext uri="{0D108BD9-81ED-4DB2-BD59-A6C34878D82A}">
                    <a16:rowId xmlns:a16="http://schemas.microsoft.com/office/drawing/2014/main" val="10001"/>
                  </a:ext>
                </a:extLst>
              </a:tr>
              <a:tr h="0">
                <a:tc>
                  <a:txBody>
                    <a:bodyPr/>
                    <a:lstStyle/>
                    <a:p>
                      <a:r>
                        <a:rPr lang="en-US" dirty="0">
                          <a:latin typeface="Candara" panose="020E0502030303020204" pitchFamily="34" charset="0"/>
                        </a:rPr>
                        <a:t>1092</a:t>
                      </a:r>
                    </a:p>
                  </a:txBody>
                  <a:tcPr anchor="ctr"/>
                </a:tc>
                <a:tc>
                  <a:txBody>
                    <a:bodyPr/>
                    <a:lstStyle/>
                    <a:p>
                      <a:r>
                        <a:rPr lang="en-US" dirty="0" err="1">
                          <a:latin typeface="Candara" panose="020E0502030303020204" pitchFamily="34" charset="0"/>
                        </a:rPr>
                        <a:t>Kiran</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08-Aug-1989</a:t>
                      </a:r>
                    </a:p>
                  </a:txBody>
                  <a:tcPr anchor="ctr"/>
                </a:tc>
                <a:tc>
                  <a:txBody>
                    <a:bodyPr/>
                    <a:lstStyle/>
                    <a:p>
                      <a:r>
                        <a:rPr lang="en-US" dirty="0" err="1">
                          <a:latin typeface="Candara" panose="020E0502030303020204" pitchFamily="34" charset="0"/>
                        </a:rPr>
                        <a:t>Karve</a:t>
                      </a:r>
                      <a:r>
                        <a:rPr lang="en-US" dirty="0">
                          <a:latin typeface="Candara" panose="020E0502030303020204" pitchFamily="34" charset="0"/>
                        </a:rPr>
                        <a:t> Road</a:t>
                      </a:r>
                    </a:p>
                  </a:txBody>
                  <a:tcPr anchor="ctr"/>
                </a:tc>
                <a:tc>
                  <a:txBody>
                    <a:bodyPr/>
                    <a:lstStyle/>
                    <a:p>
                      <a:r>
                        <a:rPr lang="en-US" dirty="0" err="1">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MH</a:t>
                      </a:r>
                    </a:p>
                  </a:txBody>
                  <a:tcPr anchor="ctr"/>
                </a:tc>
                <a:tc>
                  <a:txBody>
                    <a:bodyPr/>
                    <a:lstStyle/>
                    <a:p>
                      <a:r>
                        <a:rPr lang="en-US" dirty="0">
                          <a:latin typeface="Candara" panose="020E0502030303020204" pitchFamily="34" charset="0"/>
                        </a:rPr>
                        <a:t>4210202</a:t>
                      </a:r>
                    </a:p>
                  </a:txBody>
                  <a:tcPr anchor="ctr"/>
                </a:tc>
                <a:extLst>
                  <a:ext uri="{0D108BD9-81ED-4DB2-BD59-A6C34878D82A}">
                    <a16:rowId xmlns:a16="http://schemas.microsoft.com/office/drawing/2014/main" val="10002"/>
                  </a:ext>
                </a:extLst>
              </a:tr>
              <a:tr h="0">
                <a:tc>
                  <a:txBody>
                    <a:bodyPr/>
                    <a:lstStyle/>
                    <a:p>
                      <a:r>
                        <a:rPr lang="en-US" dirty="0">
                          <a:latin typeface="Candara" panose="020E0502030303020204" pitchFamily="34" charset="0"/>
                        </a:rPr>
                        <a:t>2010</a:t>
                      </a:r>
                    </a:p>
                  </a:txBody>
                  <a:tcPr anchor="ctr"/>
                </a:tc>
                <a:tc>
                  <a:txBody>
                    <a:bodyPr/>
                    <a:lstStyle/>
                    <a:p>
                      <a:r>
                        <a:rPr lang="en-US" dirty="0" err="1">
                          <a:latin typeface="Candara" panose="020E0502030303020204" pitchFamily="34" charset="0"/>
                        </a:rPr>
                        <a:t>Amit</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19-Sep-1984</a:t>
                      </a:r>
                    </a:p>
                  </a:txBody>
                  <a:tcPr anchor="ctr"/>
                </a:tc>
                <a:tc>
                  <a:txBody>
                    <a:bodyPr/>
                    <a:lstStyle/>
                    <a:p>
                      <a:r>
                        <a:rPr lang="en-US" dirty="0">
                          <a:latin typeface="Candara" panose="020E0502030303020204" pitchFamily="34" charset="0"/>
                        </a:rPr>
                        <a:t>G.G. Road</a:t>
                      </a:r>
                    </a:p>
                  </a:txBody>
                  <a:tcPr anchor="ctr"/>
                </a:tc>
                <a:tc>
                  <a:txBody>
                    <a:bodyPr/>
                    <a:lstStyle/>
                    <a:p>
                      <a:r>
                        <a:rPr lang="en-US" dirty="0">
                          <a:latin typeface="Candara" panose="020E0502030303020204" pitchFamily="34" charset="0"/>
                        </a:rPr>
                        <a:t>Thane</a:t>
                      </a:r>
                    </a:p>
                  </a:txBody>
                  <a:tcPr anchor="ctr"/>
                </a:tc>
                <a:tc>
                  <a:txBody>
                    <a:bodyPr/>
                    <a:lstStyle/>
                    <a:p>
                      <a:r>
                        <a:rPr lang="en-US" dirty="0">
                          <a:latin typeface="Candara" panose="020E0502030303020204" pitchFamily="34" charset="0"/>
                        </a:rPr>
                        <a:t>MH</a:t>
                      </a:r>
                    </a:p>
                  </a:txBody>
                  <a:tcPr anchor="ctr"/>
                </a:tc>
                <a:tc>
                  <a:txBody>
                    <a:bodyPr/>
                    <a:lstStyle/>
                    <a:p>
                      <a:r>
                        <a:rPr lang="en-US" dirty="0">
                          <a:latin typeface="Candara" panose="020E0502030303020204" pitchFamily="34" charset="0"/>
                        </a:rPr>
                        <a:t>400601</a:t>
                      </a:r>
                    </a:p>
                  </a:txBody>
                  <a:tcPr anchor="ctr"/>
                </a:tc>
                <a:extLst>
                  <a:ext uri="{0D108BD9-81ED-4DB2-BD59-A6C34878D82A}">
                    <a16:rowId xmlns:a16="http://schemas.microsoft.com/office/drawing/2014/main" val="10003"/>
                  </a:ext>
                </a:extLst>
              </a:tr>
              <a:tr h="0">
                <a:tc>
                  <a:txBody>
                    <a:bodyPr/>
                    <a:lstStyle/>
                    <a:p>
                      <a:r>
                        <a:rPr lang="en-US" dirty="0">
                          <a:latin typeface="Candara" panose="020E0502030303020204" pitchFamily="34" charset="0"/>
                        </a:rPr>
                        <a:t>2211</a:t>
                      </a:r>
                    </a:p>
                  </a:txBody>
                  <a:tcPr anchor="ctr"/>
                </a:tc>
                <a:tc>
                  <a:txBody>
                    <a:bodyPr/>
                    <a:lstStyle/>
                    <a:p>
                      <a:r>
                        <a:rPr lang="en-US" dirty="0" err="1">
                          <a:latin typeface="Candara" panose="020E0502030303020204" pitchFamily="34" charset="0"/>
                        </a:rPr>
                        <a:t>Geeta</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01-Feb-2000</a:t>
                      </a:r>
                    </a:p>
                  </a:txBody>
                  <a:tcPr anchor="ctr"/>
                </a:tc>
                <a:tc>
                  <a:txBody>
                    <a:bodyPr/>
                    <a:lstStyle/>
                    <a:p>
                      <a:r>
                        <a:rPr lang="en-US" dirty="0" err="1">
                          <a:latin typeface="Candara" panose="020E0502030303020204" pitchFamily="34" charset="0"/>
                        </a:rPr>
                        <a:t>Karve</a:t>
                      </a:r>
                      <a:r>
                        <a:rPr lang="en-US" dirty="0">
                          <a:latin typeface="Candara" panose="020E0502030303020204" pitchFamily="34" charset="0"/>
                        </a:rPr>
                        <a:t> Road</a:t>
                      </a:r>
                    </a:p>
                  </a:txBody>
                  <a:tcPr anchor="ctr"/>
                </a:tc>
                <a:tc>
                  <a:txBody>
                    <a:bodyPr/>
                    <a:lstStyle/>
                    <a:p>
                      <a:r>
                        <a:rPr lang="en-US" dirty="0" err="1">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MH</a:t>
                      </a:r>
                    </a:p>
                  </a:txBody>
                  <a:tcPr anchor="ctr"/>
                </a:tc>
                <a:tc>
                  <a:txBody>
                    <a:bodyPr/>
                    <a:lstStyle/>
                    <a:p>
                      <a:r>
                        <a:rPr lang="en-US" dirty="0">
                          <a:latin typeface="Candara" panose="020E0502030303020204" pitchFamily="34" charset="0"/>
                        </a:rPr>
                        <a:t>4210202</a:t>
                      </a:r>
                    </a:p>
                  </a:txBody>
                  <a:tcPr anchor="ctr"/>
                </a:tc>
                <a:extLst>
                  <a:ext uri="{0D108BD9-81ED-4DB2-BD59-A6C34878D82A}">
                    <a16:rowId xmlns:a16="http://schemas.microsoft.com/office/drawing/2014/main" val="10004"/>
                  </a:ext>
                </a:extLst>
              </a:tr>
            </a:tbl>
          </a:graphicData>
        </a:graphic>
      </p:graphicFrame>
      <p:sp>
        <p:nvSpPr>
          <p:cNvPr id="8" name="Rectangle 7"/>
          <p:cNvSpPr/>
          <p:nvPr/>
        </p:nvSpPr>
        <p:spPr>
          <a:xfrm>
            <a:off x="1981200" y="2971800"/>
            <a:ext cx="914400" cy="304800"/>
          </a:xfrm>
          <a:prstGeom prst="rect">
            <a:avLst/>
          </a:prstGeom>
          <a:solidFill>
            <a:srgbClr val="00FFFF">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2209800" y="1905000"/>
            <a:ext cx="1371600" cy="914400"/>
          </a:xfrm>
          <a:prstGeom prst="wedgeEllipseCallout">
            <a:avLst>
              <a:gd name="adj1" fmla="val -25119"/>
              <a:gd name="adj2" fmla="val 66667"/>
            </a:avLst>
          </a:prstGeom>
          <a:solidFill>
            <a:srgbClr val="00FFFF">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Tree>
    <p:extLst>
      <p:ext uri="{BB962C8B-B14F-4D97-AF65-F5344CB8AC3E}">
        <p14:creationId xmlns:p14="http://schemas.microsoft.com/office/powerpoint/2010/main" val="38749518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a:xfrm>
            <a:off x="1981200" y="1219200"/>
            <a:ext cx="8229600" cy="457200"/>
          </a:xfrm>
        </p:spPr>
        <p:txBody>
          <a:bodyPr>
            <a:normAutofit/>
          </a:bodyPr>
          <a:lstStyle/>
          <a:p>
            <a:r>
              <a:rPr lang="en-US" dirty="0" err="1"/>
              <a:t>Student_Detail</a:t>
            </a:r>
            <a:r>
              <a:rPr lang="en-US" dirty="0"/>
              <a:t> Table </a:t>
            </a:r>
          </a:p>
        </p:txBody>
      </p:sp>
      <p:sp>
        <p:nvSpPr>
          <p:cNvPr id="5" name="Slide Number Placeholder 4"/>
          <p:cNvSpPr>
            <a:spLocks noGrp="1"/>
          </p:cNvSpPr>
          <p:nvPr>
            <p:ph type="sldNum" sz="quarter" idx="12"/>
          </p:nvPr>
        </p:nvSpPr>
        <p:spPr/>
        <p:txBody>
          <a:bodyPr/>
          <a:lstStyle/>
          <a:p>
            <a:fld id="{1E218C5A-AA56-4136-94E6-BAA98D2AAD9B}" type="slidenum">
              <a:rPr lang="en-US" smtClean="0"/>
              <a:t>58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52757096"/>
              </p:ext>
            </p:extLst>
          </p:nvPr>
        </p:nvGraphicFramePr>
        <p:xfrm>
          <a:off x="1981201" y="2910840"/>
          <a:ext cx="8229599" cy="1485900"/>
        </p:xfrm>
        <a:graphic>
          <a:graphicData uri="http://schemas.openxmlformats.org/drawingml/2006/table">
            <a:tbl>
              <a:tblPr>
                <a:tableStyleId>{616DA210-FB5B-4158-B5E0-FEB733F419BA}</a:tableStyleId>
              </a:tblPr>
              <a:tblGrid>
                <a:gridCol w="990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1066799">
                  <a:extLst>
                    <a:ext uri="{9D8B030D-6E8A-4147-A177-3AD203B41FA5}">
                      <a16:colId xmlns:a16="http://schemas.microsoft.com/office/drawing/2014/main" val="20006"/>
                    </a:ext>
                  </a:extLst>
                </a:gridCol>
              </a:tblGrid>
              <a:tr h="0">
                <a:tc>
                  <a:txBody>
                    <a:bodyPr/>
                    <a:lstStyle/>
                    <a:p>
                      <a:r>
                        <a:rPr lang="en-US" dirty="0" err="1">
                          <a:latin typeface="Candara" panose="020E0502030303020204" pitchFamily="34" charset="0"/>
                        </a:rPr>
                        <a:t>Std_id</a:t>
                      </a:r>
                      <a:endParaRPr lang="en-US" dirty="0">
                        <a:latin typeface="Candara" panose="020E0502030303020204" pitchFamily="34" charset="0"/>
                      </a:endParaRPr>
                    </a:p>
                  </a:txBody>
                  <a:tcPr anchor="ctr"/>
                </a:tc>
                <a:tc>
                  <a:txBody>
                    <a:bodyPr/>
                    <a:lstStyle/>
                    <a:p>
                      <a:r>
                        <a:rPr lang="en-US" dirty="0" err="1">
                          <a:latin typeface="Candara" panose="020E0502030303020204" pitchFamily="34" charset="0"/>
                        </a:rPr>
                        <a:t>Std_name</a:t>
                      </a:r>
                      <a:endParaRPr lang="en-US" dirty="0">
                        <a:latin typeface="Candara" panose="020E0502030303020204" pitchFamily="34" charset="0"/>
                      </a:endParaRPr>
                    </a:p>
                  </a:txBody>
                  <a:tcPr anchor="ctr"/>
                </a:tc>
                <a:tc>
                  <a:txBody>
                    <a:bodyPr/>
                    <a:lstStyle/>
                    <a:p>
                      <a:r>
                        <a:rPr lang="en-US">
                          <a:latin typeface="Candara" panose="020E0502030303020204" pitchFamily="34" charset="0"/>
                        </a:rPr>
                        <a:t>DOB</a:t>
                      </a:r>
                    </a:p>
                  </a:txBody>
                  <a:tcPr anchor="ctr"/>
                </a:tc>
                <a:tc>
                  <a:txBody>
                    <a:bodyPr/>
                    <a:lstStyle/>
                    <a:p>
                      <a:r>
                        <a:rPr lang="en-US" dirty="0">
                          <a:latin typeface="Candara" panose="020E0502030303020204" pitchFamily="34" charset="0"/>
                        </a:rPr>
                        <a:t>Street</a:t>
                      </a:r>
                    </a:p>
                  </a:txBody>
                  <a:tcPr anchor="ctr"/>
                </a:tc>
                <a:tc>
                  <a:txBody>
                    <a:bodyPr/>
                    <a:lstStyle/>
                    <a:p>
                      <a:r>
                        <a:rPr lang="en-US" dirty="0">
                          <a:latin typeface="Candara" panose="020E0502030303020204" pitchFamily="34" charset="0"/>
                        </a:rPr>
                        <a:t>city</a:t>
                      </a:r>
                    </a:p>
                  </a:txBody>
                  <a:tcPr anchor="ctr"/>
                </a:tc>
                <a:tc>
                  <a:txBody>
                    <a:bodyPr/>
                    <a:lstStyle/>
                    <a:p>
                      <a:r>
                        <a:rPr lang="en-US">
                          <a:latin typeface="Candara" panose="020E0502030303020204" pitchFamily="34" charset="0"/>
                        </a:rPr>
                        <a:t>State</a:t>
                      </a:r>
                    </a:p>
                  </a:txBody>
                  <a:tcPr anchor="ctr"/>
                </a:tc>
                <a:tc>
                  <a:txBody>
                    <a:bodyPr/>
                    <a:lstStyle/>
                    <a:p>
                      <a:r>
                        <a:rPr lang="en-US" dirty="0">
                          <a:latin typeface="Candara" panose="020E0502030303020204" pitchFamily="34" charset="0"/>
                        </a:rPr>
                        <a:t>Zip</a:t>
                      </a:r>
                    </a:p>
                  </a:txBody>
                  <a:tcPr anchor="ctr"/>
                </a:tc>
                <a:extLst>
                  <a:ext uri="{0D108BD9-81ED-4DB2-BD59-A6C34878D82A}">
                    <a16:rowId xmlns:a16="http://schemas.microsoft.com/office/drawing/2014/main" val="10000"/>
                  </a:ext>
                </a:extLst>
              </a:tr>
              <a:tr h="0">
                <a:tc>
                  <a:txBody>
                    <a:bodyPr/>
                    <a:lstStyle/>
                    <a:p>
                      <a:r>
                        <a:rPr lang="en-US" dirty="0">
                          <a:latin typeface="Candara" panose="020E0502030303020204" pitchFamily="34" charset="0"/>
                        </a:rPr>
                        <a:t>1088</a:t>
                      </a:r>
                    </a:p>
                  </a:txBody>
                  <a:tcPr anchor="ctr"/>
                </a:tc>
                <a:tc>
                  <a:txBody>
                    <a:bodyPr/>
                    <a:lstStyle/>
                    <a:p>
                      <a:r>
                        <a:rPr lang="en-US" dirty="0">
                          <a:latin typeface="Candara" panose="020E0502030303020204" pitchFamily="34" charset="0"/>
                        </a:rPr>
                        <a:t>Rahul</a:t>
                      </a:r>
                    </a:p>
                  </a:txBody>
                  <a:tcPr anchor="ctr"/>
                </a:tc>
                <a:tc>
                  <a:txBody>
                    <a:bodyPr/>
                    <a:lstStyle/>
                    <a:p>
                      <a:r>
                        <a:rPr lang="en-US" dirty="0">
                          <a:latin typeface="Candara" panose="020E0502030303020204" pitchFamily="34" charset="0"/>
                        </a:rPr>
                        <a:t>01-Jan-1987</a:t>
                      </a:r>
                    </a:p>
                  </a:txBody>
                  <a:tcPr anchor="ctr"/>
                </a:tc>
                <a:tc>
                  <a:txBody>
                    <a:bodyPr/>
                    <a:lstStyle/>
                    <a:p>
                      <a:r>
                        <a:rPr lang="en-US" dirty="0">
                          <a:latin typeface="Candara" panose="020E0502030303020204" pitchFamily="34" charset="0"/>
                        </a:rPr>
                        <a:t>G.G. Road</a:t>
                      </a:r>
                    </a:p>
                  </a:txBody>
                  <a:tcPr anchor="ctr"/>
                </a:tc>
                <a:tc>
                  <a:txBody>
                    <a:bodyPr/>
                    <a:lstStyle/>
                    <a:p>
                      <a:r>
                        <a:rPr lang="en-US" dirty="0">
                          <a:latin typeface="Candara" panose="020E0502030303020204" pitchFamily="34" charset="0"/>
                        </a:rPr>
                        <a:t>Thane</a:t>
                      </a:r>
                    </a:p>
                  </a:txBody>
                  <a:tcPr anchor="ctr"/>
                </a:tc>
                <a:tc>
                  <a:txBody>
                    <a:bodyPr/>
                    <a:lstStyle/>
                    <a:p>
                      <a:r>
                        <a:rPr lang="en-US" dirty="0">
                          <a:latin typeface="Candara" panose="020E0502030303020204" pitchFamily="34" charset="0"/>
                        </a:rPr>
                        <a:t>MH</a:t>
                      </a:r>
                    </a:p>
                  </a:txBody>
                  <a:tcPr anchor="ctr"/>
                </a:tc>
                <a:tc>
                  <a:txBody>
                    <a:bodyPr/>
                    <a:lstStyle/>
                    <a:p>
                      <a:r>
                        <a:rPr lang="en-US" dirty="0">
                          <a:latin typeface="Candara" panose="020E0502030303020204" pitchFamily="34" charset="0"/>
                        </a:rPr>
                        <a:t>400601</a:t>
                      </a:r>
                    </a:p>
                  </a:txBody>
                  <a:tcPr anchor="ctr"/>
                </a:tc>
                <a:extLst>
                  <a:ext uri="{0D108BD9-81ED-4DB2-BD59-A6C34878D82A}">
                    <a16:rowId xmlns:a16="http://schemas.microsoft.com/office/drawing/2014/main" val="10001"/>
                  </a:ext>
                </a:extLst>
              </a:tr>
              <a:tr h="0">
                <a:tc>
                  <a:txBody>
                    <a:bodyPr/>
                    <a:lstStyle/>
                    <a:p>
                      <a:r>
                        <a:rPr lang="en-US" dirty="0">
                          <a:latin typeface="Candara" panose="020E0502030303020204" pitchFamily="34" charset="0"/>
                        </a:rPr>
                        <a:t>1092</a:t>
                      </a:r>
                    </a:p>
                  </a:txBody>
                  <a:tcPr anchor="ctr"/>
                </a:tc>
                <a:tc>
                  <a:txBody>
                    <a:bodyPr/>
                    <a:lstStyle/>
                    <a:p>
                      <a:r>
                        <a:rPr lang="en-US" dirty="0" err="1">
                          <a:latin typeface="Candara" panose="020E0502030303020204" pitchFamily="34" charset="0"/>
                        </a:rPr>
                        <a:t>Kiran</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08-Aug-1989</a:t>
                      </a:r>
                    </a:p>
                  </a:txBody>
                  <a:tcPr anchor="ctr"/>
                </a:tc>
                <a:tc>
                  <a:txBody>
                    <a:bodyPr/>
                    <a:lstStyle/>
                    <a:p>
                      <a:r>
                        <a:rPr lang="en-US" dirty="0" err="1">
                          <a:latin typeface="Candara" panose="020E0502030303020204" pitchFamily="34" charset="0"/>
                        </a:rPr>
                        <a:t>Karve</a:t>
                      </a:r>
                      <a:r>
                        <a:rPr lang="en-US" dirty="0">
                          <a:latin typeface="Candara" panose="020E0502030303020204" pitchFamily="34" charset="0"/>
                        </a:rPr>
                        <a:t> Road</a:t>
                      </a:r>
                    </a:p>
                  </a:txBody>
                  <a:tcPr anchor="ctr"/>
                </a:tc>
                <a:tc>
                  <a:txBody>
                    <a:bodyPr/>
                    <a:lstStyle/>
                    <a:p>
                      <a:r>
                        <a:rPr lang="en-US" dirty="0" err="1">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MH</a:t>
                      </a:r>
                    </a:p>
                  </a:txBody>
                  <a:tcPr anchor="ctr"/>
                </a:tc>
                <a:tc>
                  <a:txBody>
                    <a:bodyPr/>
                    <a:lstStyle/>
                    <a:p>
                      <a:r>
                        <a:rPr lang="en-US" dirty="0">
                          <a:latin typeface="Candara" panose="020E0502030303020204" pitchFamily="34" charset="0"/>
                        </a:rPr>
                        <a:t>4210202</a:t>
                      </a:r>
                    </a:p>
                  </a:txBody>
                  <a:tcPr anchor="ctr"/>
                </a:tc>
                <a:extLst>
                  <a:ext uri="{0D108BD9-81ED-4DB2-BD59-A6C34878D82A}">
                    <a16:rowId xmlns:a16="http://schemas.microsoft.com/office/drawing/2014/main" val="10002"/>
                  </a:ext>
                </a:extLst>
              </a:tr>
              <a:tr h="0">
                <a:tc>
                  <a:txBody>
                    <a:bodyPr/>
                    <a:lstStyle/>
                    <a:p>
                      <a:r>
                        <a:rPr lang="en-US" dirty="0">
                          <a:latin typeface="Candara" panose="020E0502030303020204" pitchFamily="34" charset="0"/>
                        </a:rPr>
                        <a:t>2010</a:t>
                      </a:r>
                    </a:p>
                  </a:txBody>
                  <a:tcPr anchor="ctr"/>
                </a:tc>
                <a:tc>
                  <a:txBody>
                    <a:bodyPr/>
                    <a:lstStyle/>
                    <a:p>
                      <a:r>
                        <a:rPr lang="en-US" dirty="0" err="1">
                          <a:latin typeface="Candara" panose="020E0502030303020204" pitchFamily="34" charset="0"/>
                        </a:rPr>
                        <a:t>Amit</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19-Sep-1984</a:t>
                      </a:r>
                    </a:p>
                  </a:txBody>
                  <a:tcPr anchor="ctr"/>
                </a:tc>
                <a:tc>
                  <a:txBody>
                    <a:bodyPr/>
                    <a:lstStyle/>
                    <a:p>
                      <a:r>
                        <a:rPr lang="en-US" dirty="0">
                          <a:latin typeface="Candara" panose="020E0502030303020204" pitchFamily="34" charset="0"/>
                        </a:rPr>
                        <a:t>G.G. </a:t>
                      </a:r>
                      <a:r>
                        <a:rPr lang="en-US">
                          <a:latin typeface="Candara" panose="020E0502030303020204" pitchFamily="34" charset="0"/>
                        </a:rPr>
                        <a:t>Road</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Thane</a:t>
                      </a:r>
                    </a:p>
                  </a:txBody>
                  <a:tcPr anchor="ctr"/>
                </a:tc>
                <a:tc>
                  <a:txBody>
                    <a:bodyPr/>
                    <a:lstStyle/>
                    <a:p>
                      <a:r>
                        <a:rPr lang="en-US" dirty="0">
                          <a:latin typeface="Candara" panose="020E0502030303020204" pitchFamily="34" charset="0"/>
                        </a:rPr>
                        <a:t>MH</a:t>
                      </a:r>
                    </a:p>
                  </a:txBody>
                  <a:tcPr anchor="ctr"/>
                </a:tc>
                <a:tc>
                  <a:txBody>
                    <a:bodyPr/>
                    <a:lstStyle/>
                    <a:p>
                      <a:r>
                        <a:rPr lang="en-US" dirty="0">
                          <a:latin typeface="Candara" panose="020E0502030303020204" pitchFamily="34" charset="0"/>
                        </a:rPr>
                        <a:t>400601</a:t>
                      </a:r>
                    </a:p>
                  </a:txBody>
                  <a:tcPr anchor="ctr"/>
                </a:tc>
                <a:extLst>
                  <a:ext uri="{0D108BD9-81ED-4DB2-BD59-A6C34878D82A}">
                    <a16:rowId xmlns:a16="http://schemas.microsoft.com/office/drawing/2014/main" val="10003"/>
                  </a:ext>
                </a:extLst>
              </a:tr>
              <a:tr h="0">
                <a:tc>
                  <a:txBody>
                    <a:bodyPr/>
                    <a:lstStyle/>
                    <a:p>
                      <a:r>
                        <a:rPr lang="en-US" dirty="0">
                          <a:latin typeface="Candara" panose="020E0502030303020204" pitchFamily="34" charset="0"/>
                        </a:rPr>
                        <a:t>2211</a:t>
                      </a:r>
                    </a:p>
                  </a:txBody>
                  <a:tcPr anchor="ctr"/>
                </a:tc>
                <a:tc>
                  <a:txBody>
                    <a:bodyPr/>
                    <a:lstStyle/>
                    <a:p>
                      <a:r>
                        <a:rPr lang="en-US" dirty="0" err="1">
                          <a:latin typeface="Candara" panose="020E0502030303020204" pitchFamily="34" charset="0"/>
                        </a:rPr>
                        <a:t>Geeta</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01-Feb-2000</a:t>
                      </a:r>
                    </a:p>
                  </a:txBody>
                  <a:tcPr anchor="ctr"/>
                </a:tc>
                <a:tc>
                  <a:txBody>
                    <a:bodyPr/>
                    <a:lstStyle/>
                    <a:p>
                      <a:r>
                        <a:rPr lang="en-US" dirty="0" err="1">
                          <a:latin typeface="Candara" panose="020E0502030303020204" pitchFamily="34" charset="0"/>
                        </a:rPr>
                        <a:t>Kare</a:t>
                      </a:r>
                      <a:r>
                        <a:rPr lang="en-US" dirty="0">
                          <a:latin typeface="Candara" panose="020E0502030303020204" pitchFamily="34" charset="0"/>
                        </a:rPr>
                        <a:t> Road</a:t>
                      </a:r>
                    </a:p>
                  </a:txBody>
                  <a:tcPr anchor="ctr"/>
                </a:tc>
                <a:tc>
                  <a:txBody>
                    <a:bodyPr/>
                    <a:lstStyle/>
                    <a:p>
                      <a:r>
                        <a:rPr lang="en-US" dirty="0" err="1">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MH</a:t>
                      </a:r>
                    </a:p>
                  </a:txBody>
                  <a:tcPr anchor="ctr"/>
                </a:tc>
                <a:tc>
                  <a:txBody>
                    <a:bodyPr/>
                    <a:lstStyle/>
                    <a:p>
                      <a:r>
                        <a:rPr lang="en-US" dirty="0">
                          <a:latin typeface="Candara" panose="020E0502030303020204" pitchFamily="34" charset="0"/>
                        </a:rPr>
                        <a:t>4210202</a:t>
                      </a:r>
                    </a:p>
                  </a:txBody>
                  <a:tcPr anchor="ctr"/>
                </a:tc>
                <a:extLst>
                  <a:ext uri="{0D108BD9-81ED-4DB2-BD59-A6C34878D82A}">
                    <a16:rowId xmlns:a16="http://schemas.microsoft.com/office/drawing/2014/main" val="10004"/>
                  </a:ext>
                </a:extLst>
              </a:tr>
            </a:tbl>
          </a:graphicData>
        </a:graphic>
      </p:graphicFrame>
      <p:sp>
        <p:nvSpPr>
          <p:cNvPr id="8" name="Rectangle 7"/>
          <p:cNvSpPr/>
          <p:nvPr/>
        </p:nvSpPr>
        <p:spPr>
          <a:xfrm>
            <a:off x="9144000" y="2895600"/>
            <a:ext cx="1066800" cy="304800"/>
          </a:xfrm>
          <a:prstGeom prst="rect">
            <a:avLst/>
          </a:prstGeom>
          <a:solidFill>
            <a:schemeClr val="bg2">
              <a:lumMod val="5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2895600" y="1828800"/>
            <a:ext cx="4114800" cy="914400"/>
          </a:xfrm>
          <a:prstGeom prst="wedgeEllipseCallout">
            <a:avLst>
              <a:gd name="adj1" fmla="val 43902"/>
              <a:gd name="adj2" fmla="val 59525"/>
            </a:avLst>
          </a:prstGeom>
          <a:solidFill>
            <a:srgbClr val="00B0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street, city and state depends upon Zip</a:t>
            </a:r>
          </a:p>
        </p:txBody>
      </p:sp>
      <p:sp>
        <p:nvSpPr>
          <p:cNvPr id="10" name="Rectangle 9"/>
          <p:cNvSpPr/>
          <p:nvPr/>
        </p:nvSpPr>
        <p:spPr>
          <a:xfrm>
            <a:off x="5638800" y="2895600"/>
            <a:ext cx="3505200" cy="304800"/>
          </a:xfrm>
          <a:prstGeom prst="rect">
            <a:avLst/>
          </a:prstGeom>
          <a:solidFill>
            <a:srgbClr val="00B0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p:cNvSpPr/>
          <p:nvPr/>
        </p:nvSpPr>
        <p:spPr>
          <a:xfrm>
            <a:off x="7620000" y="1371600"/>
            <a:ext cx="3048000" cy="914400"/>
          </a:xfrm>
          <a:prstGeom prst="wedgeEllipseCallout">
            <a:avLst>
              <a:gd name="adj1" fmla="val 18754"/>
              <a:gd name="adj2" fmla="val 111311"/>
            </a:avLst>
          </a:prstGeom>
          <a:solidFill>
            <a:schemeClr val="bg2">
              <a:lumMod val="5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Transitive Dependency</a:t>
            </a:r>
            <a:endParaRPr lang="en-US" dirty="0">
              <a:solidFill>
                <a:schemeClr val="tx1"/>
              </a:solidFill>
            </a:endParaRPr>
          </a:p>
        </p:txBody>
      </p:sp>
    </p:spTree>
    <p:extLst>
      <p:ext uri="{BB962C8B-B14F-4D97-AF65-F5344CB8AC3E}">
        <p14:creationId xmlns:p14="http://schemas.microsoft.com/office/powerpoint/2010/main" val="275149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endParaRPr lang="en-US" dirty="0"/>
          </a:p>
        </p:txBody>
      </p:sp>
      <p:sp>
        <p:nvSpPr>
          <p:cNvPr id="3" name="Content Placeholder 2"/>
          <p:cNvSpPr>
            <a:spLocks noGrp="1"/>
          </p:cNvSpPr>
          <p:nvPr>
            <p:ph idx="1"/>
          </p:nvPr>
        </p:nvSpPr>
        <p:spPr>
          <a:xfrm>
            <a:off x="2002972" y="4114800"/>
            <a:ext cx="2721429" cy="533400"/>
          </a:xfrm>
        </p:spPr>
        <p:txBody>
          <a:bodyPr/>
          <a:lstStyle/>
          <a:p>
            <a:r>
              <a:rPr lang="en-US" dirty="0"/>
              <a:t>Address Table :</a:t>
            </a:r>
          </a:p>
        </p:txBody>
      </p:sp>
      <p:sp>
        <p:nvSpPr>
          <p:cNvPr id="5" name="Slide Number Placeholder 4"/>
          <p:cNvSpPr>
            <a:spLocks noGrp="1"/>
          </p:cNvSpPr>
          <p:nvPr>
            <p:ph type="sldNum" sz="quarter" idx="12"/>
          </p:nvPr>
        </p:nvSpPr>
        <p:spPr/>
        <p:txBody>
          <a:bodyPr/>
          <a:lstStyle/>
          <a:p>
            <a:fld id="{1E218C5A-AA56-4136-94E6-BAA98D2AAD9B}" type="slidenum">
              <a:rPr lang="en-US" smtClean="0"/>
              <a:t>59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23336391"/>
              </p:ext>
            </p:extLst>
          </p:nvPr>
        </p:nvGraphicFramePr>
        <p:xfrm>
          <a:off x="3352800" y="1828800"/>
          <a:ext cx="6629400" cy="1485900"/>
        </p:xfrm>
        <a:graphic>
          <a:graphicData uri="http://schemas.openxmlformats.org/drawingml/2006/table">
            <a:tbl>
              <a:tblPr>
                <a:tableStyleId>{616DA210-FB5B-4158-B5E0-FEB733F419BA}</a:tableStyleId>
              </a:tblPr>
              <a:tblGrid>
                <a:gridCol w="1657350">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tblGrid>
              <a:tr h="274320">
                <a:tc>
                  <a:txBody>
                    <a:bodyPr/>
                    <a:lstStyle/>
                    <a:p>
                      <a:r>
                        <a:rPr lang="en-US" dirty="0" err="1"/>
                        <a:t>Student_id</a:t>
                      </a:r>
                      <a:endParaRPr lang="en-US" dirty="0"/>
                    </a:p>
                  </a:txBody>
                  <a:tcPr anchor="ctr"/>
                </a:tc>
                <a:tc>
                  <a:txBody>
                    <a:bodyPr/>
                    <a:lstStyle/>
                    <a:p>
                      <a:r>
                        <a:rPr lang="en-US"/>
                        <a:t>Student_name</a:t>
                      </a:r>
                    </a:p>
                  </a:txBody>
                  <a:tcPr anchor="ctr"/>
                </a:tc>
                <a:tc>
                  <a:txBody>
                    <a:bodyPr/>
                    <a:lstStyle/>
                    <a:p>
                      <a:r>
                        <a:rPr lang="en-US"/>
                        <a:t>DOB</a:t>
                      </a:r>
                    </a:p>
                  </a:txBody>
                  <a:tcPr anchor="ctr"/>
                </a:tc>
                <a:tc>
                  <a:txBody>
                    <a:bodyPr/>
                    <a:lstStyle/>
                    <a:p>
                      <a:r>
                        <a:rPr lang="en-US" dirty="0"/>
                        <a:t>Zip</a:t>
                      </a:r>
                    </a:p>
                  </a:txBody>
                  <a:tcPr anchor="ctr"/>
                </a:tc>
                <a:extLst>
                  <a:ext uri="{0D108BD9-81ED-4DB2-BD59-A6C34878D82A}">
                    <a16:rowId xmlns:a16="http://schemas.microsoft.com/office/drawing/2014/main" val="10000"/>
                  </a:ext>
                </a:extLst>
              </a:tr>
              <a:tr h="274320">
                <a:tc>
                  <a:txBody>
                    <a:bodyPr/>
                    <a:lstStyle/>
                    <a:p>
                      <a:r>
                        <a:rPr lang="en-US" dirty="0">
                          <a:latin typeface="Candara" panose="020E0502030303020204" pitchFamily="34" charset="0"/>
                        </a:rPr>
                        <a:t>1088</a:t>
                      </a:r>
                    </a:p>
                  </a:txBody>
                  <a:tcPr anchor="ctr"/>
                </a:tc>
                <a:tc>
                  <a:txBody>
                    <a:bodyPr/>
                    <a:lstStyle/>
                    <a:p>
                      <a:r>
                        <a:rPr lang="en-US" dirty="0">
                          <a:latin typeface="Candara" panose="020E0502030303020204" pitchFamily="34" charset="0"/>
                        </a:rPr>
                        <a:t>Rahul</a:t>
                      </a:r>
                    </a:p>
                  </a:txBody>
                  <a:tcPr anchor="ctr"/>
                </a:tc>
                <a:tc>
                  <a:txBody>
                    <a:bodyPr/>
                    <a:lstStyle/>
                    <a:p>
                      <a:r>
                        <a:rPr lang="en-US" dirty="0">
                          <a:latin typeface="Candara" panose="020E0502030303020204" pitchFamily="34" charset="0"/>
                        </a:rPr>
                        <a:t>01-Jan-1987</a:t>
                      </a:r>
                    </a:p>
                  </a:txBody>
                  <a:tcPr anchor="ctr"/>
                </a:tc>
                <a:tc>
                  <a:txBody>
                    <a:bodyPr/>
                    <a:lstStyle/>
                    <a:p>
                      <a:r>
                        <a:rPr lang="en-US" dirty="0">
                          <a:latin typeface="Candara" panose="020E0502030303020204" pitchFamily="34" charset="0"/>
                        </a:rPr>
                        <a:t>400601</a:t>
                      </a:r>
                    </a:p>
                  </a:txBody>
                  <a:tcPr anchor="ctr"/>
                </a:tc>
                <a:extLst>
                  <a:ext uri="{0D108BD9-81ED-4DB2-BD59-A6C34878D82A}">
                    <a16:rowId xmlns:a16="http://schemas.microsoft.com/office/drawing/2014/main" val="10001"/>
                  </a:ext>
                </a:extLst>
              </a:tr>
              <a:tr h="274320">
                <a:tc>
                  <a:txBody>
                    <a:bodyPr/>
                    <a:lstStyle/>
                    <a:p>
                      <a:r>
                        <a:rPr lang="en-US" dirty="0">
                          <a:latin typeface="Candara" panose="020E0502030303020204" pitchFamily="34" charset="0"/>
                        </a:rPr>
                        <a:t>1092</a:t>
                      </a:r>
                    </a:p>
                  </a:txBody>
                  <a:tcPr anchor="ctr"/>
                </a:tc>
                <a:tc>
                  <a:txBody>
                    <a:bodyPr/>
                    <a:lstStyle/>
                    <a:p>
                      <a:r>
                        <a:rPr lang="en-US" dirty="0" err="1">
                          <a:latin typeface="Candara" panose="020E0502030303020204" pitchFamily="34" charset="0"/>
                        </a:rPr>
                        <a:t>Kiran</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08-Aug-1989</a:t>
                      </a:r>
                    </a:p>
                  </a:txBody>
                  <a:tcPr anchor="ctr"/>
                </a:tc>
                <a:tc>
                  <a:txBody>
                    <a:bodyPr/>
                    <a:lstStyle/>
                    <a:p>
                      <a:r>
                        <a:rPr lang="en-US" dirty="0">
                          <a:latin typeface="Candara" panose="020E0502030303020204" pitchFamily="34" charset="0"/>
                        </a:rPr>
                        <a:t>4210202</a:t>
                      </a:r>
                    </a:p>
                  </a:txBody>
                  <a:tcPr anchor="ctr"/>
                </a:tc>
                <a:extLst>
                  <a:ext uri="{0D108BD9-81ED-4DB2-BD59-A6C34878D82A}">
                    <a16:rowId xmlns:a16="http://schemas.microsoft.com/office/drawing/2014/main" val="10002"/>
                  </a:ext>
                </a:extLst>
              </a:tr>
              <a:tr h="274320">
                <a:tc>
                  <a:txBody>
                    <a:bodyPr/>
                    <a:lstStyle/>
                    <a:p>
                      <a:r>
                        <a:rPr lang="en-US" dirty="0">
                          <a:latin typeface="Candara" panose="020E0502030303020204" pitchFamily="34" charset="0"/>
                        </a:rPr>
                        <a:t>2010</a:t>
                      </a:r>
                    </a:p>
                  </a:txBody>
                  <a:tcPr anchor="ctr"/>
                </a:tc>
                <a:tc>
                  <a:txBody>
                    <a:bodyPr/>
                    <a:lstStyle/>
                    <a:p>
                      <a:r>
                        <a:rPr lang="en-US" dirty="0" err="1">
                          <a:latin typeface="Candara" panose="020E0502030303020204" pitchFamily="34" charset="0"/>
                        </a:rPr>
                        <a:t>Amit</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19-Sep-1984</a:t>
                      </a:r>
                    </a:p>
                  </a:txBody>
                  <a:tcPr anchor="ctr"/>
                </a:tc>
                <a:tc>
                  <a:txBody>
                    <a:bodyPr/>
                    <a:lstStyle/>
                    <a:p>
                      <a:r>
                        <a:rPr lang="en-US" dirty="0">
                          <a:latin typeface="Candara" panose="020E0502030303020204" pitchFamily="34" charset="0"/>
                        </a:rPr>
                        <a:t>400601</a:t>
                      </a:r>
                    </a:p>
                  </a:txBody>
                  <a:tcPr anchor="ctr"/>
                </a:tc>
                <a:extLst>
                  <a:ext uri="{0D108BD9-81ED-4DB2-BD59-A6C34878D82A}">
                    <a16:rowId xmlns:a16="http://schemas.microsoft.com/office/drawing/2014/main" val="10003"/>
                  </a:ext>
                </a:extLst>
              </a:tr>
              <a:tr h="274320">
                <a:tc>
                  <a:txBody>
                    <a:bodyPr/>
                    <a:lstStyle/>
                    <a:p>
                      <a:r>
                        <a:rPr lang="en-US" dirty="0">
                          <a:latin typeface="Candara" panose="020E0502030303020204" pitchFamily="34" charset="0"/>
                        </a:rPr>
                        <a:t>2211</a:t>
                      </a:r>
                    </a:p>
                  </a:txBody>
                  <a:tcPr anchor="ctr"/>
                </a:tc>
                <a:tc>
                  <a:txBody>
                    <a:bodyPr/>
                    <a:lstStyle/>
                    <a:p>
                      <a:r>
                        <a:rPr lang="en-US" dirty="0" err="1">
                          <a:latin typeface="Candara" panose="020E0502030303020204" pitchFamily="34" charset="0"/>
                        </a:rPr>
                        <a:t>Geeta</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01-Feb-2000</a:t>
                      </a:r>
                    </a:p>
                  </a:txBody>
                  <a:tcPr anchor="ctr"/>
                </a:tc>
                <a:tc>
                  <a:txBody>
                    <a:bodyPr/>
                    <a:lstStyle/>
                    <a:p>
                      <a:r>
                        <a:rPr lang="en-US" dirty="0">
                          <a:latin typeface="Candara" panose="020E0502030303020204" pitchFamily="34" charset="0"/>
                        </a:rPr>
                        <a:t>4210202</a:t>
                      </a:r>
                    </a:p>
                  </a:txBody>
                  <a:tcPr anchor="ctr"/>
                </a:tc>
                <a:extLst>
                  <a:ext uri="{0D108BD9-81ED-4DB2-BD59-A6C34878D82A}">
                    <a16:rowId xmlns:a16="http://schemas.microsoft.com/office/drawing/2014/main" val="10004"/>
                  </a:ext>
                </a:extLst>
              </a:tr>
            </a:tbl>
          </a:graphicData>
        </a:graphic>
      </p:graphicFrame>
      <p:sp>
        <p:nvSpPr>
          <p:cNvPr id="7" name="Content Placeholder 2"/>
          <p:cNvSpPr txBox="1">
            <a:spLocks/>
          </p:cNvSpPr>
          <p:nvPr/>
        </p:nvSpPr>
        <p:spPr>
          <a:xfrm>
            <a:off x="1981200" y="1219200"/>
            <a:ext cx="82296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Blip>
                <a:blip r:embed="rId2"/>
              </a:buBlip>
            </a:pPr>
            <a:r>
              <a:rPr lang="en-US" dirty="0"/>
              <a:t>New </a:t>
            </a:r>
            <a:r>
              <a:rPr lang="en-US" dirty="0" err="1"/>
              <a:t>Student_Detail</a:t>
            </a:r>
            <a:r>
              <a:rPr lang="en-US" dirty="0"/>
              <a:t> Table :</a:t>
            </a:r>
          </a:p>
        </p:txBody>
      </p:sp>
      <p:graphicFrame>
        <p:nvGraphicFramePr>
          <p:cNvPr id="8" name="Table 7"/>
          <p:cNvGraphicFramePr>
            <a:graphicFrameLocks noGrp="1"/>
          </p:cNvGraphicFramePr>
          <p:nvPr>
            <p:extLst>
              <p:ext uri="{D42A27DB-BD31-4B8C-83A1-F6EECF244321}">
                <p14:modId xmlns:p14="http://schemas.microsoft.com/office/powerpoint/2010/main" val="3505141614"/>
              </p:ext>
            </p:extLst>
          </p:nvPr>
        </p:nvGraphicFramePr>
        <p:xfrm>
          <a:off x="4648200" y="3889534"/>
          <a:ext cx="5334000" cy="891540"/>
        </p:xfrm>
        <a:graphic>
          <a:graphicData uri="http://schemas.openxmlformats.org/drawingml/2006/table">
            <a:tbl>
              <a:tblPr>
                <a:tableStyleId>{616DA210-FB5B-4158-B5E0-FEB733F419BA}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0">
                <a:tc>
                  <a:txBody>
                    <a:bodyPr/>
                    <a:lstStyle/>
                    <a:p>
                      <a:r>
                        <a:rPr lang="en-US" dirty="0"/>
                        <a:t>Zip</a:t>
                      </a:r>
                    </a:p>
                  </a:txBody>
                  <a:tcPr anchor="ctr"/>
                </a:tc>
                <a:tc>
                  <a:txBody>
                    <a:bodyPr/>
                    <a:lstStyle/>
                    <a:p>
                      <a:r>
                        <a:rPr lang="en-US"/>
                        <a:t>Street</a:t>
                      </a:r>
                    </a:p>
                  </a:txBody>
                  <a:tcPr anchor="ctr"/>
                </a:tc>
                <a:tc>
                  <a:txBody>
                    <a:bodyPr/>
                    <a:lstStyle/>
                    <a:p>
                      <a:r>
                        <a:rPr lang="en-US"/>
                        <a:t>city</a:t>
                      </a:r>
                    </a:p>
                  </a:txBody>
                  <a:tcPr anchor="ctr"/>
                </a:tc>
                <a:tc>
                  <a:txBody>
                    <a:bodyPr/>
                    <a:lstStyle/>
                    <a:p>
                      <a:r>
                        <a:rPr lang="en-US" dirty="0"/>
                        <a:t>State</a:t>
                      </a:r>
                    </a:p>
                  </a:txBody>
                  <a:tcPr anchor="ctr"/>
                </a:tc>
                <a:extLst>
                  <a:ext uri="{0D108BD9-81ED-4DB2-BD59-A6C34878D82A}">
                    <a16:rowId xmlns:a16="http://schemas.microsoft.com/office/drawing/2014/main" val="10000"/>
                  </a:ext>
                </a:extLst>
              </a:tr>
              <a:tr h="0">
                <a:tc>
                  <a:txBody>
                    <a:bodyPr/>
                    <a:lstStyle/>
                    <a:p>
                      <a:r>
                        <a:rPr lang="en-US" dirty="0">
                          <a:latin typeface="Candara" panose="020E0502030303020204" pitchFamily="34" charset="0"/>
                        </a:rPr>
                        <a:t>400601</a:t>
                      </a:r>
                    </a:p>
                  </a:txBody>
                  <a:tcPr anchor="ctr"/>
                </a:tc>
                <a:tc>
                  <a:txBody>
                    <a:bodyPr/>
                    <a:lstStyle/>
                    <a:p>
                      <a:r>
                        <a:rPr lang="en-US" dirty="0">
                          <a:latin typeface="Candara" panose="020E0502030303020204" pitchFamily="34" charset="0"/>
                        </a:rPr>
                        <a:t>G.G. Road</a:t>
                      </a:r>
                    </a:p>
                  </a:txBody>
                  <a:tcPr anchor="ctr"/>
                </a:tc>
                <a:tc>
                  <a:txBody>
                    <a:bodyPr/>
                    <a:lstStyle/>
                    <a:p>
                      <a:r>
                        <a:rPr lang="en-US" dirty="0">
                          <a:latin typeface="Candara" panose="020E0502030303020204" pitchFamily="34" charset="0"/>
                        </a:rPr>
                        <a:t>Thane</a:t>
                      </a:r>
                    </a:p>
                  </a:txBody>
                  <a:tcPr anchor="ctr"/>
                </a:tc>
                <a:tc>
                  <a:txBody>
                    <a:bodyPr/>
                    <a:lstStyle/>
                    <a:p>
                      <a:r>
                        <a:rPr lang="en-US" dirty="0">
                          <a:latin typeface="Candara" panose="020E0502030303020204" pitchFamily="34" charset="0"/>
                        </a:rPr>
                        <a:t>MH</a:t>
                      </a:r>
                    </a:p>
                  </a:txBody>
                  <a:tcPr anchor="ctr"/>
                </a:tc>
                <a:extLst>
                  <a:ext uri="{0D108BD9-81ED-4DB2-BD59-A6C34878D82A}">
                    <a16:rowId xmlns:a16="http://schemas.microsoft.com/office/drawing/2014/main" val="10001"/>
                  </a:ext>
                </a:extLst>
              </a:tr>
              <a:tr h="0">
                <a:tc>
                  <a:txBody>
                    <a:bodyPr/>
                    <a:lstStyle/>
                    <a:p>
                      <a:r>
                        <a:rPr lang="en-US" dirty="0">
                          <a:latin typeface="Candara" panose="020E0502030303020204" pitchFamily="34" charset="0"/>
                        </a:rPr>
                        <a:t>4210202</a:t>
                      </a:r>
                    </a:p>
                  </a:txBody>
                  <a:tcPr anchor="ctr"/>
                </a:tc>
                <a:tc>
                  <a:txBody>
                    <a:bodyPr/>
                    <a:lstStyle/>
                    <a:p>
                      <a:r>
                        <a:rPr lang="en-US" dirty="0" err="1">
                          <a:latin typeface="Candara" panose="020E0502030303020204" pitchFamily="34" charset="0"/>
                        </a:rPr>
                        <a:t>Karve</a:t>
                      </a:r>
                      <a:r>
                        <a:rPr lang="en-US" dirty="0">
                          <a:latin typeface="Candara" panose="020E0502030303020204" pitchFamily="34" charset="0"/>
                        </a:rPr>
                        <a:t> Road</a:t>
                      </a:r>
                    </a:p>
                  </a:txBody>
                  <a:tcPr anchor="ctr"/>
                </a:tc>
                <a:tc>
                  <a:txBody>
                    <a:bodyPr/>
                    <a:lstStyle/>
                    <a:p>
                      <a:r>
                        <a:rPr lang="en-US" dirty="0" err="1">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MH</a:t>
                      </a:r>
                    </a:p>
                  </a:txBody>
                  <a:tcPr anchor="ctr"/>
                </a:tc>
                <a:extLst>
                  <a:ext uri="{0D108BD9-81ED-4DB2-BD59-A6C34878D82A}">
                    <a16:rowId xmlns:a16="http://schemas.microsoft.com/office/drawing/2014/main" val="10002"/>
                  </a:ext>
                </a:extLst>
              </a:tr>
            </a:tbl>
          </a:graphicData>
        </a:graphic>
      </p:graphicFrame>
      <p:sp>
        <p:nvSpPr>
          <p:cNvPr id="9" name="Rectangle 8"/>
          <p:cNvSpPr/>
          <p:nvPr/>
        </p:nvSpPr>
        <p:spPr>
          <a:xfrm>
            <a:off x="2057400" y="4876800"/>
            <a:ext cx="8305800" cy="1231106"/>
          </a:xfrm>
          <a:prstGeom prst="rect">
            <a:avLst/>
          </a:prstGeom>
        </p:spPr>
        <p:txBody>
          <a:bodyPr wrap="square">
            <a:spAutoFit/>
          </a:bodyPr>
          <a:lstStyle/>
          <a:p>
            <a:r>
              <a:rPr lang="en-US" sz="2400" dirty="0">
                <a:latin typeface="Candara" panose="020E0502030303020204" pitchFamily="34" charset="0"/>
              </a:rPr>
              <a:t>The advantage of removing transitive dependency is</a:t>
            </a:r>
          </a:p>
          <a:p>
            <a:pPr marL="342900" indent="-342900">
              <a:spcBef>
                <a:spcPts val="600"/>
              </a:spcBef>
              <a:buClr>
                <a:schemeClr val="accent1"/>
              </a:buClr>
              <a:buSzPct val="76000"/>
              <a:buBlip>
                <a:blip r:embed="rId2"/>
              </a:buBlip>
            </a:pPr>
            <a:r>
              <a:rPr lang="en-US" sz="2000" dirty="0">
                <a:latin typeface="Candara" panose="020E0502030303020204" pitchFamily="34" charset="0"/>
              </a:rPr>
              <a:t>Amount of data duplication is reduced.</a:t>
            </a:r>
          </a:p>
          <a:p>
            <a:pPr marL="342900" indent="-342900">
              <a:spcBef>
                <a:spcPts val="600"/>
              </a:spcBef>
              <a:buClr>
                <a:schemeClr val="accent1"/>
              </a:buClr>
              <a:buSzPct val="76000"/>
              <a:buBlip>
                <a:blip r:embed="rId2"/>
              </a:buBlip>
            </a:pPr>
            <a:r>
              <a:rPr lang="en-US" sz="2000" dirty="0">
                <a:latin typeface="Candara" panose="020E0502030303020204" pitchFamily="34" charset="0"/>
              </a:rPr>
              <a:t>Data integrity achieved.</a:t>
            </a:r>
          </a:p>
        </p:txBody>
      </p:sp>
    </p:spTree>
    <p:extLst>
      <p:ext uri="{BB962C8B-B14F-4D97-AF65-F5344CB8AC3E}">
        <p14:creationId xmlns:p14="http://schemas.microsoft.com/office/powerpoint/2010/main" val="425934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500"/>
                                        <p:tgtEl>
                                          <p:spTgt spid="9">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500"/>
                                        <p:tgtEl>
                                          <p:spTgt spid="9">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fade">
                                      <p:cBhvr>
                                        <p:cTn id="2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a:t>Database Management System (DBMS)</a:t>
            </a:r>
          </a:p>
        </p:txBody>
      </p:sp>
      <p:sp>
        <p:nvSpPr>
          <p:cNvPr id="7" name="Content Placeholder 6"/>
          <p:cNvSpPr>
            <a:spLocks noGrp="1"/>
          </p:cNvSpPr>
          <p:nvPr>
            <p:ph idx="1"/>
          </p:nvPr>
        </p:nvSpPr>
        <p:spPr/>
        <p:txBody>
          <a:bodyPr>
            <a:normAutofit lnSpcReduction="10000"/>
          </a:bodyPr>
          <a:lstStyle/>
          <a:p>
            <a:r>
              <a:rPr lang="en-US" sz="2800" b="1" dirty="0"/>
              <a:t>DBMS contains information about a particular enterprise</a:t>
            </a:r>
          </a:p>
          <a:p>
            <a:pPr lvl="1"/>
            <a:r>
              <a:rPr lang="en-US" sz="2400" dirty="0"/>
              <a:t>Collection of interrelated data</a:t>
            </a:r>
          </a:p>
          <a:p>
            <a:pPr lvl="1"/>
            <a:r>
              <a:rPr lang="en-US" sz="2400" dirty="0"/>
              <a:t>Set of programs to access the data </a:t>
            </a:r>
          </a:p>
          <a:p>
            <a:pPr lvl="1"/>
            <a:r>
              <a:rPr lang="en-US" sz="2400" dirty="0"/>
              <a:t>An environment that is both convenient and efficient to use</a:t>
            </a:r>
          </a:p>
          <a:p>
            <a:r>
              <a:rPr lang="en-US" sz="2800" b="1" dirty="0"/>
              <a:t>Database Applications:</a:t>
            </a:r>
          </a:p>
          <a:p>
            <a:pPr lvl="1"/>
            <a:r>
              <a:rPr lang="en-US" sz="2400" dirty="0"/>
              <a:t>Banking: all transactions</a:t>
            </a:r>
          </a:p>
          <a:p>
            <a:pPr lvl="1"/>
            <a:r>
              <a:rPr lang="en-US" sz="2400" dirty="0"/>
              <a:t>Airlines: reservations, schedules</a:t>
            </a:r>
          </a:p>
          <a:p>
            <a:pPr lvl="1"/>
            <a:r>
              <a:rPr lang="en-US" sz="2400" dirty="0"/>
              <a:t>Universities:  registration, grades</a:t>
            </a:r>
          </a:p>
          <a:p>
            <a:pPr lvl="1"/>
            <a:r>
              <a:rPr lang="en-US" sz="2400" dirty="0"/>
              <a:t>Sales: customers, products, purchases</a:t>
            </a:r>
          </a:p>
          <a:p>
            <a:pPr lvl="1"/>
            <a:r>
              <a:rPr lang="en-US" sz="2400" dirty="0"/>
              <a:t>Online retailers: order tracking, customized recommendations</a:t>
            </a:r>
          </a:p>
          <a:p>
            <a:pPr lvl="1"/>
            <a:r>
              <a:rPr lang="en-US" sz="2400" dirty="0"/>
              <a:t>Manufacturing: production, inventory, orders, supply chain</a:t>
            </a:r>
          </a:p>
          <a:p>
            <a:pPr lvl="1"/>
            <a:r>
              <a:rPr lang="en-US" sz="2400" dirty="0"/>
              <a:t>Human resources:  employee records, salaries, tax deductions</a:t>
            </a:r>
          </a:p>
          <a:p>
            <a:r>
              <a:rPr lang="en-US" sz="2800" b="1" dirty="0"/>
              <a:t>Databases touch all aspects of our lives</a:t>
            </a:r>
          </a:p>
          <a:p>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6</a:t>
            </a:fld>
            <a:endParaRPr lang="en-US"/>
          </a:p>
        </p:txBody>
      </p:sp>
    </p:spTree>
    <p:extLst>
      <p:ext uri="{BB962C8B-B14F-4D97-AF65-F5344CB8AC3E}">
        <p14:creationId xmlns:p14="http://schemas.microsoft.com/office/powerpoint/2010/main" val="2220223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5" name="Slide Number Placeholder 4"/>
          <p:cNvSpPr>
            <a:spLocks noGrp="1"/>
          </p:cNvSpPr>
          <p:nvPr>
            <p:ph type="sldNum" sz="quarter" idx="12"/>
          </p:nvPr>
        </p:nvSpPr>
        <p:spPr/>
        <p:txBody>
          <a:bodyPr/>
          <a:lstStyle/>
          <a:p>
            <a:fld id="{1E218C5A-AA56-4136-94E6-BAA98D2AAD9B}" type="slidenum">
              <a:rPr lang="en-US" smtClean="0"/>
              <a:t>60</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600200"/>
            <a:ext cx="809725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091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continued…</a:t>
            </a:r>
          </a:p>
        </p:txBody>
      </p:sp>
      <p:sp>
        <p:nvSpPr>
          <p:cNvPr id="5" name="Slide Number Placeholder 4"/>
          <p:cNvSpPr>
            <a:spLocks noGrp="1"/>
          </p:cNvSpPr>
          <p:nvPr>
            <p:ph type="sldNum" sz="quarter" idx="12"/>
          </p:nvPr>
        </p:nvSpPr>
        <p:spPr/>
        <p:txBody>
          <a:bodyPr/>
          <a:lstStyle/>
          <a:p>
            <a:fld id="{1E218C5A-AA56-4136-94E6-BAA98D2AAD9B}" type="slidenum">
              <a:rPr lang="en-US" smtClean="0"/>
              <a:t>61</a:t>
            </a:fld>
            <a:endParaRPr lang="en-US"/>
          </a:p>
        </p:txBody>
      </p:sp>
      <p:sp>
        <p:nvSpPr>
          <p:cNvPr id="3" name="TextBox 2"/>
          <p:cNvSpPr txBox="1"/>
          <p:nvPr/>
        </p:nvSpPr>
        <p:spPr>
          <a:xfrm>
            <a:off x="2057400" y="1339334"/>
            <a:ext cx="4032864" cy="400110"/>
          </a:xfrm>
          <a:prstGeom prst="rect">
            <a:avLst/>
          </a:prstGeom>
          <a:noFill/>
        </p:spPr>
        <p:txBody>
          <a:bodyPr wrap="square" rtlCol="0">
            <a:spAutoFit/>
          </a:bodyPr>
          <a:lstStyle/>
          <a:p>
            <a:r>
              <a:rPr lang="en-US" sz="2000" b="1" dirty="0"/>
              <a:t>Table in </a:t>
            </a:r>
            <a:r>
              <a:rPr lang="en-US" sz="2000" b="1" dirty="0" err="1"/>
              <a:t>unnormalized</a:t>
            </a:r>
            <a:r>
              <a:rPr lang="en-US" sz="2000" b="1" dirty="0"/>
              <a:t> form (UNF)</a:t>
            </a:r>
          </a:p>
        </p:txBody>
      </p:sp>
      <p:pic>
        <p:nvPicPr>
          <p:cNvPr id="6146" name="Picture 2" descr="Image of unnormalised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608" y="1739444"/>
            <a:ext cx="8385312" cy="412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03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continued…</a:t>
            </a:r>
          </a:p>
        </p:txBody>
      </p:sp>
      <p:sp>
        <p:nvSpPr>
          <p:cNvPr id="5" name="Slide Number Placeholder 4"/>
          <p:cNvSpPr>
            <a:spLocks noGrp="1"/>
          </p:cNvSpPr>
          <p:nvPr>
            <p:ph type="sldNum" sz="quarter" idx="12"/>
          </p:nvPr>
        </p:nvSpPr>
        <p:spPr/>
        <p:txBody>
          <a:bodyPr/>
          <a:lstStyle/>
          <a:p>
            <a:fld id="{1E218C5A-AA56-4136-94E6-BAA98D2AAD9B}" type="slidenum">
              <a:rPr lang="en-US" smtClean="0"/>
              <a:t>62</a:t>
            </a:fld>
            <a:endParaRPr lang="en-US"/>
          </a:p>
        </p:txBody>
      </p:sp>
      <p:sp>
        <p:nvSpPr>
          <p:cNvPr id="3" name="TextBox 2"/>
          <p:cNvSpPr txBox="1"/>
          <p:nvPr/>
        </p:nvSpPr>
        <p:spPr>
          <a:xfrm>
            <a:off x="2057400" y="1339334"/>
            <a:ext cx="8153400" cy="400110"/>
          </a:xfrm>
          <a:prstGeom prst="rect">
            <a:avLst/>
          </a:prstGeom>
          <a:noFill/>
        </p:spPr>
        <p:txBody>
          <a:bodyPr wrap="square" rtlCol="0">
            <a:spAutoFit/>
          </a:bodyPr>
          <a:lstStyle/>
          <a:p>
            <a:r>
              <a:rPr lang="en-US" sz="2000" b="1" dirty="0"/>
              <a:t>Table after 1</a:t>
            </a:r>
            <a:r>
              <a:rPr lang="en-US" sz="2000" b="1" baseline="30000" dirty="0"/>
              <a:t>st</a:t>
            </a:r>
            <a:r>
              <a:rPr lang="en-US" sz="2000" b="1" dirty="0"/>
              <a:t> Normal Form (1NF)   Repeating Attributes Removed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019" y="1802921"/>
            <a:ext cx="8591550" cy="1308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980" y="3448664"/>
            <a:ext cx="8759620" cy="2647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0886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continued…</a:t>
            </a:r>
          </a:p>
        </p:txBody>
      </p:sp>
      <p:sp>
        <p:nvSpPr>
          <p:cNvPr id="5" name="Slide Number Placeholder 4"/>
          <p:cNvSpPr>
            <a:spLocks noGrp="1"/>
          </p:cNvSpPr>
          <p:nvPr>
            <p:ph type="sldNum" sz="quarter" idx="12"/>
          </p:nvPr>
        </p:nvSpPr>
        <p:spPr/>
        <p:txBody>
          <a:bodyPr/>
          <a:lstStyle/>
          <a:p>
            <a:fld id="{1E218C5A-AA56-4136-94E6-BAA98D2AAD9B}" type="slidenum">
              <a:rPr lang="en-US" smtClean="0"/>
              <a:t>63</a:t>
            </a:fld>
            <a:endParaRPr lang="en-US"/>
          </a:p>
        </p:txBody>
      </p:sp>
      <p:sp>
        <p:nvSpPr>
          <p:cNvPr id="3" name="TextBox 2"/>
          <p:cNvSpPr txBox="1"/>
          <p:nvPr/>
        </p:nvSpPr>
        <p:spPr>
          <a:xfrm>
            <a:off x="2057400" y="1339334"/>
            <a:ext cx="8153400" cy="400110"/>
          </a:xfrm>
          <a:prstGeom prst="rect">
            <a:avLst/>
          </a:prstGeom>
          <a:noFill/>
        </p:spPr>
        <p:txBody>
          <a:bodyPr wrap="square" rtlCol="0">
            <a:spAutoFit/>
          </a:bodyPr>
          <a:lstStyle/>
          <a:p>
            <a:r>
              <a:rPr lang="en-US" sz="2000" b="1" dirty="0"/>
              <a:t>Table after 2</a:t>
            </a:r>
            <a:r>
              <a:rPr lang="en-US" sz="2000" b="1" baseline="30000" dirty="0"/>
              <a:t>nd</a:t>
            </a:r>
            <a:r>
              <a:rPr lang="en-US" sz="2000" b="1" dirty="0"/>
              <a:t> Normal Form (2NF) Partial Key Dependencies Removed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078" y="1905000"/>
            <a:ext cx="8262471"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078" y="3338052"/>
            <a:ext cx="34194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2" y="3338052"/>
            <a:ext cx="4952999"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3812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continued…</a:t>
            </a:r>
          </a:p>
        </p:txBody>
      </p:sp>
      <p:sp>
        <p:nvSpPr>
          <p:cNvPr id="5" name="Slide Number Placeholder 4"/>
          <p:cNvSpPr>
            <a:spLocks noGrp="1"/>
          </p:cNvSpPr>
          <p:nvPr>
            <p:ph type="sldNum" sz="quarter" idx="12"/>
          </p:nvPr>
        </p:nvSpPr>
        <p:spPr/>
        <p:txBody>
          <a:bodyPr/>
          <a:lstStyle/>
          <a:p>
            <a:fld id="{1E218C5A-AA56-4136-94E6-BAA98D2AAD9B}" type="slidenum">
              <a:rPr lang="en-US" smtClean="0"/>
              <a:t>64</a:t>
            </a:fld>
            <a:endParaRPr lang="en-US"/>
          </a:p>
        </p:txBody>
      </p:sp>
      <p:sp>
        <p:nvSpPr>
          <p:cNvPr id="3" name="TextBox 2"/>
          <p:cNvSpPr txBox="1"/>
          <p:nvPr/>
        </p:nvSpPr>
        <p:spPr>
          <a:xfrm>
            <a:off x="2057400" y="1339334"/>
            <a:ext cx="8153400" cy="400110"/>
          </a:xfrm>
          <a:prstGeom prst="rect">
            <a:avLst/>
          </a:prstGeom>
          <a:noFill/>
        </p:spPr>
        <p:txBody>
          <a:bodyPr wrap="square" rtlCol="0">
            <a:spAutoFit/>
          </a:bodyPr>
          <a:lstStyle/>
          <a:p>
            <a:r>
              <a:rPr lang="en-US" sz="2000" b="1" dirty="0"/>
              <a:t>Table after 3</a:t>
            </a:r>
            <a:r>
              <a:rPr lang="en-US" sz="2000" b="1" baseline="30000" dirty="0"/>
              <a:t>rd</a:t>
            </a:r>
            <a:r>
              <a:rPr lang="en-US" sz="2000" b="1" dirty="0"/>
              <a:t> Normal Form (3NF) 	Removed transitive dependency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919" y="1805812"/>
            <a:ext cx="8905568"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52110"/>
            <a:ext cx="5562600" cy="1896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4800600"/>
            <a:ext cx="69056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8064" y="2747964"/>
            <a:ext cx="3237424" cy="1214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716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dirty="0"/>
              <a:t>Module 4: Getting Started with Oracle</a:t>
            </a:r>
          </a:p>
        </p:txBody>
      </p:sp>
      <p:sp>
        <p:nvSpPr>
          <p:cNvPr id="2" name="Content Placeholder 1"/>
          <p:cNvSpPr>
            <a:spLocks noGrp="1"/>
          </p:cNvSpPr>
          <p:nvPr>
            <p:ph idx="1"/>
          </p:nvPr>
        </p:nvSpPr>
        <p:spPr/>
        <p:txBody>
          <a:bodyPr/>
          <a:lstStyle/>
          <a:p>
            <a:r>
              <a:rPr lang="en-US" dirty="0"/>
              <a:t> Overview</a:t>
            </a:r>
          </a:p>
          <a:p>
            <a:pPr lvl="1"/>
            <a:r>
              <a:rPr lang="en-US" dirty="0"/>
              <a:t> Introduction to Databases</a:t>
            </a:r>
          </a:p>
          <a:p>
            <a:pPr lvl="1"/>
            <a:r>
              <a:rPr lang="en-US" dirty="0"/>
              <a:t> Introducing SQL</a:t>
            </a:r>
          </a:p>
          <a:p>
            <a:pPr lvl="1"/>
            <a:r>
              <a:rPr lang="en-US" dirty="0"/>
              <a:t> SQL Developer with Oracle </a:t>
            </a:r>
          </a:p>
        </p:txBody>
      </p:sp>
      <p:sp>
        <p:nvSpPr>
          <p:cNvPr id="4" name="Slide Number Placeholder 3"/>
          <p:cNvSpPr>
            <a:spLocks noGrp="1"/>
          </p:cNvSpPr>
          <p:nvPr>
            <p:ph type="sldNum" sz="quarter" idx="12"/>
          </p:nvPr>
        </p:nvSpPr>
        <p:spPr/>
        <p:txBody>
          <a:bodyPr/>
          <a:lstStyle/>
          <a:p>
            <a:fld id="{1E218C5A-AA56-4136-94E6-BAA98D2AAD9B}" type="slidenum">
              <a:rPr lang="en-US" smtClean="0"/>
              <a:t>65</a:t>
            </a:fld>
            <a:endParaRPr lang="en-US"/>
          </a:p>
        </p:txBody>
      </p:sp>
    </p:spTree>
    <p:extLst>
      <p:ext uri="{BB962C8B-B14F-4D97-AF65-F5344CB8AC3E}">
        <p14:creationId xmlns:p14="http://schemas.microsoft.com/office/powerpoint/2010/main" val="4255420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Introduction to Databases</a:t>
            </a:r>
          </a:p>
        </p:txBody>
      </p:sp>
      <p:sp>
        <p:nvSpPr>
          <p:cNvPr id="6" name="Slide Number Placeholder 5"/>
          <p:cNvSpPr>
            <a:spLocks noGrp="1"/>
          </p:cNvSpPr>
          <p:nvPr>
            <p:ph type="sldNum" sz="quarter" idx="12"/>
          </p:nvPr>
        </p:nvSpPr>
        <p:spPr/>
        <p:txBody>
          <a:bodyPr/>
          <a:lstStyle/>
          <a:p>
            <a:fld id="{1E218C5A-AA56-4136-94E6-BAA98D2AAD9B}" type="slidenum">
              <a:rPr lang="en-US" smtClean="0"/>
              <a:t>66</a:t>
            </a:fld>
            <a:endParaRPr lang="en-US"/>
          </a:p>
        </p:txBody>
      </p:sp>
      <p:graphicFrame>
        <p:nvGraphicFramePr>
          <p:cNvPr id="458856" name="Group 104"/>
          <p:cNvGraphicFramePr>
            <a:graphicFrameLocks noGrp="1"/>
          </p:cNvGraphicFramePr>
          <p:nvPr>
            <p:ph sz="half" idx="4294967295"/>
            <p:extLst>
              <p:ext uri="{D42A27DB-BD31-4B8C-83A1-F6EECF244321}">
                <p14:modId xmlns:p14="http://schemas.microsoft.com/office/powerpoint/2010/main" val="1781102480"/>
              </p:ext>
            </p:extLst>
          </p:nvPr>
        </p:nvGraphicFramePr>
        <p:xfrm>
          <a:off x="2362200" y="2590800"/>
          <a:ext cx="8305800" cy="3352934"/>
        </p:xfrm>
        <a:graphic>
          <a:graphicData uri="http://schemas.openxmlformats.org/drawingml/2006/table">
            <a:tbl>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609600">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ndara" panose="020E0502030303020204" pitchFamily="34" charset="0"/>
                        </a:rPr>
                        <a:t>EMPNO </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ndara" panose="020E0502030303020204" pitchFamily="34" charset="0"/>
                        </a:rPr>
                        <a:t>ENAME </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rPr>
                        <a:t>JOB </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rPr>
                        <a:t>MANAGER</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ndara" panose="020E0502030303020204" pitchFamily="34" charset="0"/>
                        </a:rPr>
                        <a:t>HIREDATE </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rPr>
                        <a:t>SALARY </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ndara" panose="020E0502030303020204" pitchFamily="34" charset="0"/>
                        </a:rPr>
                        <a:t>COMMISSION </a:t>
                      </a:r>
                      <a:endParaRPr kumimoji="0" lang="en-US" altLang="en-US" sz="1400" b="0" i="0" u="none" strike="noStrike" cap="none" normalizeH="0" baseline="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ndara" panose="020E0502030303020204" pitchFamily="34" charset="0"/>
                        </a:rPr>
                        <a:t>DEPTNO </a:t>
                      </a:r>
                      <a:endParaRPr kumimoji="0" lang="en-US" altLang="en-US" sz="1400" b="0" i="0" u="none" strike="noStrike" cap="none" normalizeH="0" baseline="0" dirty="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43">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7369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SMITH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CLERK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7902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17-DEC-1980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800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20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7499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ALLEN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SALESMAN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rPr>
                        <a:t>7698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20-FEB-1981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rPr>
                        <a:t>1600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300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30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7521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WARD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SALESMAN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7698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22-FEB-1981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1250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500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30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7566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JONES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MANAGER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7839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02-APR-1981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2975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20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7654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MARTIN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SALESMAN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7698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28-SEP-1981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1250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1400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30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43">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7698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BLAKE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MANAGER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7839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01-MAY-1981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2850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30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7782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CLARK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MANAGER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7839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09-JUN-1981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2450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10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7788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SCOTT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ANALYST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rPr>
                        <a:t>7566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19-APR-1987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3000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ndara" panose="020E0502030303020204" pitchFamily="34" charset="0"/>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ndara" panose="020E0502030303020204" pitchFamily="34" charset="0"/>
                        </a:rPr>
                        <a:t>20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Oval Callout 1"/>
          <p:cNvSpPr/>
          <p:nvPr/>
        </p:nvSpPr>
        <p:spPr>
          <a:xfrm>
            <a:off x="4267200" y="1447800"/>
            <a:ext cx="5715000" cy="688848"/>
          </a:xfrm>
          <a:prstGeom prst="wedgeEllipseCallout">
            <a:avLst>
              <a:gd name="adj1" fmla="val -37476"/>
              <a:gd name="adj2" fmla="val 1109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latin typeface="Candara" panose="020E0502030303020204" pitchFamily="34" charset="0"/>
              </a:rPr>
              <a:t>Computerized record-keeping system</a:t>
            </a:r>
            <a:endParaRPr lang="en-US" sz="2000" dirty="0">
              <a:solidFill>
                <a:schemeClr val="tx1"/>
              </a:solidFill>
              <a:latin typeface="Candara" panose="020E0502030303020204" pitchFamily="34" charset="0"/>
            </a:endParaRPr>
          </a:p>
        </p:txBody>
      </p:sp>
    </p:spTree>
    <p:extLst>
      <p:ext uri="{BB962C8B-B14F-4D97-AF65-F5344CB8AC3E}">
        <p14:creationId xmlns:p14="http://schemas.microsoft.com/office/powerpoint/2010/main" val="10708610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Introducing SQL</a:t>
            </a:r>
          </a:p>
        </p:txBody>
      </p:sp>
      <p:sp>
        <p:nvSpPr>
          <p:cNvPr id="2" name="Content Placeholder 1"/>
          <p:cNvSpPr>
            <a:spLocks noGrp="1"/>
          </p:cNvSpPr>
          <p:nvPr>
            <p:ph idx="1"/>
          </p:nvPr>
        </p:nvSpPr>
        <p:spPr>
          <a:xfrm>
            <a:off x="1981200" y="1459468"/>
            <a:ext cx="3657600" cy="978932"/>
          </a:xfrm>
          <a:ln>
            <a:solidFill>
              <a:schemeClr val="tx1"/>
            </a:solidFill>
          </a:ln>
        </p:spPr>
        <p:txBody>
          <a:bodyPr>
            <a:normAutofit/>
          </a:bodyPr>
          <a:lstStyle/>
          <a:p>
            <a:pPr marL="0" indent="0">
              <a:buNone/>
            </a:pPr>
            <a:r>
              <a:rPr lang="en-US" sz="2400" dirty="0"/>
              <a:t>SQL statement entered </a:t>
            </a:r>
          </a:p>
          <a:p>
            <a:pPr marL="0" indent="0">
              <a:buNone/>
            </a:pPr>
            <a:r>
              <a:rPr lang="en-US" sz="2400" dirty="0">
                <a:solidFill>
                  <a:srgbClr val="0000CC"/>
                </a:solidFill>
              </a:rPr>
              <a:t>Select</a:t>
            </a:r>
            <a:r>
              <a:rPr lang="en-US" sz="2400" dirty="0"/>
              <a:t> * </a:t>
            </a:r>
            <a:r>
              <a:rPr lang="en-US" sz="2400" dirty="0">
                <a:solidFill>
                  <a:srgbClr val="0000CC"/>
                </a:solidFill>
              </a:rPr>
              <a:t>from</a:t>
            </a:r>
            <a:r>
              <a:rPr lang="en-US" sz="2400" dirty="0"/>
              <a:t> Emp</a:t>
            </a:r>
          </a:p>
          <a:p>
            <a:pPr lvl="1"/>
            <a:endParaRPr lang="en-US" dirty="0"/>
          </a:p>
        </p:txBody>
      </p:sp>
      <p:sp>
        <p:nvSpPr>
          <p:cNvPr id="19" name="Slide Number Placeholder 18"/>
          <p:cNvSpPr>
            <a:spLocks noGrp="1"/>
          </p:cNvSpPr>
          <p:nvPr>
            <p:ph type="sldNum" sz="quarter" idx="12"/>
          </p:nvPr>
        </p:nvSpPr>
        <p:spPr/>
        <p:txBody>
          <a:bodyPr/>
          <a:lstStyle/>
          <a:p>
            <a:fld id="{1E218C5A-AA56-4136-94E6-BAA98D2AAD9B}" type="slidenum">
              <a:rPr lang="en-US" smtClean="0"/>
              <a:t>67</a:t>
            </a:fld>
            <a:endParaRPr lang="en-US"/>
          </a:p>
        </p:txBody>
      </p:sp>
      <p:sp>
        <p:nvSpPr>
          <p:cNvPr id="6" name="Flowchart: Magnetic Disk 5"/>
          <p:cNvSpPr/>
          <p:nvPr/>
        </p:nvSpPr>
        <p:spPr>
          <a:xfrm>
            <a:off x="8305800" y="1398814"/>
            <a:ext cx="2057400" cy="2438400"/>
          </a:xfrm>
          <a:prstGeom prst="flowChartMagneticDisk">
            <a:avLst/>
          </a:prstGeom>
          <a:solidFill>
            <a:srgbClr val="00FFFF">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Database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00400"/>
            <a:ext cx="5071984" cy="2838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Curved Connector 9"/>
          <p:cNvCxnSpPr>
            <a:stCxn id="2" idx="3"/>
            <a:endCxn id="6" idx="2"/>
          </p:cNvCxnSpPr>
          <p:nvPr/>
        </p:nvCxnSpPr>
        <p:spPr>
          <a:xfrm>
            <a:off x="5638800" y="1948934"/>
            <a:ext cx="2667000" cy="669080"/>
          </a:xfrm>
          <a:prstGeom prst="curvedConnector3">
            <a:avLst>
              <a:gd name="adj1" fmla="val 40816"/>
            </a:avLst>
          </a:prstGeom>
          <a:ln w="444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6" idx="3"/>
          </p:cNvCxnSpPr>
          <p:nvPr/>
        </p:nvCxnSpPr>
        <p:spPr>
          <a:xfrm rot="5400000">
            <a:off x="7483549" y="3406849"/>
            <a:ext cx="1420586" cy="2281316"/>
          </a:xfrm>
          <a:prstGeom prst="curvedConnector2">
            <a:avLst/>
          </a:prstGeom>
          <a:ln w="444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12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SQL Developer with Oracle </a:t>
            </a:r>
          </a:p>
        </p:txBody>
      </p:sp>
      <p:sp>
        <p:nvSpPr>
          <p:cNvPr id="3" name="Slide Number Placeholder 2"/>
          <p:cNvSpPr>
            <a:spLocks noGrp="1"/>
          </p:cNvSpPr>
          <p:nvPr>
            <p:ph type="sldNum" sz="quarter" idx="12"/>
          </p:nvPr>
        </p:nvSpPr>
        <p:spPr/>
        <p:txBody>
          <a:bodyPr/>
          <a:lstStyle/>
          <a:p>
            <a:fld id="{1E218C5A-AA56-4136-94E6-BAA98D2AAD9B}" type="slidenum">
              <a:rPr lang="en-US" smtClean="0"/>
              <a:t>68</a:t>
            </a:fld>
            <a:endParaRPr lang="en-US"/>
          </a:p>
        </p:txBody>
      </p:sp>
      <p:sp>
        <p:nvSpPr>
          <p:cNvPr id="6148" name="Text Box 5"/>
          <p:cNvSpPr txBox="1">
            <a:spLocks noChangeArrowheads="1"/>
          </p:cNvSpPr>
          <p:nvPr/>
        </p:nvSpPr>
        <p:spPr bwMode="auto">
          <a:xfrm>
            <a:off x="1981200" y="19812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endParaRPr lang="en-US" altLang="en-US" sz="2400" i="1"/>
          </a:p>
        </p:txBody>
      </p:sp>
      <p:pic>
        <p:nvPicPr>
          <p:cNvPr id="6" name="Picture 5"/>
          <p:cNvPicPr/>
          <p:nvPr/>
        </p:nvPicPr>
        <p:blipFill>
          <a:blip r:embed="rId3"/>
          <a:stretch>
            <a:fillRect/>
          </a:stretch>
        </p:blipFill>
        <p:spPr>
          <a:xfrm>
            <a:off x="1981200" y="1371600"/>
            <a:ext cx="8229600" cy="4495799"/>
          </a:xfrm>
          <a:prstGeom prst="rect">
            <a:avLst/>
          </a:prstGeom>
        </p:spPr>
      </p:pic>
    </p:spTree>
    <p:extLst>
      <p:ext uri="{BB962C8B-B14F-4D97-AF65-F5344CB8AC3E}">
        <p14:creationId xmlns:p14="http://schemas.microsoft.com/office/powerpoint/2010/main" val="17289880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Module 5: Data Retrieval &amp; Ordering Output</a:t>
            </a:r>
          </a:p>
        </p:txBody>
      </p:sp>
      <p:sp>
        <p:nvSpPr>
          <p:cNvPr id="4" name="Content Placeholder 3"/>
          <p:cNvSpPr>
            <a:spLocks noGrp="1"/>
          </p:cNvSpPr>
          <p:nvPr>
            <p:ph idx="1"/>
          </p:nvPr>
        </p:nvSpPr>
        <p:spPr/>
        <p:txBody>
          <a:bodyPr/>
          <a:lstStyle/>
          <a:p>
            <a:r>
              <a:rPr lang="en-US" b="1" dirty="0"/>
              <a:t>Overview</a:t>
            </a:r>
          </a:p>
          <a:p>
            <a:pPr lvl="1"/>
            <a:r>
              <a:rPr lang="en-US" dirty="0"/>
              <a:t>Simple Data Retrieval</a:t>
            </a:r>
          </a:p>
          <a:p>
            <a:pPr lvl="1"/>
            <a:r>
              <a:rPr lang="en-US" dirty="0"/>
              <a:t>Describing Table Structure</a:t>
            </a:r>
          </a:p>
          <a:p>
            <a:pPr lvl="1"/>
            <a:r>
              <a:rPr lang="en-US" dirty="0"/>
              <a:t>Conditional Retrieval using Arithmetic, Relational, Logical      and Special Operators</a:t>
            </a:r>
          </a:p>
          <a:p>
            <a:pPr lvl="1"/>
            <a:r>
              <a:rPr lang="en-US" dirty="0"/>
              <a:t>The ORDER BY clause.</a:t>
            </a:r>
          </a:p>
          <a:p>
            <a:pPr lvl="1"/>
            <a:r>
              <a:rPr lang="en-US" dirty="0"/>
              <a:t>Aggregate functions</a:t>
            </a:r>
          </a:p>
          <a:p>
            <a:pPr lvl="1"/>
            <a:r>
              <a:rPr lang="en-US" dirty="0"/>
              <a:t>The GROUP BY and HAVING clause</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69</a:t>
            </a:fld>
            <a:endParaRPr lang="en-US"/>
          </a:p>
        </p:txBody>
      </p:sp>
    </p:spTree>
    <p:extLst>
      <p:ext uri="{BB962C8B-B14F-4D97-AF65-F5344CB8AC3E}">
        <p14:creationId xmlns:p14="http://schemas.microsoft.com/office/powerpoint/2010/main" val="227357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Level of Abstraction</a:t>
            </a:r>
          </a:p>
        </p:txBody>
      </p:sp>
      <p:sp>
        <p:nvSpPr>
          <p:cNvPr id="3" name="Content Placeholder 2"/>
          <p:cNvSpPr>
            <a:spLocks noGrp="1"/>
          </p:cNvSpPr>
          <p:nvPr>
            <p:ph idx="1"/>
          </p:nvPr>
        </p:nvSpPr>
        <p:spPr/>
        <p:txBody>
          <a:bodyPr>
            <a:normAutofit/>
          </a:bodyPr>
          <a:lstStyle/>
          <a:p>
            <a:r>
              <a:rPr lang="en-US" b="1" dirty="0">
                <a:solidFill>
                  <a:schemeClr val="tx2"/>
                </a:solidFill>
              </a:rPr>
              <a:t>Physical level</a:t>
            </a:r>
            <a:r>
              <a:rPr lang="en-US" dirty="0"/>
              <a:t>: describes how a record (e.g., customer) is stored.</a:t>
            </a:r>
          </a:p>
          <a:p>
            <a:pPr>
              <a:tabLst>
                <a:tab pos="1820863" algn="l"/>
                <a:tab pos="3659188" algn="l"/>
                <a:tab pos="3943350" algn="l"/>
              </a:tabLst>
            </a:pPr>
            <a:r>
              <a:rPr lang="en-US" altLang="en-US" b="1" dirty="0">
                <a:solidFill>
                  <a:schemeClr val="tx2"/>
                </a:solidFill>
              </a:rPr>
              <a:t>Logical level:</a:t>
            </a:r>
            <a:r>
              <a:rPr lang="en-US" altLang="en-US" dirty="0"/>
              <a:t> describes data stored in database, and the relationships among the data.</a:t>
            </a:r>
          </a:p>
          <a:p>
            <a:pPr lvl="1">
              <a:buNone/>
              <a:tabLst>
                <a:tab pos="1820863" algn="l"/>
                <a:tab pos="3659188" algn="l"/>
                <a:tab pos="3943350" algn="l"/>
              </a:tabLst>
            </a:pPr>
            <a:r>
              <a:rPr lang="en-US" altLang="en-US" b="1" dirty="0"/>
              <a:t>	type</a:t>
            </a:r>
            <a:r>
              <a:rPr lang="en-US" altLang="en-US" dirty="0"/>
              <a:t> </a:t>
            </a:r>
            <a:r>
              <a:rPr lang="en-US" altLang="en-US" i="1" dirty="0"/>
              <a:t>customer</a:t>
            </a:r>
            <a:r>
              <a:rPr lang="en-US" altLang="en-US" dirty="0"/>
              <a:t> = </a:t>
            </a:r>
            <a:r>
              <a:rPr lang="en-US" altLang="en-US" b="1" dirty="0"/>
              <a:t>record</a:t>
            </a:r>
            <a:endParaRPr lang="en-US" altLang="en-US" dirty="0"/>
          </a:p>
          <a:p>
            <a:pPr lvl="1">
              <a:buNone/>
              <a:tabLst>
                <a:tab pos="1820863" algn="l"/>
                <a:tab pos="3659188" algn="l"/>
                <a:tab pos="3943350" algn="l"/>
              </a:tabLst>
            </a:pPr>
            <a:r>
              <a:rPr lang="en-US" altLang="en-US" dirty="0"/>
              <a:t>		</a:t>
            </a:r>
            <a:r>
              <a:rPr lang="en-US" altLang="en-US" i="1" dirty="0" err="1"/>
              <a:t>customer_id</a:t>
            </a:r>
            <a:r>
              <a:rPr lang="en-US" altLang="en-US" dirty="0"/>
              <a:t> : string; </a:t>
            </a:r>
            <a:br>
              <a:rPr lang="en-US" altLang="en-US" dirty="0"/>
            </a:br>
            <a:r>
              <a:rPr lang="en-US" altLang="en-US" dirty="0"/>
              <a:t>	</a:t>
            </a:r>
            <a:r>
              <a:rPr lang="en-US" altLang="en-US" i="1" dirty="0" err="1"/>
              <a:t>customer_name</a:t>
            </a:r>
            <a:r>
              <a:rPr lang="en-US" altLang="en-US" dirty="0"/>
              <a:t> : string;</a:t>
            </a:r>
            <a:br>
              <a:rPr lang="en-US" altLang="en-US" dirty="0"/>
            </a:br>
            <a:r>
              <a:rPr lang="en-US" altLang="en-US" dirty="0"/>
              <a:t>	</a:t>
            </a:r>
            <a:r>
              <a:rPr lang="en-US" altLang="en-US" i="1" dirty="0" err="1"/>
              <a:t>customer</a:t>
            </a:r>
            <a:r>
              <a:rPr lang="en-US" altLang="en-US" dirty="0" err="1"/>
              <a:t>_</a:t>
            </a:r>
            <a:r>
              <a:rPr lang="en-US" altLang="en-US" i="1" dirty="0" err="1"/>
              <a:t>street</a:t>
            </a:r>
            <a:r>
              <a:rPr lang="en-US" altLang="en-US" dirty="0"/>
              <a:t> : string;</a:t>
            </a:r>
            <a:br>
              <a:rPr lang="en-US" altLang="en-US" dirty="0"/>
            </a:br>
            <a:r>
              <a:rPr lang="en-US" altLang="en-US" dirty="0"/>
              <a:t>	</a:t>
            </a:r>
            <a:r>
              <a:rPr lang="en-US" altLang="en-US" i="1" dirty="0" err="1"/>
              <a:t>customer_city</a:t>
            </a:r>
            <a:r>
              <a:rPr lang="en-US" altLang="en-US" dirty="0"/>
              <a:t> : string;</a:t>
            </a:r>
          </a:p>
          <a:p>
            <a:pPr lvl="4">
              <a:buNone/>
              <a:tabLst>
                <a:tab pos="1820863" algn="l"/>
                <a:tab pos="3659188" algn="l"/>
                <a:tab pos="3943350" algn="l"/>
              </a:tabLst>
            </a:pPr>
            <a:r>
              <a:rPr lang="en-US" altLang="en-US" sz="2300" dirty="0">
                <a:solidFill>
                  <a:schemeClr val="tx2"/>
                </a:solidFill>
              </a:rPr>
              <a:t>end;</a:t>
            </a:r>
          </a:p>
          <a:p>
            <a:r>
              <a:rPr lang="en-US" altLang="en-US" b="1" dirty="0">
                <a:solidFill>
                  <a:schemeClr val="tx2"/>
                </a:solidFill>
              </a:rPr>
              <a:t>View level:</a:t>
            </a:r>
            <a:r>
              <a:rPr lang="en-US" altLang="en-US" dirty="0"/>
              <a:t> application programs hide details of data types.  Views can also hide information (such as an employee’s salary) for security purposes. </a:t>
            </a:r>
          </a:p>
          <a:p>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7</a:t>
            </a:fld>
            <a:endParaRPr lang="en-US"/>
          </a:p>
        </p:txBody>
      </p:sp>
    </p:spTree>
    <p:extLst>
      <p:ext uri="{BB962C8B-B14F-4D97-AF65-F5344CB8AC3E}">
        <p14:creationId xmlns:p14="http://schemas.microsoft.com/office/powerpoint/2010/main" val="42802773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Describing table</a:t>
            </a:r>
          </a:p>
        </p:txBody>
      </p:sp>
      <p:sp>
        <p:nvSpPr>
          <p:cNvPr id="6" name="Content Placeholder 5"/>
          <p:cNvSpPr>
            <a:spLocks noGrp="1"/>
          </p:cNvSpPr>
          <p:nvPr>
            <p:ph idx="1"/>
          </p:nvPr>
        </p:nvSpPr>
        <p:spPr/>
        <p:txBody>
          <a:bodyPr>
            <a:normAutofit/>
          </a:bodyPr>
          <a:lstStyle/>
          <a:p>
            <a:pPr marL="0" indent="0">
              <a:buNone/>
            </a:pPr>
            <a:r>
              <a:rPr lang="en-US" dirty="0">
                <a:solidFill>
                  <a:srgbClr val="0000CC"/>
                </a:solidFill>
              </a:rPr>
              <a:t>DESC</a:t>
            </a:r>
            <a:r>
              <a:rPr lang="en-US" dirty="0"/>
              <a:t> dept</a:t>
            </a:r>
          </a:p>
          <a:p>
            <a:pPr marL="0" indent="0">
              <a:buNone/>
            </a:pPr>
            <a:r>
              <a:rPr lang="en-US" dirty="0"/>
              <a:t> </a:t>
            </a:r>
            <a:r>
              <a:rPr lang="en-US" sz="2200" b="1" dirty="0"/>
              <a:t>Name                                                          Null               Type</a:t>
            </a:r>
          </a:p>
          <a:p>
            <a:pPr marL="0" indent="0">
              <a:buNone/>
            </a:pPr>
            <a:r>
              <a:rPr lang="en-US" sz="2200" dirty="0"/>
              <a:t> --------------------------------------------------------- ---------------- 	----------------------</a:t>
            </a:r>
          </a:p>
          <a:p>
            <a:pPr marL="0" indent="0">
              <a:buNone/>
            </a:pPr>
            <a:r>
              <a:rPr lang="en-US" sz="2200" dirty="0"/>
              <a:t> DEPTNO                                                 NOT NULL 	NUMBER(2)</a:t>
            </a:r>
          </a:p>
          <a:p>
            <a:pPr marL="0" indent="0">
              <a:buNone/>
            </a:pPr>
            <a:r>
              <a:rPr lang="en-US" sz="2200" dirty="0"/>
              <a:t> DNAME                                                                  	VARCHAR2(14)</a:t>
            </a:r>
          </a:p>
          <a:p>
            <a:pPr marL="0" indent="0">
              <a:buNone/>
            </a:pPr>
            <a:r>
              <a:rPr lang="en-US" sz="2200" dirty="0"/>
              <a:t> LOC                                                                                   VARCHAR2(13)</a:t>
            </a:r>
          </a:p>
          <a:p>
            <a:pPr marL="0" indent="0">
              <a:buNone/>
            </a:pPr>
            <a:r>
              <a:rPr lang="en-US" sz="2200" dirty="0"/>
              <a:t> BUDGET                                                                           NUMBER</a:t>
            </a:r>
          </a:p>
          <a:p>
            <a:endParaRPr lang="en-US" sz="2200" dirty="0"/>
          </a:p>
          <a:p>
            <a:endParaRPr lang="en-US" sz="2200" dirty="0"/>
          </a:p>
        </p:txBody>
      </p:sp>
      <p:sp>
        <p:nvSpPr>
          <p:cNvPr id="3" name="Slide Number Placeholder 2"/>
          <p:cNvSpPr>
            <a:spLocks noGrp="1"/>
          </p:cNvSpPr>
          <p:nvPr>
            <p:ph type="sldNum" sz="quarter" idx="12"/>
          </p:nvPr>
        </p:nvSpPr>
        <p:spPr/>
        <p:txBody>
          <a:bodyPr/>
          <a:lstStyle/>
          <a:p>
            <a:fld id="{1E218C5A-AA56-4136-94E6-BAA98D2AAD9B}" type="slidenum">
              <a:rPr lang="en-US" smtClean="0"/>
              <a:t>70</a:t>
            </a:fld>
            <a:endParaRPr lang="en-US"/>
          </a:p>
        </p:txBody>
      </p:sp>
    </p:spTree>
    <p:extLst>
      <p:ext uri="{BB962C8B-B14F-4D97-AF65-F5344CB8AC3E}">
        <p14:creationId xmlns:p14="http://schemas.microsoft.com/office/powerpoint/2010/main" val="33248045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Data Retrieval</a:t>
            </a:r>
          </a:p>
        </p:txBody>
      </p:sp>
      <p:sp>
        <p:nvSpPr>
          <p:cNvPr id="4" name="Content Placeholder 3"/>
          <p:cNvSpPr>
            <a:spLocks noGrp="1"/>
          </p:cNvSpPr>
          <p:nvPr>
            <p:ph idx="1"/>
          </p:nvPr>
        </p:nvSpPr>
        <p:spPr/>
        <p:txBody>
          <a:bodyPr/>
          <a:lstStyle/>
          <a:p>
            <a:pPr marL="0" indent="0">
              <a:buNone/>
            </a:pPr>
            <a:r>
              <a:rPr lang="en-US" dirty="0">
                <a:solidFill>
                  <a:srgbClr val="0000CC"/>
                </a:solidFill>
              </a:rPr>
              <a:t>SELECT</a:t>
            </a:r>
            <a:r>
              <a:rPr lang="en-US" dirty="0"/>
              <a:t>  * </a:t>
            </a:r>
            <a:r>
              <a:rPr lang="en-US" dirty="0">
                <a:solidFill>
                  <a:srgbClr val="0000CC"/>
                </a:solidFill>
              </a:rPr>
              <a:t>FROM</a:t>
            </a:r>
            <a:r>
              <a:rPr lang="en-US" dirty="0"/>
              <a:t>  emp;</a:t>
            </a:r>
          </a:p>
          <a:p>
            <a:pPr marL="0" indent="0">
              <a:buNone/>
            </a:pPr>
            <a:endParaRPr lang="en-US" dirty="0"/>
          </a:p>
          <a:p>
            <a:pPr marL="0" indent="0">
              <a:buNone/>
            </a:pPr>
            <a:r>
              <a:rPr lang="en-US" dirty="0">
                <a:solidFill>
                  <a:srgbClr val="0000CC"/>
                </a:solidFill>
              </a:rPr>
              <a:t>SELECT</a:t>
            </a:r>
            <a:r>
              <a:rPr lang="en-US" dirty="0"/>
              <a:t>  empno, ename </a:t>
            </a:r>
            <a:r>
              <a:rPr lang="en-US" dirty="0">
                <a:solidFill>
                  <a:srgbClr val="0000CC"/>
                </a:solidFill>
              </a:rPr>
              <a:t>FROM</a:t>
            </a:r>
            <a:r>
              <a:rPr lang="en-US" dirty="0"/>
              <a:t> emp;</a:t>
            </a:r>
          </a:p>
          <a:p>
            <a:pPr marL="0" indent="0">
              <a:buNone/>
            </a:pPr>
            <a:endParaRPr lang="en-US" dirty="0"/>
          </a:p>
          <a:p>
            <a:pPr marL="0" indent="0">
              <a:buNone/>
            </a:pPr>
            <a:r>
              <a:rPr lang="en-US" dirty="0">
                <a:solidFill>
                  <a:srgbClr val="0000CC"/>
                </a:solidFill>
              </a:rPr>
              <a:t>SELECT</a:t>
            </a:r>
            <a:r>
              <a:rPr lang="en-US" dirty="0"/>
              <a:t>  </a:t>
            </a:r>
            <a:r>
              <a:rPr lang="en-US" dirty="0">
                <a:solidFill>
                  <a:srgbClr val="0000CC"/>
                </a:solidFill>
              </a:rPr>
              <a:t>distinct</a:t>
            </a:r>
            <a:r>
              <a:rPr lang="en-US" dirty="0"/>
              <a:t> deptno </a:t>
            </a:r>
            <a:r>
              <a:rPr lang="en-US" dirty="0">
                <a:solidFill>
                  <a:srgbClr val="0000CC"/>
                </a:solidFill>
              </a:rPr>
              <a:t>FROM</a:t>
            </a:r>
            <a:r>
              <a:rPr lang="en-US" dirty="0"/>
              <a:t> emp;</a:t>
            </a:r>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71</a:t>
            </a:fld>
            <a:endParaRPr lang="en-US"/>
          </a:p>
        </p:txBody>
      </p:sp>
    </p:spTree>
    <p:extLst>
      <p:ext uri="{BB962C8B-B14F-4D97-AF65-F5344CB8AC3E}">
        <p14:creationId xmlns:p14="http://schemas.microsoft.com/office/powerpoint/2010/main" val="2457243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Conditional Retrieval</a:t>
            </a:r>
          </a:p>
        </p:txBody>
      </p:sp>
      <p:sp>
        <p:nvSpPr>
          <p:cNvPr id="4" name="Content Placeholder 3"/>
          <p:cNvSpPr>
            <a:spLocks noGrp="1"/>
          </p:cNvSpPr>
          <p:nvPr>
            <p:ph idx="1"/>
          </p:nvPr>
        </p:nvSpPr>
        <p:spPr/>
        <p:txBody>
          <a:bodyPr/>
          <a:lstStyle/>
          <a:p>
            <a:pPr marL="0"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sal &gt; 3500;</a:t>
            </a:r>
          </a:p>
          <a:p>
            <a:endParaRPr lang="en-US" dirty="0"/>
          </a:p>
          <a:p>
            <a:pPr marL="0" indent="0">
              <a:buNone/>
            </a:pPr>
            <a:r>
              <a:rPr lang="en-US" dirty="0">
                <a:solidFill>
                  <a:srgbClr val="0000CC"/>
                </a:solidFill>
              </a:rPr>
              <a:t>SELECT</a:t>
            </a:r>
            <a:r>
              <a:rPr lang="en-US" dirty="0"/>
              <a:t>   empno, ename </a:t>
            </a:r>
            <a:r>
              <a:rPr lang="en-US" dirty="0">
                <a:solidFill>
                  <a:srgbClr val="0000CC"/>
                </a:solidFill>
              </a:rPr>
              <a:t>FROM</a:t>
            </a:r>
            <a:r>
              <a:rPr lang="en-US" dirty="0"/>
              <a:t> emp </a:t>
            </a:r>
            <a:r>
              <a:rPr lang="en-US" dirty="0">
                <a:solidFill>
                  <a:srgbClr val="0000CC"/>
                </a:solidFill>
              </a:rPr>
              <a:t>WHERE</a:t>
            </a:r>
            <a:r>
              <a:rPr lang="en-US" dirty="0"/>
              <a:t> deptno = 20;</a:t>
            </a:r>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72</a:t>
            </a:fld>
            <a:endParaRPr lang="en-US"/>
          </a:p>
        </p:txBody>
      </p:sp>
    </p:spTree>
    <p:extLst>
      <p:ext uri="{BB962C8B-B14F-4D97-AF65-F5344CB8AC3E}">
        <p14:creationId xmlns:p14="http://schemas.microsoft.com/office/powerpoint/2010/main" val="3756995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solidFill>
                  <a:schemeClr val="tx1"/>
                </a:solidFill>
              </a:rPr>
              <a:t>Relational</a:t>
            </a:r>
            <a:r>
              <a:rPr lang="en-US" altLang="en-US" b="1">
                <a:solidFill>
                  <a:schemeClr val="tx1"/>
                </a:solidFill>
              </a:rPr>
              <a:t> </a:t>
            </a:r>
            <a:r>
              <a:rPr lang="en-US" altLang="en-US">
                <a:solidFill>
                  <a:schemeClr val="tx1"/>
                </a:solidFill>
              </a:rPr>
              <a:t>Operators</a:t>
            </a:r>
          </a:p>
        </p:txBody>
      </p:sp>
      <p:sp>
        <p:nvSpPr>
          <p:cNvPr id="9" name="Content Placeholder 8"/>
          <p:cNvSpPr>
            <a:spLocks noGrp="1"/>
          </p:cNvSpPr>
          <p:nvPr>
            <p:ph sz="half" idx="1"/>
          </p:nvPr>
        </p:nvSpPr>
        <p:spPr>
          <a:ln>
            <a:solidFill>
              <a:schemeClr val="accent1"/>
            </a:solidFill>
          </a:ln>
        </p:spPr>
        <p:txBody>
          <a:bodyPr>
            <a:normAutofit/>
          </a:bodyPr>
          <a:lstStyle/>
          <a:p>
            <a:r>
              <a:rPr lang="en-US" altLang="en-US" sz="2400" dirty="0"/>
              <a:t>=   	equal to</a:t>
            </a:r>
          </a:p>
          <a:p>
            <a:r>
              <a:rPr lang="en-US" altLang="en-US" sz="2400" dirty="0"/>
              <a:t>!=   	not equal to</a:t>
            </a:r>
          </a:p>
          <a:p>
            <a:r>
              <a:rPr lang="en-US" altLang="en-US" sz="2400" dirty="0"/>
              <a:t>^=   	not equal to</a:t>
            </a:r>
          </a:p>
          <a:p>
            <a:r>
              <a:rPr lang="en-US" altLang="en-US" sz="2400" dirty="0"/>
              <a:t>&lt;&gt;   	not equal to</a:t>
            </a:r>
          </a:p>
          <a:p>
            <a:r>
              <a:rPr lang="en-US" altLang="en-US" sz="2400" dirty="0"/>
              <a:t>&gt;   	greater than</a:t>
            </a:r>
          </a:p>
          <a:p>
            <a:r>
              <a:rPr lang="en-US" altLang="en-US" sz="2400" dirty="0"/>
              <a:t>&lt;   	less than</a:t>
            </a:r>
          </a:p>
          <a:p>
            <a:r>
              <a:rPr lang="en-US" altLang="en-US" sz="2400" dirty="0"/>
              <a:t>&gt;=   	greater than or equal to</a:t>
            </a:r>
          </a:p>
          <a:p>
            <a:r>
              <a:rPr lang="en-US" altLang="en-US" sz="2400" dirty="0"/>
              <a:t>&lt;=   	less than or equal to</a:t>
            </a:r>
          </a:p>
        </p:txBody>
      </p:sp>
      <p:sp>
        <p:nvSpPr>
          <p:cNvPr id="10" name="Content Placeholder 9"/>
          <p:cNvSpPr>
            <a:spLocks noGrp="1"/>
          </p:cNvSpPr>
          <p:nvPr>
            <p:ph sz="half" idx="2"/>
          </p:nvPr>
        </p:nvSpPr>
        <p:spPr>
          <a:ln>
            <a:solidFill>
              <a:schemeClr val="accent1"/>
            </a:solidFill>
          </a:ln>
        </p:spPr>
        <p:txBody>
          <a:bodyPr>
            <a:normAutofit/>
          </a:bodyPr>
          <a:lstStyle/>
          <a:p>
            <a:pPr marL="0" indent="0">
              <a:buNone/>
            </a:pPr>
            <a:r>
              <a:rPr lang="en-US" altLang="en-US" sz="2000" dirty="0">
                <a:solidFill>
                  <a:srgbClr val="0000CC"/>
                </a:solidFill>
              </a:rPr>
              <a:t>SELECT</a:t>
            </a:r>
            <a:r>
              <a:rPr lang="en-US" altLang="en-US" sz="2000" dirty="0"/>
              <a:t>  * </a:t>
            </a:r>
            <a:r>
              <a:rPr lang="en-US" altLang="en-US" sz="2000" dirty="0">
                <a:solidFill>
                  <a:srgbClr val="0000CC"/>
                </a:solidFill>
              </a:rPr>
              <a:t>FROM</a:t>
            </a:r>
            <a:r>
              <a:rPr lang="en-US" altLang="en-US" sz="2000" dirty="0"/>
              <a:t>  emp WHERE sal</a:t>
            </a:r>
            <a:r>
              <a:rPr lang="en-US" altLang="en-US" sz="2000" b="1" dirty="0"/>
              <a:t>&gt;</a:t>
            </a:r>
            <a:r>
              <a:rPr lang="en-US" altLang="en-US" sz="2000" dirty="0"/>
              <a:t> 3000;</a:t>
            </a:r>
          </a:p>
          <a:p>
            <a:pPr marL="0" indent="0" algn="just">
              <a:lnSpc>
                <a:spcPct val="120000"/>
              </a:lnSpc>
              <a:spcBef>
                <a:spcPct val="30000"/>
              </a:spcBef>
              <a:buNone/>
            </a:pPr>
            <a:r>
              <a:rPr lang="en-US" altLang="en-US" sz="2000" dirty="0">
                <a:solidFill>
                  <a:srgbClr val="0000CC"/>
                </a:solidFill>
              </a:rPr>
              <a:t>SELECT</a:t>
            </a:r>
            <a:r>
              <a:rPr lang="en-US" altLang="en-US" sz="2000" dirty="0"/>
              <a:t> ename </a:t>
            </a:r>
            <a:r>
              <a:rPr lang="en-US" altLang="en-US" sz="2000" dirty="0">
                <a:solidFill>
                  <a:srgbClr val="0000CC"/>
                </a:solidFill>
              </a:rPr>
              <a:t>FROM</a:t>
            </a:r>
            <a:r>
              <a:rPr lang="en-US" altLang="en-US" sz="2000" dirty="0"/>
              <a:t> emp </a:t>
            </a:r>
            <a:r>
              <a:rPr lang="en-US" altLang="en-US" sz="2000" dirty="0">
                <a:solidFill>
                  <a:srgbClr val="0000CC"/>
                </a:solidFill>
              </a:rPr>
              <a:t>WHERE</a:t>
            </a:r>
            <a:r>
              <a:rPr lang="en-US" altLang="en-US" sz="2000" dirty="0"/>
              <a:t> deptno</a:t>
            </a:r>
            <a:r>
              <a:rPr lang="en-US" altLang="en-US" sz="2000" b="1" dirty="0"/>
              <a:t>!=</a:t>
            </a:r>
            <a:r>
              <a:rPr lang="en-US" altLang="en-US" sz="2000" dirty="0"/>
              <a:t> 10;</a:t>
            </a:r>
          </a:p>
          <a:p>
            <a:pPr marL="0" indent="0" algn="just">
              <a:lnSpc>
                <a:spcPct val="120000"/>
              </a:lnSpc>
              <a:spcBef>
                <a:spcPct val="30000"/>
              </a:spcBef>
              <a:buNone/>
            </a:pPr>
            <a:r>
              <a:rPr lang="en-US" altLang="en-US" sz="2000" dirty="0">
                <a:solidFill>
                  <a:srgbClr val="0000CC"/>
                </a:solidFill>
              </a:rPr>
              <a:t>SELECT</a:t>
            </a:r>
            <a:r>
              <a:rPr lang="en-US" altLang="en-US" sz="2000" dirty="0"/>
              <a:t>  * </a:t>
            </a:r>
            <a:r>
              <a:rPr lang="en-US" altLang="en-US" sz="2000" dirty="0">
                <a:solidFill>
                  <a:srgbClr val="0000CC"/>
                </a:solidFill>
              </a:rPr>
              <a:t>FROM</a:t>
            </a:r>
            <a:r>
              <a:rPr lang="en-US" altLang="en-US" sz="2000" dirty="0"/>
              <a:t>  employee </a:t>
            </a:r>
            <a:r>
              <a:rPr lang="en-US" altLang="en-US" sz="2000" dirty="0">
                <a:solidFill>
                  <a:srgbClr val="0000CC"/>
                </a:solidFill>
              </a:rPr>
              <a:t>WHERE</a:t>
            </a:r>
            <a:r>
              <a:rPr lang="en-US" altLang="en-US" sz="2000" dirty="0"/>
              <a:t> ename </a:t>
            </a:r>
            <a:r>
              <a:rPr lang="en-US" altLang="en-US" sz="2000" b="1" dirty="0"/>
              <a:t>=</a:t>
            </a:r>
            <a:r>
              <a:rPr lang="en-US" altLang="en-US" sz="2000" dirty="0"/>
              <a:t> ‘ALLEN’;</a:t>
            </a:r>
          </a:p>
          <a:p>
            <a:endParaRPr lang="en-US" sz="2400" dirty="0"/>
          </a:p>
        </p:txBody>
      </p:sp>
      <p:sp>
        <p:nvSpPr>
          <p:cNvPr id="3" name="Slide Number Placeholder 2"/>
          <p:cNvSpPr>
            <a:spLocks noGrp="1"/>
          </p:cNvSpPr>
          <p:nvPr>
            <p:ph type="sldNum" sz="quarter" idx="12"/>
          </p:nvPr>
        </p:nvSpPr>
        <p:spPr/>
        <p:txBody>
          <a:bodyPr/>
          <a:lstStyle/>
          <a:p>
            <a:fld id="{1E218C5A-AA56-4136-94E6-BAA98D2AAD9B}" type="slidenum">
              <a:rPr lang="en-US" smtClean="0"/>
              <a:t>73</a:t>
            </a:fld>
            <a:endParaRPr lang="en-US"/>
          </a:p>
        </p:txBody>
      </p:sp>
    </p:spTree>
    <p:extLst>
      <p:ext uri="{BB962C8B-B14F-4D97-AF65-F5344CB8AC3E}">
        <p14:creationId xmlns:p14="http://schemas.microsoft.com/office/powerpoint/2010/main" val="1634235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Logical Operators</a:t>
            </a:r>
          </a:p>
        </p:txBody>
      </p:sp>
      <p:sp>
        <p:nvSpPr>
          <p:cNvPr id="4" name="Content Placeholder 3"/>
          <p:cNvSpPr>
            <a:spLocks noGrp="1"/>
          </p:cNvSpPr>
          <p:nvPr>
            <p:ph idx="1"/>
          </p:nvPr>
        </p:nvSpPr>
        <p:spPr/>
        <p:txBody>
          <a:bodyPr>
            <a:normAutofit/>
          </a:bodyPr>
          <a:lstStyle/>
          <a:p>
            <a:r>
              <a:rPr lang="en-US" b="1" dirty="0"/>
              <a:t>The AND Operator</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deptno = 10 </a:t>
            </a:r>
            <a:r>
              <a:rPr lang="en-US" dirty="0">
                <a:solidFill>
                  <a:srgbClr val="0000CC"/>
                </a:solidFill>
              </a:rPr>
              <a:t>AND</a:t>
            </a:r>
            <a:r>
              <a:rPr lang="en-US" dirty="0"/>
              <a:t> job = ‘SALESMAN’;</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sal &gt;= 3000 </a:t>
            </a:r>
            <a:r>
              <a:rPr lang="en-US" dirty="0">
                <a:solidFill>
                  <a:srgbClr val="0000CC"/>
                </a:solidFill>
              </a:rPr>
              <a:t>AND</a:t>
            </a:r>
            <a:r>
              <a:rPr lang="en-US" dirty="0"/>
              <a:t> sal &lt;= 4000;</a:t>
            </a:r>
          </a:p>
          <a:p>
            <a:r>
              <a:rPr lang="en-US" b="1" dirty="0"/>
              <a:t>The OR Operator</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deptno = 20 </a:t>
            </a:r>
            <a:r>
              <a:rPr lang="en-US" dirty="0">
                <a:solidFill>
                  <a:srgbClr val="0000CC"/>
                </a:solidFill>
              </a:rPr>
              <a:t>OR</a:t>
            </a:r>
            <a:r>
              <a:rPr lang="en-US" dirty="0"/>
              <a:t> deptno = 10; </a:t>
            </a:r>
          </a:p>
          <a:p>
            <a:r>
              <a:rPr lang="en-US" b="1" dirty="0"/>
              <a:t>The NOT Operator</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employee </a:t>
            </a:r>
            <a:r>
              <a:rPr lang="en-US" dirty="0">
                <a:solidFill>
                  <a:srgbClr val="0000CC"/>
                </a:solidFill>
              </a:rPr>
              <a:t>WHERE</a:t>
            </a:r>
            <a:r>
              <a:rPr lang="en-US" dirty="0"/>
              <a:t> </a:t>
            </a:r>
            <a:r>
              <a:rPr lang="en-US" dirty="0">
                <a:solidFill>
                  <a:srgbClr val="0000CC"/>
                </a:solidFill>
              </a:rPr>
              <a:t>NOT</a:t>
            </a:r>
            <a:r>
              <a:rPr lang="en-US" dirty="0"/>
              <a:t> deptno = 10;</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74</a:t>
            </a:fld>
            <a:endParaRPr lang="en-US"/>
          </a:p>
        </p:txBody>
      </p:sp>
    </p:spTree>
    <p:extLst>
      <p:ext uri="{BB962C8B-B14F-4D97-AF65-F5344CB8AC3E}">
        <p14:creationId xmlns:p14="http://schemas.microsoft.com/office/powerpoint/2010/main" val="3164105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t>Range &amp; List Operators</a:t>
            </a:r>
          </a:p>
        </p:txBody>
      </p:sp>
      <p:sp>
        <p:nvSpPr>
          <p:cNvPr id="4" name="Content Placeholder 3"/>
          <p:cNvSpPr>
            <a:spLocks noGrp="1"/>
          </p:cNvSpPr>
          <p:nvPr>
            <p:ph idx="1"/>
          </p:nvPr>
        </p:nvSpPr>
        <p:spPr/>
        <p:txBody>
          <a:bodyPr>
            <a:normAutofit/>
          </a:bodyPr>
          <a:lstStyle/>
          <a:p>
            <a:r>
              <a:rPr lang="en-US" b="1" dirty="0"/>
              <a:t>The BETWEEN operator</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sal </a:t>
            </a:r>
            <a:r>
              <a:rPr lang="en-US" dirty="0">
                <a:solidFill>
                  <a:srgbClr val="0000CC"/>
                </a:solidFill>
              </a:rPr>
              <a:t>BETWEEN</a:t>
            </a:r>
            <a:r>
              <a:rPr lang="en-US" dirty="0"/>
              <a:t> 3000 </a:t>
            </a:r>
            <a:r>
              <a:rPr lang="en-US" dirty="0">
                <a:solidFill>
                  <a:srgbClr val="0000CC"/>
                </a:solidFill>
              </a:rPr>
              <a:t>and</a:t>
            </a:r>
            <a:r>
              <a:rPr lang="en-US" dirty="0"/>
              <a:t> 4000;</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hiredate </a:t>
            </a:r>
            <a:r>
              <a:rPr lang="en-US" dirty="0">
                <a:solidFill>
                  <a:srgbClr val="0000CC"/>
                </a:solidFill>
              </a:rPr>
              <a:t>BETWEEN</a:t>
            </a:r>
            <a:r>
              <a:rPr lang="en-US" dirty="0"/>
              <a:t> '01-JAN-80'  </a:t>
            </a:r>
            <a:r>
              <a:rPr lang="en-US" dirty="0">
                <a:solidFill>
                  <a:srgbClr val="0000CC"/>
                </a:solidFill>
              </a:rPr>
              <a:t>and</a:t>
            </a:r>
            <a:r>
              <a:rPr lang="en-US" dirty="0"/>
              <a:t> '31-DEC-89‘</a:t>
            </a:r>
          </a:p>
          <a:p>
            <a:endParaRPr lang="en-US" dirty="0"/>
          </a:p>
          <a:p>
            <a:r>
              <a:rPr lang="en-US" b="1" dirty="0"/>
              <a:t>The IN operator</a:t>
            </a:r>
          </a:p>
          <a:p>
            <a:pPr lvl="1"/>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deptno </a:t>
            </a:r>
            <a:r>
              <a:rPr lang="en-US" dirty="0">
                <a:solidFill>
                  <a:srgbClr val="0000CC"/>
                </a:solidFill>
              </a:rPr>
              <a:t>IN</a:t>
            </a:r>
            <a:r>
              <a:rPr lang="en-US" dirty="0"/>
              <a:t> (10,20);</a:t>
            </a:r>
          </a:p>
          <a:p>
            <a:pPr lvl="1"/>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deptno </a:t>
            </a:r>
            <a:r>
              <a:rPr lang="en-US" dirty="0">
                <a:solidFill>
                  <a:srgbClr val="0000CC"/>
                </a:solidFill>
              </a:rPr>
              <a:t>NOT</a:t>
            </a:r>
            <a:r>
              <a:rPr lang="en-US" dirty="0"/>
              <a:t> </a:t>
            </a:r>
            <a:r>
              <a:rPr lang="en-US" dirty="0">
                <a:solidFill>
                  <a:srgbClr val="0000CC"/>
                </a:solidFill>
              </a:rPr>
              <a:t>IN</a:t>
            </a:r>
            <a:r>
              <a:rPr lang="en-US" dirty="0"/>
              <a:t> (10,20);</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75</a:t>
            </a:fld>
            <a:endParaRPr lang="en-US"/>
          </a:p>
        </p:txBody>
      </p:sp>
    </p:spTree>
    <p:extLst>
      <p:ext uri="{BB962C8B-B14F-4D97-AF65-F5344CB8AC3E}">
        <p14:creationId xmlns:p14="http://schemas.microsoft.com/office/powerpoint/2010/main" val="36735098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a:t>Wildcard &amp; is Null  Operators</a:t>
            </a:r>
          </a:p>
        </p:txBody>
      </p:sp>
      <p:sp>
        <p:nvSpPr>
          <p:cNvPr id="4" name="Content Placeholder 3"/>
          <p:cNvSpPr>
            <a:spLocks noGrp="1"/>
          </p:cNvSpPr>
          <p:nvPr>
            <p:ph idx="1"/>
          </p:nvPr>
        </p:nvSpPr>
        <p:spPr/>
        <p:txBody>
          <a:bodyPr>
            <a:normAutofit/>
          </a:bodyPr>
          <a:lstStyle/>
          <a:p>
            <a:r>
              <a:rPr lang="en-US" dirty="0"/>
              <a:t>The LIKE operator</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ename </a:t>
            </a:r>
            <a:r>
              <a:rPr lang="en-US" dirty="0">
                <a:solidFill>
                  <a:srgbClr val="0000CC"/>
                </a:solidFill>
              </a:rPr>
              <a:t>LIKE</a:t>
            </a:r>
            <a:r>
              <a:rPr lang="en-US" dirty="0"/>
              <a:t> ‘J%'; </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ename </a:t>
            </a:r>
            <a:r>
              <a:rPr lang="en-US" dirty="0">
                <a:solidFill>
                  <a:srgbClr val="0000CC"/>
                </a:solidFill>
              </a:rPr>
              <a:t>LIKE</a:t>
            </a:r>
            <a:r>
              <a:rPr lang="en-US" dirty="0"/>
              <a:t> '%AD';</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ename </a:t>
            </a:r>
            <a:r>
              <a:rPr lang="en-US" dirty="0">
                <a:solidFill>
                  <a:srgbClr val="0000CC"/>
                </a:solidFill>
              </a:rPr>
              <a:t>LIKE</a:t>
            </a:r>
            <a:r>
              <a:rPr lang="en-US" dirty="0"/>
              <a:t>  '%AD%';</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grade </a:t>
            </a:r>
            <a:r>
              <a:rPr lang="en-US" dirty="0">
                <a:solidFill>
                  <a:srgbClr val="0000CC"/>
                </a:solidFill>
              </a:rPr>
              <a:t>LIKE</a:t>
            </a:r>
            <a:r>
              <a:rPr lang="en-US" dirty="0"/>
              <a:t> ‘A_</a:t>
            </a:r>
            <a:r>
              <a:rPr lang="en-US" dirty="0">
                <a:solidFill>
                  <a:srgbClr val="FF0000"/>
                </a:solidFill>
              </a:rPr>
              <a:t>_</a:t>
            </a:r>
            <a:r>
              <a:rPr lang="en-US" dirty="0"/>
              <a:t>_</a:t>
            </a:r>
            <a:r>
              <a:rPr lang="en-US" dirty="0">
                <a:solidFill>
                  <a:srgbClr val="FF0000"/>
                </a:solidFill>
              </a:rPr>
              <a:t>_</a:t>
            </a:r>
            <a:r>
              <a:rPr lang="en-US" dirty="0"/>
              <a:t>';</a:t>
            </a:r>
          </a:p>
          <a:p>
            <a:endParaRPr lang="en-US" dirty="0"/>
          </a:p>
          <a:p>
            <a:r>
              <a:rPr lang="en-US" dirty="0"/>
              <a:t>The IS NULL operator</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comm </a:t>
            </a:r>
            <a:r>
              <a:rPr lang="en-US" dirty="0">
                <a:solidFill>
                  <a:srgbClr val="0000CC"/>
                </a:solidFill>
              </a:rPr>
              <a:t>IS</a:t>
            </a:r>
            <a:r>
              <a:rPr lang="en-US" dirty="0"/>
              <a:t> </a:t>
            </a:r>
            <a:r>
              <a:rPr lang="en-US" dirty="0">
                <a:solidFill>
                  <a:srgbClr val="0000CC"/>
                </a:solidFill>
              </a:rPr>
              <a:t>NULL</a:t>
            </a:r>
            <a:r>
              <a:rPr lang="en-US" dirty="0"/>
              <a:t>;</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comm </a:t>
            </a:r>
            <a:r>
              <a:rPr lang="en-US" dirty="0">
                <a:solidFill>
                  <a:srgbClr val="0000CC"/>
                </a:solidFill>
              </a:rPr>
              <a:t>IS</a:t>
            </a:r>
            <a:r>
              <a:rPr lang="en-US" dirty="0"/>
              <a:t> </a:t>
            </a:r>
            <a:r>
              <a:rPr lang="en-US" dirty="0">
                <a:solidFill>
                  <a:srgbClr val="0000CC"/>
                </a:solidFill>
              </a:rPr>
              <a:t>NOT</a:t>
            </a:r>
            <a:r>
              <a:rPr lang="en-US" dirty="0"/>
              <a:t> </a:t>
            </a:r>
            <a:r>
              <a:rPr lang="en-US" dirty="0">
                <a:solidFill>
                  <a:srgbClr val="0000CC"/>
                </a:solidFill>
              </a:rPr>
              <a:t>NULL</a:t>
            </a:r>
            <a:r>
              <a:rPr lang="en-US" dirty="0"/>
              <a:t>;</a:t>
            </a:r>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76</a:t>
            </a:fld>
            <a:endParaRPr lang="en-US"/>
          </a:p>
        </p:txBody>
      </p:sp>
    </p:spTree>
    <p:extLst>
      <p:ext uri="{BB962C8B-B14F-4D97-AF65-F5344CB8AC3E}">
        <p14:creationId xmlns:p14="http://schemas.microsoft.com/office/powerpoint/2010/main" val="42637338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Arithmetic Operators</a:t>
            </a:r>
          </a:p>
        </p:txBody>
      </p:sp>
      <p:sp>
        <p:nvSpPr>
          <p:cNvPr id="7" name="Content Placeholder 6"/>
          <p:cNvSpPr>
            <a:spLocks noGrp="1"/>
          </p:cNvSpPr>
          <p:nvPr>
            <p:ph sz="half" idx="1"/>
          </p:nvPr>
        </p:nvSpPr>
        <p:spPr>
          <a:xfrm>
            <a:off x="1981200" y="1219200"/>
            <a:ext cx="3124200" cy="4937760"/>
          </a:xfrm>
          <a:noFill/>
          <a:ln>
            <a:solidFill>
              <a:schemeClr val="accent1"/>
            </a:solidFill>
          </a:ln>
        </p:spPr>
        <p:txBody>
          <a:bodyPr>
            <a:normAutofit/>
          </a:bodyPr>
          <a:lstStyle/>
          <a:p>
            <a:r>
              <a:rPr lang="en-US" dirty="0"/>
              <a:t>+	addition</a:t>
            </a:r>
          </a:p>
          <a:p>
            <a:r>
              <a:rPr lang="en-US" dirty="0"/>
              <a:t>-	subtraction</a:t>
            </a:r>
          </a:p>
          <a:p>
            <a:r>
              <a:rPr lang="en-US" dirty="0"/>
              <a:t>*	multiplication</a:t>
            </a:r>
          </a:p>
          <a:p>
            <a:r>
              <a:rPr lang="en-US" dirty="0"/>
              <a:t>/	division</a:t>
            </a:r>
          </a:p>
          <a:p>
            <a:endParaRPr lang="en-US" dirty="0"/>
          </a:p>
          <a:p>
            <a:endParaRPr lang="en-US" dirty="0"/>
          </a:p>
        </p:txBody>
      </p:sp>
      <p:sp>
        <p:nvSpPr>
          <p:cNvPr id="8" name="Content Placeholder 7"/>
          <p:cNvSpPr>
            <a:spLocks noGrp="1"/>
          </p:cNvSpPr>
          <p:nvPr>
            <p:ph sz="half" idx="2"/>
          </p:nvPr>
        </p:nvSpPr>
        <p:spPr>
          <a:xfrm>
            <a:off x="5257800" y="1216152"/>
            <a:ext cx="4940046" cy="4937760"/>
          </a:xfrm>
          <a:ln>
            <a:solidFill>
              <a:schemeClr val="accent1"/>
            </a:solidFill>
          </a:ln>
        </p:spPr>
        <p:txBody>
          <a:bodyPr>
            <a:normAutofit/>
          </a:bodyPr>
          <a:lstStyle/>
          <a:p>
            <a:pPr marL="0" indent="0">
              <a:buNone/>
            </a:pPr>
            <a:r>
              <a:rPr lang="en-US" sz="2400" dirty="0">
                <a:solidFill>
                  <a:srgbClr val="0000CC"/>
                </a:solidFill>
              </a:rPr>
              <a:t>SELECT</a:t>
            </a:r>
            <a:r>
              <a:rPr lang="en-US" sz="2400" dirty="0"/>
              <a:t>  * </a:t>
            </a:r>
            <a:r>
              <a:rPr lang="en-US" sz="2400" dirty="0">
                <a:solidFill>
                  <a:srgbClr val="0000CC"/>
                </a:solidFill>
              </a:rPr>
              <a:t>FROM</a:t>
            </a:r>
            <a:r>
              <a:rPr lang="en-US" sz="2400" dirty="0"/>
              <a:t>  emp </a:t>
            </a:r>
            <a:r>
              <a:rPr lang="en-US" sz="2400" dirty="0">
                <a:solidFill>
                  <a:srgbClr val="0000CC"/>
                </a:solidFill>
              </a:rPr>
              <a:t>WHERE</a:t>
            </a:r>
            <a:r>
              <a:rPr lang="en-US" sz="2400" dirty="0"/>
              <a:t> sal + com &gt; 3000 </a:t>
            </a:r>
            <a:r>
              <a:rPr lang="en-US" sz="2400" dirty="0">
                <a:solidFill>
                  <a:srgbClr val="0000CC"/>
                </a:solidFill>
              </a:rPr>
              <a:t>and</a:t>
            </a:r>
            <a:r>
              <a:rPr lang="en-US" sz="2400" dirty="0"/>
              <a:t> comm </a:t>
            </a:r>
            <a:r>
              <a:rPr lang="en-US" sz="2400" dirty="0">
                <a:solidFill>
                  <a:srgbClr val="0000CC"/>
                </a:solidFill>
              </a:rPr>
              <a:t>is</a:t>
            </a:r>
            <a:r>
              <a:rPr lang="en-US" sz="2400" dirty="0"/>
              <a:t> </a:t>
            </a:r>
            <a:r>
              <a:rPr lang="en-US" sz="2400" dirty="0">
                <a:solidFill>
                  <a:srgbClr val="0000CC"/>
                </a:solidFill>
              </a:rPr>
              <a:t>not</a:t>
            </a:r>
            <a:r>
              <a:rPr lang="en-US" sz="2400" dirty="0"/>
              <a:t> </a:t>
            </a:r>
            <a:r>
              <a:rPr lang="en-US" sz="2400" dirty="0">
                <a:solidFill>
                  <a:srgbClr val="0000CC"/>
                </a:solidFill>
              </a:rPr>
              <a:t>null</a:t>
            </a:r>
            <a:r>
              <a:rPr lang="en-US" sz="2400" dirty="0"/>
              <a:t>;</a:t>
            </a:r>
          </a:p>
          <a:p>
            <a:pPr marL="0" indent="0">
              <a:buNone/>
            </a:pPr>
            <a:endParaRPr lang="en-US" sz="2400" dirty="0"/>
          </a:p>
          <a:p>
            <a:pPr marL="0" indent="0">
              <a:buNone/>
            </a:pPr>
            <a:r>
              <a:rPr lang="en-US" sz="2400" dirty="0">
                <a:solidFill>
                  <a:srgbClr val="0000CC"/>
                </a:solidFill>
              </a:rPr>
              <a:t>SELECT</a:t>
            </a:r>
            <a:r>
              <a:rPr lang="en-US" sz="2400" dirty="0"/>
              <a:t>  ename, sal + comm </a:t>
            </a:r>
            <a:r>
              <a:rPr lang="en-US" sz="2400" dirty="0">
                <a:solidFill>
                  <a:srgbClr val="0000CC"/>
                </a:solidFill>
              </a:rPr>
              <a:t>FROM</a:t>
            </a:r>
            <a:r>
              <a:rPr lang="en-US" sz="2400" dirty="0"/>
              <a:t> emp </a:t>
            </a:r>
            <a:r>
              <a:rPr lang="en-US" sz="2400" dirty="0">
                <a:solidFill>
                  <a:srgbClr val="0000CC"/>
                </a:solidFill>
              </a:rPr>
              <a:t>WHERE</a:t>
            </a:r>
            <a:r>
              <a:rPr lang="en-US" sz="2400" dirty="0"/>
              <a:t> comm </a:t>
            </a:r>
            <a:r>
              <a:rPr lang="en-US" sz="2400" dirty="0">
                <a:solidFill>
                  <a:srgbClr val="0000CC"/>
                </a:solidFill>
              </a:rPr>
              <a:t>is</a:t>
            </a:r>
            <a:r>
              <a:rPr lang="en-US" sz="2400" dirty="0"/>
              <a:t> </a:t>
            </a:r>
            <a:r>
              <a:rPr lang="en-US" sz="2400" dirty="0">
                <a:solidFill>
                  <a:srgbClr val="0000CC"/>
                </a:solidFill>
              </a:rPr>
              <a:t>not</a:t>
            </a:r>
            <a:r>
              <a:rPr lang="en-US" sz="2400" dirty="0"/>
              <a:t> </a:t>
            </a:r>
            <a:r>
              <a:rPr lang="en-US" sz="2400" dirty="0">
                <a:solidFill>
                  <a:srgbClr val="0000CC"/>
                </a:solidFill>
              </a:rPr>
              <a:t>null</a:t>
            </a:r>
            <a:r>
              <a:rPr lang="en-US" sz="2400" dirty="0"/>
              <a:t>;</a:t>
            </a:r>
          </a:p>
          <a:p>
            <a:pPr marL="0" indent="0">
              <a:buNone/>
            </a:pPr>
            <a:endParaRPr lang="en-US" sz="2400" dirty="0"/>
          </a:p>
          <a:p>
            <a:pPr marL="0" indent="0">
              <a:buNone/>
            </a:pPr>
            <a:r>
              <a:rPr lang="en-US" sz="2400" dirty="0">
                <a:solidFill>
                  <a:srgbClr val="0000CC"/>
                </a:solidFill>
              </a:rPr>
              <a:t>SELECT</a:t>
            </a:r>
            <a:r>
              <a:rPr lang="en-US" sz="2400" dirty="0"/>
              <a:t>  ename, sal+ comm “</a:t>
            </a:r>
            <a:r>
              <a:rPr lang="en-US" sz="2400" dirty="0">
                <a:solidFill>
                  <a:srgbClr val="C00000"/>
                </a:solidFill>
              </a:rPr>
              <a:t>Total Earning</a:t>
            </a:r>
            <a:r>
              <a:rPr lang="en-US" sz="2400" dirty="0"/>
              <a:t>” </a:t>
            </a:r>
            <a:r>
              <a:rPr lang="en-US" sz="2400" dirty="0">
                <a:solidFill>
                  <a:srgbClr val="0000CC"/>
                </a:solidFill>
              </a:rPr>
              <a:t>FROM</a:t>
            </a:r>
            <a:r>
              <a:rPr lang="en-US" sz="2400" dirty="0"/>
              <a:t> emp </a:t>
            </a:r>
            <a:r>
              <a:rPr lang="en-US" sz="2400" dirty="0">
                <a:solidFill>
                  <a:srgbClr val="0000CC"/>
                </a:solidFill>
              </a:rPr>
              <a:t>WHERE</a:t>
            </a:r>
            <a:r>
              <a:rPr lang="en-US" sz="2400" dirty="0"/>
              <a:t> comm </a:t>
            </a:r>
            <a:r>
              <a:rPr lang="en-US" sz="2400" dirty="0">
                <a:solidFill>
                  <a:srgbClr val="0000CC"/>
                </a:solidFill>
              </a:rPr>
              <a:t>is</a:t>
            </a:r>
            <a:r>
              <a:rPr lang="en-US" sz="2400" dirty="0"/>
              <a:t> </a:t>
            </a:r>
            <a:r>
              <a:rPr lang="en-US" sz="2400" dirty="0">
                <a:solidFill>
                  <a:srgbClr val="0000CC"/>
                </a:solidFill>
              </a:rPr>
              <a:t>not</a:t>
            </a:r>
            <a:r>
              <a:rPr lang="en-US" sz="2400" dirty="0"/>
              <a:t> </a:t>
            </a:r>
            <a:r>
              <a:rPr lang="en-US" sz="2400" dirty="0">
                <a:solidFill>
                  <a:srgbClr val="0000CC"/>
                </a:solidFill>
              </a:rPr>
              <a:t>null</a:t>
            </a:r>
            <a:r>
              <a:rPr lang="en-US" sz="2400" dirty="0"/>
              <a:t>;</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pPr/>
              <a:t>77</a:t>
            </a:fld>
            <a:endParaRPr lang="en-US"/>
          </a:p>
        </p:txBody>
      </p:sp>
    </p:spTree>
    <p:extLst>
      <p:ext uri="{BB962C8B-B14F-4D97-AF65-F5344CB8AC3E}">
        <p14:creationId xmlns:p14="http://schemas.microsoft.com/office/powerpoint/2010/main" val="28615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Sorting Output</a:t>
            </a:r>
          </a:p>
        </p:txBody>
      </p:sp>
      <p:sp>
        <p:nvSpPr>
          <p:cNvPr id="4" name="Content Placeholder 3"/>
          <p:cNvSpPr>
            <a:spLocks noGrp="1"/>
          </p:cNvSpPr>
          <p:nvPr>
            <p:ph idx="1"/>
          </p:nvPr>
        </p:nvSpPr>
        <p:spPr/>
        <p:txBody>
          <a:bodyPr>
            <a:normAutofit/>
          </a:bodyPr>
          <a:lstStyle/>
          <a:p>
            <a:r>
              <a:rPr lang="en-US" b="1" dirty="0"/>
              <a:t>Ordering on single column</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ORDER</a:t>
            </a:r>
            <a:r>
              <a:rPr lang="en-US" dirty="0"/>
              <a:t> </a:t>
            </a:r>
            <a:r>
              <a:rPr lang="en-US" dirty="0">
                <a:solidFill>
                  <a:srgbClr val="0000CC"/>
                </a:solidFill>
              </a:rPr>
              <a:t>BY</a:t>
            </a:r>
            <a:r>
              <a:rPr lang="en-US" dirty="0"/>
              <a:t> empno;</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WHERE</a:t>
            </a:r>
            <a:r>
              <a:rPr lang="en-US" dirty="0"/>
              <a:t> deptno= 10 </a:t>
            </a:r>
            <a:r>
              <a:rPr lang="en-US" dirty="0">
                <a:solidFill>
                  <a:srgbClr val="0000CC"/>
                </a:solidFill>
              </a:rPr>
              <a:t>ORDER</a:t>
            </a:r>
            <a:r>
              <a:rPr lang="en-US" dirty="0"/>
              <a:t> </a:t>
            </a:r>
            <a:r>
              <a:rPr lang="en-US" dirty="0">
                <a:solidFill>
                  <a:srgbClr val="0000CC"/>
                </a:solidFill>
              </a:rPr>
              <a:t>BY</a:t>
            </a:r>
            <a:r>
              <a:rPr lang="en-US" dirty="0"/>
              <a:t> ename;</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ORDER</a:t>
            </a:r>
            <a:r>
              <a:rPr lang="en-US" dirty="0"/>
              <a:t> </a:t>
            </a:r>
            <a:r>
              <a:rPr lang="en-US" dirty="0">
                <a:solidFill>
                  <a:srgbClr val="0000CC"/>
                </a:solidFill>
              </a:rPr>
              <a:t>BY</a:t>
            </a:r>
            <a:r>
              <a:rPr lang="en-US" dirty="0"/>
              <a:t> sal </a:t>
            </a:r>
            <a:r>
              <a:rPr lang="en-US" dirty="0">
                <a:solidFill>
                  <a:srgbClr val="0000CC"/>
                </a:solidFill>
              </a:rPr>
              <a:t>DESC</a:t>
            </a:r>
            <a:r>
              <a:rPr lang="en-US" dirty="0"/>
              <a:t>;</a:t>
            </a:r>
          </a:p>
          <a:p>
            <a:endParaRPr lang="en-US" dirty="0"/>
          </a:p>
          <a:p>
            <a:r>
              <a:rPr lang="en-US" b="1" dirty="0"/>
              <a:t>Ordering on multiple columns</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ORDER</a:t>
            </a:r>
            <a:r>
              <a:rPr lang="en-US" dirty="0"/>
              <a:t> </a:t>
            </a:r>
            <a:r>
              <a:rPr lang="en-US" dirty="0">
                <a:solidFill>
                  <a:srgbClr val="0000CC"/>
                </a:solidFill>
              </a:rPr>
              <a:t>BY</a:t>
            </a:r>
            <a:r>
              <a:rPr lang="en-US" dirty="0"/>
              <a:t> depno, ename;</a:t>
            </a:r>
          </a:p>
          <a:p>
            <a:pPr marL="274320" lvl="1" indent="0">
              <a:buNone/>
            </a:pPr>
            <a:r>
              <a:rPr lang="en-US" dirty="0">
                <a:solidFill>
                  <a:srgbClr val="0000CC"/>
                </a:solidFill>
              </a:rPr>
              <a:t>SELECT</a:t>
            </a:r>
            <a:r>
              <a:rPr lang="en-US" dirty="0"/>
              <a:t>  * </a:t>
            </a:r>
            <a:r>
              <a:rPr lang="en-US" dirty="0">
                <a:solidFill>
                  <a:srgbClr val="0000CC"/>
                </a:solidFill>
              </a:rPr>
              <a:t>FROM</a:t>
            </a:r>
            <a:r>
              <a:rPr lang="en-US" dirty="0"/>
              <a:t>  emp </a:t>
            </a:r>
            <a:r>
              <a:rPr lang="en-US" dirty="0">
                <a:solidFill>
                  <a:srgbClr val="0000CC"/>
                </a:solidFill>
              </a:rPr>
              <a:t>ORDER</a:t>
            </a:r>
            <a:r>
              <a:rPr lang="en-US" dirty="0"/>
              <a:t> </a:t>
            </a:r>
            <a:r>
              <a:rPr lang="en-US" dirty="0">
                <a:solidFill>
                  <a:srgbClr val="0000CC"/>
                </a:solidFill>
              </a:rPr>
              <a:t>BY</a:t>
            </a:r>
            <a:r>
              <a:rPr lang="en-US" dirty="0"/>
              <a:t> deptno, job </a:t>
            </a:r>
            <a:r>
              <a:rPr lang="en-US" dirty="0">
                <a:solidFill>
                  <a:srgbClr val="0000CC"/>
                </a:solidFill>
              </a:rPr>
              <a:t>DESC</a:t>
            </a:r>
            <a:r>
              <a:rPr lang="en-US" dirty="0"/>
              <a:t>;</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78</a:t>
            </a:fld>
            <a:endParaRPr lang="en-US"/>
          </a:p>
        </p:txBody>
      </p:sp>
    </p:spTree>
    <p:extLst>
      <p:ext uri="{BB962C8B-B14F-4D97-AF65-F5344CB8AC3E}">
        <p14:creationId xmlns:p14="http://schemas.microsoft.com/office/powerpoint/2010/main" val="40994853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a:t>Aggregate Functions </a:t>
            </a:r>
          </a:p>
        </p:txBody>
      </p:sp>
      <p:sp>
        <p:nvSpPr>
          <p:cNvPr id="4" name="Content Placeholder 3"/>
          <p:cNvSpPr>
            <a:spLocks noGrp="1"/>
          </p:cNvSpPr>
          <p:nvPr>
            <p:ph idx="1"/>
          </p:nvPr>
        </p:nvSpPr>
        <p:spPr/>
        <p:txBody>
          <a:bodyPr/>
          <a:lstStyle/>
          <a:p>
            <a:r>
              <a:rPr lang="en-US" dirty="0">
                <a:solidFill>
                  <a:srgbClr val="0000CC"/>
                </a:solidFill>
              </a:rPr>
              <a:t>SELECT</a:t>
            </a:r>
            <a:r>
              <a:rPr lang="en-US" dirty="0"/>
              <a:t>  </a:t>
            </a:r>
            <a:r>
              <a:rPr lang="en-US" dirty="0">
                <a:solidFill>
                  <a:srgbClr val="0000CC"/>
                </a:solidFill>
              </a:rPr>
              <a:t>COUNT</a:t>
            </a:r>
            <a:r>
              <a:rPr lang="en-US" dirty="0"/>
              <a:t> (*) </a:t>
            </a:r>
            <a:r>
              <a:rPr lang="en-US" dirty="0">
                <a:solidFill>
                  <a:srgbClr val="0000CC"/>
                </a:solidFill>
              </a:rPr>
              <a:t>FROM</a:t>
            </a:r>
            <a:r>
              <a:rPr lang="en-US" dirty="0"/>
              <a:t> emp;</a:t>
            </a:r>
          </a:p>
          <a:p>
            <a:r>
              <a:rPr lang="en-US" dirty="0">
                <a:solidFill>
                  <a:srgbClr val="0000CC"/>
                </a:solidFill>
              </a:rPr>
              <a:t>SELECT</a:t>
            </a:r>
            <a:r>
              <a:rPr lang="en-US" dirty="0"/>
              <a:t>  </a:t>
            </a:r>
            <a:r>
              <a:rPr lang="en-US" dirty="0">
                <a:solidFill>
                  <a:srgbClr val="0000CC"/>
                </a:solidFill>
              </a:rPr>
              <a:t>SUM</a:t>
            </a:r>
            <a:r>
              <a:rPr lang="en-US" dirty="0"/>
              <a:t> (sal) </a:t>
            </a:r>
            <a:r>
              <a:rPr lang="en-US" dirty="0">
                <a:solidFill>
                  <a:srgbClr val="0000CC"/>
                </a:solidFill>
              </a:rPr>
              <a:t>FROM</a:t>
            </a:r>
            <a:r>
              <a:rPr lang="en-US" dirty="0"/>
              <a:t> emp;</a:t>
            </a:r>
          </a:p>
          <a:p>
            <a:r>
              <a:rPr lang="en-US" dirty="0">
                <a:solidFill>
                  <a:srgbClr val="0000CC"/>
                </a:solidFill>
              </a:rPr>
              <a:t>SELECT</a:t>
            </a:r>
            <a:r>
              <a:rPr lang="en-US" dirty="0"/>
              <a:t>  </a:t>
            </a:r>
            <a:r>
              <a:rPr lang="en-US" dirty="0">
                <a:solidFill>
                  <a:srgbClr val="0000CC"/>
                </a:solidFill>
              </a:rPr>
              <a:t>AVG</a:t>
            </a:r>
            <a:r>
              <a:rPr lang="en-US" dirty="0"/>
              <a:t> (sal) </a:t>
            </a:r>
            <a:r>
              <a:rPr lang="en-US" dirty="0">
                <a:solidFill>
                  <a:srgbClr val="0000CC"/>
                </a:solidFill>
              </a:rPr>
              <a:t>FROM</a:t>
            </a:r>
            <a:r>
              <a:rPr lang="en-US" dirty="0"/>
              <a:t> emp;</a:t>
            </a:r>
          </a:p>
          <a:p>
            <a:r>
              <a:rPr lang="en-US" dirty="0">
                <a:solidFill>
                  <a:srgbClr val="0000CC"/>
                </a:solidFill>
              </a:rPr>
              <a:t>SELECT</a:t>
            </a:r>
            <a:r>
              <a:rPr lang="en-US" dirty="0"/>
              <a:t>  </a:t>
            </a:r>
            <a:r>
              <a:rPr lang="en-US" dirty="0">
                <a:solidFill>
                  <a:srgbClr val="0000CC"/>
                </a:solidFill>
              </a:rPr>
              <a:t>MAX</a:t>
            </a:r>
            <a:r>
              <a:rPr lang="en-US" dirty="0"/>
              <a:t> (sal) </a:t>
            </a:r>
            <a:r>
              <a:rPr lang="en-US" dirty="0">
                <a:solidFill>
                  <a:srgbClr val="0000CC"/>
                </a:solidFill>
              </a:rPr>
              <a:t>FROM</a:t>
            </a:r>
            <a:r>
              <a:rPr lang="en-US" dirty="0"/>
              <a:t> emp;</a:t>
            </a:r>
          </a:p>
          <a:p>
            <a:r>
              <a:rPr lang="en-US" dirty="0">
                <a:solidFill>
                  <a:srgbClr val="0000CC"/>
                </a:solidFill>
              </a:rPr>
              <a:t>SELECT</a:t>
            </a:r>
            <a:r>
              <a:rPr lang="en-US" dirty="0"/>
              <a:t>  </a:t>
            </a:r>
            <a:r>
              <a:rPr lang="en-US" dirty="0">
                <a:solidFill>
                  <a:srgbClr val="0000CC"/>
                </a:solidFill>
              </a:rPr>
              <a:t>MIN</a:t>
            </a:r>
            <a:r>
              <a:rPr lang="en-US" dirty="0"/>
              <a:t> (sal) </a:t>
            </a:r>
            <a:r>
              <a:rPr lang="en-US" dirty="0">
                <a:solidFill>
                  <a:srgbClr val="0000CC"/>
                </a:solidFill>
              </a:rPr>
              <a:t>FROM</a:t>
            </a:r>
            <a:r>
              <a:rPr lang="en-US" dirty="0"/>
              <a:t> emp;</a:t>
            </a:r>
          </a:p>
          <a:p>
            <a:r>
              <a:rPr lang="en-US" dirty="0">
                <a:solidFill>
                  <a:srgbClr val="0000CC"/>
                </a:solidFill>
              </a:rPr>
              <a:t>SELECT</a:t>
            </a:r>
            <a:r>
              <a:rPr lang="en-US" dirty="0"/>
              <a:t>  * </a:t>
            </a:r>
            <a:r>
              <a:rPr lang="en-US" dirty="0">
                <a:solidFill>
                  <a:srgbClr val="0000CC"/>
                </a:solidFill>
              </a:rPr>
              <a:t>FROM</a:t>
            </a:r>
            <a:r>
              <a:rPr lang="en-US" dirty="0"/>
              <a:t>  employee </a:t>
            </a:r>
            <a:r>
              <a:rPr lang="en-US" dirty="0">
                <a:solidFill>
                  <a:srgbClr val="0000CC"/>
                </a:solidFill>
              </a:rPr>
              <a:t>WHERE</a:t>
            </a:r>
            <a:r>
              <a:rPr lang="en-US" dirty="0"/>
              <a:t> salary = (</a:t>
            </a:r>
            <a:r>
              <a:rPr lang="en-US" dirty="0">
                <a:solidFill>
                  <a:srgbClr val="0000CC"/>
                </a:solidFill>
              </a:rPr>
              <a:t>SELECT</a:t>
            </a:r>
            <a:r>
              <a:rPr lang="en-US" dirty="0"/>
              <a:t>  </a:t>
            </a:r>
            <a:r>
              <a:rPr lang="en-US" dirty="0">
                <a:solidFill>
                  <a:srgbClr val="0000CC"/>
                </a:solidFill>
              </a:rPr>
              <a:t>MIN</a:t>
            </a:r>
            <a:r>
              <a:rPr lang="en-US" dirty="0"/>
              <a:t> (salary) </a:t>
            </a:r>
            <a:r>
              <a:rPr lang="en-US" dirty="0">
                <a:solidFill>
                  <a:srgbClr val="0000CC"/>
                </a:solidFill>
              </a:rPr>
              <a:t>FROM</a:t>
            </a:r>
            <a:r>
              <a:rPr lang="en-US" dirty="0"/>
              <a:t> employee);</a:t>
            </a:r>
          </a:p>
          <a:p>
            <a:pPr marL="0" indent="0">
              <a:buNone/>
            </a:pPr>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79</a:t>
            </a:fld>
            <a:endParaRPr lang="en-US"/>
          </a:p>
        </p:txBody>
      </p:sp>
    </p:spTree>
    <p:extLst>
      <p:ext uri="{BB962C8B-B14F-4D97-AF65-F5344CB8AC3E}">
        <p14:creationId xmlns:p14="http://schemas.microsoft.com/office/powerpoint/2010/main" val="256736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solidFill>
                  <a:prstClr val="black"/>
                </a:solidFill>
              </a:rPr>
              <a:t>View of Data</a:t>
            </a:r>
            <a:endParaRPr lang="en-US" dirty="0"/>
          </a:p>
        </p:txBody>
      </p:sp>
      <p:sp>
        <p:nvSpPr>
          <p:cNvPr id="8" name="Content Placeholder 7"/>
          <p:cNvSpPr>
            <a:spLocks noGrp="1"/>
          </p:cNvSpPr>
          <p:nvPr>
            <p:ph idx="1"/>
          </p:nvPr>
        </p:nvSpPr>
        <p:spPr>
          <a:xfrm>
            <a:off x="1981200" y="1219200"/>
            <a:ext cx="8229600" cy="609600"/>
          </a:xfrm>
        </p:spPr>
        <p:txBody>
          <a:bodyPr>
            <a:normAutofit/>
          </a:bodyPr>
          <a:lstStyle/>
          <a:p>
            <a:pPr algn="ctr"/>
            <a:r>
              <a:rPr lang="en-US" sz="2800" dirty="0"/>
              <a:t>An Architecture for a database system </a:t>
            </a:r>
          </a:p>
        </p:txBody>
      </p:sp>
      <p:sp>
        <p:nvSpPr>
          <p:cNvPr id="6" name="Slide Number Placeholder 5"/>
          <p:cNvSpPr>
            <a:spLocks noGrp="1"/>
          </p:cNvSpPr>
          <p:nvPr>
            <p:ph type="sldNum" sz="quarter" idx="12"/>
          </p:nvPr>
        </p:nvSpPr>
        <p:spPr/>
        <p:txBody>
          <a:bodyPr/>
          <a:lstStyle/>
          <a:p>
            <a:fld id="{1E218C5A-AA56-4136-94E6-BAA98D2AAD9B}" type="slidenum">
              <a:rPr lang="en-US" smtClean="0"/>
              <a:t>8</a:t>
            </a:fld>
            <a:endParaRPr lang="en-US"/>
          </a:p>
        </p:txBody>
      </p:sp>
      <p:grpSp>
        <p:nvGrpSpPr>
          <p:cNvPr id="19" name="Group 18"/>
          <p:cNvGrpSpPr/>
          <p:nvPr/>
        </p:nvGrpSpPr>
        <p:grpSpPr>
          <a:xfrm>
            <a:off x="2057400" y="1905000"/>
            <a:ext cx="8153400" cy="4114800"/>
            <a:chOff x="533400" y="1905000"/>
            <a:chExt cx="8153400" cy="4114800"/>
          </a:xfrm>
        </p:grpSpPr>
        <p:cxnSp>
          <p:nvCxnSpPr>
            <p:cNvPr id="20" name="Straight Connector 19"/>
            <p:cNvCxnSpPr/>
            <p:nvPr/>
          </p:nvCxnSpPr>
          <p:spPr>
            <a:xfrm>
              <a:off x="4572000" y="3733800"/>
              <a:ext cx="0" cy="1524000"/>
            </a:xfrm>
            <a:prstGeom prst="line">
              <a:avLst/>
            </a:prstGeom>
            <a:noFill/>
            <a:ln w="34925" cap="rnd" cmpd="sng" algn="ctr">
              <a:solidFill>
                <a:srgbClr val="727CA3"/>
              </a:solidFill>
              <a:prstDash val="solid"/>
            </a:ln>
            <a:effectLst/>
          </p:spPr>
        </p:cxnSp>
        <p:sp>
          <p:nvSpPr>
            <p:cNvPr id="21" name="Rectangle 20"/>
            <p:cNvSpPr/>
            <p:nvPr/>
          </p:nvSpPr>
          <p:spPr>
            <a:xfrm>
              <a:off x="533400" y="1905000"/>
              <a:ext cx="8153400" cy="4114800"/>
            </a:xfrm>
            <a:prstGeom prst="rect">
              <a:avLst/>
            </a:prstGeom>
            <a:noFill/>
            <a:ln w="19050" cap="flat" cmpd="thickThin" algn="ctr">
              <a:solidFill>
                <a:srgbClr val="727CA3">
                  <a:shade val="50000"/>
                </a:srgbClr>
              </a:solidFill>
              <a:prstDash val="solid"/>
            </a:ln>
            <a:effectLst/>
          </p:spPr>
          <p:txBody>
            <a:bodyPr rtlCol="0" anchor="ctr"/>
            <a:lstStyle/>
            <a:p>
              <a:pPr algn="ctr">
                <a:defRPr/>
              </a:pPr>
              <a:endParaRPr lang="en-US" kern="0">
                <a:solidFill>
                  <a:sysClr val="window" lastClr="FFFFFF"/>
                </a:solidFill>
                <a:latin typeface="Calibri"/>
              </a:endParaRPr>
            </a:p>
          </p:txBody>
        </p:sp>
        <p:sp>
          <p:nvSpPr>
            <p:cNvPr id="22" name="Rectangle 21"/>
            <p:cNvSpPr/>
            <p:nvPr/>
          </p:nvSpPr>
          <p:spPr>
            <a:xfrm>
              <a:off x="838200" y="2286000"/>
              <a:ext cx="7467600" cy="1447800"/>
            </a:xfrm>
            <a:prstGeom prst="rect">
              <a:avLst/>
            </a:prstGeom>
            <a:solidFill>
              <a:srgbClr val="464653">
                <a:lumMod val="40000"/>
                <a:lumOff val="60000"/>
              </a:srgbClr>
            </a:solidFill>
            <a:ln w="19050" cap="flat" cmpd="sng" algn="ctr">
              <a:solidFill>
                <a:srgbClr val="727CA3">
                  <a:shade val="50000"/>
                </a:srgbClr>
              </a:solidFill>
              <a:prstDash val="solid"/>
            </a:ln>
            <a:effectLst/>
          </p:spPr>
          <p:txBody>
            <a:bodyPr rtlCol="0" anchor="t"/>
            <a:lstStyle/>
            <a:p>
              <a:pPr algn="ctr">
                <a:defRPr/>
              </a:pPr>
              <a:r>
                <a:rPr lang="en-US" kern="0" dirty="0">
                  <a:solidFill>
                    <a:sysClr val="windowText" lastClr="000000"/>
                  </a:solidFill>
                  <a:latin typeface="Candara" panose="020E0502030303020204" pitchFamily="34" charset="0"/>
                </a:rPr>
                <a:t>View Level</a:t>
              </a:r>
            </a:p>
          </p:txBody>
        </p:sp>
        <p:sp>
          <p:nvSpPr>
            <p:cNvPr id="23" name="Rectangle 22"/>
            <p:cNvSpPr/>
            <p:nvPr/>
          </p:nvSpPr>
          <p:spPr>
            <a:xfrm>
              <a:off x="1143000" y="3009900"/>
              <a:ext cx="1600200" cy="571500"/>
            </a:xfrm>
            <a:prstGeom prst="rect">
              <a:avLst/>
            </a:prstGeom>
            <a:solidFill>
              <a:srgbClr val="FFFFFF"/>
            </a:solidFill>
            <a:ln w="19050" cap="flat" cmpd="sng" algn="ctr">
              <a:solidFill>
                <a:srgbClr val="727CA3">
                  <a:shade val="50000"/>
                </a:srgbClr>
              </a:solidFill>
              <a:prstDash val="solid"/>
            </a:ln>
            <a:effectLst/>
          </p:spPr>
          <p:txBody>
            <a:bodyPr rtlCol="0" anchor="ctr"/>
            <a:lstStyle/>
            <a:p>
              <a:pPr algn="ctr">
                <a:defRPr/>
              </a:pPr>
              <a:r>
                <a:rPr lang="en-US" kern="0" dirty="0">
                  <a:solidFill>
                    <a:sysClr val="windowText" lastClr="000000"/>
                  </a:solidFill>
                  <a:latin typeface="Calibri"/>
                </a:rPr>
                <a:t>View 1</a:t>
              </a:r>
            </a:p>
          </p:txBody>
        </p:sp>
        <p:sp>
          <p:nvSpPr>
            <p:cNvPr id="24" name="Rectangle 23"/>
            <p:cNvSpPr/>
            <p:nvPr/>
          </p:nvSpPr>
          <p:spPr>
            <a:xfrm>
              <a:off x="3037114" y="3009900"/>
              <a:ext cx="1600200" cy="571500"/>
            </a:xfrm>
            <a:prstGeom prst="rect">
              <a:avLst/>
            </a:prstGeom>
            <a:solidFill>
              <a:srgbClr val="FFFFFF"/>
            </a:solidFill>
            <a:ln w="19050" cap="flat" cmpd="sng" algn="ctr">
              <a:solidFill>
                <a:srgbClr val="727CA3">
                  <a:shade val="50000"/>
                </a:srgbClr>
              </a:solidFill>
              <a:prstDash val="solid"/>
            </a:ln>
            <a:effectLst/>
          </p:spPr>
          <p:txBody>
            <a:bodyPr rtlCol="0" anchor="ctr"/>
            <a:lstStyle/>
            <a:p>
              <a:pPr algn="ctr">
                <a:defRPr/>
              </a:pPr>
              <a:r>
                <a:rPr lang="en-US" kern="0" dirty="0">
                  <a:solidFill>
                    <a:sysClr val="windowText" lastClr="000000"/>
                  </a:solidFill>
                  <a:latin typeface="Calibri"/>
                </a:rPr>
                <a:t>View 2</a:t>
              </a:r>
            </a:p>
          </p:txBody>
        </p:sp>
        <p:sp>
          <p:nvSpPr>
            <p:cNvPr id="25" name="Rectangle 24"/>
            <p:cNvSpPr/>
            <p:nvPr/>
          </p:nvSpPr>
          <p:spPr>
            <a:xfrm>
              <a:off x="6019800" y="3004457"/>
              <a:ext cx="1600200" cy="571500"/>
            </a:xfrm>
            <a:prstGeom prst="rect">
              <a:avLst/>
            </a:prstGeom>
            <a:solidFill>
              <a:srgbClr val="FFFFFF"/>
            </a:solidFill>
            <a:ln w="19050" cap="flat" cmpd="sng" algn="ctr">
              <a:solidFill>
                <a:srgbClr val="727CA3">
                  <a:shade val="50000"/>
                </a:srgbClr>
              </a:solidFill>
              <a:prstDash val="solid"/>
            </a:ln>
            <a:effectLst/>
          </p:spPr>
          <p:txBody>
            <a:bodyPr rtlCol="0" anchor="ctr"/>
            <a:lstStyle/>
            <a:p>
              <a:pPr algn="ctr">
                <a:defRPr/>
              </a:pPr>
              <a:r>
                <a:rPr lang="en-US" kern="0" dirty="0">
                  <a:solidFill>
                    <a:sysClr val="windowText" lastClr="000000"/>
                  </a:solidFill>
                  <a:latin typeface="Calibri"/>
                </a:rPr>
                <a:t>View n</a:t>
              </a:r>
            </a:p>
          </p:txBody>
        </p:sp>
        <p:sp>
          <p:nvSpPr>
            <p:cNvPr id="26" name="Rectangle 25"/>
            <p:cNvSpPr/>
            <p:nvPr/>
          </p:nvSpPr>
          <p:spPr>
            <a:xfrm>
              <a:off x="5181600" y="3009900"/>
              <a:ext cx="647700" cy="571500"/>
            </a:xfrm>
            <a:prstGeom prst="rect">
              <a:avLst/>
            </a:prstGeom>
            <a:solidFill>
              <a:srgbClr val="464653">
                <a:lumMod val="40000"/>
                <a:lumOff val="60000"/>
              </a:srgbClr>
            </a:solidFill>
            <a:ln w="19050" cap="flat" cmpd="sng" algn="ctr">
              <a:noFill/>
              <a:prstDash val="solid"/>
            </a:ln>
            <a:effectLst/>
          </p:spPr>
          <p:txBody>
            <a:bodyPr rtlCol="0" anchor="ctr"/>
            <a:lstStyle/>
            <a:p>
              <a:pPr algn="ctr">
                <a:defRPr/>
              </a:pPr>
              <a:r>
                <a:rPr lang="en-US" sz="2400" b="1" kern="0" dirty="0">
                  <a:solidFill>
                    <a:sysClr val="windowText" lastClr="000000"/>
                  </a:solidFill>
                  <a:latin typeface="Calibri"/>
                </a:rPr>
                <a:t>….</a:t>
              </a:r>
            </a:p>
          </p:txBody>
        </p:sp>
        <p:sp>
          <p:nvSpPr>
            <p:cNvPr id="27" name="Rectangle 26"/>
            <p:cNvSpPr/>
            <p:nvPr/>
          </p:nvSpPr>
          <p:spPr>
            <a:xfrm>
              <a:off x="3657600" y="4114800"/>
              <a:ext cx="1992086" cy="685800"/>
            </a:xfrm>
            <a:prstGeom prst="rect">
              <a:avLst/>
            </a:prstGeom>
            <a:solidFill>
              <a:srgbClr val="464653">
                <a:lumMod val="40000"/>
                <a:lumOff val="60000"/>
              </a:srgbClr>
            </a:solidFill>
            <a:ln w="19050" cap="flat" cmpd="sng" algn="ctr">
              <a:solidFill>
                <a:srgbClr val="727CA3">
                  <a:shade val="50000"/>
                </a:srgbClr>
              </a:solidFill>
              <a:prstDash val="solid"/>
            </a:ln>
            <a:effectLst/>
          </p:spPr>
          <p:txBody>
            <a:bodyPr rtlCol="0" anchor="ctr"/>
            <a:lstStyle/>
            <a:p>
              <a:pPr algn="ctr">
                <a:defRPr/>
              </a:pPr>
              <a:r>
                <a:rPr lang="en-US" kern="0" dirty="0">
                  <a:solidFill>
                    <a:sysClr val="windowText" lastClr="000000"/>
                  </a:solidFill>
                  <a:latin typeface="Calibri"/>
                </a:rPr>
                <a:t>Logical View</a:t>
              </a:r>
            </a:p>
          </p:txBody>
        </p:sp>
        <p:sp>
          <p:nvSpPr>
            <p:cNvPr id="28" name="Rectangle 27"/>
            <p:cNvSpPr/>
            <p:nvPr/>
          </p:nvSpPr>
          <p:spPr>
            <a:xfrm>
              <a:off x="3646714" y="5181600"/>
              <a:ext cx="1992086" cy="685800"/>
            </a:xfrm>
            <a:prstGeom prst="rect">
              <a:avLst/>
            </a:prstGeom>
            <a:solidFill>
              <a:srgbClr val="464653">
                <a:lumMod val="40000"/>
                <a:lumOff val="60000"/>
              </a:srgbClr>
            </a:solidFill>
            <a:ln w="19050" cap="flat" cmpd="sng" algn="ctr">
              <a:solidFill>
                <a:srgbClr val="727CA3">
                  <a:shade val="50000"/>
                </a:srgbClr>
              </a:solidFill>
              <a:prstDash val="solid"/>
            </a:ln>
            <a:effectLst/>
          </p:spPr>
          <p:txBody>
            <a:bodyPr rtlCol="0" anchor="ctr"/>
            <a:lstStyle/>
            <a:p>
              <a:pPr algn="ctr">
                <a:defRPr/>
              </a:pPr>
              <a:r>
                <a:rPr lang="en-US" kern="0" dirty="0">
                  <a:solidFill>
                    <a:sysClr val="windowText" lastClr="000000"/>
                  </a:solidFill>
                  <a:latin typeface="Calibri"/>
                </a:rPr>
                <a:t>Physical View</a:t>
              </a:r>
            </a:p>
          </p:txBody>
        </p:sp>
      </p:grpSp>
    </p:spTree>
    <p:extLst>
      <p:ext uri="{BB962C8B-B14F-4D97-AF65-F5344CB8AC3E}">
        <p14:creationId xmlns:p14="http://schemas.microsoft.com/office/powerpoint/2010/main" val="32163522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The GROUP BY clause</a:t>
            </a:r>
          </a:p>
        </p:txBody>
      </p:sp>
      <p:sp>
        <p:nvSpPr>
          <p:cNvPr id="4" name="Content Placeholder 3"/>
          <p:cNvSpPr>
            <a:spLocks noGrp="1"/>
          </p:cNvSpPr>
          <p:nvPr>
            <p:ph idx="1"/>
          </p:nvPr>
        </p:nvSpPr>
        <p:spPr/>
        <p:txBody>
          <a:bodyPr/>
          <a:lstStyle/>
          <a:p>
            <a:pPr marL="0" indent="0">
              <a:buNone/>
            </a:pPr>
            <a:r>
              <a:rPr lang="en-US" dirty="0">
                <a:solidFill>
                  <a:srgbClr val="0000CC"/>
                </a:solidFill>
              </a:rPr>
              <a:t>SELECT</a:t>
            </a:r>
            <a:r>
              <a:rPr lang="en-US" dirty="0"/>
              <a:t>  deptno, </a:t>
            </a:r>
            <a:r>
              <a:rPr lang="en-US" dirty="0">
                <a:solidFill>
                  <a:srgbClr val="0000CC"/>
                </a:solidFill>
              </a:rPr>
              <a:t>sum</a:t>
            </a:r>
            <a:r>
              <a:rPr lang="en-US" dirty="0"/>
              <a:t> (sal) </a:t>
            </a:r>
          </a:p>
          <a:p>
            <a:pPr marL="0" indent="0">
              <a:buNone/>
            </a:pPr>
            <a:r>
              <a:rPr lang="en-US" dirty="0">
                <a:solidFill>
                  <a:srgbClr val="0000CC"/>
                </a:solidFill>
              </a:rPr>
              <a:t>FROM</a:t>
            </a:r>
            <a:r>
              <a:rPr lang="en-US" dirty="0"/>
              <a:t> emp</a:t>
            </a:r>
          </a:p>
          <a:p>
            <a:pPr marL="0" indent="0">
              <a:buNone/>
            </a:pPr>
            <a:r>
              <a:rPr lang="en-US" dirty="0">
                <a:solidFill>
                  <a:srgbClr val="0000CC"/>
                </a:solidFill>
              </a:rPr>
              <a:t>GROUP</a:t>
            </a:r>
            <a:r>
              <a:rPr lang="en-US" dirty="0"/>
              <a:t> </a:t>
            </a:r>
            <a:r>
              <a:rPr lang="en-US" dirty="0">
                <a:solidFill>
                  <a:srgbClr val="0000CC"/>
                </a:solidFill>
              </a:rPr>
              <a:t>BY</a:t>
            </a:r>
            <a:r>
              <a:rPr lang="en-US" dirty="0"/>
              <a:t> deptno;</a:t>
            </a:r>
          </a:p>
          <a:p>
            <a:pPr marL="0" indent="0">
              <a:buNone/>
            </a:pPr>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80</a:t>
            </a:fld>
            <a:endParaRPr lang="en-US"/>
          </a:p>
        </p:txBody>
      </p:sp>
    </p:spTree>
    <p:extLst>
      <p:ext uri="{BB962C8B-B14F-4D97-AF65-F5344CB8AC3E}">
        <p14:creationId xmlns:p14="http://schemas.microsoft.com/office/powerpoint/2010/main" val="28135805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The HAVING Clause</a:t>
            </a:r>
          </a:p>
        </p:txBody>
      </p:sp>
      <p:sp>
        <p:nvSpPr>
          <p:cNvPr id="4" name="Content Placeholder 3"/>
          <p:cNvSpPr>
            <a:spLocks noGrp="1"/>
          </p:cNvSpPr>
          <p:nvPr>
            <p:ph idx="1"/>
          </p:nvPr>
        </p:nvSpPr>
        <p:spPr/>
        <p:txBody>
          <a:bodyPr/>
          <a:lstStyle/>
          <a:p>
            <a:pPr marL="0" indent="0">
              <a:buNone/>
            </a:pPr>
            <a:r>
              <a:rPr lang="en-US" dirty="0">
                <a:solidFill>
                  <a:srgbClr val="0000CC"/>
                </a:solidFill>
              </a:rPr>
              <a:t>SELECT</a:t>
            </a:r>
            <a:r>
              <a:rPr lang="en-US" dirty="0"/>
              <a:t>  deptno, </a:t>
            </a:r>
            <a:r>
              <a:rPr lang="en-US" dirty="0">
                <a:solidFill>
                  <a:srgbClr val="0000CC"/>
                </a:solidFill>
              </a:rPr>
              <a:t>sum</a:t>
            </a:r>
            <a:r>
              <a:rPr lang="en-US" dirty="0"/>
              <a:t> (sal) </a:t>
            </a:r>
            <a:r>
              <a:rPr lang="en-US" dirty="0">
                <a:solidFill>
                  <a:srgbClr val="0000CC"/>
                </a:solidFill>
              </a:rPr>
              <a:t>FROM</a:t>
            </a:r>
            <a:r>
              <a:rPr lang="en-US" dirty="0"/>
              <a:t> emp</a:t>
            </a:r>
          </a:p>
          <a:p>
            <a:pPr marL="0" indent="0">
              <a:buNone/>
            </a:pPr>
            <a:r>
              <a:rPr lang="en-US" dirty="0">
                <a:solidFill>
                  <a:srgbClr val="0000CC"/>
                </a:solidFill>
              </a:rPr>
              <a:t>GROUP</a:t>
            </a:r>
            <a:r>
              <a:rPr lang="en-US" dirty="0"/>
              <a:t> </a:t>
            </a:r>
            <a:r>
              <a:rPr lang="en-US" dirty="0">
                <a:solidFill>
                  <a:srgbClr val="0000CC"/>
                </a:solidFill>
              </a:rPr>
              <a:t>BY</a:t>
            </a:r>
            <a:r>
              <a:rPr lang="en-US" dirty="0"/>
              <a:t> deptno</a:t>
            </a:r>
          </a:p>
          <a:p>
            <a:pPr marL="0" indent="0">
              <a:buNone/>
            </a:pPr>
            <a:r>
              <a:rPr lang="en-US" b="1" dirty="0">
                <a:solidFill>
                  <a:srgbClr val="0000CC"/>
                </a:solidFill>
              </a:rPr>
              <a:t>HAVING</a:t>
            </a:r>
            <a:r>
              <a:rPr lang="en-US" dirty="0"/>
              <a:t> </a:t>
            </a:r>
            <a:r>
              <a:rPr lang="en-US" dirty="0">
                <a:solidFill>
                  <a:srgbClr val="0000CC"/>
                </a:solidFill>
              </a:rPr>
              <a:t>sum</a:t>
            </a:r>
            <a:r>
              <a:rPr lang="en-US" dirty="0"/>
              <a:t> (sal) &gt; 7000;</a:t>
            </a:r>
          </a:p>
          <a:p>
            <a:endParaRPr lang="en-US" dirty="0"/>
          </a:p>
          <a:p>
            <a:pPr marL="0" indent="0">
              <a:buNone/>
            </a:pPr>
            <a:r>
              <a:rPr lang="en-US" dirty="0">
                <a:solidFill>
                  <a:srgbClr val="0000CC"/>
                </a:solidFill>
              </a:rPr>
              <a:t>SELECT</a:t>
            </a:r>
            <a:r>
              <a:rPr lang="en-US" dirty="0"/>
              <a:t>  deptno, </a:t>
            </a:r>
            <a:r>
              <a:rPr lang="en-US" dirty="0">
                <a:solidFill>
                  <a:srgbClr val="0000CC"/>
                </a:solidFill>
              </a:rPr>
              <a:t>sum</a:t>
            </a:r>
            <a:r>
              <a:rPr lang="en-US" dirty="0"/>
              <a:t> (sal) </a:t>
            </a:r>
          </a:p>
          <a:p>
            <a:pPr marL="0" indent="0">
              <a:buNone/>
            </a:pPr>
            <a:r>
              <a:rPr lang="en-US" dirty="0">
                <a:solidFill>
                  <a:srgbClr val="0000CC"/>
                </a:solidFill>
              </a:rPr>
              <a:t>FROM</a:t>
            </a:r>
            <a:r>
              <a:rPr lang="en-US" dirty="0"/>
              <a:t> emp</a:t>
            </a:r>
          </a:p>
          <a:p>
            <a:pPr marL="0" indent="0">
              <a:buNone/>
            </a:pPr>
            <a:r>
              <a:rPr lang="en-US" dirty="0">
                <a:solidFill>
                  <a:srgbClr val="0000CC"/>
                </a:solidFill>
              </a:rPr>
              <a:t>WHERE</a:t>
            </a:r>
            <a:r>
              <a:rPr lang="en-US" dirty="0"/>
              <a:t> deptno </a:t>
            </a:r>
            <a:r>
              <a:rPr lang="en-US" dirty="0">
                <a:solidFill>
                  <a:srgbClr val="0000CC"/>
                </a:solidFill>
              </a:rPr>
              <a:t>in</a:t>
            </a:r>
            <a:r>
              <a:rPr lang="en-US" dirty="0"/>
              <a:t> (10, 30)</a:t>
            </a:r>
          </a:p>
          <a:p>
            <a:pPr marL="0" indent="0">
              <a:buNone/>
            </a:pPr>
            <a:r>
              <a:rPr lang="en-US" dirty="0">
                <a:solidFill>
                  <a:srgbClr val="0000CC"/>
                </a:solidFill>
              </a:rPr>
              <a:t>GROUP</a:t>
            </a:r>
            <a:r>
              <a:rPr lang="en-US" dirty="0"/>
              <a:t> </a:t>
            </a:r>
            <a:r>
              <a:rPr lang="en-US" dirty="0">
                <a:solidFill>
                  <a:srgbClr val="0000CC"/>
                </a:solidFill>
              </a:rPr>
              <a:t>BY</a:t>
            </a:r>
            <a:r>
              <a:rPr lang="en-US" dirty="0"/>
              <a:t> deptno</a:t>
            </a:r>
          </a:p>
          <a:p>
            <a:pPr marL="0" indent="0">
              <a:buNone/>
            </a:pPr>
            <a:r>
              <a:rPr lang="en-US" b="1" dirty="0">
                <a:solidFill>
                  <a:srgbClr val="0000CC"/>
                </a:solidFill>
              </a:rPr>
              <a:t>HAVING</a:t>
            </a:r>
            <a:r>
              <a:rPr lang="en-US" dirty="0"/>
              <a:t> </a:t>
            </a:r>
            <a:r>
              <a:rPr lang="en-US" dirty="0">
                <a:solidFill>
                  <a:srgbClr val="0000CC"/>
                </a:solidFill>
              </a:rPr>
              <a:t>sum</a:t>
            </a:r>
            <a:r>
              <a:rPr lang="en-US" dirty="0"/>
              <a:t> (sal) &gt; 8000</a:t>
            </a:r>
          </a:p>
          <a:p>
            <a:pPr marL="0" indent="0">
              <a:buNone/>
            </a:pPr>
            <a:r>
              <a:rPr lang="en-US" dirty="0">
                <a:solidFill>
                  <a:srgbClr val="0000CC"/>
                </a:solidFill>
              </a:rPr>
              <a:t>ORDER</a:t>
            </a:r>
            <a:r>
              <a:rPr lang="en-US" dirty="0"/>
              <a:t> </a:t>
            </a:r>
            <a:r>
              <a:rPr lang="en-US" dirty="0">
                <a:solidFill>
                  <a:srgbClr val="0000CC"/>
                </a:solidFill>
              </a:rPr>
              <a:t>BY</a:t>
            </a:r>
            <a:r>
              <a:rPr lang="en-US" dirty="0"/>
              <a:t> </a:t>
            </a:r>
            <a:r>
              <a:rPr lang="en-US" dirty="0">
                <a:solidFill>
                  <a:srgbClr val="0000CC"/>
                </a:solidFill>
              </a:rPr>
              <a:t>sum</a:t>
            </a:r>
            <a:r>
              <a:rPr lang="en-US" dirty="0"/>
              <a:t> (sal) </a:t>
            </a:r>
            <a:r>
              <a:rPr lang="en-US" dirty="0">
                <a:solidFill>
                  <a:srgbClr val="0000CC"/>
                </a:solidFill>
              </a:rPr>
              <a:t>desc</a:t>
            </a:r>
            <a:r>
              <a:rPr lang="en-US" dirty="0"/>
              <a:t>;</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81</a:t>
            </a:fld>
            <a:endParaRPr lang="en-US"/>
          </a:p>
        </p:txBody>
      </p:sp>
    </p:spTree>
    <p:extLst>
      <p:ext uri="{BB962C8B-B14F-4D97-AF65-F5344CB8AC3E}">
        <p14:creationId xmlns:p14="http://schemas.microsoft.com/office/powerpoint/2010/main" val="9269844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a:t>Module 6: Creating Tables </a:t>
            </a:r>
          </a:p>
        </p:txBody>
      </p:sp>
      <p:sp>
        <p:nvSpPr>
          <p:cNvPr id="1980419" name="Rectangle 3"/>
          <p:cNvSpPr>
            <a:spLocks noGrp="1" noChangeArrowheads="1"/>
          </p:cNvSpPr>
          <p:nvPr>
            <p:ph idx="1"/>
          </p:nvPr>
        </p:nvSpPr>
        <p:spPr/>
        <p:txBody>
          <a:bodyPr/>
          <a:lstStyle/>
          <a:p>
            <a:r>
              <a:rPr lang="en-US" altLang="en-US" dirty="0"/>
              <a:t>Overview</a:t>
            </a:r>
          </a:p>
          <a:p>
            <a:pPr marL="548640" lvl="2">
              <a:spcBef>
                <a:spcPts val="600"/>
              </a:spcBef>
              <a:buClr>
                <a:schemeClr val="accent1"/>
              </a:buClr>
            </a:pPr>
            <a:r>
              <a:rPr lang="en-US" altLang="en-US" dirty="0"/>
              <a:t>Creating a Table </a:t>
            </a:r>
          </a:p>
          <a:p>
            <a:pPr marL="548640" lvl="2">
              <a:spcBef>
                <a:spcPts val="600"/>
              </a:spcBef>
              <a:buClr>
                <a:schemeClr val="accent1"/>
              </a:buClr>
            </a:pPr>
            <a:r>
              <a:rPr lang="en-US" altLang="en-US" dirty="0"/>
              <a:t>Data Types</a:t>
            </a:r>
          </a:p>
          <a:p>
            <a:pPr marL="0" indent="0">
              <a:lnSpc>
                <a:spcPct val="80000"/>
              </a:lnSpc>
              <a:buNone/>
            </a:pPr>
            <a:endParaRPr lang="en-US" altLang="en-US" sz="1400" dirty="0"/>
          </a:p>
        </p:txBody>
      </p:sp>
      <p:sp>
        <p:nvSpPr>
          <p:cNvPr id="3" name="Slide Number Placeholder 2"/>
          <p:cNvSpPr>
            <a:spLocks noGrp="1"/>
          </p:cNvSpPr>
          <p:nvPr>
            <p:ph type="sldNum" sz="quarter" idx="12"/>
          </p:nvPr>
        </p:nvSpPr>
        <p:spPr/>
        <p:txBody>
          <a:bodyPr/>
          <a:lstStyle/>
          <a:p>
            <a:fld id="{1E218C5A-AA56-4136-94E6-BAA98D2AAD9B}" type="slidenum">
              <a:rPr lang="en-US" smtClean="0"/>
              <a:t>82</a:t>
            </a:fld>
            <a:endParaRPr lang="en-US"/>
          </a:p>
        </p:txBody>
      </p:sp>
    </p:spTree>
    <p:extLst>
      <p:ext uri="{BB962C8B-B14F-4D97-AF65-F5344CB8AC3E}">
        <p14:creationId xmlns:p14="http://schemas.microsoft.com/office/powerpoint/2010/main" val="6927131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Creating Tables</a:t>
            </a:r>
          </a:p>
        </p:txBody>
      </p:sp>
      <p:sp>
        <p:nvSpPr>
          <p:cNvPr id="3" name="Slide Number Placeholder 2"/>
          <p:cNvSpPr>
            <a:spLocks noGrp="1"/>
          </p:cNvSpPr>
          <p:nvPr>
            <p:ph type="sldNum" sz="quarter" idx="12"/>
          </p:nvPr>
        </p:nvSpPr>
        <p:spPr/>
        <p:txBody>
          <a:bodyPr/>
          <a:lstStyle/>
          <a:p>
            <a:fld id="{1E218C5A-AA56-4136-94E6-BAA98D2AAD9B}" type="slidenum">
              <a:rPr lang="en-US" smtClean="0"/>
              <a:t>83</a:t>
            </a:fld>
            <a:endParaRPr lang="en-US"/>
          </a:p>
        </p:txBody>
      </p:sp>
      <p:sp>
        <p:nvSpPr>
          <p:cNvPr id="30723" name="Text Box 10"/>
          <p:cNvSpPr txBox="1">
            <a:spLocks noChangeArrowheads="1"/>
          </p:cNvSpPr>
          <p:nvPr/>
        </p:nvSpPr>
        <p:spPr bwMode="auto">
          <a:xfrm>
            <a:off x="1905000" y="2819400"/>
            <a:ext cx="8077200" cy="278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en-US" altLang="en-US" sz="2400" dirty="0">
              <a:latin typeface="Candara" panose="020E0502030303020204" pitchFamily="34" charset="0"/>
            </a:endParaRPr>
          </a:p>
          <a:p>
            <a:pPr eaLnBrk="1" hangingPunct="1"/>
            <a:r>
              <a:rPr lang="en-US" altLang="en-US" sz="2400" dirty="0">
                <a:solidFill>
                  <a:srgbClr val="0000CC"/>
                </a:solidFill>
                <a:latin typeface="Candara" panose="020E0502030303020204" pitchFamily="34" charset="0"/>
              </a:rPr>
              <a:t>CREATE</a:t>
            </a:r>
            <a:r>
              <a:rPr lang="en-US" altLang="en-US" sz="2400" b="1" dirty="0">
                <a:latin typeface="Candara" panose="020E0502030303020204" pitchFamily="34" charset="0"/>
              </a:rPr>
              <a:t> </a:t>
            </a:r>
            <a:r>
              <a:rPr lang="en-US" altLang="en-US" sz="2400" dirty="0">
                <a:solidFill>
                  <a:srgbClr val="0000CC"/>
                </a:solidFill>
                <a:latin typeface="Candara" panose="020E0502030303020204" pitchFamily="34" charset="0"/>
              </a:rPr>
              <a:t>TABLE </a:t>
            </a:r>
            <a:r>
              <a:rPr lang="en-US" altLang="en-US" sz="2400" dirty="0">
                <a:latin typeface="Candara" panose="020E0502030303020204" pitchFamily="34" charset="0"/>
              </a:rPr>
              <a:t>dept (</a:t>
            </a:r>
          </a:p>
          <a:p>
            <a:pPr eaLnBrk="1" hangingPunct="1"/>
            <a:r>
              <a:rPr lang="en-US" altLang="en-US" sz="2400" dirty="0">
                <a:latin typeface="Candara" panose="020E0502030303020204" pitchFamily="34" charset="0"/>
              </a:rPr>
              <a:t>	deptno varchar2 (4),</a:t>
            </a:r>
          </a:p>
          <a:p>
            <a:pPr eaLnBrk="1" hangingPunct="1"/>
            <a:r>
              <a:rPr lang="en-US" altLang="en-US" sz="2400" dirty="0">
                <a:latin typeface="Candara" panose="020E0502030303020204" pitchFamily="34" charset="0"/>
              </a:rPr>
              <a:t>	</a:t>
            </a:r>
            <a:r>
              <a:rPr lang="en-US" altLang="en-US" sz="2400" dirty="0" err="1">
                <a:latin typeface="Candara" panose="020E0502030303020204" pitchFamily="34" charset="0"/>
              </a:rPr>
              <a:t>dname</a:t>
            </a:r>
            <a:r>
              <a:rPr lang="en-US" altLang="en-US" sz="2400" dirty="0">
                <a:latin typeface="Candara" panose="020E0502030303020204" pitchFamily="34" charset="0"/>
              </a:rPr>
              <a:t> varchar2 (20),</a:t>
            </a:r>
          </a:p>
          <a:p>
            <a:pPr eaLnBrk="1" hangingPunct="1"/>
            <a:r>
              <a:rPr lang="en-US" altLang="en-US" sz="2400" dirty="0">
                <a:latin typeface="Candara" panose="020E0502030303020204" pitchFamily="34" charset="0"/>
              </a:rPr>
              <a:t>	</a:t>
            </a:r>
            <a:r>
              <a:rPr lang="en-US" altLang="en-US" sz="2400" dirty="0" err="1">
                <a:latin typeface="Candara" panose="020E0502030303020204" pitchFamily="34" charset="0"/>
              </a:rPr>
              <a:t>loc</a:t>
            </a:r>
            <a:r>
              <a:rPr lang="en-US" altLang="en-US" sz="2400" dirty="0">
                <a:latin typeface="Candara" panose="020E0502030303020204" pitchFamily="34" charset="0"/>
              </a:rPr>
              <a:t> varchar2(20) </a:t>
            </a:r>
          </a:p>
          <a:p>
            <a:pPr eaLnBrk="1" hangingPunct="1"/>
            <a:r>
              <a:rPr lang="en-US" altLang="en-US" sz="2400" dirty="0">
                <a:latin typeface="Candara" panose="020E0502030303020204" pitchFamily="34" charset="0"/>
              </a:rPr>
              <a:t>);</a:t>
            </a:r>
          </a:p>
          <a:p>
            <a:pPr algn="just" eaLnBrk="1" hangingPunct="1">
              <a:spcBef>
                <a:spcPct val="30000"/>
              </a:spcBef>
            </a:pPr>
            <a:endParaRPr lang="en-US" altLang="en-US" sz="2400" i="1" dirty="0">
              <a:latin typeface="Candara" panose="020E0502030303020204" pitchFamily="34" charset="0"/>
            </a:endParaRPr>
          </a:p>
        </p:txBody>
      </p:sp>
      <p:sp>
        <p:nvSpPr>
          <p:cNvPr id="30724" name="Text Box 11"/>
          <p:cNvSpPr txBox="1">
            <a:spLocks noChangeArrowheads="1"/>
          </p:cNvSpPr>
          <p:nvPr/>
        </p:nvSpPr>
        <p:spPr bwMode="auto">
          <a:xfrm>
            <a:off x="1981200" y="1454150"/>
            <a:ext cx="8153400" cy="831850"/>
          </a:xfrm>
          <a:prstGeom prst="rect">
            <a:avLst/>
          </a:prstGeom>
          <a:solidFill>
            <a:schemeClr val="accent2">
              <a:lumMod val="50000"/>
              <a:alpha val="39000"/>
            </a:schemeClr>
          </a:solidFill>
          <a:ln w="9525">
            <a:noFill/>
            <a:miter lim="800000"/>
            <a:headEnd/>
            <a:tailEnd/>
          </a:ln>
          <a:effec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altLang="en-US" sz="2400" dirty="0">
                <a:latin typeface="Candara" panose="020E0502030303020204" pitchFamily="34" charset="0"/>
              </a:rPr>
              <a:t>CREATE TABLE </a:t>
            </a:r>
            <a:r>
              <a:rPr lang="en-US" altLang="en-US" sz="2400" dirty="0" err="1">
                <a:latin typeface="Candara" panose="020E0502030303020204" pitchFamily="34" charset="0"/>
              </a:rPr>
              <a:t>tablename</a:t>
            </a:r>
            <a:r>
              <a:rPr lang="en-US" altLang="en-US" sz="2400" dirty="0">
                <a:latin typeface="Candara" panose="020E0502030303020204" pitchFamily="34" charset="0"/>
              </a:rPr>
              <a:t> (</a:t>
            </a:r>
          </a:p>
          <a:p>
            <a:pPr eaLnBrk="1" hangingPunct="1"/>
            <a:r>
              <a:rPr lang="en-US" altLang="en-US" sz="2400" dirty="0">
                <a:latin typeface="Candara" panose="020E0502030303020204" pitchFamily="34" charset="0"/>
              </a:rPr>
              <a:t>		column-name data-type [other clauses]... );</a:t>
            </a:r>
          </a:p>
        </p:txBody>
      </p:sp>
    </p:spTree>
    <p:extLst>
      <p:ext uri="{BB962C8B-B14F-4D97-AF65-F5344CB8AC3E}">
        <p14:creationId xmlns:p14="http://schemas.microsoft.com/office/powerpoint/2010/main" val="11967108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Data Types</a:t>
            </a:r>
          </a:p>
        </p:txBody>
      </p:sp>
      <p:graphicFrame>
        <p:nvGraphicFramePr>
          <p:cNvPr id="822467" name="Group 195"/>
          <p:cNvGraphicFramePr>
            <a:graphicFrameLocks noGrp="1"/>
          </p:cNvGraphicFramePr>
          <p:nvPr>
            <p:ph type="tbl" idx="1"/>
            <p:extLst>
              <p:ext uri="{D42A27DB-BD31-4B8C-83A1-F6EECF244321}">
                <p14:modId xmlns:p14="http://schemas.microsoft.com/office/powerpoint/2010/main" val="378981909"/>
              </p:ext>
            </p:extLst>
          </p:nvPr>
        </p:nvGraphicFramePr>
        <p:xfrm>
          <a:off x="2057400" y="1454016"/>
          <a:ext cx="8077200" cy="4579126"/>
        </p:xfrm>
        <a:graphic>
          <a:graphicData uri="http://schemas.openxmlformats.org/drawingml/2006/table">
            <a:tbl>
              <a:tblPr/>
              <a:tblGrid>
                <a:gridCol w="1600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66073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ndara" panose="020E0502030303020204" pitchFamily="34" charset="0"/>
                          <a:cs typeface="Times New Roman" pitchFamily="18" charset="0"/>
                        </a:rPr>
                        <a:t>Data Type</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ndara" panose="020E0502030303020204" pitchFamily="34" charset="0"/>
                          <a:cs typeface="Times New Roman" pitchFamily="18" charset="0"/>
                        </a:rPr>
                        <a:t>Description</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ndara" panose="020E0502030303020204" pitchFamily="34" charset="0"/>
                          <a:cs typeface="Times New Roman" pitchFamily="18" charset="0"/>
                        </a:rPr>
                        <a:t>Example</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22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char (n)</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Fixed-length character data. Max 2000 bytes</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deptno char (4)</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4726">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varchar (n)</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Variable-length character data. Max 4000 bytes</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deptno varchar2 (4)</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9679">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varchar2 (n)</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Variable-length character data. Max size is 4000 bytes</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deptno </a:t>
                      </a:r>
                      <a:r>
                        <a:rPr kumimoji="0" lang="en-US" altLang="en-US" sz="1800" b="0" i="0" u="none" strike="noStrike" cap="none" normalizeH="0" baseline="0" dirty="0" err="1">
                          <a:ln>
                            <a:noFill/>
                          </a:ln>
                          <a:solidFill>
                            <a:schemeClr val="tx1"/>
                          </a:solidFill>
                          <a:effectLst/>
                          <a:latin typeface="Candara" panose="020E0502030303020204" pitchFamily="34" charset="0"/>
                          <a:cs typeface="Times New Roman" pitchFamily="18" charset="0"/>
                        </a:rPr>
                        <a:t>varchar</a:t>
                      </a: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 (4)</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1739">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number (p, s)</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Numeric data, ‘p’ is the total length and “s” is the number of decimal places. </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reading number (5, 2). Maximum value: 99.99</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9484">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Date</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Date and time. Range is 01/01/4712 BC to 31/12/4712 AD.</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hiredate date</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4"/>
          </p:nvPr>
        </p:nvSpPr>
        <p:spPr/>
        <p:txBody>
          <a:bodyPr/>
          <a:lstStyle/>
          <a:p>
            <a:fld id="{1E218C5A-AA56-4136-94E6-BAA98D2AAD9B}" type="slidenum">
              <a:rPr lang="en-US" smtClean="0"/>
              <a:t>84</a:t>
            </a:fld>
            <a:endParaRPr lang="en-US"/>
          </a:p>
        </p:txBody>
      </p:sp>
    </p:spTree>
    <p:extLst>
      <p:ext uri="{BB962C8B-B14F-4D97-AF65-F5344CB8AC3E}">
        <p14:creationId xmlns:p14="http://schemas.microsoft.com/office/powerpoint/2010/main" val="1416899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8"/>
          <p:cNvSpPr>
            <a:spLocks noGrp="1" noChangeArrowheads="1"/>
          </p:cNvSpPr>
          <p:nvPr>
            <p:ph type="title"/>
          </p:nvPr>
        </p:nvSpPr>
        <p:spPr/>
        <p:txBody>
          <a:bodyPr/>
          <a:lstStyle/>
          <a:p>
            <a:pPr eaLnBrk="1" hangingPunct="1"/>
            <a:r>
              <a:rPr lang="en-US" altLang="en-US"/>
              <a:t>Data Types</a:t>
            </a:r>
          </a:p>
        </p:txBody>
      </p:sp>
      <p:graphicFrame>
        <p:nvGraphicFramePr>
          <p:cNvPr id="2068542" name="Group 62"/>
          <p:cNvGraphicFramePr>
            <a:graphicFrameLocks noGrp="1"/>
          </p:cNvGraphicFramePr>
          <p:nvPr>
            <p:ph idx="1"/>
            <p:extLst>
              <p:ext uri="{D42A27DB-BD31-4B8C-83A1-F6EECF244321}">
                <p14:modId xmlns:p14="http://schemas.microsoft.com/office/powerpoint/2010/main" val="4160854561"/>
              </p:ext>
            </p:extLst>
          </p:nvPr>
        </p:nvGraphicFramePr>
        <p:xfrm>
          <a:off x="1981200" y="1295402"/>
          <a:ext cx="8229600" cy="4876799"/>
        </p:xfrm>
        <a:graphic>
          <a:graphicData uri="http://schemas.openxmlformats.org/drawingml/2006/table">
            <a:tbl>
              <a:tblPr/>
              <a:tblGrid>
                <a:gridCol w="1319842">
                  <a:extLst>
                    <a:ext uri="{9D8B030D-6E8A-4147-A177-3AD203B41FA5}">
                      <a16:colId xmlns:a16="http://schemas.microsoft.com/office/drawing/2014/main" val="20000"/>
                    </a:ext>
                  </a:extLst>
                </a:gridCol>
                <a:gridCol w="4580626">
                  <a:extLst>
                    <a:ext uri="{9D8B030D-6E8A-4147-A177-3AD203B41FA5}">
                      <a16:colId xmlns:a16="http://schemas.microsoft.com/office/drawing/2014/main" val="20001"/>
                    </a:ext>
                  </a:extLst>
                </a:gridCol>
                <a:gridCol w="2329132">
                  <a:extLst>
                    <a:ext uri="{9D8B030D-6E8A-4147-A177-3AD203B41FA5}">
                      <a16:colId xmlns:a16="http://schemas.microsoft.com/office/drawing/2014/main" val="20002"/>
                    </a:ext>
                  </a:extLst>
                </a:gridCol>
              </a:tblGrid>
              <a:tr h="654071">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ndara" panose="020E0502030303020204" pitchFamily="34" charset="0"/>
                          <a:cs typeface="Times New Roman" pitchFamily="18" charset="0"/>
                        </a:rPr>
                        <a:t>Data Type</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ndara" panose="020E0502030303020204" pitchFamily="34" charset="0"/>
                          <a:cs typeface="Times New Roman" pitchFamily="18" charset="0"/>
                        </a:rPr>
                        <a:t>Description</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ndara" panose="020E0502030303020204" pitchFamily="34" charset="0"/>
                          <a:cs typeface="Times New Roman" pitchFamily="18" charset="0"/>
                        </a:rPr>
                        <a:t>Example</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392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long </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Variable-length character data. Max 2 GB </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remarks long </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392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raw (n)</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Binary format data. Max size 2000 bytes</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esc_seqraw (15)</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616">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Long raw </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Same as raw, but maximum size is 2 GB.</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picture long raw </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09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BLOB</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Stores binary large objects up to 4GB</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616">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CLOB</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Stores character large objects up to 4GB.</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33154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ndara" panose="020E0502030303020204" pitchFamily="34" charset="0"/>
                          <a:cs typeface="Times New Roman" pitchFamily="18" charset="0"/>
                        </a:rPr>
                        <a:t>BFILE</a:t>
                      </a:r>
                      <a:endParaRPr kumimoji="0" lang="en-US" altLang="en-US" sz="1800" b="0" i="0" u="none" strike="noStrike" cap="none" normalizeH="0" baseline="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ndara" panose="020E0502030303020204" pitchFamily="34" charset="0"/>
                          <a:cs typeface="Times New Roman" pitchFamily="18" charset="0"/>
                        </a:rPr>
                        <a:t>Enables access to binary file LOBs that are stored in the file system outside the Oracle database. Maximum file size up to 4GB.</a:t>
                      </a: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1E218C5A-AA56-4136-94E6-BAA98D2AAD9B}" type="slidenum">
              <a:rPr lang="en-US" smtClean="0"/>
              <a:t>85</a:t>
            </a:fld>
            <a:endParaRPr lang="en-US"/>
          </a:p>
        </p:txBody>
      </p:sp>
    </p:spTree>
    <p:extLst>
      <p:ext uri="{BB962C8B-B14F-4D97-AF65-F5344CB8AC3E}">
        <p14:creationId xmlns:p14="http://schemas.microsoft.com/office/powerpoint/2010/main" val="24879587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altLang="en-US" dirty="0"/>
              <a:t>Module 7: Inserting, Modifying &amp; Deleting Data</a:t>
            </a:r>
            <a:r>
              <a:rPr lang="en-US" altLang="en-US" sz="2800" dirty="0"/>
              <a:t> </a:t>
            </a:r>
          </a:p>
        </p:txBody>
      </p:sp>
      <p:sp>
        <p:nvSpPr>
          <p:cNvPr id="4" name="Content Placeholder 3"/>
          <p:cNvSpPr>
            <a:spLocks noGrp="1"/>
          </p:cNvSpPr>
          <p:nvPr>
            <p:ph idx="1"/>
          </p:nvPr>
        </p:nvSpPr>
        <p:spPr/>
        <p:txBody>
          <a:bodyPr/>
          <a:lstStyle/>
          <a:p>
            <a:r>
              <a:rPr lang="en-US" dirty="0"/>
              <a:t> Overview</a:t>
            </a:r>
          </a:p>
          <a:p>
            <a:pPr lvl="1"/>
            <a:r>
              <a:rPr lang="en-US" dirty="0"/>
              <a:t>Inserting Data into a Table</a:t>
            </a:r>
          </a:p>
          <a:p>
            <a:pPr lvl="1"/>
            <a:r>
              <a:rPr lang="en-US" dirty="0"/>
              <a:t>Inserting Data into a Table using Sub query</a:t>
            </a:r>
          </a:p>
          <a:p>
            <a:pPr lvl="1"/>
            <a:r>
              <a:rPr lang="en-US" dirty="0"/>
              <a:t>Modifying Data in a Table</a:t>
            </a:r>
          </a:p>
          <a:p>
            <a:pPr lvl="1"/>
            <a:r>
              <a:rPr lang="en-US" dirty="0"/>
              <a:t>Deleting Data from a Table</a:t>
            </a:r>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86</a:t>
            </a:fld>
            <a:endParaRPr lang="en-US"/>
          </a:p>
        </p:txBody>
      </p:sp>
    </p:spTree>
    <p:extLst>
      <p:ext uri="{BB962C8B-B14F-4D97-AF65-F5344CB8AC3E}">
        <p14:creationId xmlns:p14="http://schemas.microsoft.com/office/powerpoint/2010/main" val="16233485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Inserting Data into a Table</a:t>
            </a:r>
          </a:p>
        </p:txBody>
      </p:sp>
      <p:sp>
        <p:nvSpPr>
          <p:cNvPr id="5" name="Content Placeholder 4"/>
          <p:cNvSpPr>
            <a:spLocks noGrp="1"/>
          </p:cNvSpPr>
          <p:nvPr>
            <p:ph idx="1"/>
          </p:nvPr>
        </p:nvSpPr>
        <p:spPr>
          <a:xfrm>
            <a:off x="1981200" y="1219200"/>
            <a:ext cx="8229600" cy="2209800"/>
          </a:xfrm>
        </p:spPr>
        <p:txBody>
          <a:bodyPr>
            <a:normAutofit fontScale="92500" lnSpcReduction="20000"/>
          </a:bodyPr>
          <a:lstStyle/>
          <a:p>
            <a:pPr marL="0" indent="0">
              <a:spcBef>
                <a:spcPct val="50000"/>
              </a:spcBef>
              <a:buNone/>
            </a:pPr>
            <a:r>
              <a:rPr lang="en-US" altLang="en-US" sz="3600" dirty="0">
                <a:solidFill>
                  <a:srgbClr val="0000CC"/>
                </a:solidFill>
              </a:rPr>
              <a:t>desc</a:t>
            </a:r>
            <a:r>
              <a:rPr lang="en-US" altLang="en-US" sz="3600" dirty="0"/>
              <a:t> dept;</a:t>
            </a:r>
          </a:p>
          <a:p>
            <a:pPr marL="0" indent="0">
              <a:lnSpc>
                <a:spcPct val="120000"/>
              </a:lnSpc>
              <a:buNone/>
            </a:pPr>
            <a:r>
              <a:rPr lang="en-US" altLang="en-US" dirty="0"/>
              <a:t>Name			Null?		Type</a:t>
            </a:r>
          </a:p>
          <a:p>
            <a:pPr marL="0" indent="0">
              <a:buNone/>
            </a:pPr>
            <a:r>
              <a:rPr lang="en-US" altLang="en-US" dirty="0"/>
              <a:t>-------------			---------------------	------------------</a:t>
            </a:r>
          </a:p>
          <a:p>
            <a:pPr marL="0" indent="0">
              <a:buNone/>
            </a:pPr>
            <a:r>
              <a:rPr lang="en-US" altLang="en-US" dirty="0"/>
              <a:t>DEPTNO			NOT NULL       VARCHAR2(4)</a:t>
            </a:r>
          </a:p>
          <a:p>
            <a:pPr marL="0" indent="0">
              <a:buNone/>
            </a:pPr>
            <a:r>
              <a:rPr lang="en-US" altLang="en-US" dirty="0"/>
              <a:t>DNAME			NOT NULL       VARCHAR2(20)</a:t>
            </a:r>
          </a:p>
          <a:p>
            <a:pPr marL="0" indent="0">
              <a:buNone/>
            </a:pPr>
            <a:r>
              <a:rPr lang="en-US" altLang="en-US" dirty="0"/>
              <a:t>LOC			NOT NULL         VARCHAR2(20) 	</a:t>
            </a:r>
            <a:endParaRPr lang="en-US" altLang="en-US" sz="3600"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87</a:t>
            </a:fld>
            <a:endParaRPr lang="en-US"/>
          </a:p>
        </p:txBody>
      </p:sp>
      <p:sp>
        <p:nvSpPr>
          <p:cNvPr id="35844" name="Text Box 355"/>
          <p:cNvSpPr txBox="1">
            <a:spLocks noChangeArrowheads="1"/>
          </p:cNvSpPr>
          <p:nvPr/>
        </p:nvSpPr>
        <p:spPr bwMode="auto">
          <a:xfrm>
            <a:off x="2057400" y="3571876"/>
            <a:ext cx="7696200" cy="466725"/>
          </a:xfrm>
          <a:prstGeom prst="rect">
            <a:avLst/>
          </a:prstGeom>
          <a:solidFill>
            <a:schemeClr val="accent2">
              <a:lumMod val="50000"/>
              <a:alpha val="34000"/>
            </a:schemeClr>
          </a:solidFill>
          <a:ln w="9525">
            <a:solidFill>
              <a:schemeClr val="tx1"/>
            </a:solidFill>
            <a:miter lim="800000"/>
            <a:headEnd/>
            <a:tailEnd/>
          </a:ln>
          <a:effec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altLang="en-US" sz="2400" dirty="0"/>
              <a:t>INSERT INTO table-name VALUES (value1, value2, ...);</a:t>
            </a:r>
          </a:p>
        </p:txBody>
      </p:sp>
      <p:sp>
        <p:nvSpPr>
          <p:cNvPr id="6" name="Rectangle 5"/>
          <p:cNvSpPr/>
          <p:nvPr/>
        </p:nvSpPr>
        <p:spPr>
          <a:xfrm>
            <a:off x="2057400" y="4114800"/>
            <a:ext cx="7696200" cy="1902059"/>
          </a:xfrm>
          <a:prstGeom prst="rect">
            <a:avLst/>
          </a:prstGeom>
        </p:spPr>
        <p:txBody>
          <a:bodyPr wrap="square">
            <a:spAutoFit/>
          </a:bodyPr>
          <a:lstStyle/>
          <a:p>
            <a:pPr algn="just">
              <a:spcBef>
                <a:spcPct val="30000"/>
              </a:spcBef>
            </a:pPr>
            <a:r>
              <a:rPr lang="en-US" altLang="en-US" sz="2400" dirty="0">
                <a:solidFill>
                  <a:srgbClr val="0000CC"/>
                </a:solidFill>
              </a:rPr>
              <a:t>INSERT</a:t>
            </a:r>
            <a:r>
              <a:rPr lang="en-US" altLang="en-US" sz="2400" dirty="0"/>
              <a:t> </a:t>
            </a:r>
            <a:r>
              <a:rPr lang="en-US" altLang="en-US" sz="2400" dirty="0">
                <a:solidFill>
                  <a:srgbClr val="0000CC"/>
                </a:solidFill>
              </a:rPr>
              <a:t>INTO</a:t>
            </a:r>
            <a:r>
              <a:rPr lang="en-US" altLang="en-US" sz="2400" dirty="0"/>
              <a:t> DEPT </a:t>
            </a:r>
            <a:r>
              <a:rPr lang="en-US" altLang="en-US" sz="2400" dirty="0">
                <a:solidFill>
                  <a:srgbClr val="0000CC"/>
                </a:solidFill>
              </a:rPr>
              <a:t>VALUES</a:t>
            </a:r>
            <a:r>
              <a:rPr lang="en-US" altLang="en-US" sz="2400" dirty="0"/>
              <a:t> (10,'ACCOUNTING','NEW YORK');</a:t>
            </a:r>
          </a:p>
          <a:p>
            <a:pPr algn="just">
              <a:spcBef>
                <a:spcPct val="30000"/>
              </a:spcBef>
            </a:pPr>
            <a:r>
              <a:rPr lang="en-US" altLang="en-US" sz="2400" dirty="0">
                <a:solidFill>
                  <a:srgbClr val="0000CC"/>
                </a:solidFill>
              </a:rPr>
              <a:t>INSERT</a:t>
            </a:r>
            <a:r>
              <a:rPr lang="en-US" altLang="en-US" sz="2400" dirty="0"/>
              <a:t> </a:t>
            </a:r>
            <a:r>
              <a:rPr lang="en-US" altLang="en-US" sz="2400" dirty="0">
                <a:solidFill>
                  <a:srgbClr val="0000CC"/>
                </a:solidFill>
              </a:rPr>
              <a:t>INTO</a:t>
            </a:r>
            <a:r>
              <a:rPr lang="en-US" altLang="en-US" sz="2400" dirty="0"/>
              <a:t> DEPT </a:t>
            </a:r>
            <a:r>
              <a:rPr lang="en-US" altLang="en-US" sz="2400" dirty="0">
                <a:solidFill>
                  <a:srgbClr val="0000CC"/>
                </a:solidFill>
              </a:rPr>
              <a:t>VALUES</a:t>
            </a:r>
            <a:r>
              <a:rPr lang="en-US" altLang="en-US" sz="2400" dirty="0"/>
              <a:t> (20,'RESEARCH','DALLAS');</a:t>
            </a:r>
          </a:p>
          <a:p>
            <a:pPr algn="just">
              <a:spcBef>
                <a:spcPct val="30000"/>
              </a:spcBef>
            </a:pPr>
            <a:r>
              <a:rPr lang="en-US" altLang="en-US" sz="2400" dirty="0">
                <a:solidFill>
                  <a:srgbClr val="0000CC"/>
                </a:solidFill>
              </a:rPr>
              <a:t>INSERT</a:t>
            </a:r>
            <a:r>
              <a:rPr lang="en-US" altLang="en-US" sz="2400" dirty="0"/>
              <a:t> </a:t>
            </a:r>
            <a:r>
              <a:rPr lang="en-US" altLang="en-US" sz="2400" dirty="0">
                <a:solidFill>
                  <a:srgbClr val="0000CC"/>
                </a:solidFill>
              </a:rPr>
              <a:t>INTO</a:t>
            </a:r>
            <a:r>
              <a:rPr lang="en-US" altLang="en-US" sz="2400" dirty="0"/>
              <a:t> DEPT </a:t>
            </a:r>
            <a:r>
              <a:rPr lang="en-US" altLang="en-US" sz="2400" dirty="0">
                <a:solidFill>
                  <a:srgbClr val="0000CC"/>
                </a:solidFill>
              </a:rPr>
              <a:t>VALUES</a:t>
            </a:r>
            <a:r>
              <a:rPr lang="en-US" altLang="en-US" sz="2400" dirty="0"/>
              <a:t> (30,'SALES','CHICAGO');</a:t>
            </a:r>
          </a:p>
          <a:p>
            <a:pPr algn="just">
              <a:spcBef>
                <a:spcPct val="30000"/>
              </a:spcBef>
            </a:pPr>
            <a:r>
              <a:rPr lang="en-US" altLang="en-US" sz="2400" dirty="0">
                <a:solidFill>
                  <a:srgbClr val="0000CC"/>
                </a:solidFill>
              </a:rPr>
              <a:t>INSERT</a:t>
            </a:r>
            <a:r>
              <a:rPr lang="en-US" altLang="en-US" sz="2400" dirty="0"/>
              <a:t> </a:t>
            </a:r>
            <a:r>
              <a:rPr lang="en-US" altLang="en-US" sz="2400" dirty="0">
                <a:solidFill>
                  <a:srgbClr val="0000CC"/>
                </a:solidFill>
              </a:rPr>
              <a:t>INTO</a:t>
            </a:r>
            <a:r>
              <a:rPr lang="en-US" altLang="en-US" sz="2400" dirty="0"/>
              <a:t> DEPT </a:t>
            </a:r>
            <a:r>
              <a:rPr lang="en-US" altLang="en-US" sz="2400" dirty="0">
                <a:solidFill>
                  <a:srgbClr val="0000CC"/>
                </a:solidFill>
              </a:rPr>
              <a:t>VALUES</a:t>
            </a:r>
            <a:r>
              <a:rPr lang="en-US" altLang="en-US" sz="2400" dirty="0"/>
              <a:t> (40,'OPERATIONS','BOSTON');</a:t>
            </a:r>
          </a:p>
        </p:txBody>
      </p:sp>
    </p:spTree>
    <p:extLst>
      <p:ext uri="{BB962C8B-B14F-4D97-AF65-F5344CB8AC3E}">
        <p14:creationId xmlns:p14="http://schemas.microsoft.com/office/powerpoint/2010/main" val="4193092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t>Customized Insertion</a:t>
            </a:r>
          </a:p>
        </p:txBody>
      </p:sp>
      <p:sp>
        <p:nvSpPr>
          <p:cNvPr id="4" name="Content Placeholder 3"/>
          <p:cNvSpPr>
            <a:spLocks noGrp="1"/>
          </p:cNvSpPr>
          <p:nvPr>
            <p:ph idx="1"/>
          </p:nvPr>
        </p:nvSpPr>
        <p:spPr/>
        <p:txBody>
          <a:bodyPr/>
          <a:lstStyle/>
          <a:p>
            <a:pPr marL="0" indent="0">
              <a:buNone/>
            </a:pPr>
            <a:r>
              <a:rPr lang="en-US" dirty="0">
                <a:solidFill>
                  <a:srgbClr val="0000CC"/>
                </a:solidFill>
              </a:rPr>
              <a:t>INSERT</a:t>
            </a:r>
            <a:r>
              <a:rPr lang="en-US" dirty="0"/>
              <a:t> </a:t>
            </a:r>
            <a:r>
              <a:rPr lang="en-US" dirty="0">
                <a:solidFill>
                  <a:srgbClr val="0000CC"/>
                </a:solidFill>
              </a:rPr>
              <a:t>INTO</a:t>
            </a:r>
            <a:r>
              <a:rPr lang="en-US" dirty="0"/>
              <a:t> emp (empno, sal, ename) </a:t>
            </a:r>
            <a:r>
              <a:rPr lang="en-US" dirty="0">
                <a:solidFill>
                  <a:srgbClr val="0000CC"/>
                </a:solidFill>
              </a:rPr>
              <a:t>VALUES(1051</a:t>
            </a:r>
            <a:r>
              <a:rPr lang="en-US" dirty="0"/>
              <a:t>, 5000, 'Sunil');</a:t>
            </a:r>
          </a:p>
          <a:p>
            <a:pPr marL="0" indent="0">
              <a:buNone/>
            </a:pPr>
            <a:endParaRPr lang="en-US" dirty="0"/>
          </a:p>
          <a:p>
            <a:pPr marL="0" indent="0">
              <a:buNone/>
            </a:pPr>
            <a:r>
              <a:rPr lang="en-US" dirty="0">
                <a:solidFill>
                  <a:srgbClr val="0000CC"/>
                </a:solidFill>
              </a:rPr>
              <a:t>INSERT</a:t>
            </a:r>
            <a:r>
              <a:rPr lang="en-US" dirty="0"/>
              <a:t> </a:t>
            </a:r>
            <a:r>
              <a:rPr lang="en-US" dirty="0">
                <a:solidFill>
                  <a:srgbClr val="0000CC"/>
                </a:solidFill>
              </a:rPr>
              <a:t>INTO</a:t>
            </a:r>
            <a:r>
              <a:rPr lang="en-US" dirty="0"/>
              <a:t> RESEARCH_EMP</a:t>
            </a:r>
          </a:p>
          <a:p>
            <a:pPr marL="0" indent="0">
              <a:buNone/>
            </a:pPr>
            <a:r>
              <a:rPr lang="en-US" dirty="0">
                <a:solidFill>
                  <a:srgbClr val="0000CC"/>
                </a:solidFill>
              </a:rPr>
              <a:t>SELECT</a:t>
            </a:r>
            <a:r>
              <a:rPr lang="en-US" dirty="0"/>
              <a:t>  * </a:t>
            </a:r>
            <a:r>
              <a:rPr lang="en-US" dirty="0">
                <a:solidFill>
                  <a:srgbClr val="0000CC"/>
                </a:solidFill>
              </a:rPr>
              <a:t>FROM</a:t>
            </a:r>
            <a:r>
              <a:rPr lang="en-US" dirty="0"/>
              <a:t>  employee </a:t>
            </a:r>
            <a:r>
              <a:rPr lang="en-US" dirty="0">
                <a:solidFill>
                  <a:srgbClr val="0000CC"/>
                </a:solidFill>
              </a:rPr>
              <a:t>WHERE</a:t>
            </a:r>
            <a:r>
              <a:rPr lang="en-US" dirty="0"/>
              <a:t> deptno=20;</a:t>
            </a:r>
          </a:p>
          <a:p>
            <a:pPr marL="0" indent="0">
              <a:buNone/>
            </a:pPr>
            <a:endParaRPr lang="en-US" dirty="0"/>
          </a:p>
          <a:p>
            <a:pPr marL="0" indent="0">
              <a:buNone/>
            </a:pPr>
            <a:r>
              <a:rPr lang="en-US" dirty="0">
                <a:solidFill>
                  <a:srgbClr val="0000CC"/>
                </a:solidFill>
              </a:rPr>
              <a:t>Create</a:t>
            </a:r>
            <a:r>
              <a:rPr lang="en-US" dirty="0"/>
              <a:t> </a:t>
            </a:r>
            <a:r>
              <a:rPr lang="en-US" dirty="0">
                <a:solidFill>
                  <a:srgbClr val="0000CC"/>
                </a:solidFill>
              </a:rPr>
              <a:t>table</a:t>
            </a:r>
            <a:r>
              <a:rPr lang="en-US" dirty="0"/>
              <a:t> RESEARCH_EMP</a:t>
            </a:r>
          </a:p>
          <a:p>
            <a:pPr marL="0" indent="0">
              <a:buNone/>
            </a:pPr>
            <a:r>
              <a:rPr lang="en-US" dirty="0">
                <a:solidFill>
                  <a:srgbClr val="0000CC"/>
                </a:solidFill>
              </a:rPr>
              <a:t>As</a:t>
            </a:r>
          </a:p>
          <a:p>
            <a:pPr marL="0" indent="0">
              <a:buNone/>
            </a:pPr>
            <a:r>
              <a:rPr lang="en-US" dirty="0">
                <a:solidFill>
                  <a:srgbClr val="0000CC"/>
                </a:solidFill>
              </a:rPr>
              <a:t>SELECT</a:t>
            </a:r>
            <a:r>
              <a:rPr lang="en-US" dirty="0"/>
              <a:t>  * </a:t>
            </a:r>
            <a:r>
              <a:rPr lang="en-US" dirty="0">
                <a:solidFill>
                  <a:srgbClr val="0000CC"/>
                </a:solidFill>
              </a:rPr>
              <a:t>FROM</a:t>
            </a:r>
            <a:r>
              <a:rPr lang="en-US" dirty="0"/>
              <a:t>  employee </a:t>
            </a:r>
            <a:r>
              <a:rPr lang="en-US" dirty="0">
                <a:solidFill>
                  <a:srgbClr val="0000CC"/>
                </a:solidFill>
              </a:rPr>
              <a:t>WHERE</a:t>
            </a:r>
            <a:r>
              <a:rPr lang="en-US" dirty="0"/>
              <a:t> deptno=20;</a:t>
            </a:r>
          </a:p>
          <a:p>
            <a:pPr marL="0" indent="0">
              <a:buNone/>
            </a:pPr>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88</a:t>
            </a:fld>
            <a:endParaRPr lang="en-US"/>
          </a:p>
        </p:txBody>
      </p:sp>
    </p:spTree>
    <p:extLst>
      <p:ext uri="{BB962C8B-B14F-4D97-AF65-F5344CB8AC3E}">
        <p14:creationId xmlns:p14="http://schemas.microsoft.com/office/powerpoint/2010/main" val="14627312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Modifying and Deleting Data</a:t>
            </a:r>
          </a:p>
        </p:txBody>
      </p:sp>
      <p:sp>
        <p:nvSpPr>
          <p:cNvPr id="4" name="Content Placeholder 3"/>
          <p:cNvSpPr>
            <a:spLocks noGrp="1"/>
          </p:cNvSpPr>
          <p:nvPr>
            <p:ph idx="1"/>
          </p:nvPr>
        </p:nvSpPr>
        <p:spPr/>
        <p:txBody>
          <a:bodyPr/>
          <a:lstStyle/>
          <a:p>
            <a:pPr marL="0" indent="0">
              <a:buNone/>
            </a:pPr>
            <a:r>
              <a:rPr lang="en-US" dirty="0">
                <a:solidFill>
                  <a:srgbClr val="0000CC"/>
                </a:solidFill>
              </a:rPr>
              <a:t>UPDATE</a:t>
            </a:r>
            <a:r>
              <a:rPr lang="en-US" dirty="0"/>
              <a:t> emp </a:t>
            </a:r>
            <a:r>
              <a:rPr lang="en-US" dirty="0">
                <a:solidFill>
                  <a:srgbClr val="0000CC"/>
                </a:solidFill>
              </a:rPr>
              <a:t>SET</a:t>
            </a:r>
            <a:r>
              <a:rPr lang="en-US" dirty="0"/>
              <a:t> sal = sal + 100;</a:t>
            </a:r>
          </a:p>
          <a:p>
            <a:pPr marL="0" indent="0">
              <a:buNone/>
            </a:pPr>
            <a:r>
              <a:rPr lang="en-US" dirty="0">
                <a:solidFill>
                  <a:srgbClr val="0000CC"/>
                </a:solidFill>
              </a:rPr>
              <a:t>UPDATE</a:t>
            </a:r>
            <a:r>
              <a:rPr lang="en-US" dirty="0"/>
              <a:t> emp </a:t>
            </a:r>
            <a:r>
              <a:rPr lang="en-US" dirty="0">
                <a:solidFill>
                  <a:srgbClr val="0000CC"/>
                </a:solidFill>
              </a:rPr>
              <a:t>SET</a:t>
            </a:r>
            <a:r>
              <a:rPr lang="en-US" dirty="0"/>
              <a:t> sal = sal + 200 </a:t>
            </a:r>
            <a:r>
              <a:rPr lang="en-US" dirty="0">
                <a:solidFill>
                  <a:srgbClr val="0000CC"/>
                </a:solidFill>
              </a:rPr>
              <a:t>WHERE</a:t>
            </a:r>
            <a:r>
              <a:rPr lang="en-US" dirty="0"/>
              <a:t> deptno= 10;</a:t>
            </a:r>
          </a:p>
          <a:p>
            <a:pPr marL="0" indent="0">
              <a:buNone/>
            </a:pPr>
            <a:endParaRPr lang="en-US" dirty="0"/>
          </a:p>
          <a:p>
            <a:pPr marL="0" indent="0">
              <a:buNone/>
            </a:pPr>
            <a:r>
              <a:rPr lang="en-US" dirty="0">
                <a:solidFill>
                  <a:srgbClr val="0000CC"/>
                </a:solidFill>
              </a:rPr>
              <a:t>DELETE</a:t>
            </a:r>
            <a:r>
              <a:rPr lang="en-US" dirty="0"/>
              <a:t> </a:t>
            </a:r>
            <a:r>
              <a:rPr lang="en-US" dirty="0">
                <a:solidFill>
                  <a:srgbClr val="0000CC"/>
                </a:solidFill>
              </a:rPr>
              <a:t>FROM</a:t>
            </a:r>
            <a:r>
              <a:rPr lang="en-US" dirty="0"/>
              <a:t> emp;</a:t>
            </a:r>
          </a:p>
          <a:p>
            <a:pPr marL="0" indent="0">
              <a:buNone/>
            </a:pPr>
            <a:r>
              <a:rPr lang="en-US" dirty="0">
                <a:solidFill>
                  <a:srgbClr val="0000CC"/>
                </a:solidFill>
              </a:rPr>
              <a:t>DELETE</a:t>
            </a:r>
            <a:r>
              <a:rPr lang="en-US" dirty="0"/>
              <a:t> </a:t>
            </a:r>
            <a:r>
              <a:rPr lang="en-US" dirty="0">
                <a:solidFill>
                  <a:srgbClr val="0000CC"/>
                </a:solidFill>
              </a:rPr>
              <a:t>FROM</a:t>
            </a:r>
            <a:r>
              <a:rPr lang="en-US" dirty="0"/>
              <a:t> emp </a:t>
            </a:r>
            <a:r>
              <a:rPr lang="en-US" dirty="0">
                <a:solidFill>
                  <a:srgbClr val="0000CC"/>
                </a:solidFill>
              </a:rPr>
              <a:t>WHERE</a:t>
            </a:r>
            <a:r>
              <a:rPr lang="en-US" dirty="0"/>
              <a:t> deptno = 30;</a:t>
            </a:r>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89</a:t>
            </a:fld>
            <a:endParaRPr lang="en-US"/>
          </a:p>
        </p:txBody>
      </p:sp>
    </p:spTree>
    <p:extLst>
      <p:ext uri="{BB962C8B-B14F-4D97-AF65-F5344CB8AC3E}">
        <p14:creationId xmlns:p14="http://schemas.microsoft.com/office/powerpoint/2010/main" val="148528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Instances and Schemas</a:t>
            </a:r>
            <a:endParaRPr lang="en-US" dirty="0"/>
          </a:p>
        </p:txBody>
      </p:sp>
      <p:sp>
        <p:nvSpPr>
          <p:cNvPr id="8" name="Content Placeholder 7"/>
          <p:cNvSpPr>
            <a:spLocks noGrp="1"/>
          </p:cNvSpPr>
          <p:nvPr>
            <p:ph idx="1"/>
          </p:nvPr>
        </p:nvSpPr>
        <p:spPr/>
        <p:txBody>
          <a:bodyPr/>
          <a:lstStyle/>
          <a:p>
            <a:r>
              <a:rPr lang="en-US" sz="2800" b="1" dirty="0">
                <a:solidFill>
                  <a:schemeClr val="tx2">
                    <a:lumMod val="75000"/>
                  </a:schemeClr>
                </a:solidFill>
              </a:rPr>
              <a:t>Schema</a:t>
            </a:r>
            <a:r>
              <a:rPr lang="en-US" sz="2800" dirty="0">
                <a:solidFill>
                  <a:schemeClr val="tx2">
                    <a:lumMod val="40000"/>
                    <a:lumOff val="60000"/>
                  </a:schemeClr>
                </a:solidFill>
              </a:rPr>
              <a:t> </a:t>
            </a:r>
            <a:r>
              <a:rPr lang="en-US" sz="2800" dirty="0"/>
              <a:t>– the logical structure of the database </a:t>
            </a:r>
          </a:p>
          <a:p>
            <a:pPr lvl="1"/>
            <a:r>
              <a:rPr lang="en-US" sz="2400" dirty="0"/>
              <a:t>Example: The database consists of information about a set of customers and accounts and the relationship between them)</a:t>
            </a:r>
          </a:p>
          <a:p>
            <a:r>
              <a:rPr lang="en-US" sz="2800" b="1" dirty="0">
                <a:solidFill>
                  <a:schemeClr val="tx2">
                    <a:lumMod val="75000"/>
                  </a:schemeClr>
                </a:solidFill>
              </a:rPr>
              <a:t>Instance</a:t>
            </a:r>
            <a:r>
              <a:rPr lang="en-US" sz="2800" dirty="0"/>
              <a:t> – the actual content of the database at a particular point in time </a:t>
            </a:r>
          </a:p>
          <a:p>
            <a:pPr marL="0" indent="0">
              <a:buNone/>
            </a:pPr>
            <a:endParaRPr lang="en-US" dirty="0"/>
          </a:p>
        </p:txBody>
      </p:sp>
      <p:sp>
        <p:nvSpPr>
          <p:cNvPr id="6" name="Slide Number Placeholder 5"/>
          <p:cNvSpPr>
            <a:spLocks noGrp="1"/>
          </p:cNvSpPr>
          <p:nvPr>
            <p:ph type="sldNum" sz="quarter" idx="12"/>
          </p:nvPr>
        </p:nvSpPr>
        <p:spPr/>
        <p:txBody>
          <a:bodyPr/>
          <a:lstStyle/>
          <a:p>
            <a:fld id="{1E218C5A-AA56-4136-94E6-BAA98D2AAD9B}" type="slidenum">
              <a:rPr lang="en-US" smtClean="0"/>
              <a:t>9</a:t>
            </a:fld>
            <a:endParaRPr lang="en-US"/>
          </a:p>
        </p:txBody>
      </p:sp>
    </p:spTree>
    <p:extLst>
      <p:ext uri="{BB962C8B-B14F-4D97-AF65-F5344CB8AC3E}">
        <p14:creationId xmlns:p14="http://schemas.microsoft.com/office/powerpoint/2010/main" val="38289375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a:t>Module 8: Modifying Table Structure</a:t>
            </a:r>
          </a:p>
        </p:txBody>
      </p:sp>
      <p:sp>
        <p:nvSpPr>
          <p:cNvPr id="5" name="Content Placeholder 4"/>
          <p:cNvSpPr>
            <a:spLocks noGrp="1"/>
          </p:cNvSpPr>
          <p:nvPr>
            <p:ph idx="1"/>
          </p:nvPr>
        </p:nvSpPr>
        <p:spPr/>
        <p:txBody>
          <a:bodyPr>
            <a:normAutofit/>
          </a:bodyPr>
          <a:lstStyle/>
          <a:p>
            <a:r>
              <a:rPr lang="en-US" dirty="0"/>
              <a:t>Overview</a:t>
            </a:r>
          </a:p>
          <a:p>
            <a:pPr lvl="1"/>
            <a:r>
              <a:rPr lang="en-US" dirty="0"/>
              <a:t> Altering  Table structure</a:t>
            </a:r>
          </a:p>
          <a:p>
            <a:pPr lvl="1"/>
            <a:r>
              <a:rPr lang="en-US" dirty="0"/>
              <a:t> Dropping Column from a Table</a:t>
            </a:r>
          </a:p>
          <a:p>
            <a:pPr lvl="1"/>
            <a:r>
              <a:rPr lang="en-US" dirty="0"/>
              <a:t> Dropping a Table</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90</a:t>
            </a:fld>
            <a:endParaRPr lang="en-US"/>
          </a:p>
        </p:txBody>
      </p:sp>
    </p:spTree>
    <p:extLst>
      <p:ext uri="{BB962C8B-B14F-4D97-AF65-F5344CB8AC3E}">
        <p14:creationId xmlns:p14="http://schemas.microsoft.com/office/powerpoint/2010/main" val="6545402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Modifying a Table Structure</a:t>
            </a:r>
          </a:p>
        </p:txBody>
      </p:sp>
      <p:sp>
        <p:nvSpPr>
          <p:cNvPr id="4" name="Content Placeholder 3"/>
          <p:cNvSpPr>
            <a:spLocks noGrp="1"/>
          </p:cNvSpPr>
          <p:nvPr>
            <p:ph idx="1"/>
          </p:nvPr>
        </p:nvSpPr>
        <p:spPr/>
        <p:txBody>
          <a:bodyPr/>
          <a:lstStyle/>
          <a:p>
            <a:pPr marL="0" indent="0">
              <a:buNone/>
            </a:pPr>
            <a:r>
              <a:rPr lang="en-US" dirty="0">
                <a:solidFill>
                  <a:srgbClr val="0000CC"/>
                </a:solidFill>
              </a:rPr>
              <a:t>ALTER</a:t>
            </a:r>
            <a:r>
              <a:rPr lang="en-US" dirty="0"/>
              <a:t> </a:t>
            </a:r>
            <a:r>
              <a:rPr lang="en-US" dirty="0">
                <a:solidFill>
                  <a:srgbClr val="0000CC"/>
                </a:solidFill>
              </a:rPr>
              <a:t>table</a:t>
            </a:r>
            <a:r>
              <a:rPr lang="en-US" dirty="0"/>
              <a:t> emp </a:t>
            </a:r>
          </a:p>
          <a:p>
            <a:pPr marL="0" indent="0">
              <a:buNone/>
            </a:pPr>
            <a:r>
              <a:rPr lang="en-US" dirty="0">
                <a:solidFill>
                  <a:srgbClr val="0000CC"/>
                </a:solidFill>
              </a:rPr>
              <a:t>ADD</a:t>
            </a:r>
            <a:r>
              <a:rPr lang="en-US" dirty="0"/>
              <a:t> (age number (2));</a:t>
            </a:r>
          </a:p>
          <a:p>
            <a:endParaRPr lang="en-US" dirty="0"/>
          </a:p>
          <a:p>
            <a:pPr marL="0" indent="0">
              <a:buNone/>
            </a:pPr>
            <a:r>
              <a:rPr lang="en-US" dirty="0">
                <a:solidFill>
                  <a:srgbClr val="0000CC"/>
                </a:solidFill>
              </a:rPr>
              <a:t>ALTER</a:t>
            </a:r>
            <a:r>
              <a:rPr lang="en-US" dirty="0"/>
              <a:t> </a:t>
            </a:r>
            <a:r>
              <a:rPr lang="en-US" dirty="0">
                <a:solidFill>
                  <a:srgbClr val="0000CC"/>
                </a:solidFill>
              </a:rPr>
              <a:t>table</a:t>
            </a:r>
            <a:r>
              <a:rPr lang="en-US" dirty="0"/>
              <a:t> emp</a:t>
            </a:r>
          </a:p>
          <a:p>
            <a:pPr marL="0" indent="0">
              <a:buNone/>
            </a:pPr>
            <a:r>
              <a:rPr lang="en-US" dirty="0">
                <a:solidFill>
                  <a:srgbClr val="0000CC"/>
                </a:solidFill>
              </a:rPr>
              <a:t>MODIFY</a:t>
            </a:r>
            <a:r>
              <a:rPr lang="en-US" dirty="0"/>
              <a:t> (age number (3));</a:t>
            </a:r>
          </a:p>
          <a:p>
            <a:endParaRPr lang="en-US" dirty="0"/>
          </a:p>
          <a:p>
            <a:pPr marL="0" indent="0">
              <a:buNone/>
            </a:pPr>
            <a:r>
              <a:rPr lang="en-US" dirty="0">
                <a:solidFill>
                  <a:srgbClr val="0000CC"/>
                </a:solidFill>
              </a:rPr>
              <a:t>ALTER</a:t>
            </a:r>
            <a:r>
              <a:rPr lang="en-US" dirty="0"/>
              <a:t> </a:t>
            </a:r>
            <a:r>
              <a:rPr lang="en-US" dirty="0">
                <a:solidFill>
                  <a:srgbClr val="0000CC"/>
                </a:solidFill>
              </a:rPr>
              <a:t>table</a:t>
            </a:r>
            <a:r>
              <a:rPr lang="en-US" dirty="0"/>
              <a:t> emp </a:t>
            </a:r>
            <a:r>
              <a:rPr lang="en-US" dirty="0">
                <a:solidFill>
                  <a:srgbClr val="0000CC"/>
                </a:solidFill>
              </a:rPr>
              <a:t>DROP</a:t>
            </a:r>
            <a:r>
              <a:rPr lang="en-US" dirty="0"/>
              <a:t> </a:t>
            </a:r>
            <a:r>
              <a:rPr lang="en-US" dirty="0">
                <a:solidFill>
                  <a:srgbClr val="0000CC"/>
                </a:solidFill>
              </a:rPr>
              <a:t>column</a:t>
            </a:r>
            <a:r>
              <a:rPr lang="en-US" dirty="0"/>
              <a:t> age;</a:t>
            </a:r>
          </a:p>
          <a:p>
            <a:endParaRPr lang="en-US" dirty="0"/>
          </a:p>
          <a:p>
            <a:pPr marL="0" indent="0">
              <a:buNone/>
            </a:pPr>
            <a:r>
              <a:rPr lang="en-US" dirty="0">
                <a:solidFill>
                  <a:srgbClr val="0000CC"/>
                </a:solidFill>
              </a:rPr>
              <a:t>ALTER</a:t>
            </a:r>
            <a:r>
              <a:rPr lang="en-US" dirty="0"/>
              <a:t> </a:t>
            </a:r>
            <a:r>
              <a:rPr lang="en-US" dirty="0">
                <a:solidFill>
                  <a:srgbClr val="0000CC"/>
                </a:solidFill>
              </a:rPr>
              <a:t>table</a:t>
            </a:r>
            <a:r>
              <a:rPr lang="en-US" dirty="0"/>
              <a:t> employee </a:t>
            </a:r>
            <a:r>
              <a:rPr lang="en-US" dirty="0">
                <a:solidFill>
                  <a:srgbClr val="0000CC"/>
                </a:solidFill>
              </a:rPr>
              <a:t>DROP</a:t>
            </a:r>
            <a:r>
              <a:rPr lang="en-US" dirty="0"/>
              <a:t> (comm, age);</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91</a:t>
            </a:fld>
            <a:endParaRPr lang="en-US"/>
          </a:p>
        </p:txBody>
      </p:sp>
    </p:spTree>
    <p:extLst>
      <p:ext uri="{BB962C8B-B14F-4D97-AF65-F5344CB8AC3E}">
        <p14:creationId xmlns:p14="http://schemas.microsoft.com/office/powerpoint/2010/main" val="10379703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a:t>Dropping a Table</a:t>
            </a:r>
          </a:p>
        </p:txBody>
      </p:sp>
      <p:sp>
        <p:nvSpPr>
          <p:cNvPr id="4" name="Content Placeholder 3"/>
          <p:cNvSpPr>
            <a:spLocks noGrp="1"/>
          </p:cNvSpPr>
          <p:nvPr>
            <p:ph idx="1"/>
          </p:nvPr>
        </p:nvSpPr>
        <p:spPr>
          <a:xfrm>
            <a:off x="1981200" y="2286000"/>
            <a:ext cx="8229600" cy="3870960"/>
          </a:xfrm>
        </p:spPr>
        <p:txBody>
          <a:bodyPr/>
          <a:lstStyle/>
          <a:p>
            <a:r>
              <a:rPr lang="en-US" dirty="0">
                <a:solidFill>
                  <a:srgbClr val="0000CC"/>
                </a:solidFill>
              </a:rPr>
              <a:t>DROP</a:t>
            </a:r>
            <a:r>
              <a:rPr lang="en-US" dirty="0"/>
              <a:t> </a:t>
            </a:r>
            <a:r>
              <a:rPr lang="en-US" dirty="0">
                <a:solidFill>
                  <a:srgbClr val="0000CC"/>
                </a:solidFill>
              </a:rPr>
              <a:t>table</a:t>
            </a:r>
            <a:r>
              <a:rPr lang="en-US" dirty="0"/>
              <a:t> dept;</a:t>
            </a:r>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92</a:t>
            </a:fld>
            <a:endParaRPr lang="en-US"/>
          </a:p>
        </p:txBody>
      </p:sp>
      <p:sp>
        <p:nvSpPr>
          <p:cNvPr id="40964" name="Text Box 5"/>
          <p:cNvSpPr txBox="1">
            <a:spLocks noChangeArrowheads="1"/>
          </p:cNvSpPr>
          <p:nvPr/>
        </p:nvSpPr>
        <p:spPr bwMode="auto">
          <a:xfrm>
            <a:off x="1981200" y="1143001"/>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en-US" altLang="en-US"/>
          </a:p>
        </p:txBody>
      </p:sp>
      <p:sp>
        <p:nvSpPr>
          <p:cNvPr id="40965" name="Text Box 6"/>
          <p:cNvSpPr txBox="1">
            <a:spLocks noChangeArrowheads="1"/>
          </p:cNvSpPr>
          <p:nvPr/>
        </p:nvSpPr>
        <p:spPr bwMode="auto">
          <a:xfrm>
            <a:off x="2073275" y="1306513"/>
            <a:ext cx="8229600" cy="4667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altLang="en-US" sz="2400"/>
              <a:t>DROP TABLE table-name;</a:t>
            </a:r>
          </a:p>
        </p:txBody>
      </p:sp>
    </p:spTree>
    <p:extLst>
      <p:ext uri="{BB962C8B-B14F-4D97-AF65-F5344CB8AC3E}">
        <p14:creationId xmlns:p14="http://schemas.microsoft.com/office/powerpoint/2010/main" val="2048176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Module 9: Integrity Constraints</a:t>
            </a:r>
            <a:endParaRPr lang="en-US" altLang="en-US" dirty="0"/>
          </a:p>
        </p:txBody>
      </p:sp>
      <p:sp>
        <p:nvSpPr>
          <p:cNvPr id="1986563" name="Rectangle 3"/>
          <p:cNvSpPr>
            <a:spLocks noGrp="1" noChangeArrowheads="1"/>
          </p:cNvSpPr>
          <p:nvPr>
            <p:ph sz="half" idx="1"/>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dirty="0"/>
          </a:p>
        </p:txBody>
      </p:sp>
      <p:sp>
        <p:nvSpPr>
          <p:cNvPr id="19" name="Content Placeholder 18">
            <a:extLst>
              <a:ext uri="{FF2B5EF4-FFF2-40B4-BE49-F238E27FC236}">
                <a16:creationId xmlns:a16="http://schemas.microsoft.com/office/drawing/2014/main" id="{C61828C3-20BF-4E2D-8E1B-3A44D37FD7AE}"/>
              </a:ext>
            </a:extLst>
          </p:cNvPr>
          <p:cNvSpPr>
            <a:spLocks noGrp="1"/>
          </p:cNvSpPr>
          <p:nvPr>
            <p:ph sz="half" idx="2"/>
          </p:nvPr>
        </p:nvSpPr>
        <p:spPr>
          <a:xfrm>
            <a:off x="838200" y="1257304"/>
            <a:ext cx="10515600" cy="4919661"/>
          </a:xfrm>
        </p:spPr>
        <p:txBody>
          <a:bodyPr/>
          <a:lstStyle/>
          <a:p>
            <a:r>
              <a:rPr lang="en-IN" dirty="0"/>
              <a:t>Overview</a:t>
            </a:r>
          </a:p>
          <a:p>
            <a:pPr lvl="1"/>
            <a:r>
              <a:rPr lang="en-IN" dirty="0"/>
              <a:t>Understanding Table and Column Constraints</a:t>
            </a:r>
          </a:p>
          <a:p>
            <a:pPr lvl="1"/>
            <a:r>
              <a:rPr lang="en-IN" dirty="0"/>
              <a:t>Creating, Modifying and Dropping Column level constraints</a:t>
            </a:r>
          </a:p>
          <a:p>
            <a:pPr lvl="1"/>
            <a:r>
              <a:rPr lang="en-IN" dirty="0"/>
              <a:t>Creating, Modifying and Dropping Table level constraints</a:t>
            </a:r>
          </a:p>
          <a:p>
            <a:pPr lvl="1"/>
            <a:r>
              <a:rPr lang="en-IN" dirty="0"/>
              <a:t>Adding Constraints to Columns of an existing table</a:t>
            </a:r>
          </a:p>
          <a:p>
            <a:pPr lvl="1"/>
            <a:r>
              <a:rPr lang="en-IN" dirty="0"/>
              <a:t>Enabling and Disabling Constraints</a:t>
            </a:r>
          </a:p>
          <a:p>
            <a:pPr lvl="1"/>
            <a:r>
              <a:rPr lang="en-IN" dirty="0"/>
              <a:t>Dropping Columns and Tables having  constraints</a:t>
            </a:r>
          </a:p>
          <a:p>
            <a:pPr lvl="1"/>
            <a:r>
              <a:rPr lang="en-IN" dirty="0"/>
              <a:t>Creating, modifying &amp; Dropping Sequence </a:t>
            </a:r>
          </a:p>
          <a:p>
            <a:endParaRPr lang="en-IN" dirty="0"/>
          </a:p>
        </p:txBody>
      </p:sp>
      <p:sp>
        <p:nvSpPr>
          <p:cNvPr id="3" name="Slide Number Placeholder 2"/>
          <p:cNvSpPr>
            <a:spLocks noGrp="1"/>
          </p:cNvSpPr>
          <p:nvPr>
            <p:ph type="sldNum" sz="quarter" idx="12"/>
          </p:nvPr>
        </p:nvSpPr>
        <p:spPr/>
        <p:txBody>
          <a:bodyPr/>
          <a:lstStyle/>
          <a:p>
            <a:fld id="{1E218C5A-AA56-4136-94E6-BAA98D2AAD9B}" type="slidenum">
              <a:rPr lang="en-US" smtClean="0"/>
              <a:pPr/>
              <a:t>93</a:t>
            </a:fld>
            <a:endParaRPr lang="en-US"/>
          </a:p>
        </p:txBody>
      </p:sp>
    </p:spTree>
    <p:extLst>
      <p:ext uri="{BB962C8B-B14F-4D97-AF65-F5344CB8AC3E}">
        <p14:creationId xmlns:p14="http://schemas.microsoft.com/office/powerpoint/2010/main" val="3225317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9865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Integrity Constraints</a:t>
            </a:r>
          </a:p>
        </p:txBody>
      </p:sp>
      <p:sp>
        <p:nvSpPr>
          <p:cNvPr id="4" name="Content Placeholder 3"/>
          <p:cNvSpPr>
            <a:spLocks noGrp="1"/>
          </p:cNvSpPr>
          <p:nvPr>
            <p:ph idx="1"/>
          </p:nvPr>
        </p:nvSpPr>
        <p:spPr/>
        <p:txBody>
          <a:bodyPr/>
          <a:lstStyle/>
          <a:p>
            <a:r>
              <a:rPr lang="en-US" dirty="0"/>
              <a:t>Not Null</a:t>
            </a:r>
          </a:p>
          <a:p>
            <a:r>
              <a:rPr lang="en-US" dirty="0"/>
              <a:t>Unique</a:t>
            </a:r>
          </a:p>
          <a:p>
            <a:r>
              <a:rPr lang="en-US" dirty="0"/>
              <a:t>Primary Key</a:t>
            </a:r>
          </a:p>
          <a:p>
            <a:r>
              <a:rPr lang="en-US" dirty="0"/>
              <a:t>Check</a:t>
            </a:r>
          </a:p>
          <a:p>
            <a:r>
              <a:rPr lang="en-US" dirty="0"/>
              <a:t>Foreign Key</a:t>
            </a:r>
          </a:p>
        </p:txBody>
      </p:sp>
      <p:sp>
        <p:nvSpPr>
          <p:cNvPr id="3" name="Slide Number Placeholder 2"/>
          <p:cNvSpPr>
            <a:spLocks noGrp="1"/>
          </p:cNvSpPr>
          <p:nvPr>
            <p:ph type="sldNum" sz="quarter" idx="12"/>
          </p:nvPr>
        </p:nvSpPr>
        <p:spPr/>
        <p:txBody>
          <a:bodyPr/>
          <a:lstStyle/>
          <a:p>
            <a:fld id="{1E218C5A-AA56-4136-94E6-BAA98D2AAD9B}" type="slidenum">
              <a:rPr lang="en-US" smtClean="0"/>
              <a:t>94</a:t>
            </a:fld>
            <a:endParaRPr lang="en-US"/>
          </a:p>
        </p:txBody>
      </p:sp>
    </p:spTree>
    <p:extLst>
      <p:ext uri="{BB962C8B-B14F-4D97-AF65-F5344CB8AC3E}">
        <p14:creationId xmlns:p14="http://schemas.microsoft.com/office/powerpoint/2010/main" val="41508359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Column Constraints</a:t>
            </a:r>
          </a:p>
        </p:txBody>
      </p:sp>
      <p:sp>
        <p:nvSpPr>
          <p:cNvPr id="44035" name="Rectangle 4"/>
          <p:cNvSpPr>
            <a:spLocks noGrp="1" noChangeArrowheads="1"/>
          </p:cNvSpPr>
          <p:nvPr>
            <p:ph idx="1"/>
          </p:nvPr>
        </p:nvSpPr>
        <p:spPr/>
        <p:txBody>
          <a:bodyPr/>
          <a:lstStyle/>
          <a:p>
            <a:pPr eaLnBrk="1" hangingPunct="1">
              <a:buFontTx/>
              <a:buNone/>
            </a:pPr>
            <a:r>
              <a:rPr lang="en-US" altLang="en-US" dirty="0">
                <a:solidFill>
                  <a:srgbClr val="0000CC"/>
                </a:solidFill>
              </a:rPr>
              <a:t>CREATE</a:t>
            </a:r>
            <a:r>
              <a:rPr lang="en-US" altLang="en-US" dirty="0"/>
              <a:t> </a:t>
            </a:r>
            <a:r>
              <a:rPr lang="en-US" altLang="en-US" dirty="0">
                <a:solidFill>
                  <a:srgbClr val="0000CC"/>
                </a:solidFill>
              </a:rPr>
              <a:t>TABLE</a:t>
            </a:r>
            <a:r>
              <a:rPr lang="en-US" altLang="en-US" dirty="0"/>
              <a:t> employee (</a:t>
            </a:r>
          </a:p>
          <a:p>
            <a:pPr eaLnBrk="1" hangingPunct="1">
              <a:buFontTx/>
              <a:buNone/>
            </a:pPr>
            <a:r>
              <a:rPr lang="en-US" altLang="en-US" dirty="0"/>
              <a:t>	      		empno number (5) </a:t>
            </a:r>
            <a:r>
              <a:rPr lang="en-US" altLang="en-US" b="1" dirty="0">
                <a:solidFill>
                  <a:srgbClr val="0000CC"/>
                </a:solidFill>
              </a:rPr>
              <a:t>NOT</a:t>
            </a:r>
            <a:r>
              <a:rPr lang="en-US" altLang="en-US" dirty="0">
                <a:solidFill>
                  <a:srgbClr val="0000CC"/>
                </a:solidFill>
              </a:rPr>
              <a:t> </a:t>
            </a:r>
            <a:r>
              <a:rPr lang="en-US" altLang="en-US" b="1" dirty="0">
                <a:solidFill>
                  <a:srgbClr val="0000CC"/>
                </a:solidFill>
              </a:rPr>
              <a:t>NULL</a:t>
            </a:r>
            <a:r>
              <a:rPr lang="en-US" altLang="en-US" dirty="0"/>
              <a:t>,</a:t>
            </a:r>
          </a:p>
          <a:p>
            <a:pPr eaLnBrk="1" hangingPunct="1">
              <a:buFontTx/>
              <a:buNone/>
            </a:pPr>
            <a:r>
              <a:rPr lang="en-US" altLang="en-US" dirty="0"/>
              <a:t>	      		ename varchar2 (25) </a:t>
            </a:r>
            <a:r>
              <a:rPr lang="en-US" altLang="en-US" b="1" dirty="0">
                <a:solidFill>
                  <a:srgbClr val="0000CC"/>
                </a:solidFill>
              </a:rPr>
              <a:t>NOT</a:t>
            </a:r>
            <a:r>
              <a:rPr lang="en-US" altLang="en-US" dirty="0">
                <a:solidFill>
                  <a:srgbClr val="0000CC"/>
                </a:solidFill>
              </a:rPr>
              <a:t> </a:t>
            </a:r>
            <a:r>
              <a:rPr lang="en-US" altLang="en-US" b="1" dirty="0">
                <a:solidFill>
                  <a:srgbClr val="0000CC"/>
                </a:solidFill>
              </a:rPr>
              <a:t>NULL</a:t>
            </a:r>
            <a:r>
              <a:rPr lang="en-US" altLang="en-US" dirty="0"/>
              <a:t>,</a:t>
            </a:r>
          </a:p>
          <a:p>
            <a:pPr eaLnBrk="1" hangingPunct="1">
              <a:buFontTx/>
              <a:buNone/>
            </a:pPr>
            <a:r>
              <a:rPr lang="en-US" altLang="en-US" dirty="0"/>
              <a:t>	      		deptno varchar2 (4) );</a:t>
            </a:r>
          </a:p>
          <a:p>
            <a:pPr eaLnBrk="1" hangingPunct="1">
              <a:buFontTx/>
              <a:buNone/>
            </a:pPr>
            <a:endParaRPr lang="en-US" alt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95</a:t>
            </a:fld>
            <a:endParaRPr lang="en-US"/>
          </a:p>
        </p:txBody>
      </p:sp>
    </p:spTree>
    <p:extLst>
      <p:ext uri="{BB962C8B-B14F-4D97-AF65-F5344CB8AC3E}">
        <p14:creationId xmlns:p14="http://schemas.microsoft.com/office/powerpoint/2010/main" val="10227406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a:t>UNIQUE Constraints</a:t>
            </a:r>
          </a:p>
        </p:txBody>
      </p:sp>
      <p:sp>
        <p:nvSpPr>
          <p:cNvPr id="4" name="Content Placeholder 3"/>
          <p:cNvSpPr>
            <a:spLocks noGrp="1"/>
          </p:cNvSpPr>
          <p:nvPr>
            <p:ph idx="1"/>
          </p:nvPr>
        </p:nvSpPr>
        <p:spPr/>
        <p:txBody>
          <a:bodyPr/>
          <a:lstStyle/>
          <a:p>
            <a:pPr marL="0" indent="0">
              <a:buNone/>
            </a:pPr>
            <a:r>
              <a:rPr lang="en-US" sz="2400" dirty="0">
                <a:solidFill>
                  <a:srgbClr val="0000CC"/>
                </a:solidFill>
              </a:rPr>
              <a:t>CREATE</a:t>
            </a:r>
            <a:r>
              <a:rPr lang="en-US" sz="2400" dirty="0"/>
              <a:t> </a:t>
            </a:r>
            <a:r>
              <a:rPr lang="en-US" sz="2400" dirty="0">
                <a:solidFill>
                  <a:srgbClr val="0000CC"/>
                </a:solidFill>
              </a:rPr>
              <a:t>TABLE</a:t>
            </a:r>
            <a:r>
              <a:rPr lang="en-US" sz="2400" dirty="0"/>
              <a:t> emp(</a:t>
            </a:r>
          </a:p>
          <a:p>
            <a:pPr marL="0" indent="0">
              <a:buNone/>
            </a:pPr>
            <a:r>
              <a:rPr lang="en-US" sz="2400" dirty="0"/>
              <a:t>	empno </a:t>
            </a:r>
            <a:r>
              <a:rPr lang="en-US" sz="2400" dirty="0">
                <a:solidFill>
                  <a:srgbClr val="0000CC"/>
                </a:solidFill>
              </a:rPr>
              <a:t>number</a:t>
            </a:r>
            <a:r>
              <a:rPr lang="en-US" sz="2400" dirty="0"/>
              <a:t> (5)  </a:t>
            </a:r>
            <a:r>
              <a:rPr lang="en-US" sz="2400" dirty="0">
                <a:solidFill>
                  <a:srgbClr val="0000CC"/>
                </a:solidFill>
              </a:rPr>
              <a:t>CONSTRAINT</a:t>
            </a:r>
            <a:r>
              <a:rPr lang="en-US" sz="2400" dirty="0"/>
              <a:t> </a:t>
            </a:r>
            <a:r>
              <a:rPr lang="en-US" sz="2400" dirty="0" err="1"/>
              <a:t>emp_uq</a:t>
            </a:r>
            <a:r>
              <a:rPr lang="en-US" sz="2400" dirty="0"/>
              <a:t> </a:t>
            </a:r>
            <a:r>
              <a:rPr lang="en-US" sz="2400" dirty="0">
                <a:solidFill>
                  <a:srgbClr val="0000CC"/>
                </a:solidFill>
              </a:rPr>
              <a:t>UNIQUE</a:t>
            </a:r>
            <a:r>
              <a:rPr lang="en-US" sz="2400" dirty="0"/>
              <a:t>,</a:t>
            </a:r>
          </a:p>
          <a:p>
            <a:pPr marL="0" indent="0">
              <a:buNone/>
            </a:pPr>
            <a:r>
              <a:rPr lang="en-US" sz="2400" dirty="0"/>
              <a:t>	ename </a:t>
            </a:r>
            <a:r>
              <a:rPr lang="en-US" sz="2400" dirty="0">
                <a:solidFill>
                  <a:srgbClr val="0000CC"/>
                </a:solidFill>
              </a:rPr>
              <a:t>varchar2</a:t>
            </a:r>
            <a:r>
              <a:rPr lang="en-US" sz="2400" dirty="0"/>
              <a:t> (25) </a:t>
            </a:r>
            <a:r>
              <a:rPr lang="en-US" sz="2400" dirty="0">
                <a:solidFill>
                  <a:srgbClr val="0000CC"/>
                </a:solidFill>
              </a:rPr>
              <a:t>CONSTRAINT</a:t>
            </a:r>
            <a:r>
              <a:rPr lang="en-US" sz="2400" dirty="0"/>
              <a:t> </a:t>
            </a:r>
            <a:r>
              <a:rPr lang="en-US" sz="2400" dirty="0" err="1"/>
              <a:t>emp_null</a:t>
            </a:r>
            <a:r>
              <a:rPr lang="en-US" sz="2400" dirty="0"/>
              <a:t> </a:t>
            </a:r>
            <a:r>
              <a:rPr lang="en-US" sz="2400" dirty="0">
                <a:solidFill>
                  <a:srgbClr val="0000CC"/>
                </a:solidFill>
              </a:rPr>
              <a:t>NOT</a:t>
            </a:r>
            <a:r>
              <a:rPr lang="en-US" sz="2400" dirty="0"/>
              <a:t> </a:t>
            </a:r>
            <a:r>
              <a:rPr lang="en-US" sz="2400" dirty="0">
                <a:solidFill>
                  <a:srgbClr val="0000CC"/>
                </a:solidFill>
              </a:rPr>
              <a:t>NULL</a:t>
            </a:r>
            <a:r>
              <a:rPr lang="en-US" sz="2400" dirty="0"/>
              <a:t> );</a:t>
            </a:r>
          </a:p>
          <a:p>
            <a:endParaRPr lang="en-US" sz="2400" dirty="0"/>
          </a:p>
          <a:p>
            <a:pPr marL="0" indent="0">
              <a:buNone/>
            </a:pPr>
            <a:r>
              <a:rPr lang="en-US" sz="2400" dirty="0">
                <a:solidFill>
                  <a:srgbClr val="0000CC"/>
                </a:solidFill>
              </a:rPr>
              <a:t>SELECT</a:t>
            </a:r>
            <a:r>
              <a:rPr lang="en-US" sz="2400" dirty="0"/>
              <a:t>  </a:t>
            </a:r>
            <a:r>
              <a:rPr lang="en-US" sz="2400" dirty="0" err="1"/>
              <a:t>constraint_name</a:t>
            </a:r>
            <a:r>
              <a:rPr lang="en-US" sz="2400" dirty="0"/>
              <a:t> </a:t>
            </a:r>
            <a:r>
              <a:rPr lang="en-US" sz="2400" dirty="0">
                <a:solidFill>
                  <a:srgbClr val="0000CC"/>
                </a:solidFill>
              </a:rPr>
              <a:t>FROM</a:t>
            </a:r>
            <a:r>
              <a:rPr lang="en-US" sz="2400" dirty="0"/>
              <a:t> USER_CONSTRAINTS 	</a:t>
            </a:r>
            <a:r>
              <a:rPr lang="en-US" sz="2400" dirty="0">
                <a:solidFill>
                  <a:srgbClr val="0000CC"/>
                </a:solidFill>
              </a:rPr>
              <a:t>WHERE</a:t>
            </a:r>
            <a:r>
              <a:rPr lang="en-US" sz="2400" dirty="0"/>
              <a:t> </a:t>
            </a:r>
            <a:r>
              <a:rPr lang="en-US" sz="2400" dirty="0" err="1"/>
              <a:t>table_name</a:t>
            </a:r>
            <a:r>
              <a:rPr lang="en-US" sz="2400" dirty="0"/>
              <a:t> = ‘EMP’;</a:t>
            </a:r>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96</a:t>
            </a:fld>
            <a:endParaRPr lang="en-US"/>
          </a:p>
        </p:txBody>
      </p:sp>
    </p:spTree>
    <p:extLst>
      <p:ext uri="{BB962C8B-B14F-4D97-AF65-F5344CB8AC3E}">
        <p14:creationId xmlns:p14="http://schemas.microsoft.com/office/powerpoint/2010/main" val="39057268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a:t>Primary key Constraint</a:t>
            </a:r>
          </a:p>
        </p:txBody>
      </p:sp>
      <p:sp>
        <p:nvSpPr>
          <p:cNvPr id="4" name="Content Placeholder 3"/>
          <p:cNvSpPr>
            <a:spLocks noGrp="1"/>
          </p:cNvSpPr>
          <p:nvPr>
            <p:ph idx="1"/>
          </p:nvPr>
        </p:nvSpPr>
        <p:spPr>
          <a:xfrm>
            <a:off x="1981200" y="1219200"/>
            <a:ext cx="8382000" cy="4937760"/>
          </a:xfrm>
        </p:spPr>
        <p:txBody>
          <a:bodyPr>
            <a:normAutofit/>
          </a:bodyPr>
          <a:lstStyle/>
          <a:p>
            <a:pPr marL="0" indent="0">
              <a:buNone/>
            </a:pPr>
            <a:r>
              <a:rPr lang="en-US" sz="2200" dirty="0">
                <a:solidFill>
                  <a:srgbClr val="0000CC"/>
                </a:solidFill>
              </a:rPr>
              <a:t>CREATE</a:t>
            </a:r>
            <a:r>
              <a:rPr lang="en-US" sz="2200" dirty="0"/>
              <a:t> </a:t>
            </a:r>
            <a:r>
              <a:rPr lang="en-US" sz="2200" dirty="0">
                <a:solidFill>
                  <a:srgbClr val="0000CC"/>
                </a:solidFill>
              </a:rPr>
              <a:t>TABLE</a:t>
            </a:r>
            <a:r>
              <a:rPr lang="en-US" sz="2200" dirty="0"/>
              <a:t> supplier (</a:t>
            </a:r>
          </a:p>
          <a:p>
            <a:pPr marL="0" indent="0">
              <a:buNone/>
            </a:pPr>
            <a:r>
              <a:rPr lang="en-US" sz="2200" dirty="0"/>
              <a:t>	</a:t>
            </a:r>
            <a:r>
              <a:rPr lang="en-US" sz="2200" dirty="0" err="1"/>
              <a:t>supp_code</a:t>
            </a:r>
            <a:r>
              <a:rPr lang="en-US" sz="2200" dirty="0"/>
              <a:t> </a:t>
            </a:r>
            <a:r>
              <a:rPr lang="en-US" sz="2200" dirty="0">
                <a:solidFill>
                  <a:srgbClr val="0000CC"/>
                </a:solidFill>
              </a:rPr>
              <a:t>number</a:t>
            </a:r>
            <a:r>
              <a:rPr lang="en-US" sz="2200" dirty="0"/>
              <a:t> (4) </a:t>
            </a:r>
            <a:r>
              <a:rPr lang="en-US" sz="2200" dirty="0">
                <a:solidFill>
                  <a:srgbClr val="0000CC"/>
                </a:solidFill>
              </a:rPr>
              <a:t>CONSTRAINT</a:t>
            </a:r>
            <a:r>
              <a:rPr lang="en-US" sz="2200" dirty="0"/>
              <a:t> </a:t>
            </a:r>
            <a:r>
              <a:rPr lang="en-US" sz="2200" dirty="0" err="1"/>
              <a:t>code_pk</a:t>
            </a:r>
            <a:r>
              <a:rPr lang="en-US" sz="2200" dirty="0"/>
              <a:t> </a:t>
            </a:r>
            <a:r>
              <a:rPr lang="en-US" sz="2200" dirty="0">
                <a:solidFill>
                  <a:srgbClr val="0000CC"/>
                </a:solidFill>
              </a:rPr>
              <a:t>PRIMARY</a:t>
            </a:r>
            <a:r>
              <a:rPr lang="en-US" sz="2200" dirty="0"/>
              <a:t> </a:t>
            </a:r>
            <a:r>
              <a:rPr lang="en-US" sz="2200" dirty="0">
                <a:solidFill>
                  <a:srgbClr val="0000CC"/>
                </a:solidFill>
              </a:rPr>
              <a:t>KEY</a:t>
            </a:r>
            <a:r>
              <a:rPr lang="en-US" sz="2200" dirty="0"/>
              <a:t>,</a:t>
            </a:r>
          </a:p>
          <a:p>
            <a:pPr marL="0" indent="0">
              <a:buNone/>
            </a:pPr>
            <a:r>
              <a:rPr lang="en-US" sz="2200" dirty="0"/>
              <a:t>	</a:t>
            </a:r>
            <a:r>
              <a:rPr lang="en-US" sz="2200" dirty="0" err="1"/>
              <a:t>supp_name</a:t>
            </a:r>
            <a:r>
              <a:rPr lang="en-US" sz="2200" dirty="0"/>
              <a:t> </a:t>
            </a:r>
            <a:r>
              <a:rPr lang="en-US" sz="2200" dirty="0">
                <a:solidFill>
                  <a:srgbClr val="0000CC"/>
                </a:solidFill>
              </a:rPr>
              <a:t>varchar2</a:t>
            </a:r>
            <a:r>
              <a:rPr lang="en-US" sz="2200" dirty="0"/>
              <a:t> (30)  </a:t>
            </a:r>
            <a:r>
              <a:rPr lang="en-US" sz="2200" dirty="0">
                <a:solidFill>
                  <a:srgbClr val="0000CC"/>
                </a:solidFill>
              </a:rPr>
              <a:t>CONSTRAINT</a:t>
            </a:r>
            <a:r>
              <a:rPr lang="en-US" sz="2200" dirty="0"/>
              <a:t> </a:t>
            </a:r>
            <a:r>
              <a:rPr lang="en-US" sz="2200" dirty="0" err="1"/>
              <a:t>name_uq</a:t>
            </a:r>
            <a:r>
              <a:rPr lang="en-US" sz="2200" dirty="0"/>
              <a:t> </a:t>
            </a:r>
            <a:r>
              <a:rPr lang="en-US" sz="2200" dirty="0">
                <a:solidFill>
                  <a:srgbClr val="0000CC"/>
                </a:solidFill>
              </a:rPr>
              <a:t>UNIQUE</a:t>
            </a:r>
          </a:p>
          <a:p>
            <a:pPr marL="0" indent="0">
              <a:buNone/>
            </a:pPr>
            <a:r>
              <a:rPr lang="en-US" sz="2200" dirty="0"/>
              <a:t>);</a:t>
            </a:r>
          </a:p>
          <a:p>
            <a:pPr marL="0" indent="0">
              <a:buNone/>
            </a:pPr>
            <a:endParaRPr lang="en-US" sz="2200" dirty="0"/>
          </a:p>
          <a:p>
            <a:pPr marL="0" indent="0">
              <a:buNone/>
            </a:pPr>
            <a:r>
              <a:rPr lang="en-US" sz="2200" dirty="0">
                <a:solidFill>
                  <a:srgbClr val="0000CC"/>
                </a:solidFill>
              </a:rPr>
              <a:t>CREATE</a:t>
            </a:r>
            <a:r>
              <a:rPr lang="en-US" sz="2200" dirty="0"/>
              <a:t> </a:t>
            </a:r>
            <a:r>
              <a:rPr lang="en-US" sz="2200" dirty="0">
                <a:solidFill>
                  <a:srgbClr val="0000CC"/>
                </a:solidFill>
              </a:rPr>
              <a:t>TABLE</a:t>
            </a:r>
            <a:r>
              <a:rPr lang="en-US" sz="2200" dirty="0"/>
              <a:t> supplier (</a:t>
            </a:r>
          </a:p>
          <a:p>
            <a:pPr marL="0" indent="0">
              <a:buNone/>
            </a:pPr>
            <a:r>
              <a:rPr lang="en-US" sz="2200" dirty="0"/>
              <a:t>	</a:t>
            </a:r>
            <a:r>
              <a:rPr lang="en-US" sz="2200" dirty="0" err="1"/>
              <a:t>supp_code</a:t>
            </a:r>
            <a:r>
              <a:rPr lang="en-US" sz="2200" dirty="0"/>
              <a:t> </a:t>
            </a:r>
            <a:r>
              <a:rPr lang="en-US" sz="2200" dirty="0">
                <a:solidFill>
                  <a:srgbClr val="0000CC"/>
                </a:solidFill>
              </a:rPr>
              <a:t>number</a:t>
            </a:r>
            <a:r>
              <a:rPr lang="en-US" sz="2200" dirty="0"/>
              <a:t> (4) </a:t>
            </a:r>
          </a:p>
          <a:p>
            <a:pPr marL="0" indent="0">
              <a:buNone/>
            </a:pPr>
            <a:r>
              <a:rPr lang="en-US" sz="2200" dirty="0"/>
              <a:t>	</a:t>
            </a:r>
            <a:r>
              <a:rPr lang="en-US" sz="2200" dirty="0">
                <a:solidFill>
                  <a:srgbClr val="0000CC"/>
                </a:solidFill>
              </a:rPr>
              <a:t>CONSTRAINT</a:t>
            </a:r>
            <a:r>
              <a:rPr lang="en-US" sz="2200" dirty="0"/>
              <a:t>  </a:t>
            </a:r>
            <a:r>
              <a:rPr lang="en-US" sz="2200" dirty="0" err="1"/>
              <a:t>code_pk</a:t>
            </a:r>
            <a:r>
              <a:rPr lang="en-US" sz="2200" dirty="0"/>
              <a:t> </a:t>
            </a:r>
            <a:r>
              <a:rPr lang="en-US" sz="2200" dirty="0">
                <a:solidFill>
                  <a:srgbClr val="0000CC"/>
                </a:solidFill>
              </a:rPr>
              <a:t>PRIMARY</a:t>
            </a:r>
            <a:r>
              <a:rPr lang="en-US" sz="2200" dirty="0"/>
              <a:t> </a:t>
            </a:r>
            <a:r>
              <a:rPr lang="en-US" sz="2200" dirty="0">
                <a:solidFill>
                  <a:srgbClr val="0000CC"/>
                </a:solidFill>
              </a:rPr>
              <a:t>KEY</a:t>
            </a:r>
            <a:r>
              <a:rPr lang="en-US" sz="2200" dirty="0"/>
              <a:t>,</a:t>
            </a:r>
          </a:p>
          <a:p>
            <a:pPr marL="0" indent="0">
              <a:buNone/>
            </a:pPr>
            <a:r>
              <a:rPr lang="en-US" sz="2200" dirty="0"/>
              <a:t>	</a:t>
            </a:r>
            <a:r>
              <a:rPr lang="en-US" sz="2200" dirty="0" err="1"/>
              <a:t>supp_name</a:t>
            </a:r>
            <a:r>
              <a:rPr lang="en-US" sz="2200" dirty="0"/>
              <a:t> </a:t>
            </a:r>
            <a:r>
              <a:rPr lang="en-US" sz="2200" dirty="0">
                <a:solidFill>
                  <a:srgbClr val="0000CC"/>
                </a:solidFill>
              </a:rPr>
              <a:t>varchar2</a:t>
            </a:r>
            <a:r>
              <a:rPr lang="en-US" sz="2200" dirty="0"/>
              <a:t> (30) </a:t>
            </a:r>
          </a:p>
          <a:p>
            <a:pPr marL="0" indent="0">
              <a:buNone/>
            </a:pPr>
            <a:r>
              <a:rPr lang="en-US" sz="2200" dirty="0"/>
              <a:t>	</a:t>
            </a:r>
            <a:r>
              <a:rPr lang="en-US" sz="2200" dirty="0">
                <a:solidFill>
                  <a:srgbClr val="0000CC"/>
                </a:solidFill>
              </a:rPr>
              <a:t>CONSTRAINT</a:t>
            </a:r>
            <a:r>
              <a:rPr lang="en-US" sz="2200" dirty="0"/>
              <a:t>  </a:t>
            </a:r>
            <a:r>
              <a:rPr lang="en-US" sz="2200" dirty="0" err="1"/>
              <a:t>name_uq</a:t>
            </a:r>
            <a:r>
              <a:rPr lang="en-US" sz="2200" dirty="0"/>
              <a:t> </a:t>
            </a:r>
            <a:r>
              <a:rPr lang="en-US" sz="2200" dirty="0">
                <a:solidFill>
                  <a:srgbClr val="0000CC"/>
                </a:solidFill>
              </a:rPr>
              <a:t>UNIQUE</a:t>
            </a:r>
          </a:p>
          <a:p>
            <a:pPr marL="0" indent="0">
              <a:buNone/>
            </a:pPr>
            <a:r>
              <a:rPr lang="en-US" sz="2200" dirty="0"/>
              <a:t>	</a:t>
            </a:r>
            <a:r>
              <a:rPr lang="en-US" sz="2200" dirty="0">
                <a:solidFill>
                  <a:srgbClr val="0000CC"/>
                </a:solidFill>
              </a:rPr>
              <a:t>CONSTRAINT</a:t>
            </a:r>
            <a:r>
              <a:rPr lang="en-US" sz="2200" dirty="0"/>
              <a:t>  </a:t>
            </a:r>
            <a:r>
              <a:rPr lang="en-US" sz="2200" dirty="0" err="1"/>
              <a:t>name_null</a:t>
            </a:r>
            <a:r>
              <a:rPr lang="en-US" sz="2200" dirty="0"/>
              <a:t> </a:t>
            </a:r>
            <a:r>
              <a:rPr lang="en-US" sz="2200" dirty="0">
                <a:solidFill>
                  <a:srgbClr val="0000CC"/>
                </a:solidFill>
              </a:rPr>
              <a:t>NOT</a:t>
            </a:r>
            <a:r>
              <a:rPr lang="en-US" sz="2200" dirty="0"/>
              <a:t> </a:t>
            </a:r>
            <a:r>
              <a:rPr lang="en-US" sz="2200" dirty="0">
                <a:solidFill>
                  <a:srgbClr val="0000CC"/>
                </a:solidFill>
              </a:rPr>
              <a:t>NULL</a:t>
            </a:r>
          </a:p>
          <a:p>
            <a:pPr marL="0" indent="0">
              <a:buNone/>
            </a:pPr>
            <a:r>
              <a:rPr lang="en-US" sz="2200" dirty="0"/>
              <a:t>);</a:t>
            </a:r>
          </a:p>
          <a:p>
            <a:endParaRPr lang="en-US" dirty="0"/>
          </a:p>
          <a:p>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97</a:t>
            </a:fld>
            <a:endParaRPr lang="en-US"/>
          </a:p>
        </p:txBody>
      </p:sp>
    </p:spTree>
    <p:extLst>
      <p:ext uri="{BB962C8B-B14F-4D97-AF65-F5344CB8AC3E}">
        <p14:creationId xmlns:p14="http://schemas.microsoft.com/office/powerpoint/2010/main" val="5742905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t>The CHECK Constraint</a:t>
            </a:r>
          </a:p>
        </p:txBody>
      </p:sp>
      <p:sp>
        <p:nvSpPr>
          <p:cNvPr id="47107" name="Rectangle 4"/>
          <p:cNvSpPr>
            <a:spLocks noGrp="1" noChangeArrowheads="1"/>
          </p:cNvSpPr>
          <p:nvPr>
            <p:ph idx="1"/>
          </p:nvPr>
        </p:nvSpPr>
        <p:spPr/>
        <p:txBody>
          <a:bodyPr>
            <a:normAutofit/>
          </a:bodyPr>
          <a:lstStyle/>
          <a:p>
            <a:pPr eaLnBrk="1" hangingPunct="1">
              <a:buFontTx/>
              <a:buNone/>
            </a:pPr>
            <a:r>
              <a:rPr lang="en-US" altLang="en-US" sz="2400" dirty="0">
                <a:solidFill>
                  <a:srgbClr val="0000CC"/>
                </a:solidFill>
              </a:rPr>
              <a:t>CREATE</a:t>
            </a:r>
            <a:r>
              <a:rPr lang="en-US" altLang="en-US" sz="2400" dirty="0"/>
              <a:t> </a:t>
            </a:r>
            <a:r>
              <a:rPr lang="en-US" altLang="en-US" sz="2400" dirty="0">
                <a:solidFill>
                  <a:srgbClr val="0000CC"/>
                </a:solidFill>
              </a:rPr>
              <a:t>TABLE</a:t>
            </a:r>
            <a:r>
              <a:rPr lang="en-US" altLang="en-US" sz="2400" dirty="0"/>
              <a:t> employee (</a:t>
            </a:r>
          </a:p>
          <a:p>
            <a:pPr eaLnBrk="1" hangingPunct="1">
              <a:buFontTx/>
              <a:buNone/>
            </a:pPr>
            <a:r>
              <a:rPr lang="en-US" altLang="en-US" sz="2400" dirty="0"/>
              <a:t>		empno </a:t>
            </a:r>
            <a:r>
              <a:rPr lang="en-US" altLang="en-US" sz="2400" dirty="0">
                <a:solidFill>
                  <a:srgbClr val="0000CC"/>
                </a:solidFill>
              </a:rPr>
              <a:t>number</a:t>
            </a:r>
            <a:r>
              <a:rPr lang="en-US" altLang="en-US" sz="2400" dirty="0"/>
              <a:t> (5) </a:t>
            </a:r>
            <a:r>
              <a:rPr lang="en-US" altLang="en-US" sz="2400" dirty="0">
                <a:solidFill>
                  <a:srgbClr val="0000CC"/>
                </a:solidFill>
              </a:rPr>
              <a:t>PRIMARY</a:t>
            </a:r>
            <a:r>
              <a:rPr lang="en-US" altLang="en-US" sz="2400" dirty="0"/>
              <a:t> </a:t>
            </a:r>
            <a:r>
              <a:rPr lang="en-US" altLang="en-US" sz="2400" dirty="0">
                <a:solidFill>
                  <a:srgbClr val="0000CC"/>
                </a:solidFill>
              </a:rPr>
              <a:t>KEY</a:t>
            </a:r>
            <a:r>
              <a:rPr lang="en-US" altLang="en-US" sz="2400" dirty="0"/>
              <a:t>,	</a:t>
            </a:r>
          </a:p>
          <a:p>
            <a:pPr eaLnBrk="1" hangingPunct="1">
              <a:buFontTx/>
              <a:buNone/>
            </a:pPr>
            <a:r>
              <a:rPr lang="en-US" altLang="en-US" sz="2400" dirty="0"/>
              <a:t>		ename </a:t>
            </a:r>
            <a:r>
              <a:rPr lang="en-US" altLang="en-US" sz="2400" dirty="0">
                <a:solidFill>
                  <a:srgbClr val="0000CC"/>
                </a:solidFill>
              </a:rPr>
              <a:t>varchar2</a:t>
            </a:r>
            <a:r>
              <a:rPr lang="en-US" altLang="en-US" sz="2400" dirty="0"/>
              <a:t> (25) </a:t>
            </a:r>
            <a:r>
              <a:rPr lang="en-US" altLang="en-US" sz="2400" dirty="0">
                <a:solidFill>
                  <a:srgbClr val="0000CC"/>
                </a:solidFill>
              </a:rPr>
              <a:t>NOT</a:t>
            </a:r>
            <a:r>
              <a:rPr lang="en-US" altLang="en-US" sz="2400" dirty="0"/>
              <a:t> </a:t>
            </a:r>
            <a:r>
              <a:rPr lang="en-US" altLang="en-US" sz="2400" dirty="0">
                <a:solidFill>
                  <a:srgbClr val="0000CC"/>
                </a:solidFill>
              </a:rPr>
              <a:t>NULL</a:t>
            </a:r>
            <a:r>
              <a:rPr lang="en-US" altLang="en-US" sz="2400" dirty="0"/>
              <a:t>,</a:t>
            </a:r>
          </a:p>
          <a:p>
            <a:pPr eaLnBrk="1" hangingPunct="1">
              <a:buFontTx/>
              <a:buNone/>
            </a:pPr>
            <a:r>
              <a:rPr lang="en-US" altLang="en-US" sz="2400" dirty="0"/>
              <a:t>		deptno </a:t>
            </a:r>
            <a:r>
              <a:rPr lang="en-US" altLang="en-US" sz="2400" dirty="0">
                <a:solidFill>
                  <a:srgbClr val="0000CC"/>
                </a:solidFill>
              </a:rPr>
              <a:t>varchar2</a:t>
            </a:r>
            <a:r>
              <a:rPr lang="en-US" altLang="en-US" sz="2400" dirty="0"/>
              <a:t> (4) </a:t>
            </a:r>
          </a:p>
          <a:p>
            <a:pPr eaLnBrk="1" hangingPunct="1">
              <a:buFontTx/>
              <a:buNone/>
            </a:pPr>
            <a:r>
              <a:rPr lang="en-US" altLang="en-US" sz="2400" b="1" dirty="0"/>
              <a:t>		</a:t>
            </a:r>
            <a:r>
              <a:rPr lang="en-US" altLang="en-US" sz="2400" b="1" dirty="0">
                <a:solidFill>
                  <a:srgbClr val="0000CC"/>
                </a:solidFill>
              </a:rPr>
              <a:t>CONSTRAINT</a:t>
            </a:r>
            <a:r>
              <a:rPr lang="en-US" altLang="en-US" sz="2400" dirty="0">
                <a:solidFill>
                  <a:srgbClr val="0000CC"/>
                </a:solidFill>
              </a:rPr>
              <a:t> </a:t>
            </a:r>
            <a:r>
              <a:rPr lang="en-US" altLang="en-US" sz="2400" dirty="0" err="1"/>
              <a:t>deptno_check</a:t>
            </a:r>
            <a:r>
              <a:rPr lang="en-US" altLang="en-US" sz="2400" dirty="0"/>
              <a:t> </a:t>
            </a:r>
          </a:p>
          <a:p>
            <a:pPr eaLnBrk="1" hangingPunct="1">
              <a:buFontTx/>
              <a:buNone/>
            </a:pPr>
            <a:r>
              <a:rPr lang="en-US" altLang="en-US" sz="2400" dirty="0"/>
              <a:t>		</a:t>
            </a:r>
            <a:r>
              <a:rPr lang="en-US" altLang="en-US" sz="2400" b="1" dirty="0">
                <a:solidFill>
                  <a:srgbClr val="0000CC"/>
                </a:solidFill>
              </a:rPr>
              <a:t>CHECK</a:t>
            </a:r>
            <a:r>
              <a:rPr lang="en-US" altLang="en-US" sz="2400" dirty="0">
                <a:solidFill>
                  <a:srgbClr val="0000CC"/>
                </a:solidFill>
              </a:rPr>
              <a:t> </a:t>
            </a:r>
            <a:r>
              <a:rPr lang="en-US" altLang="en-US" sz="2400" dirty="0"/>
              <a:t>(deptno &gt; </a:t>
            </a:r>
            <a:r>
              <a:rPr lang="en-US" altLang="en-US" sz="2400" dirty="0">
                <a:solidFill>
                  <a:srgbClr val="0000CC"/>
                </a:solidFill>
              </a:rPr>
              <a:t>max</a:t>
            </a:r>
            <a:r>
              <a:rPr lang="en-US" altLang="en-US" sz="2400" dirty="0"/>
              <a:t>(deptno) )</a:t>
            </a:r>
          </a:p>
          <a:p>
            <a:pPr eaLnBrk="1" hangingPunct="1">
              <a:buFontTx/>
              <a:buNone/>
            </a:pPr>
            <a:r>
              <a:rPr lang="en-US" altLang="en-US" sz="2400" dirty="0"/>
              <a:t>);</a:t>
            </a:r>
          </a:p>
          <a:p>
            <a:pPr eaLnBrk="1" hangingPunct="1">
              <a:buFontTx/>
              <a:buNone/>
            </a:pPr>
            <a:endParaRPr lang="en-US" altLang="en-US" sz="2400" dirty="0"/>
          </a:p>
        </p:txBody>
      </p:sp>
      <p:sp>
        <p:nvSpPr>
          <p:cNvPr id="3" name="Slide Number Placeholder 2"/>
          <p:cNvSpPr>
            <a:spLocks noGrp="1"/>
          </p:cNvSpPr>
          <p:nvPr>
            <p:ph type="sldNum" sz="quarter" idx="12"/>
          </p:nvPr>
        </p:nvSpPr>
        <p:spPr/>
        <p:txBody>
          <a:bodyPr/>
          <a:lstStyle/>
          <a:p>
            <a:fld id="{1E218C5A-AA56-4136-94E6-BAA98D2AAD9B}" type="slidenum">
              <a:rPr lang="en-US" smtClean="0"/>
              <a:t>98</a:t>
            </a:fld>
            <a:endParaRPr lang="en-US"/>
          </a:p>
        </p:txBody>
      </p:sp>
    </p:spTree>
    <p:extLst>
      <p:ext uri="{BB962C8B-B14F-4D97-AF65-F5344CB8AC3E}">
        <p14:creationId xmlns:p14="http://schemas.microsoft.com/office/powerpoint/2010/main" val="5449761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The REFERENCES Constraint</a:t>
            </a:r>
          </a:p>
        </p:txBody>
      </p:sp>
      <p:sp>
        <p:nvSpPr>
          <p:cNvPr id="4" name="Content Placeholder 3"/>
          <p:cNvSpPr>
            <a:spLocks noGrp="1"/>
          </p:cNvSpPr>
          <p:nvPr>
            <p:ph idx="1"/>
          </p:nvPr>
        </p:nvSpPr>
        <p:spPr/>
        <p:txBody>
          <a:bodyPr/>
          <a:lstStyle/>
          <a:p>
            <a:pPr marL="0" indent="0">
              <a:buNone/>
            </a:pPr>
            <a:r>
              <a:rPr lang="en-US" dirty="0">
                <a:solidFill>
                  <a:srgbClr val="0000CC"/>
                </a:solidFill>
              </a:rPr>
              <a:t>CREATE</a:t>
            </a:r>
            <a:r>
              <a:rPr lang="en-US" dirty="0"/>
              <a:t> </a:t>
            </a:r>
            <a:r>
              <a:rPr lang="en-US" dirty="0">
                <a:solidFill>
                  <a:srgbClr val="0000CC"/>
                </a:solidFill>
              </a:rPr>
              <a:t>TABLE</a:t>
            </a:r>
            <a:r>
              <a:rPr lang="en-US" dirty="0"/>
              <a:t> employee (</a:t>
            </a:r>
          </a:p>
          <a:p>
            <a:pPr marL="0" indent="0">
              <a:buNone/>
            </a:pPr>
            <a:r>
              <a:rPr lang="en-US" dirty="0"/>
              <a:t>           	empno </a:t>
            </a:r>
            <a:r>
              <a:rPr lang="en-US" dirty="0">
                <a:solidFill>
                  <a:srgbClr val="0000CC"/>
                </a:solidFill>
              </a:rPr>
              <a:t>number</a:t>
            </a:r>
            <a:r>
              <a:rPr lang="en-US" dirty="0"/>
              <a:t> (5) </a:t>
            </a:r>
          </a:p>
          <a:p>
            <a:pPr marL="0" indent="0">
              <a:buNone/>
            </a:pPr>
            <a:r>
              <a:rPr lang="en-US" dirty="0"/>
              <a:t>	</a:t>
            </a:r>
            <a:r>
              <a:rPr lang="en-US" dirty="0">
                <a:solidFill>
                  <a:srgbClr val="0000CC"/>
                </a:solidFill>
              </a:rPr>
              <a:t>CONSTRAINT</a:t>
            </a:r>
            <a:r>
              <a:rPr lang="en-US" dirty="0"/>
              <a:t>  </a:t>
            </a:r>
            <a:r>
              <a:rPr lang="en-US" dirty="0" err="1"/>
              <a:t>empno_pk</a:t>
            </a:r>
            <a:r>
              <a:rPr lang="en-US" dirty="0"/>
              <a:t> </a:t>
            </a:r>
            <a:r>
              <a:rPr lang="en-US" dirty="0">
                <a:solidFill>
                  <a:srgbClr val="0000CC"/>
                </a:solidFill>
              </a:rPr>
              <a:t>PRIMARY</a:t>
            </a:r>
            <a:r>
              <a:rPr lang="en-US" dirty="0"/>
              <a:t> </a:t>
            </a:r>
            <a:r>
              <a:rPr lang="en-US" dirty="0">
                <a:solidFill>
                  <a:srgbClr val="0000CC"/>
                </a:solidFill>
              </a:rPr>
              <a:t>KEY</a:t>
            </a:r>
            <a:r>
              <a:rPr lang="en-US" dirty="0"/>
              <a:t>,</a:t>
            </a:r>
          </a:p>
          <a:p>
            <a:pPr marL="0" indent="0">
              <a:buNone/>
            </a:pPr>
            <a:r>
              <a:rPr lang="en-US" dirty="0"/>
              <a:t>	ename </a:t>
            </a:r>
            <a:r>
              <a:rPr lang="en-US" dirty="0">
                <a:solidFill>
                  <a:srgbClr val="0000CC"/>
                </a:solidFill>
              </a:rPr>
              <a:t>varchar2</a:t>
            </a:r>
            <a:r>
              <a:rPr lang="en-US" dirty="0"/>
              <a:t> (25) </a:t>
            </a:r>
          </a:p>
          <a:p>
            <a:pPr marL="0" indent="0">
              <a:buNone/>
            </a:pPr>
            <a:r>
              <a:rPr lang="en-US" dirty="0"/>
              <a:t>	</a:t>
            </a:r>
            <a:r>
              <a:rPr lang="en-US" dirty="0">
                <a:solidFill>
                  <a:srgbClr val="0000CC"/>
                </a:solidFill>
              </a:rPr>
              <a:t>CONSTRAINT</a:t>
            </a:r>
            <a:r>
              <a:rPr lang="en-US" dirty="0"/>
              <a:t>  </a:t>
            </a:r>
            <a:r>
              <a:rPr lang="en-US" dirty="0" err="1"/>
              <a:t>ename_null</a:t>
            </a:r>
            <a:r>
              <a:rPr lang="en-US" dirty="0"/>
              <a:t> </a:t>
            </a:r>
            <a:r>
              <a:rPr lang="en-US" dirty="0">
                <a:solidFill>
                  <a:srgbClr val="0000CC"/>
                </a:solidFill>
              </a:rPr>
              <a:t>NOT</a:t>
            </a:r>
            <a:r>
              <a:rPr lang="en-US" dirty="0"/>
              <a:t> </a:t>
            </a:r>
            <a:r>
              <a:rPr lang="en-US" dirty="0">
                <a:solidFill>
                  <a:srgbClr val="0000CC"/>
                </a:solidFill>
              </a:rPr>
              <a:t>NULL</a:t>
            </a:r>
            <a:r>
              <a:rPr lang="en-US" dirty="0"/>
              <a:t>,</a:t>
            </a:r>
          </a:p>
          <a:p>
            <a:pPr marL="0" indent="0">
              <a:buNone/>
            </a:pPr>
            <a:r>
              <a:rPr lang="en-US" dirty="0"/>
              <a:t>	deptno </a:t>
            </a:r>
            <a:r>
              <a:rPr lang="en-US" dirty="0">
                <a:solidFill>
                  <a:srgbClr val="0000CC"/>
                </a:solidFill>
              </a:rPr>
              <a:t>varchar2</a:t>
            </a:r>
            <a:r>
              <a:rPr lang="en-US" dirty="0"/>
              <a:t> (4) </a:t>
            </a:r>
          </a:p>
          <a:p>
            <a:pPr marL="0" indent="0">
              <a:buNone/>
            </a:pPr>
            <a:r>
              <a:rPr lang="en-US" dirty="0"/>
              <a:t>	</a:t>
            </a:r>
            <a:r>
              <a:rPr lang="en-US" dirty="0">
                <a:solidFill>
                  <a:srgbClr val="0000CC"/>
                </a:solidFill>
              </a:rPr>
              <a:t>CONSTRAINT</a:t>
            </a:r>
            <a:r>
              <a:rPr lang="en-US" dirty="0"/>
              <a:t>  </a:t>
            </a:r>
            <a:r>
              <a:rPr lang="en-US" dirty="0" err="1"/>
              <a:t>deptno_ref</a:t>
            </a:r>
            <a:endParaRPr lang="en-US" dirty="0"/>
          </a:p>
          <a:p>
            <a:pPr marL="0" indent="0">
              <a:buNone/>
            </a:pPr>
            <a:r>
              <a:rPr lang="en-US" dirty="0"/>
              <a:t>	</a:t>
            </a:r>
            <a:r>
              <a:rPr lang="en-US" dirty="0">
                <a:solidFill>
                  <a:srgbClr val="0000CC"/>
                </a:solidFill>
              </a:rPr>
              <a:t>REFERENCES</a:t>
            </a:r>
            <a:r>
              <a:rPr lang="en-US" dirty="0"/>
              <a:t>  dept (deptno)</a:t>
            </a:r>
          </a:p>
          <a:p>
            <a:pPr marL="0" indent="0">
              <a:buNone/>
            </a:pPr>
            <a:r>
              <a:rPr lang="en-US" dirty="0"/>
              <a:t>);</a:t>
            </a:r>
          </a:p>
          <a:p>
            <a:pPr marL="0" indent="0">
              <a:buNone/>
            </a:pP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1E218C5A-AA56-4136-94E6-BAA98D2AAD9B}" type="slidenum">
              <a:rPr lang="en-US" smtClean="0"/>
              <a:t>99</a:t>
            </a:fld>
            <a:endParaRPr lang="en-US"/>
          </a:p>
        </p:txBody>
      </p:sp>
    </p:spTree>
    <p:extLst>
      <p:ext uri="{BB962C8B-B14F-4D97-AF65-F5344CB8AC3E}">
        <p14:creationId xmlns:p14="http://schemas.microsoft.com/office/powerpoint/2010/main" val="3693497177"/>
      </p:ext>
    </p:extLst>
  </p:cSld>
  <p:clrMapOvr>
    <a:masterClrMapping/>
  </p:clrMapOvr>
</p:sld>
</file>

<file path=ppt/theme/theme1.xml><?xml version="1.0" encoding="utf-8"?>
<a:theme xmlns:a="http://schemas.openxmlformats.org/drawingml/2006/main" name="Onkar PPT Thea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kar PPT Theam" id="{F648B3CA-7B03-43E7-A8DE-38DAF1116856}" vid="{BF20D0BD-A15A-420F-8792-B57D7A90F4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Onkar PPT Theam</Template>
  <TotalTime>5009</TotalTime>
  <Words>7408</Words>
  <Application>Microsoft Office PowerPoint</Application>
  <PresentationFormat>Widescreen</PresentationFormat>
  <Paragraphs>1677</Paragraphs>
  <Slides>131</Slides>
  <Notes>71</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Onkar PPT Theam</vt:lpstr>
      <vt:lpstr>Introduction to  RDBMS &amp; Oracle SQL</vt:lpstr>
      <vt:lpstr>Table of Content</vt:lpstr>
      <vt:lpstr>Module 1: DBMS &amp; RDBMS Concepts</vt:lpstr>
      <vt:lpstr>File System</vt:lpstr>
      <vt:lpstr>Disadvantage of File System</vt:lpstr>
      <vt:lpstr>Database Management System (DBMS)</vt:lpstr>
      <vt:lpstr>DBMS Level of Abstraction</vt:lpstr>
      <vt:lpstr>View of Data</vt:lpstr>
      <vt:lpstr>Instances and Schemas</vt:lpstr>
      <vt:lpstr>Data Models</vt:lpstr>
      <vt:lpstr>Data Models Continue…</vt:lpstr>
      <vt:lpstr>Data Manipulation Language (DML)</vt:lpstr>
      <vt:lpstr>Data Definition Language (DDL)</vt:lpstr>
      <vt:lpstr>Introduction to RDBMS</vt:lpstr>
      <vt:lpstr>Relational Database Model</vt:lpstr>
      <vt:lpstr>Sample Relational Database</vt:lpstr>
      <vt:lpstr>Relationship</vt:lpstr>
      <vt:lpstr>Keys</vt:lpstr>
      <vt:lpstr>Keys continue…</vt:lpstr>
      <vt:lpstr>Keys continue…</vt:lpstr>
      <vt:lpstr>Module 2: Building a Logical Database</vt:lpstr>
      <vt:lpstr>Database Design</vt:lpstr>
      <vt:lpstr>Data Modeling</vt:lpstr>
      <vt:lpstr>Modeling Methodology</vt:lpstr>
      <vt:lpstr>Entity relationship diagrams</vt:lpstr>
      <vt:lpstr>Entity</vt:lpstr>
      <vt:lpstr>Attributes</vt:lpstr>
      <vt:lpstr>Chain Notation Attribute</vt:lpstr>
      <vt:lpstr>Relationship Degree</vt:lpstr>
      <vt:lpstr>Relationships among Tables</vt:lpstr>
      <vt:lpstr>One to One</vt:lpstr>
      <vt:lpstr>One to Many</vt:lpstr>
      <vt:lpstr>Many to Many</vt:lpstr>
      <vt:lpstr>Relationship Participation</vt:lpstr>
      <vt:lpstr>E-R Diagram Example</vt:lpstr>
      <vt:lpstr>Bank ERD exercise</vt:lpstr>
      <vt:lpstr>Bank ERD</vt:lpstr>
      <vt:lpstr>Company ERD exercise</vt:lpstr>
      <vt:lpstr>Company ERD</vt:lpstr>
      <vt:lpstr>Integrity Constraints</vt:lpstr>
      <vt:lpstr>Domain Integrity</vt:lpstr>
      <vt:lpstr>Integrity Constraints continue…</vt:lpstr>
      <vt:lpstr>Module 3: Database Normalization</vt:lpstr>
      <vt:lpstr>Introduction to Normalization</vt:lpstr>
      <vt:lpstr>Why Normalization?</vt:lpstr>
      <vt:lpstr>Why Normalization continued…</vt:lpstr>
      <vt:lpstr>Why Normalization continued…</vt:lpstr>
      <vt:lpstr>Normalization Rule</vt:lpstr>
      <vt:lpstr>First Normal Form (1NF) continued…</vt:lpstr>
      <vt:lpstr>First Normal Form (1NF) continued…</vt:lpstr>
      <vt:lpstr>First Normal Form (1NF) continued…</vt:lpstr>
      <vt:lpstr>Second Normal Form (2NF)</vt:lpstr>
      <vt:lpstr>Second Normal Form (2NF) Continue…</vt:lpstr>
      <vt:lpstr>Second Normal Form (2NF) Continue…</vt:lpstr>
      <vt:lpstr>Second Normal Form (2NF) Continue…</vt:lpstr>
      <vt:lpstr>Third Normal Form (3NF)</vt:lpstr>
      <vt:lpstr>Example</vt:lpstr>
      <vt:lpstr>Example </vt:lpstr>
      <vt:lpstr>Example</vt:lpstr>
      <vt:lpstr>Case study</vt:lpstr>
      <vt:lpstr>Case study continued…</vt:lpstr>
      <vt:lpstr>Case study continued…</vt:lpstr>
      <vt:lpstr>Case study continued…</vt:lpstr>
      <vt:lpstr>Case study continued…</vt:lpstr>
      <vt:lpstr>Module 4: Getting Started with Oracle</vt:lpstr>
      <vt:lpstr>Introduction to Databases</vt:lpstr>
      <vt:lpstr>Introducing SQL</vt:lpstr>
      <vt:lpstr>SQL Developer with Oracle </vt:lpstr>
      <vt:lpstr>Module 5: Data Retrieval &amp; Ordering Output</vt:lpstr>
      <vt:lpstr>Describing table</vt:lpstr>
      <vt:lpstr>Data Retrieval</vt:lpstr>
      <vt:lpstr>Conditional Retrieval</vt:lpstr>
      <vt:lpstr>Relational Operators</vt:lpstr>
      <vt:lpstr>Logical Operators</vt:lpstr>
      <vt:lpstr>Range &amp; List Operators</vt:lpstr>
      <vt:lpstr>Wildcard &amp; is Null  Operators</vt:lpstr>
      <vt:lpstr>Arithmetic Operators</vt:lpstr>
      <vt:lpstr>Sorting Output</vt:lpstr>
      <vt:lpstr>Aggregate Functions </vt:lpstr>
      <vt:lpstr>The GROUP BY clause</vt:lpstr>
      <vt:lpstr>The HAVING Clause</vt:lpstr>
      <vt:lpstr>Module 6: Creating Tables </vt:lpstr>
      <vt:lpstr>Creating Tables</vt:lpstr>
      <vt:lpstr>Data Types</vt:lpstr>
      <vt:lpstr>Data Types</vt:lpstr>
      <vt:lpstr>Module 7: Inserting, Modifying &amp; Deleting Data </vt:lpstr>
      <vt:lpstr>Inserting Data into a Table</vt:lpstr>
      <vt:lpstr>Customized Insertion</vt:lpstr>
      <vt:lpstr>Modifying and Deleting Data</vt:lpstr>
      <vt:lpstr>Module 8: Modifying Table Structure</vt:lpstr>
      <vt:lpstr>Modifying a Table Structure</vt:lpstr>
      <vt:lpstr>Dropping a Table</vt:lpstr>
      <vt:lpstr>Module 9: Integrity Constraints</vt:lpstr>
      <vt:lpstr>Integrity Constraints</vt:lpstr>
      <vt:lpstr>Column Constraints</vt:lpstr>
      <vt:lpstr>UNIQUE Constraints</vt:lpstr>
      <vt:lpstr>Primary key Constraint</vt:lpstr>
      <vt:lpstr>The CHECK Constraint</vt:lpstr>
      <vt:lpstr>The REFERENCES Constraint</vt:lpstr>
      <vt:lpstr>The REFERENCES Constraint</vt:lpstr>
      <vt:lpstr>Table Constraints</vt:lpstr>
      <vt:lpstr>Adding Constraints to Columns of an existing Table</vt:lpstr>
      <vt:lpstr>Enabling and Disabling Constraints</vt:lpstr>
      <vt:lpstr>Dropping a Constraint</vt:lpstr>
      <vt:lpstr>Sequences</vt:lpstr>
      <vt:lpstr>Sequences</vt:lpstr>
      <vt:lpstr>Using Sequence in SQL</vt:lpstr>
      <vt:lpstr>Good to know about Sequence</vt:lpstr>
      <vt:lpstr>Module 10: Built-In Functions</vt:lpstr>
      <vt:lpstr>Functions on Numeric data types</vt:lpstr>
      <vt:lpstr>Functions on Character data type</vt:lpstr>
      <vt:lpstr>Functions on Date data types</vt:lpstr>
      <vt:lpstr>Conversion Functions</vt:lpstr>
      <vt:lpstr>Formats with Date data types</vt:lpstr>
      <vt:lpstr>Formats with Date data types</vt:lpstr>
      <vt:lpstr>Format with Date data types</vt:lpstr>
      <vt:lpstr>TO_NUMBER() function</vt:lpstr>
      <vt:lpstr>TO_DATE() function</vt:lpstr>
      <vt:lpstr>Module 11: Joins &amp; Sub Queries</vt:lpstr>
      <vt:lpstr>SQL Joins</vt:lpstr>
      <vt:lpstr>Types of Joins</vt:lpstr>
      <vt:lpstr>Types of Joins continue…</vt:lpstr>
      <vt:lpstr>SQL Inner Join (Equi Join)</vt:lpstr>
      <vt:lpstr>Outer Join</vt:lpstr>
      <vt:lpstr>Outer Join continue…</vt:lpstr>
      <vt:lpstr>Self Join</vt:lpstr>
      <vt:lpstr>SUBQUERIES</vt:lpstr>
      <vt:lpstr>Subquery Types</vt:lpstr>
      <vt:lpstr>Subquery Types</vt:lpstr>
      <vt:lpstr>SUBQUERIES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RDBMS &amp; Oracle SQL</dc:title>
  <dc:creator>Onkar Deshpande Mumbai</dc:creator>
  <cp:lastModifiedBy>Unknown User</cp:lastModifiedBy>
  <cp:revision>354</cp:revision>
  <dcterms:created xsi:type="dcterms:W3CDTF">2014-07-08T06:00:17Z</dcterms:created>
  <dcterms:modified xsi:type="dcterms:W3CDTF">2019-01-31T12:38:43Z</dcterms:modified>
</cp:coreProperties>
</file>