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f07614a0f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f07614a0f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f07614a0f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f07614a0f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f07614a0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f07614a0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f07614a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f07614a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f07614a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f07614a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f07614a0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f07614a0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Remove silent mutations &amp; RNA mutations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Remove sample with over 10% missing data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Romove genes with an expression level lower than 1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f07614a0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f07614a0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oncogenes/ts genes: mrnaseq data compiled in the tcga, </a:t>
            </a:r>
            <a:r>
              <a:rPr lang="en">
                <a:solidFill>
                  <a:schemeClr val="dk1"/>
                </a:solidFill>
              </a:rPr>
              <a:t>deg = differentially expressed genes compared lcc vs rcc,</a:t>
            </a:r>
            <a:r>
              <a:rPr lang="en"/>
              <a:t> unregulated/downregulated functional annotation - </a:t>
            </a:r>
            <a:r>
              <a:rPr lang="en"/>
              <a:t>particularly</a:t>
            </a:r>
            <a:r>
              <a:rPr lang="en"/>
              <a:t> prostate cancer susceptibility (PRAC) gene downregulated in RCC, along with HOXB13 (colorectal cancer suppressor), HOXC6 TF (highly expressed in cancer). Further analysis showed 13 downregulated genes possibly repressed by hypermethylation.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miRNA = microRNA, one in particular mir10b associated with cancer metastasis significantly higher expression in RCC, multiple others ex mir466 downregulated but predicted </a:t>
            </a:r>
            <a:r>
              <a:rPr lang="en"/>
              <a:t>target</a:t>
            </a:r>
            <a:r>
              <a:rPr lang="en"/>
              <a:t> transcriptional repressor contributing to cancer progression upregulated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Huge difference in expression lcc vs rcc, but most of regulatory network shared. Unlike tf, mirna has restricted role/not key in COAD (colon adenocarcinoma); other modules linked with cell-cycle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f07614a0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f07614a0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from </a:t>
            </a:r>
            <a:r>
              <a:rPr lang="en" sz="1050">
                <a:solidFill>
                  <a:srgbClr val="1A1A1A"/>
                </a:solidFill>
                <a:highlight>
                  <a:srgbClr val="FFFFFF"/>
                </a:highlight>
              </a:rPr>
              <a:t>GSE14333 publicly available data and TCGA</a:t>
            </a:r>
            <a:endParaRPr sz="105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A1A1A"/>
                </a:solidFill>
                <a:highlight>
                  <a:srgbClr val="FFFFFF"/>
                </a:highlight>
              </a:rPr>
              <a:t>Supports oncogene/tumor suppressor under/overexpression as previously mentioned</a:t>
            </a:r>
            <a:endParaRPr sz="105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A1A1A"/>
                </a:solidFill>
                <a:highlight>
                  <a:srgbClr val="FFFFFF"/>
                </a:highlight>
              </a:rPr>
              <a:t>Authors likely chose to represent a variety of distributions of expression and concentration in which they occurred for which box/volcano works best</a:t>
            </a:r>
            <a:endParaRPr sz="1050">
              <a:solidFill>
                <a:srgbClr val="1A1A1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f07614a0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f07614a0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A1A1A"/>
                </a:solidFill>
                <a:highlight>
                  <a:srgbClr val="FFFFFF"/>
                </a:highlight>
              </a:rPr>
              <a:t>Yellow elliptical nodes represent miRNAs, and magenta rectangle nodes represent miRNA targets.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52b47fe3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52b47fe3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f07614a0f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f07614a0f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Literature Presentation - Colorectal Cancer</a:t>
            </a:r>
            <a:endParaRPr sz="412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Rishee, Natalie, Sonia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PubMed and Cochrane databases: randomized clinical trials (RCTs), meta-analyses, and systematic reviews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 Food and Drug Administration (FDA) documents in the public domain: drugs in treatments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Evaluated 222 phase 3 RCTs, 111 meta-analyses, 97 systematic reviews, and 4 practice guidelines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 the treatments and their respective results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Necessary improvements on molecular/genomic profiling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for more targeted therapies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Treat specific biological features of tumors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Greater benefit and less toxicity of treatment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median survival rates are only improved by 2 to 4 months while others are extended by over 30 months. Is this a result of certain types of tumors being more </a:t>
            </a:r>
            <a:r>
              <a:rPr lang="en"/>
              <a:t>aggressive, or are some target treatments simply less effective?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Combining the findings of the research and review paper, should patients with RCC receive different treatments than those with LCC? Should the RCC treatments be more aggressive?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83636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Multi-omics Approach Reveals Distinct Differences in Left- and Right-Sided Colon Cancer</a:t>
            </a:r>
            <a:endParaRPr sz="142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(</a:t>
            </a:r>
            <a:r>
              <a:rPr lang="en" sz="2000"/>
              <a:t>genomics, transcriptomics, epigenomics) 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  <a:highlight>
                  <a:srgbClr val="FFFFFF"/>
                </a:highlight>
              </a:rPr>
              <a:t>There is a difference in the underlying molecular features present in left-sided and right-sided colon cancer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en">
                <a:solidFill>
                  <a:srgbClr val="1A1A1A"/>
                </a:solidFill>
                <a:highlight>
                  <a:srgbClr val="FFFFFF"/>
                </a:highlight>
              </a:rPr>
              <a:t>embryologic origins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en">
                <a:solidFill>
                  <a:srgbClr val="1A1A1A"/>
                </a:solidFill>
                <a:highlight>
                  <a:srgbClr val="FFFFFF"/>
                </a:highlight>
              </a:rPr>
              <a:t>microenvironments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en">
                <a:solidFill>
                  <a:srgbClr val="1A1A1A"/>
                </a:solidFill>
                <a:highlight>
                  <a:srgbClr val="FFFFFF"/>
                </a:highlight>
              </a:rPr>
              <a:t>distinct blood supplies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en">
                <a:solidFill>
                  <a:srgbClr val="1A1A1A"/>
                </a:solidFill>
                <a:highlight>
                  <a:srgbClr val="FFFFFF"/>
                </a:highlight>
              </a:rPr>
              <a:t>patient demographic</a:t>
            </a:r>
            <a:endParaRPr>
              <a:solidFill>
                <a:srgbClr val="1A1A1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37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16"/>
              <a:t>TCGA data portal</a:t>
            </a:r>
            <a:endParaRPr sz="2016"/>
          </a:p>
          <a:p>
            <a:pPr indent="-337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16"/>
              <a:t>colon adenocarcinoma (COAD) somatic mutation data retrieval and processing</a:t>
            </a:r>
            <a:endParaRPr sz="2016">
              <a:solidFill>
                <a:srgbClr val="383636"/>
              </a:solidFill>
              <a:highlight>
                <a:srgbClr val="FFFFFF"/>
              </a:highlight>
            </a:endParaRPr>
          </a:p>
          <a:p>
            <a:pPr indent="-337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16"/>
              <a:t>COAD level three DNA methylation data (HM450k) </a:t>
            </a:r>
            <a:r>
              <a:rPr lang="en" sz="2016"/>
              <a:t>retrieval and processing</a:t>
            </a:r>
            <a:endParaRPr sz="2016">
              <a:solidFill>
                <a:srgbClr val="383636"/>
              </a:solidFill>
              <a:highlight>
                <a:srgbClr val="FFFFFF"/>
              </a:highlight>
            </a:endParaRPr>
          </a:p>
          <a:p>
            <a:pPr indent="-337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16"/>
              <a:t>Gene expression data processing and normalization</a:t>
            </a:r>
            <a:endParaRPr sz="2016">
              <a:solidFill>
                <a:srgbClr val="383636"/>
              </a:solidFill>
              <a:highlight>
                <a:srgbClr val="FFFFFF"/>
              </a:highlight>
            </a:endParaRPr>
          </a:p>
          <a:p>
            <a:pPr indent="-337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16"/>
              <a:t>Integrated analysis of miRNAs and mRNAs</a:t>
            </a:r>
            <a:endParaRPr sz="2016">
              <a:solidFill>
                <a:srgbClr val="383636"/>
              </a:solidFill>
              <a:highlight>
                <a:srgbClr val="FFFFFF"/>
              </a:highlight>
            </a:endParaRPr>
          </a:p>
          <a:p>
            <a:pPr indent="-337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16"/>
              <a:t>Network construction</a:t>
            </a:r>
            <a:endParaRPr sz="2016"/>
          </a:p>
          <a:p>
            <a:pPr indent="-337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16"/>
              <a:t>Immunohistochemistry staining</a:t>
            </a:r>
            <a:endParaRPr sz="2133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1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Findings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959425"/>
            <a:ext cx="8520600" cy="4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627" lvl="0" marL="457200" rtl="0" algn="l"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lang="en" sz="1465"/>
              <a:t>Multiple FMGSs were identified in both LCC &amp; RCC, and somatic mutation patterns were identified that co-occurred with certain genes linked to cancer </a:t>
            </a:r>
            <a:endParaRPr sz="1465"/>
          </a:p>
          <a:p>
            <a:pPr indent="-298132" lvl="1" marL="914400" rtl="0" algn="l">
              <a:spcBef>
                <a:spcPts val="0"/>
              </a:spcBef>
              <a:spcAft>
                <a:spcPts val="0"/>
              </a:spcAft>
              <a:buSzPts val="1095"/>
              <a:buChar char="○"/>
            </a:pPr>
            <a:r>
              <a:rPr lang="en" sz="1095"/>
              <a:t>LCC &amp; RCC had </a:t>
            </a:r>
            <a:r>
              <a:rPr lang="en" sz="1095" u="sng"/>
              <a:t>distinct</a:t>
            </a:r>
            <a:r>
              <a:rPr lang="en" sz="1095"/>
              <a:t> driver patterns that should be considered in future targeted cancer therapy.</a:t>
            </a:r>
            <a:br>
              <a:rPr lang="en" sz="1095"/>
            </a:br>
            <a:endParaRPr sz="1095"/>
          </a:p>
          <a:p>
            <a:pPr indent="-321627" lvl="0" marL="457200" rtl="0" algn="l"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lang="en" sz="1465"/>
              <a:t>Hypermethylation occurred in RCC </a:t>
            </a:r>
            <a:endParaRPr sz="1465"/>
          </a:p>
          <a:p>
            <a:pPr indent="-298132" lvl="1" marL="914400" rtl="0" algn="l">
              <a:spcBef>
                <a:spcPts val="0"/>
              </a:spcBef>
              <a:spcAft>
                <a:spcPts val="0"/>
              </a:spcAft>
              <a:buSzPts val="1095"/>
              <a:buChar char="○"/>
            </a:pPr>
            <a:r>
              <a:rPr lang="en" sz="1095"/>
              <a:t>Changes in DNA methylation status already thought to be involved in colorectal cancer initiation/development</a:t>
            </a:r>
            <a:br>
              <a:rPr lang="en" sz="1095"/>
            </a:br>
            <a:endParaRPr sz="1095"/>
          </a:p>
          <a:p>
            <a:pPr indent="-321627" lvl="0" marL="457200" rtl="0" algn="l"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lang="en" sz="1465"/>
              <a:t>Oncogenes were overexpressed &amp; tumor-suppressor genes were repressed in RCC</a:t>
            </a:r>
            <a:br>
              <a:rPr lang="en" sz="1465"/>
            </a:br>
            <a:endParaRPr sz="1465"/>
          </a:p>
          <a:p>
            <a:pPr indent="-321627" lvl="0" marL="457200" rtl="0" algn="l"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lang="en" sz="1465"/>
              <a:t>Difference in non-coding RNAs between LCC &amp; RCC</a:t>
            </a:r>
            <a:endParaRPr sz="1465"/>
          </a:p>
          <a:p>
            <a:pPr indent="-298132" lvl="1" marL="914400" rtl="0" algn="l">
              <a:spcBef>
                <a:spcPts val="0"/>
              </a:spcBef>
              <a:spcAft>
                <a:spcPts val="0"/>
              </a:spcAft>
              <a:buSzPts val="1095"/>
              <a:buChar char="○"/>
            </a:pPr>
            <a:r>
              <a:rPr lang="en" sz="1095"/>
              <a:t>15 cancer-related miRNA differentially expressed LCC vs RCC</a:t>
            </a:r>
            <a:br>
              <a:rPr lang="en" sz="1095"/>
            </a:br>
            <a:endParaRPr sz="1095"/>
          </a:p>
          <a:p>
            <a:pPr indent="-321627" lvl="0" marL="457200" rtl="0" algn="l"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lang="en" sz="1465"/>
              <a:t>Pathway alteration differences observed between LCC &amp; RCC linked to growth/migration of cancer cells</a:t>
            </a:r>
            <a:br>
              <a:rPr lang="en" sz="1465"/>
            </a:br>
            <a:endParaRPr sz="1465" u="sng"/>
          </a:p>
          <a:p>
            <a:pPr indent="-321627" lvl="0" marL="457200" rtl="0" algn="l"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lang="en" sz="1465" u="sng"/>
              <a:t>RCCs tend to be more aggressive through orchestrating invasive gene modules</a:t>
            </a:r>
            <a:endParaRPr sz="1465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6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6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1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6623550" y="304800"/>
            <a:ext cx="2364000" cy="45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A/B</a:t>
            </a:r>
            <a:r>
              <a:rPr lang="en" sz="1600"/>
              <a:t> - Volcano plots showing overexpressed &amp; underexpressed genes in RCC from 2 different data sets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C</a:t>
            </a:r>
            <a:r>
              <a:rPr lang="en" sz="1600"/>
              <a:t> - Venn diagram for DEGs between the 2 data sets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D-G</a:t>
            </a:r>
            <a:r>
              <a:rPr lang="en" sz="1600"/>
              <a:t> - boxplot distributions of PRAC &amp; HOXC6 expression level </a:t>
            </a:r>
            <a:endParaRPr sz="16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8" y="304800"/>
            <a:ext cx="6429375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1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2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5366650" y="1396900"/>
            <a:ext cx="3693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- </a:t>
            </a:r>
            <a:r>
              <a:rPr lang="en"/>
              <a:t>Volcano plot showing 11 miRNAs overexpressed, 5 miRNAs underexpressed (TCGA data)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 - </a:t>
            </a:r>
            <a:r>
              <a:rPr lang="en"/>
              <a:t>Box plot showing miR-10b expression level is higher in RCC than LCC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 - </a:t>
            </a:r>
            <a:r>
              <a:rPr lang="en"/>
              <a:t>Integrated analysis using nodes showing some DEGs regulated by miRNA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00" y="789800"/>
            <a:ext cx="4753065" cy="404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83636"/>
                </a:solidFill>
                <a:highlight>
                  <a:srgbClr val="FFFFFF"/>
                </a:highlight>
              </a:rPr>
              <a:t>Diagnosis and Treatment of Metastatic Colorectal Cancer</a:t>
            </a:r>
            <a:endParaRPr b="1" sz="2500">
              <a:solidFill>
                <a:srgbClr val="383636"/>
              </a:solidFill>
              <a:highlight>
                <a:srgbClr val="FFFFFF"/>
              </a:highlight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(genomic)  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n</a:t>
            </a:r>
            <a:r>
              <a:rPr lang="en"/>
              <a:t>ew treatment strategies that use pathologic and molecular tumor testing to select therapy have the potential to improve prognosis of metastatic CRC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20% patients have metastatic CRC; 25% patients develop metastases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year survival rate less than 20%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