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jhh4FCsmPwBvXA9/3KIBVM7t8I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3056ca87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3056ca876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g213056ca876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b974e1553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b974e1553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22b974e1553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b974e1553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b974e1553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 name="Google Shape;68;g22b974e1553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b974e1553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b974e1553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g22b974e1553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b974e1553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b974e1553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g22b974e1553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b974e1553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b974e1553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22b974e1553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b974e1553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b974e1553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g22b974e1553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b974e1553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b974e1553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g22b974e1553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b974e1553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b974e1553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g22b974e1553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 name="Google Shape;7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 name="Google Shape;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 name="Google Shape;9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13056ca40c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13056ca40c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13056ca40c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13056ca40c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13056ca40c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13056ca40c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13056ca40c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213056ca40c_0_45"/>
          <p:cNvSpPr txBox="1"/>
          <p:nvPr>
            <p:ph type="title"/>
          </p:nvPr>
        </p:nvSpPr>
        <p:spPr>
          <a:xfrm>
            <a:off x="914400" y="1417638"/>
            <a:ext cx="7315200" cy="7161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6" name="Google Shape;56;g213056ca40c_0_45"/>
          <p:cNvSpPr txBox="1"/>
          <p:nvPr>
            <p:ph idx="1" type="body"/>
          </p:nvPr>
        </p:nvSpPr>
        <p:spPr>
          <a:xfrm>
            <a:off x="914400" y="2438400"/>
            <a:ext cx="7315200" cy="4191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13056ca40c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13056ca40c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13056ca40c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13056ca40c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13056ca40c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13056ca40c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13056ca40c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13056ca40c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13056ca40c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13056ca40c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13056ca40c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13056ca40c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13056ca40c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13056ca40c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13056ca40c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13056ca40c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13056ca40c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13056ca40c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13056ca40c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13056ca40c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213056ca40c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13056ca40c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13056ca40c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13056ca40c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13056ca40c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213056ca40c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
          <p:cNvSpPr txBox="1"/>
          <p:nvPr>
            <p:ph idx="4294967295" type="title"/>
          </p:nvPr>
        </p:nvSpPr>
        <p:spPr>
          <a:xfrm>
            <a:off x="1104900" y="482750"/>
            <a:ext cx="7522200" cy="1374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Building a Privacy-Preserving Blockchain-Based Bidding System:</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US">
                <a:latin typeface="Times New Roman"/>
                <a:ea typeface="Times New Roman"/>
                <a:cs typeface="Times New Roman"/>
                <a:sym typeface="Times New Roman"/>
              </a:rPr>
              <a:t> A Crypto Approach</a:t>
            </a:r>
            <a:endParaRPr>
              <a:latin typeface="Times New Roman"/>
              <a:ea typeface="Times New Roman"/>
              <a:cs typeface="Times New Roman"/>
              <a:sym typeface="Times New Roman"/>
            </a:endParaRPr>
          </a:p>
        </p:txBody>
      </p:sp>
      <p:sp>
        <p:nvSpPr>
          <p:cNvPr id="63" name="Google Shape;63;p1"/>
          <p:cNvSpPr txBox="1"/>
          <p:nvPr/>
        </p:nvSpPr>
        <p:spPr>
          <a:xfrm>
            <a:off x="222675" y="2872125"/>
            <a:ext cx="46923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Times New Roman"/>
                <a:ea typeface="Times New Roman"/>
                <a:cs typeface="Times New Roman"/>
                <a:sym typeface="Times New Roman"/>
              </a:rPr>
              <a:t>PRESENTATION BY:</a:t>
            </a:r>
            <a:endParaRPr b="1" sz="21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N LAKSHMI POOJITHA(19221A0574)</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M S G KARTHIK GUPTHA(19221A0571)</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M DAVID PAUL(19221A0573)</a:t>
            </a:r>
            <a:endParaRPr sz="1900">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G GOPI RAJU(19221A0529)</a:t>
            </a:r>
            <a:endParaRPr sz="1900">
              <a:latin typeface="Times New Roman"/>
              <a:ea typeface="Times New Roman"/>
              <a:cs typeface="Times New Roman"/>
              <a:sym typeface="Times New Roman"/>
            </a:endParaRPr>
          </a:p>
        </p:txBody>
      </p:sp>
      <p:sp>
        <p:nvSpPr>
          <p:cNvPr id="64" name="Google Shape;64;p1"/>
          <p:cNvSpPr txBox="1"/>
          <p:nvPr/>
        </p:nvSpPr>
        <p:spPr>
          <a:xfrm>
            <a:off x="5464300" y="2851800"/>
            <a:ext cx="3823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Times New Roman"/>
                <a:ea typeface="Times New Roman"/>
                <a:cs typeface="Times New Roman"/>
                <a:sym typeface="Times New Roman"/>
              </a:rPr>
              <a:t>GUIDED BY:</a:t>
            </a:r>
            <a:endParaRPr b="1" sz="2100">
              <a:latin typeface="Times New Roman"/>
              <a:ea typeface="Times New Roman"/>
              <a:cs typeface="Times New Roman"/>
              <a:sym typeface="Times New Roman"/>
            </a:endParaRPr>
          </a:p>
          <a:p>
            <a:pPr indent="0" lvl="0" marL="0" rtl="0" algn="l">
              <a:spcBef>
                <a:spcPts val="0"/>
              </a:spcBef>
              <a:spcAft>
                <a:spcPts val="0"/>
              </a:spcAft>
              <a:buNone/>
            </a:pPr>
            <a:r>
              <a:rPr b="1" lang="en-US" sz="2100">
                <a:latin typeface="Times New Roman"/>
                <a:ea typeface="Times New Roman"/>
                <a:cs typeface="Times New Roman"/>
                <a:sym typeface="Times New Roman"/>
              </a:rPr>
              <a:t>    Ms.N JEEVANA JYOTHI</a:t>
            </a:r>
            <a:endParaRPr b="1" sz="2100">
              <a:latin typeface="Times New Roman"/>
              <a:ea typeface="Times New Roman"/>
              <a:cs typeface="Times New Roman"/>
              <a:sym typeface="Times New Roman"/>
            </a:endParaRPr>
          </a:p>
          <a:p>
            <a:pPr indent="0" lvl="0" marL="0" rtl="0" algn="l">
              <a:spcBef>
                <a:spcPts val="0"/>
              </a:spcBef>
              <a:spcAft>
                <a:spcPts val="0"/>
              </a:spcAft>
              <a:buNone/>
            </a:pPr>
            <a:r>
              <a:rPr b="1" lang="en-US" sz="2100">
                <a:latin typeface="Times New Roman"/>
                <a:ea typeface="Times New Roman"/>
                <a:cs typeface="Times New Roman"/>
                <a:sym typeface="Times New Roman"/>
              </a:rPr>
              <a:t>                                          </a:t>
            </a:r>
            <a:r>
              <a:rPr b="1" lang="en-US" sz="1500">
                <a:latin typeface="Times New Roman"/>
                <a:ea typeface="Times New Roman"/>
                <a:cs typeface="Times New Roman"/>
                <a:sym typeface="Times New Roman"/>
              </a:rPr>
              <a:t>M.tech</a:t>
            </a:r>
            <a:endParaRPr b="1" sz="1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2197500" y="199100"/>
            <a:ext cx="50775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3900">
                <a:solidFill>
                  <a:schemeClr val="dk1"/>
                </a:solidFill>
                <a:latin typeface="Times New Roman"/>
                <a:ea typeface="Times New Roman"/>
                <a:cs typeface="Times New Roman"/>
                <a:sym typeface="Times New Roman"/>
              </a:rPr>
              <a:t>PROPOSED SYSTEM</a:t>
            </a:r>
            <a:endParaRPr sz="3900">
              <a:latin typeface="Times New Roman"/>
              <a:ea typeface="Times New Roman"/>
              <a:cs typeface="Times New Roman"/>
              <a:sym typeface="Times New Roman"/>
            </a:endParaRPr>
          </a:p>
        </p:txBody>
      </p:sp>
      <p:sp>
        <p:nvSpPr>
          <p:cNvPr id="126" name="Google Shape;126;p9"/>
          <p:cNvSpPr txBox="1"/>
          <p:nvPr>
            <p:ph idx="1" type="body"/>
          </p:nvPr>
        </p:nvSpPr>
        <p:spPr>
          <a:xfrm>
            <a:off x="548150" y="1442900"/>
            <a:ext cx="8229600" cy="45087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Block chain-based bidding systems are becoming increasingly popular nowadays. Due to the properties of Block chain, bidding records are unchangeable. With existing encryption techniques, these bidding records can only be shared by the bidder and the seller. Although this scenario sounds secure, it does not consider a coercion case. A powerful coercer may force the bidding system to open the records stored on the Block chain, and the system loses privacy. </a:t>
            </a:r>
            <a:endParaRPr sz="1800">
              <a:latin typeface="Times New Roman"/>
              <a:ea typeface="Times New Roman"/>
              <a:cs typeface="Times New Roman"/>
              <a:sym typeface="Times New Roman"/>
            </a:endParaRPr>
          </a:p>
          <a:p>
            <a:pPr indent="0" lvl="0" marL="342900" rtl="0" algn="just">
              <a:spcBef>
                <a:spcPts val="0"/>
              </a:spcBef>
              <a:spcAft>
                <a:spcPts val="0"/>
              </a:spcAft>
              <a:buNone/>
            </a:pPr>
            <a:r>
              <a:t/>
            </a:r>
            <a:endParaRPr>
              <a:latin typeface="Times New Roman"/>
              <a:ea typeface="Times New Roman"/>
              <a:cs typeface="Times New Roman"/>
              <a:sym typeface="Times New Roman"/>
            </a:endParaRPr>
          </a:p>
          <a:p>
            <a:pPr indent="-342900" lvl="0" marL="342900" rtl="0" algn="just">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To solve this problem, in this paper, in propose paper a new encryption scheme called deniable matchmaking encryption (DME). This new encryption scheme provides deniability not only for the message, but also for the identities. We use the chameleon hash function to make fake message and fake identities indistinguishable from the real message and the real identities. </a:t>
            </a:r>
            <a:endParaRPr sz="1800">
              <a:latin typeface="Times New Roman"/>
              <a:ea typeface="Times New Roman"/>
              <a:cs typeface="Times New Roman"/>
              <a:sym typeface="Times New Roman"/>
            </a:endParaRPr>
          </a:p>
          <a:p>
            <a:pPr indent="0" lvl="0" marL="342900" rtl="0" algn="just">
              <a:spcBef>
                <a:spcPts val="0"/>
              </a:spcBef>
              <a:spcAft>
                <a:spcPts val="0"/>
              </a:spcAft>
              <a:buNone/>
            </a:pPr>
            <a:r>
              <a:t/>
            </a:r>
            <a:endParaRPr>
              <a:latin typeface="Times New Roman"/>
              <a:ea typeface="Times New Roman"/>
              <a:cs typeface="Times New Roman"/>
              <a:sym typeface="Times New Roman"/>
            </a:endParaRPr>
          </a:p>
          <a:p>
            <a:pPr indent="-342900" lvl="0" marL="342900" rtl="0" algn="just">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Therefore, the bidding system can use fake information to answer the coercer, and user privacy is kept by the Block chain-based bidding system.</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0" y="1061875"/>
            <a:ext cx="8926500" cy="716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000">
                <a:solidFill>
                  <a:schemeClr val="dk1"/>
                </a:solidFill>
                <a:latin typeface="Times New Roman"/>
                <a:ea typeface="Times New Roman"/>
                <a:cs typeface="Times New Roman"/>
                <a:sym typeface="Times New Roman"/>
              </a:rPr>
              <a:t>ADVANTAGES OF PROPOSED SYSTEM</a:t>
            </a:r>
            <a:endParaRPr sz="4000">
              <a:latin typeface="Times New Roman"/>
              <a:ea typeface="Times New Roman"/>
              <a:cs typeface="Times New Roman"/>
              <a:sym typeface="Times New Roman"/>
            </a:endParaRPr>
          </a:p>
        </p:txBody>
      </p:sp>
      <p:sp>
        <p:nvSpPr>
          <p:cNvPr id="132" name="Google Shape;132;p10"/>
          <p:cNvSpPr txBox="1"/>
          <p:nvPr>
            <p:ph idx="1" type="body"/>
          </p:nvPr>
        </p:nvSpPr>
        <p:spPr>
          <a:xfrm>
            <a:off x="914400" y="2438400"/>
            <a:ext cx="7315200" cy="4191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Higher accuracy</a:t>
            </a:r>
            <a:endParaRPr>
              <a:latin typeface="Times New Roman"/>
              <a:ea typeface="Times New Roman"/>
              <a:cs typeface="Times New Roman"/>
              <a:sym typeface="Times New Roman"/>
            </a:endParaRPr>
          </a:p>
          <a:p>
            <a:pPr indent="-342900" lvl="0" marL="342900" rtl="0" algn="l">
              <a:lnSpc>
                <a:spcPct val="15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Chameleon hash function will implemented</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2400300" y="499000"/>
            <a:ext cx="43434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WORKFLOW</a:t>
            </a:r>
            <a:endParaRPr b="1" sz="4000">
              <a:latin typeface="Times New Roman"/>
              <a:ea typeface="Times New Roman"/>
              <a:cs typeface="Times New Roman"/>
              <a:sym typeface="Times New Roman"/>
            </a:endParaRPr>
          </a:p>
        </p:txBody>
      </p:sp>
      <p:pic>
        <p:nvPicPr>
          <p:cNvPr id="138" name="Google Shape;138;p11"/>
          <p:cNvPicPr preferRelativeResize="0"/>
          <p:nvPr/>
        </p:nvPicPr>
        <p:blipFill rotWithShape="1">
          <a:blip r:embed="rId3">
            <a:alphaModFix/>
          </a:blip>
          <a:srcRect b="0" l="0" r="0" t="0"/>
          <a:stretch/>
        </p:blipFill>
        <p:spPr>
          <a:xfrm>
            <a:off x="2071550" y="1847850"/>
            <a:ext cx="4857750" cy="379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2216275" y="533400"/>
            <a:ext cx="4424400" cy="716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BLOCKCHAIN</a:t>
            </a:r>
            <a:endParaRPr b="1" sz="4000">
              <a:latin typeface="Times New Roman"/>
              <a:ea typeface="Times New Roman"/>
              <a:cs typeface="Times New Roman"/>
              <a:sym typeface="Times New Roman"/>
            </a:endParaRPr>
          </a:p>
        </p:txBody>
      </p:sp>
      <p:sp>
        <p:nvSpPr>
          <p:cNvPr id="144" name="Google Shape;144;p12"/>
          <p:cNvSpPr txBox="1"/>
          <p:nvPr>
            <p:ph idx="1" type="body"/>
          </p:nvPr>
        </p:nvSpPr>
        <p:spPr>
          <a:xfrm>
            <a:off x="533400" y="1752600"/>
            <a:ext cx="8229600" cy="4191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Blockchain will store each data/transaction as block and before storing any new block, Blockchain will verify all previous blocks hashcode in all running nodes and if all block hashcodes verified then only new block will be added and if any node verification failed then data will be gathered from other working nodes and attacked system get recovered. Blockchain never allowed any attacker to modify blocks so it will consider as immutable.</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2971800" y="548125"/>
            <a:ext cx="32004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DJANGO</a:t>
            </a:r>
            <a:endParaRPr b="1" sz="4000">
              <a:latin typeface="Times New Roman"/>
              <a:ea typeface="Times New Roman"/>
              <a:cs typeface="Times New Roman"/>
              <a:sym typeface="Times New Roman"/>
            </a:endParaRPr>
          </a:p>
        </p:txBody>
      </p:sp>
      <p:sp>
        <p:nvSpPr>
          <p:cNvPr id="150" name="Google Shape;150;p13"/>
          <p:cNvSpPr txBox="1"/>
          <p:nvPr>
            <p:ph idx="1" type="body"/>
          </p:nvPr>
        </p:nvSpPr>
        <p:spPr>
          <a:xfrm>
            <a:off x="533400" y="1752600"/>
            <a:ext cx="8229600" cy="4191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Helvetica Neue"/>
              <a:buChar char="●"/>
            </a:pPr>
            <a:r>
              <a:rPr lang="en-US" sz="1800">
                <a:latin typeface="Times New Roman"/>
                <a:ea typeface="Times New Roman"/>
                <a:cs typeface="Times New Roman"/>
                <a:sym typeface="Times New Roman"/>
              </a:rPr>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r>
              <a:rPr lang="en-US" sz="1800"/>
              <a: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2895600" y="548150"/>
            <a:ext cx="3199500" cy="716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MODULES</a:t>
            </a:r>
            <a:endParaRPr sz="4000">
              <a:latin typeface="Times New Roman"/>
              <a:ea typeface="Times New Roman"/>
              <a:cs typeface="Times New Roman"/>
              <a:sym typeface="Times New Roman"/>
            </a:endParaRPr>
          </a:p>
        </p:txBody>
      </p:sp>
      <p:sp>
        <p:nvSpPr>
          <p:cNvPr id="156" name="Google Shape;156;p14"/>
          <p:cNvSpPr txBox="1"/>
          <p:nvPr>
            <p:ph idx="1" type="body"/>
          </p:nvPr>
        </p:nvSpPr>
        <p:spPr>
          <a:xfrm>
            <a:off x="533400" y="1752600"/>
            <a:ext cx="8229600" cy="4191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Helvetica Neue"/>
              <a:buChar char="●"/>
            </a:pPr>
            <a:r>
              <a:rPr b="1" lang="en-US" sz="1800">
                <a:latin typeface="Times New Roman"/>
                <a:ea typeface="Times New Roman"/>
                <a:cs typeface="Times New Roman"/>
                <a:sym typeface="Times New Roman"/>
              </a:rPr>
              <a:t>Bidding Officer Login:</a:t>
            </a:r>
            <a:r>
              <a:rPr lang="en-US" sz="1800">
                <a:latin typeface="Times New Roman"/>
                <a:ea typeface="Times New Roman"/>
                <a:cs typeface="Times New Roman"/>
                <a:sym typeface="Times New Roman"/>
              </a:rPr>
              <a:t> bidding officer will login to application using username and password as ‘admin’ and ‘admin’ and then create tender with initial bidding amount. This user will evaluate bidding to select bidder with LOWEST amount and then will run ‘Winner Selection’ module to select winner.</a:t>
            </a:r>
            <a:endParaRPr>
              <a:latin typeface="Times New Roman"/>
              <a:ea typeface="Times New Roman"/>
              <a:cs typeface="Times New Roman"/>
              <a:sym typeface="Times New Roman"/>
            </a:endParaRPr>
          </a:p>
          <a:p>
            <a:pPr indent="-342900" lvl="0" marL="342900" rtl="0" algn="just">
              <a:lnSpc>
                <a:spcPct val="150000"/>
              </a:lnSpc>
              <a:spcBef>
                <a:spcPts val="360"/>
              </a:spcBef>
              <a:spcAft>
                <a:spcPts val="0"/>
              </a:spcAft>
              <a:buClr>
                <a:schemeClr val="dk1"/>
              </a:buClr>
              <a:buSzPts val="1800"/>
              <a:buFont typeface="Helvetica Neue"/>
              <a:buChar char="●"/>
            </a:pPr>
            <a:r>
              <a:rPr b="1" lang="en-US" sz="1800">
                <a:latin typeface="Times New Roman"/>
                <a:ea typeface="Times New Roman"/>
                <a:cs typeface="Times New Roman"/>
                <a:sym typeface="Times New Roman"/>
              </a:rPr>
              <a:t>Bidder Login:</a:t>
            </a:r>
            <a:r>
              <a:rPr lang="en-US" sz="1800">
                <a:latin typeface="Times New Roman"/>
                <a:ea typeface="Times New Roman"/>
                <a:cs typeface="Times New Roman"/>
                <a:sym typeface="Times New Roman"/>
              </a:rPr>
              <a:t> Bidder can signup with the application and then login and then view all tenders and bidding and can bid for desired tender. Tender status can be view by clicking on ‘View Status’ link which will display all tender, bidding and winner details.</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13056ca876_0_2"/>
          <p:cNvSpPr txBox="1"/>
          <p:nvPr>
            <p:ph type="title"/>
          </p:nvPr>
        </p:nvSpPr>
        <p:spPr>
          <a:xfrm>
            <a:off x="764600" y="601988"/>
            <a:ext cx="7315200" cy="71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USECASE DIAGRAMS</a:t>
            </a:r>
            <a:endParaRPr b="1" sz="4000">
              <a:latin typeface="Times New Roman"/>
              <a:ea typeface="Times New Roman"/>
              <a:cs typeface="Times New Roman"/>
              <a:sym typeface="Times New Roman"/>
            </a:endParaRPr>
          </a:p>
        </p:txBody>
      </p:sp>
      <p:pic>
        <p:nvPicPr>
          <p:cNvPr id="163" name="Google Shape;163;g213056ca876_0_2"/>
          <p:cNvPicPr preferRelativeResize="0"/>
          <p:nvPr/>
        </p:nvPicPr>
        <p:blipFill>
          <a:blip r:embed="rId3">
            <a:alphaModFix/>
          </a:blip>
          <a:stretch>
            <a:fillRect/>
          </a:stretch>
        </p:blipFill>
        <p:spPr>
          <a:xfrm>
            <a:off x="875139" y="1532950"/>
            <a:ext cx="6756986" cy="497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22b974e1553_0_1"/>
          <p:cNvPicPr preferRelativeResize="0"/>
          <p:nvPr/>
        </p:nvPicPr>
        <p:blipFill>
          <a:blip r:embed="rId3">
            <a:alphaModFix/>
          </a:blip>
          <a:stretch>
            <a:fillRect/>
          </a:stretch>
        </p:blipFill>
        <p:spPr>
          <a:xfrm>
            <a:off x="1624025" y="1084550"/>
            <a:ext cx="6287200" cy="468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1600200" y="914400"/>
            <a:ext cx="7315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3600">
                <a:solidFill>
                  <a:schemeClr val="dk1"/>
                </a:solidFill>
                <a:latin typeface="Times New Roman"/>
                <a:ea typeface="Times New Roman"/>
                <a:cs typeface="Times New Roman"/>
                <a:sym typeface="Times New Roman"/>
              </a:rPr>
              <a:t>SYSTEM REQUIREMENTS</a:t>
            </a:r>
            <a:endParaRPr sz="3600">
              <a:latin typeface="Times New Roman"/>
              <a:ea typeface="Times New Roman"/>
              <a:cs typeface="Times New Roman"/>
              <a:sym typeface="Times New Roman"/>
            </a:endParaRPr>
          </a:p>
        </p:txBody>
      </p:sp>
      <p:sp>
        <p:nvSpPr>
          <p:cNvPr id="175" name="Google Shape;175;p15"/>
          <p:cNvSpPr txBox="1"/>
          <p:nvPr>
            <p:ph idx="1" type="body"/>
          </p:nvPr>
        </p:nvSpPr>
        <p:spPr>
          <a:xfrm>
            <a:off x="914400" y="1905000"/>
            <a:ext cx="7315200" cy="4191000"/>
          </a:xfrm>
          <a:prstGeom prst="rect">
            <a:avLst/>
          </a:prstGeom>
          <a:noFill/>
          <a:ln>
            <a:noFill/>
          </a:ln>
        </p:spPr>
        <p:txBody>
          <a:bodyPr anchorCtr="0" anchor="t" bIns="45700" lIns="91425" spcFirstLastPara="1" rIns="91425" wrap="square" tIns="45700">
            <a:normAutofit/>
          </a:bodyPr>
          <a:lstStyle/>
          <a:p>
            <a:pPr indent="-342900" lvl="0" marL="342900" rtl="0" algn="l">
              <a:lnSpc>
                <a:spcPct val="2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HARDWARE REQUIREMENTS:</a:t>
            </a:r>
            <a:endParaRPr>
              <a:latin typeface="Times New Roman"/>
              <a:ea typeface="Times New Roman"/>
              <a:cs typeface="Times New Roman"/>
              <a:sym typeface="Times New Roman"/>
            </a:endParaRPr>
          </a:p>
          <a:p>
            <a:pPr indent="-342900" lvl="0" marL="342900" rtl="0" algn="l">
              <a:lnSpc>
                <a:spcPct val="2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System			: i3</a:t>
            </a:r>
            <a:endParaRPr sz="1800">
              <a:solidFill>
                <a:schemeClr val="dk1"/>
              </a:solidFill>
              <a:latin typeface="Times New Roman"/>
              <a:ea typeface="Times New Roman"/>
              <a:cs typeface="Times New Roman"/>
              <a:sym typeface="Times New Roman"/>
            </a:endParaRPr>
          </a:p>
          <a:p>
            <a:pPr indent="-342900" lvl="0" marL="342900" rtl="0" algn="l">
              <a:lnSpc>
                <a:spcPct val="2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Hard Disk           	: 500GB.</a:t>
            </a:r>
            <a:endParaRPr sz="1800">
              <a:solidFill>
                <a:schemeClr val="dk1"/>
              </a:solidFill>
              <a:latin typeface="Times New Roman"/>
              <a:ea typeface="Times New Roman"/>
              <a:cs typeface="Times New Roman"/>
              <a:sym typeface="Times New Roman"/>
            </a:endParaRPr>
          </a:p>
          <a:p>
            <a:pPr indent="-342900" lvl="0" marL="342900" rtl="0" algn="l">
              <a:lnSpc>
                <a:spcPct val="2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Ram			         : 4 GB.</a:t>
            </a:r>
            <a:endParaRPr sz="1800">
              <a:solidFill>
                <a:schemeClr val="dk1"/>
              </a:solidFill>
              <a:latin typeface="Times New Roman"/>
              <a:ea typeface="Times New Roman"/>
              <a:cs typeface="Times New Roman"/>
              <a:sym typeface="Times New Roman"/>
            </a:endParaRPr>
          </a:p>
          <a:p>
            <a:pPr indent="-228600" lvl="0" marL="342900" rtl="0" algn="l">
              <a:lnSpc>
                <a:spcPct val="200000"/>
              </a:lnSpc>
              <a:spcBef>
                <a:spcPts val="360"/>
              </a:spcBef>
              <a:spcAft>
                <a:spcPts val="0"/>
              </a:spcAft>
              <a:buClr>
                <a:schemeClr val="dk1"/>
              </a:buClr>
              <a:buSzPts val="1800"/>
              <a:buFont typeface="Helvetica Neue"/>
              <a:buNone/>
            </a:pPr>
            <a:r>
              <a:t/>
            </a:r>
            <a:endParaRPr b="1" sz="1800">
              <a:solidFill>
                <a:schemeClr val="dk1"/>
              </a:solidFill>
              <a:latin typeface="Times New Roman"/>
              <a:ea typeface="Times New Roman"/>
              <a:cs typeface="Times New Roman"/>
              <a:sym typeface="Times New Roman"/>
            </a:endParaRPr>
          </a:p>
          <a:p>
            <a:pPr indent="-228600" lvl="0" marL="342900" rtl="0" algn="l">
              <a:lnSpc>
                <a:spcPct val="200000"/>
              </a:lnSpc>
              <a:spcBef>
                <a:spcPts val="360"/>
              </a:spcBef>
              <a:spcAft>
                <a:spcPts val="0"/>
              </a:spcAft>
              <a:buClr>
                <a:schemeClr val="dk1"/>
              </a:buClr>
              <a:buSzPts val="1800"/>
              <a:buFont typeface="Helvetica Neue"/>
              <a:buNone/>
            </a:pPr>
            <a:r>
              <a:t/>
            </a:r>
            <a:endParaRPr b="1"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1600200" y="914400"/>
            <a:ext cx="73152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3600">
                <a:solidFill>
                  <a:schemeClr val="dk1"/>
                </a:solidFill>
                <a:latin typeface="Times New Roman"/>
                <a:ea typeface="Times New Roman"/>
                <a:cs typeface="Times New Roman"/>
                <a:sym typeface="Times New Roman"/>
              </a:rPr>
              <a:t>SYSTEM REQUIREMENTS:</a:t>
            </a:r>
            <a:endParaRPr sz="3600">
              <a:latin typeface="Times New Roman"/>
              <a:ea typeface="Times New Roman"/>
              <a:cs typeface="Times New Roman"/>
              <a:sym typeface="Times New Roman"/>
            </a:endParaRPr>
          </a:p>
        </p:txBody>
      </p:sp>
      <p:sp>
        <p:nvSpPr>
          <p:cNvPr id="181" name="Google Shape;181;p16"/>
          <p:cNvSpPr txBox="1"/>
          <p:nvPr>
            <p:ph idx="1" type="body"/>
          </p:nvPr>
        </p:nvSpPr>
        <p:spPr>
          <a:xfrm>
            <a:off x="914400" y="1905000"/>
            <a:ext cx="7315200" cy="4191000"/>
          </a:xfrm>
          <a:prstGeom prst="rect">
            <a:avLst/>
          </a:prstGeom>
          <a:noFill/>
          <a:ln>
            <a:noFill/>
          </a:ln>
        </p:spPr>
        <p:txBody>
          <a:bodyPr anchorCtr="0" anchor="t" bIns="45700" lIns="91425" spcFirstLastPara="1" rIns="91425" wrap="square" tIns="45700">
            <a:normAutofit/>
          </a:bodyPr>
          <a:lstStyle/>
          <a:p>
            <a:pPr indent="-228600" lvl="0" marL="342900" rtl="0" algn="l">
              <a:lnSpc>
                <a:spcPct val="200000"/>
              </a:lnSpc>
              <a:spcBef>
                <a:spcPts val="0"/>
              </a:spcBef>
              <a:spcAft>
                <a:spcPts val="0"/>
              </a:spcAft>
              <a:buClr>
                <a:schemeClr val="dk1"/>
              </a:buClr>
              <a:buSzPts val="1800"/>
              <a:buFont typeface="Helvetica Neue"/>
              <a:buNone/>
            </a:pPr>
            <a:r>
              <a:t/>
            </a:r>
            <a:endParaRPr sz="1800">
              <a:solidFill>
                <a:schemeClr val="dk1"/>
              </a:solidFill>
              <a:latin typeface="Times New Roman"/>
              <a:ea typeface="Times New Roman"/>
              <a:cs typeface="Times New Roman"/>
              <a:sym typeface="Times New Roman"/>
            </a:endParaRPr>
          </a:p>
          <a:p>
            <a:pPr indent="-342900" lvl="0" marL="342900" rtl="0" algn="l">
              <a:lnSpc>
                <a:spcPct val="200000"/>
              </a:lnSpc>
              <a:spcBef>
                <a:spcPts val="36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SOFTWARE REQUIREMENTS:</a:t>
            </a:r>
            <a:endParaRPr b="1"/>
          </a:p>
          <a:p>
            <a:pPr indent="-342900" lvl="0" marL="342900" rtl="0" algn="l">
              <a:lnSpc>
                <a:spcPct val="2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Operating system 		: 	Windows 10/11.</a:t>
            </a:r>
            <a:endParaRPr>
              <a:latin typeface="Times New Roman"/>
              <a:ea typeface="Times New Roman"/>
              <a:cs typeface="Times New Roman"/>
              <a:sym typeface="Times New Roman"/>
            </a:endParaRPr>
          </a:p>
          <a:p>
            <a:pPr indent="-342900" lvl="0" marL="342900" rtl="0" algn="l">
              <a:lnSpc>
                <a:spcPct val="2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Coding Language		: 	PYTHON</a:t>
            </a:r>
            <a:endParaRPr>
              <a:latin typeface="Times New Roman"/>
              <a:ea typeface="Times New Roman"/>
              <a:cs typeface="Times New Roman"/>
              <a:sym typeface="Times New Roman"/>
            </a:endParaRPr>
          </a:p>
          <a:p>
            <a:pPr indent="-228600" lvl="0" marL="342900" rtl="0" algn="l">
              <a:lnSpc>
                <a:spcPct val="200000"/>
              </a:lnSpc>
              <a:spcBef>
                <a:spcPts val="360"/>
              </a:spcBef>
              <a:spcAft>
                <a:spcPts val="0"/>
              </a:spcAft>
              <a:buClr>
                <a:schemeClr val="dk1"/>
              </a:buClr>
              <a:buSzPts val="1800"/>
              <a:buFont typeface="Helvetica Neue"/>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2b974e1553_0_53"/>
          <p:cNvSpPr txBox="1"/>
          <p:nvPr/>
        </p:nvSpPr>
        <p:spPr>
          <a:xfrm>
            <a:off x="2917525" y="375275"/>
            <a:ext cx="422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CONTENTS</a:t>
            </a:r>
            <a:endParaRPr b="1" sz="3000">
              <a:latin typeface="Times New Roman"/>
              <a:ea typeface="Times New Roman"/>
              <a:cs typeface="Times New Roman"/>
              <a:sym typeface="Times New Roman"/>
            </a:endParaRPr>
          </a:p>
        </p:txBody>
      </p:sp>
      <p:sp>
        <p:nvSpPr>
          <p:cNvPr id="71" name="Google Shape;71;g22b974e1553_0_53"/>
          <p:cNvSpPr txBox="1"/>
          <p:nvPr/>
        </p:nvSpPr>
        <p:spPr>
          <a:xfrm>
            <a:off x="370750" y="1473900"/>
            <a:ext cx="4094700" cy="35247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Abstract</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Objective</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Motivation</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Problem Statement</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Scope of Work</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Existing System</a:t>
            </a:r>
            <a:endParaRPr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lang="en-US" sz="2900">
                <a:latin typeface="Times New Roman"/>
                <a:ea typeface="Times New Roman"/>
                <a:cs typeface="Times New Roman"/>
                <a:sym typeface="Times New Roman"/>
              </a:rPr>
              <a:t>Proposed System</a:t>
            </a:r>
            <a:endParaRPr sz="29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2" name="Google Shape;72;g22b974e1553_0_53"/>
          <p:cNvSpPr txBox="1"/>
          <p:nvPr/>
        </p:nvSpPr>
        <p:spPr>
          <a:xfrm>
            <a:off x="4948300" y="1473900"/>
            <a:ext cx="3840600" cy="34170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Work Flow</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Block Chain</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Modules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Usecase Diagrams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System Requirements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Output Screens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2b974e1553_0_8"/>
          <p:cNvSpPr txBox="1"/>
          <p:nvPr>
            <p:ph type="title"/>
          </p:nvPr>
        </p:nvSpPr>
        <p:spPr>
          <a:xfrm>
            <a:off x="270875" y="308725"/>
            <a:ext cx="7207500" cy="1298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OUTPUT SCREENSHOTS</a:t>
            </a:r>
            <a:endParaRPr b="1" sz="4000">
              <a:latin typeface="Times New Roman"/>
              <a:ea typeface="Times New Roman"/>
              <a:cs typeface="Times New Roman"/>
              <a:sym typeface="Times New Roman"/>
            </a:endParaRPr>
          </a:p>
          <a:p>
            <a:pPr indent="0" lvl="0" marL="0" rtl="0" algn="l">
              <a:spcBef>
                <a:spcPts val="0"/>
              </a:spcBef>
              <a:spcAft>
                <a:spcPts val="0"/>
              </a:spcAft>
              <a:buNone/>
            </a:pPr>
            <a:r>
              <a:rPr b="1" lang="en-US" sz="2888">
                <a:latin typeface="Times New Roman"/>
                <a:ea typeface="Times New Roman"/>
                <a:cs typeface="Times New Roman"/>
                <a:sym typeface="Times New Roman"/>
              </a:rPr>
              <a:t>home page:</a:t>
            </a:r>
            <a:endParaRPr b="1" sz="2888">
              <a:latin typeface="Times New Roman"/>
              <a:ea typeface="Times New Roman"/>
              <a:cs typeface="Times New Roman"/>
              <a:sym typeface="Times New Roman"/>
            </a:endParaRPr>
          </a:p>
        </p:txBody>
      </p:sp>
      <p:pic>
        <p:nvPicPr>
          <p:cNvPr id="188" name="Google Shape;188;g22b974e1553_0_8"/>
          <p:cNvPicPr preferRelativeResize="0"/>
          <p:nvPr/>
        </p:nvPicPr>
        <p:blipFill>
          <a:blip r:embed="rId3">
            <a:alphaModFix/>
          </a:blip>
          <a:stretch>
            <a:fillRect/>
          </a:stretch>
        </p:blipFill>
        <p:spPr>
          <a:xfrm>
            <a:off x="152400" y="1836705"/>
            <a:ext cx="8572500"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2b974e1553_0_15"/>
          <p:cNvSpPr txBox="1"/>
          <p:nvPr>
            <p:ph type="title"/>
          </p:nvPr>
        </p:nvSpPr>
        <p:spPr>
          <a:xfrm>
            <a:off x="315175" y="375275"/>
            <a:ext cx="7315200" cy="72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bidder</a:t>
            </a:r>
            <a:r>
              <a:rPr b="1" lang="en-US">
                <a:latin typeface="Times New Roman"/>
                <a:ea typeface="Times New Roman"/>
                <a:cs typeface="Times New Roman"/>
                <a:sym typeface="Times New Roman"/>
              </a:rPr>
              <a:t>-officer login:</a:t>
            </a:r>
            <a:endParaRPr b="1">
              <a:latin typeface="Times New Roman"/>
              <a:ea typeface="Times New Roman"/>
              <a:cs typeface="Times New Roman"/>
              <a:sym typeface="Times New Roman"/>
            </a:endParaRPr>
          </a:p>
        </p:txBody>
      </p:sp>
      <p:pic>
        <p:nvPicPr>
          <p:cNvPr id="195" name="Google Shape;195;g22b974e1553_0_15"/>
          <p:cNvPicPr preferRelativeResize="0"/>
          <p:nvPr/>
        </p:nvPicPr>
        <p:blipFill>
          <a:blip r:embed="rId3">
            <a:alphaModFix/>
          </a:blip>
          <a:stretch>
            <a:fillRect/>
          </a:stretch>
        </p:blipFill>
        <p:spPr>
          <a:xfrm>
            <a:off x="252413" y="1370775"/>
            <a:ext cx="8639175" cy="487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2b974e1553_0_22"/>
          <p:cNvSpPr txBox="1"/>
          <p:nvPr>
            <p:ph type="title"/>
          </p:nvPr>
        </p:nvSpPr>
        <p:spPr>
          <a:xfrm>
            <a:off x="298500" y="385613"/>
            <a:ext cx="7315200" cy="71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creating a tender screen:</a:t>
            </a:r>
            <a:endParaRPr b="1">
              <a:latin typeface="Times New Roman"/>
              <a:ea typeface="Times New Roman"/>
              <a:cs typeface="Times New Roman"/>
              <a:sym typeface="Times New Roman"/>
            </a:endParaRPr>
          </a:p>
        </p:txBody>
      </p:sp>
      <p:pic>
        <p:nvPicPr>
          <p:cNvPr id="202" name="Google Shape;202;g22b974e1553_0_22"/>
          <p:cNvPicPr preferRelativeResize="0"/>
          <p:nvPr/>
        </p:nvPicPr>
        <p:blipFill>
          <a:blip r:embed="rId3">
            <a:alphaModFix/>
          </a:blip>
          <a:stretch>
            <a:fillRect/>
          </a:stretch>
        </p:blipFill>
        <p:spPr>
          <a:xfrm>
            <a:off x="152400" y="1254113"/>
            <a:ext cx="8629650" cy="491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2b974e1553_0_29"/>
          <p:cNvSpPr txBox="1"/>
          <p:nvPr>
            <p:ph type="title"/>
          </p:nvPr>
        </p:nvSpPr>
        <p:spPr>
          <a:xfrm>
            <a:off x="348450" y="402238"/>
            <a:ext cx="7315200" cy="71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new bidder signup:</a:t>
            </a:r>
            <a:endParaRPr b="1">
              <a:latin typeface="Times New Roman"/>
              <a:ea typeface="Times New Roman"/>
              <a:cs typeface="Times New Roman"/>
              <a:sym typeface="Times New Roman"/>
            </a:endParaRPr>
          </a:p>
        </p:txBody>
      </p:sp>
      <p:pic>
        <p:nvPicPr>
          <p:cNvPr id="209" name="Google Shape;209;g22b974e1553_0_29"/>
          <p:cNvPicPr preferRelativeResize="0"/>
          <p:nvPr/>
        </p:nvPicPr>
        <p:blipFill>
          <a:blip r:embed="rId3">
            <a:alphaModFix/>
          </a:blip>
          <a:stretch>
            <a:fillRect/>
          </a:stretch>
        </p:blipFill>
        <p:spPr>
          <a:xfrm>
            <a:off x="152400" y="1270751"/>
            <a:ext cx="8591550" cy="5296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2b974e1553_0_36"/>
          <p:cNvSpPr txBox="1"/>
          <p:nvPr>
            <p:ph type="title"/>
          </p:nvPr>
        </p:nvSpPr>
        <p:spPr>
          <a:xfrm>
            <a:off x="398375" y="302363"/>
            <a:ext cx="7315200" cy="71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bidder login:</a:t>
            </a:r>
            <a:endParaRPr b="1">
              <a:latin typeface="Times New Roman"/>
              <a:ea typeface="Times New Roman"/>
              <a:cs typeface="Times New Roman"/>
              <a:sym typeface="Times New Roman"/>
            </a:endParaRPr>
          </a:p>
        </p:txBody>
      </p:sp>
      <p:pic>
        <p:nvPicPr>
          <p:cNvPr id="216" name="Google Shape;216;g22b974e1553_0_36"/>
          <p:cNvPicPr preferRelativeResize="0"/>
          <p:nvPr/>
        </p:nvPicPr>
        <p:blipFill>
          <a:blip r:embed="rId3">
            <a:alphaModFix/>
          </a:blip>
          <a:stretch>
            <a:fillRect/>
          </a:stretch>
        </p:blipFill>
        <p:spPr>
          <a:xfrm>
            <a:off x="152400" y="1170876"/>
            <a:ext cx="8648700" cy="5330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2b974e1553_0_43"/>
          <p:cNvSpPr txBox="1"/>
          <p:nvPr>
            <p:ph type="title"/>
          </p:nvPr>
        </p:nvSpPr>
        <p:spPr>
          <a:xfrm>
            <a:off x="365100" y="285738"/>
            <a:ext cx="7315200" cy="71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bid tender screen:</a:t>
            </a:r>
            <a:endParaRPr b="1">
              <a:latin typeface="Times New Roman"/>
              <a:ea typeface="Times New Roman"/>
              <a:cs typeface="Times New Roman"/>
              <a:sym typeface="Times New Roman"/>
            </a:endParaRPr>
          </a:p>
        </p:txBody>
      </p:sp>
      <p:pic>
        <p:nvPicPr>
          <p:cNvPr id="223" name="Google Shape;223;g22b974e1553_0_43"/>
          <p:cNvPicPr preferRelativeResize="0"/>
          <p:nvPr/>
        </p:nvPicPr>
        <p:blipFill>
          <a:blip r:embed="rId3">
            <a:alphaModFix/>
          </a:blip>
          <a:stretch>
            <a:fillRect/>
          </a:stretch>
        </p:blipFill>
        <p:spPr>
          <a:xfrm>
            <a:off x="152400" y="1473900"/>
            <a:ext cx="8572500" cy="5093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2561300" y="533400"/>
            <a:ext cx="3843600" cy="716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CONCLUSION</a:t>
            </a:r>
            <a:endParaRPr b="1" sz="4000">
              <a:latin typeface="Times New Roman"/>
              <a:ea typeface="Times New Roman"/>
              <a:cs typeface="Times New Roman"/>
              <a:sym typeface="Times New Roman"/>
            </a:endParaRPr>
          </a:p>
        </p:txBody>
      </p:sp>
      <p:sp>
        <p:nvSpPr>
          <p:cNvPr id="229" name="Google Shape;229;p17"/>
          <p:cNvSpPr txBox="1"/>
          <p:nvPr>
            <p:ph idx="1" type="body"/>
          </p:nvPr>
        </p:nvSpPr>
        <p:spPr>
          <a:xfrm>
            <a:off x="533400" y="1752600"/>
            <a:ext cx="8229600" cy="4191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We proposed a new encryption called DME to solve the coercion problem on blockchain-based bidding systems. Using DME on blockchain-based bidding systems, we can preserve the privacy of the buyer and seller identities during the auction. We use a fake buyer and seller pair to cover the real transaction, including the identities and the content. We show that our scheme costs approximately twice the base scheme in both space and computational time for the deniability feature. We believe it is worth the cost to protect the privacy of transaction identities.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2"/>
          <p:cNvSpPr txBox="1"/>
          <p:nvPr>
            <p:ph type="title"/>
          </p:nvPr>
        </p:nvSpPr>
        <p:spPr>
          <a:xfrm>
            <a:off x="736650" y="620975"/>
            <a:ext cx="69342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solidFill>
                  <a:schemeClr val="dk1"/>
                </a:solidFill>
                <a:latin typeface="Times New Roman"/>
                <a:ea typeface="Times New Roman"/>
                <a:cs typeface="Times New Roman"/>
                <a:sym typeface="Times New Roman"/>
              </a:rPr>
              <a:t>ABSTRACT</a:t>
            </a:r>
            <a:endParaRPr sz="4000">
              <a:latin typeface="Times New Roman"/>
              <a:ea typeface="Times New Roman"/>
              <a:cs typeface="Times New Roman"/>
              <a:sym typeface="Times New Roman"/>
            </a:endParaRPr>
          </a:p>
        </p:txBody>
      </p:sp>
      <p:sp>
        <p:nvSpPr>
          <p:cNvPr id="79" name="Google Shape;79;p2"/>
          <p:cNvSpPr txBox="1"/>
          <p:nvPr>
            <p:ph idx="1" type="body"/>
          </p:nvPr>
        </p:nvSpPr>
        <p:spPr>
          <a:xfrm>
            <a:off x="679750" y="1617426"/>
            <a:ext cx="7435800" cy="4584900"/>
          </a:xfrm>
          <a:prstGeom prst="rect">
            <a:avLst/>
          </a:prstGeom>
          <a:noFill/>
          <a:ln>
            <a:noFill/>
          </a:ln>
        </p:spPr>
        <p:txBody>
          <a:bodyPr anchorCtr="0" anchor="t" bIns="45700" lIns="91425" spcFirstLastPara="1" rIns="91425" wrap="square" tIns="45700">
            <a:noAutofit/>
          </a:bodyPr>
          <a:lstStyle/>
          <a:p>
            <a:pPr indent="-342900" lvl="0" marL="342900" rtl="0" algn="just">
              <a:lnSpc>
                <a:spcPct val="95000"/>
              </a:lnSpc>
              <a:spcBef>
                <a:spcPts val="0"/>
              </a:spcBef>
              <a:spcAft>
                <a:spcPts val="0"/>
              </a:spcAft>
              <a:buClr>
                <a:schemeClr val="dk1"/>
              </a:buClr>
              <a:buSzPts val="1800"/>
              <a:buFont typeface="Times New Roman"/>
              <a:buChar char="●"/>
            </a:pPr>
            <a:r>
              <a:rPr lang="en-US">
                <a:latin typeface="Times New Roman"/>
                <a:ea typeface="Times New Roman"/>
                <a:cs typeface="Times New Roman"/>
                <a:sym typeface="Times New Roman"/>
              </a:rPr>
              <a:t>Blockchain-based bidding systems are becoming increasingly popular nowadays. Due to the properties of blockchain, bidding records are unchangeable. With existing encryption techniques, these bidding records can only be shared by the bidder and the seller. Although this scenario sounds secure, it does not consider a coercion case. A powerful coercer may force the bidding system to open the records stored on the blockchain, and the system loses privacy. </a:t>
            </a:r>
            <a:endParaRPr>
              <a:latin typeface="Times New Roman"/>
              <a:ea typeface="Times New Roman"/>
              <a:cs typeface="Times New Roman"/>
              <a:sym typeface="Times New Roman"/>
            </a:endParaRPr>
          </a:p>
          <a:p>
            <a:pPr indent="0" lvl="0" marL="342900" rtl="0" algn="just">
              <a:lnSpc>
                <a:spcPct val="95000"/>
              </a:lnSpc>
              <a:spcBef>
                <a:spcPts val="0"/>
              </a:spcBef>
              <a:spcAft>
                <a:spcPts val="0"/>
              </a:spcAft>
              <a:buSzPts val="1018"/>
              <a:buNone/>
            </a:pPr>
            <a:r>
              <a:t/>
            </a:r>
            <a:endParaRPr>
              <a:latin typeface="Times New Roman"/>
              <a:ea typeface="Times New Roman"/>
              <a:cs typeface="Times New Roman"/>
              <a:sym typeface="Times New Roman"/>
            </a:endParaRPr>
          </a:p>
          <a:p>
            <a:pPr indent="-342900" lvl="0" marL="342900" rtl="0" algn="just">
              <a:lnSpc>
                <a:spcPct val="95000"/>
              </a:lnSpc>
              <a:spcBef>
                <a:spcPts val="0"/>
              </a:spcBef>
              <a:spcAft>
                <a:spcPts val="0"/>
              </a:spcAft>
              <a:buClr>
                <a:schemeClr val="dk1"/>
              </a:buClr>
              <a:buSzPts val="1800"/>
              <a:buFont typeface="Times New Roman"/>
              <a:buChar char="●"/>
            </a:pPr>
            <a:r>
              <a:rPr lang="en-US">
                <a:latin typeface="Times New Roman"/>
                <a:ea typeface="Times New Roman"/>
                <a:cs typeface="Times New Roman"/>
                <a:sym typeface="Times New Roman"/>
              </a:rPr>
              <a:t>To solve this problem, in this paper, we introduce a new encryption scheme called deniable matchmaking encryption (DME). This new encryption scheme provides deniability not only for the message, but also for the identities. </a:t>
            </a:r>
            <a:endParaRPr>
              <a:latin typeface="Times New Roman"/>
              <a:ea typeface="Times New Roman"/>
              <a:cs typeface="Times New Roman"/>
              <a:sym typeface="Times New Roman"/>
            </a:endParaRPr>
          </a:p>
          <a:p>
            <a:pPr indent="0" lvl="0" marL="342900" rtl="0" algn="just">
              <a:lnSpc>
                <a:spcPct val="95000"/>
              </a:lnSpc>
              <a:spcBef>
                <a:spcPts val="0"/>
              </a:spcBef>
              <a:spcAft>
                <a:spcPts val="0"/>
              </a:spcAft>
              <a:buSzPts val="1018"/>
              <a:buNone/>
            </a:pPr>
            <a:r>
              <a:t/>
            </a:r>
            <a:endParaRPr>
              <a:latin typeface="Times New Roman"/>
              <a:ea typeface="Times New Roman"/>
              <a:cs typeface="Times New Roman"/>
              <a:sym typeface="Times New Roman"/>
            </a:endParaRPr>
          </a:p>
          <a:p>
            <a:pPr indent="-342900" lvl="0" marL="342900" rtl="0" algn="just">
              <a:lnSpc>
                <a:spcPct val="95000"/>
              </a:lnSpc>
              <a:spcBef>
                <a:spcPts val="0"/>
              </a:spcBef>
              <a:spcAft>
                <a:spcPts val="0"/>
              </a:spcAft>
              <a:buClr>
                <a:schemeClr val="dk1"/>
              </a:buClr>
              <a:buSzPts val="1800"/>
              <a:buFont typeface="Times New Roman"/>
              <a:buChar char="●"/>
            </a:pPr>
            <a:r>
              <a:rPr lang="en-US">
                <a:latin typeface="Times New Roman"/>
                <a:ea typeface="Times New Roman"/>
                <a:cs typeface="Times New Roman"/>
                <a:sym typeface="Times New Roman"/>
              </a:rPr>
              <a:t>We use the chameleon hash function to make fake message and fake identities indistinguishable from the real message and the real identities. Therefore, the bidding system can use fake information to answer the coercer, and user privacy is kept by the blockchain-based bidding system.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2760550" y="766425"/>
            <a:ext cx="3275700" cy="7161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4000">
                <a:solidFill>
                  <a:schemeClr val="dk2"/>
                </a:solidFill>
                <a:latin typeface="Times New Roman"/>
                <a:ea typeface="Times New Roman"/>
                <a:cs typeface="Times New Roman"/>
                <a:sym typeface="Times New Roman"/>
              </a:rPr>
              <a:t>OBJECTIVE</a:t>
            </a:r>
            <a:endParaRPr sz="4000">
              <a:solidFill>
                <a:schemeClr val="dk2"/>
              </a:solidFill>
              <a:latin typeface="Times New Roman"/>
              <a:ea typeface="Times New Roman"/>
              <a:cs typeface="Times New Roman"/>
              <a:sym typeface="Times New Roman"/>
            </a:endParaRPr>
          </a:p>
        </p:txBody>
      </p:sp>
      <p:sp>
        <p:nvSpPr>
          <p:cNvPr id="86" name="Google Shape;86;p3"/>
          <p:cNvSpPr txBox="1"/>
          <p:nvPr>
            <p:ph idx="1" type="body"/>
          </p:nvPr>
        </p:nvSpPr>
        <p:spPr>
          <a:xfrm>
            <a:off x="240000" y="2286000"/>
            <a:ext cx="8675400" cy="2027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In a bidding system</a:t>
            </a:r>
            <a:r>
              <a:rPr lang="en-US">
                <a:latin typeface="Times New Roman"/>
                <a:ea typeface="Times New Roman"/>
                <a:cs typeface="Times New Roman"/>
                <a:sym typeface="Times New Roman"/>
              </a:rPr>
              <a:t>.</a:t>
            </a:r>
            <a:r>
              <a:rPr lang="en-US" sz="1800">
                <a:latin typeface="Times New Roman"/>
                <a:ea typeface="Times New Roman"/>
                <a:cs typeface="Times New Roman"/>
                <a:sym typeface="Times New Roman"/>
              </a:rPr>
              <a:t>, the most important property is the privacy of the identities of the transaction both sides and the bidding content</a:t>
            </a:r>
            <a:r>
              <a:rPr lang="en-US">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2806250" y="914400"/>
            <a:ext cx="37608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MOTIVATION</a:t>
            </a:r>
            <a:endParaRPr sz="4000"/>
          </a:p>
        </p:txBody>
      </p:sp>
      <p:sp>
        <p:nvSpPr>
          <p:cNvPr id="93" name="Google Shape;93;p4"/>
          <p:cNvSpPr txBox="1"/>
          <p:nvPr>
            <p:ph idx="1" type="body"/>
          </p:nvPr>
        </p:nvSpPr>
        <p:spPr>
          <a:xfrm>
            <a:off x="197050" y="2286000"/>
            <a:ext cx="8718300" cy="2027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Encryption scheme called deniable matchmaking encryption (DME). This new encryption scheme provides deniability not only for the message, but also for the identities.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1721500" y="870150"/>
            <a:ext cx="64068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PROBLEM STATEMENT</a:t>
            </a:r>
            <a:endParaRPr sz="4000">
              <a:latin typeface="Times New Roman"/>
              <a:ea typeface="Times New Roman"/>
              <a:cs typeface="Times New Roman"/>
              <a:sym typeface="Times New Roman"/>
            </a:endParaRPr>
          </a:p>
        </p:txBody>
      </p:sp>
      <p:sp>
        <p:nvSpPr>
          <p:cNvPr id="100" name="Google Shape;100;p5"/>
          <p:cNvSpPr txBox="1"/>
          <p:nvPr>
            <p:ph idx="1" type="body"/>
          </p:nvPr>
        </p:nvSpPr>
        <p:spPr>
          <a:xfrm>
            <a:off x="197050" y="1752600"/>
            <a:ext cx="8774100" cy="4125300"/>
          </a:xfrm>
          <a:prstGeom prst="rect">
            <a:avLst/>
          </a:prstGeom>
          <a:noFill/>
          <a:ln>
            <a:noFill/>
          </a:ln>
        </p:spPr>
        <p:txBody>
          <a:bodyPr anchorCtr="0" anchor="t" bIns="45700" lIns="91425" spcFirstLastPara="1" rIns="91425" wrap="square" tIns="45700">
            <a:noAutofit/>
          </a:bodyPr>
          <a:lstStyle/>
          <a:p>
            <a:pPr indent="-344805" lvl="0" marL="342900" rtl="0" algn="just">
              <a:lnSpc>
                <a:spcPct val="130000"/>
              </a:lnSpc>
              <a:spcBef>
                <a:spcPts val="0"/>
              </a:spcBef>
              <a:spcAft>
                <a:spcPts val="0"/>
              </a:spcAft>
              <a:buClr>
                <a:schemeClr val="dk1"/>
              </a:buClr>
              <a:buSzPts val="1830"/>
              <a:buFont typeface="Times New Roman"/>
              <a:buChar char="●"/>
            </a:pPr>
            <a:r>
              <a:rPr lang="en-US" sz="1829">
                <a:latin typeface="Times New Roman"/>
                <a:ea typeface="Times New Roman"/>
                <a:cs typeface="Times New Roman"/>
                <a:sym typeface="Times New Roman"/>
              </a:rPr>
              <a:t>Blockchain technique to create a secure and reliable data exchange platform across multiple data providers, where IoT data is encrypted and recorded in a distributed ledger.</a:t>
            </a:r>
            <a:endParaRPr sz="1829">
              <a:latin typeface="Times New Roman"/>
              <a:ea typeface="Times New Roman"/>
              <a:cs typeface="Times New Roman"/>
              <a:sym typeface="Times New Roman"/>
            </a:endParaRPr>
          </a:p>
          <a:p>
            <a:pPr indent="0" lvl="0" marL="342900" rtl="0" algn="just">
              <a:lnSpc>
                <a:spcPct val="130000"/>
              </a:lnSpc>
              <a:spcBef>
                <a:spcPts val="0"/>
              </a:spcBef>
              <a:spcAft>
                <a:spcPts val="0"/>
              </a:spcAft>
              <a:buNone/>
            </a:pPr>
            <a:r>
              <a:t/>
            </a:r>
            <a:endParaRPr sz="1829">
              <a:latin typeface="Times New Roman"/>
              <a:ea typeface="Times New Roman"/>
              <a:cs typeface="Times New Roman"/>
              <a:sym typeface="Times New Roman"/>
            </a:endParaRPr>
          </a:p>
          <a:p>
            <a:pPr indent="-344805" lvl="0" marL="342900" rtl="0" algn="just">
              <a:lnSpc>
                <a:spcPct val="130000"/>
              </a:lnSpc>
              <a:spcBef>
                <a:spcPts val="360"/>
              </a:spcBef>
              <a:spcAft>
                <a:spcPts val="0"/>
              </a:spcAft>
              <a:buClr>
                <a:schemeClr val="dk1"/>
              </a:buClr>
              <a:buSzPts val="1830"/>
              <a:buFont typeface="Times New Roman"/>
              <a:buChar char="●"/>
            </a:pPr>
            <a:r>
              <a:rPr lang="en-US" sz="1829">
                <a:latin typeface="Times New Roman"/>
                <a:ea typeface="Times New Roman"/>
                <a:cs typeface="Times New Roman"/>
                <a:sym typeface="Times New Roman"/>
              </a:rPr>
              <a:t>Blockchain technique to create a secure and reliable data exchange platform across multiple data providers, where IoT data is encrypted and recorded in a distributed ledger</a:t>
            </a:r>
            <a:endParaRPr sz="1829">
              <a:latin typeface="Times New Roman"/>
              <a:ea typeface="Times New Roman"/>
              <a:cs typeface="Times New Roman"/>
              <a:sym typeface="Times New Roman"/>
            </a:endParaRPr>
          </a:p>
          <a:p>
            <a:pPr indent="0" lvl="0" marL="342900" rtl="0" algn="just">
              <a:lnSpc>
                <a:spcPct val="130000"/>
              </a:lnSpc>
              <a:spcBef>
                <a:spcPts val="360"/>
              </a:spcBef>
              <a:spcAft>
                <a:spcPts val="0"/>
              </a:spcAft>
              <a:buNone/>
            </a:pPr>
            <a:r>
              <a:t/>
            </a:r>
            <a:endParaRPr sz="1829">
              <a:latin typeface="Times New Roman"/>
              <a:ea typeface="Times New Roman"/>
              <a:cs typeface="Times New Roman"/>
              <a:sym typeface="Times New Roman"/>
            </a:endParaRPr>
          </a:p>
          <a:p>
            <a:pPr indent="-344805" lvl="0" marL="342900" rtl="0" algn="just">
              <a:lnSpc>
                <a:spcPct val="130000"/>
              </a:lnSpc>
              <a:spcBef>
                <a:spcPts val="360"/>
              </a:spcBef>
              <a:spcAft>
                <a:spcPts val="0"/>
              </a:spcAft>
              <a:buClr>
                <a:schemeClr val="dk1"/>
              </a:buClr>
              <a:buSzPts val="1830"/>
              <a:buFont typeface="Times New Roman"/>
              <a:buChar char="●"/>
            </a:pPr>
            <a:r>
              <a:rPr lang="en-US" sz="1829">
                <a:latin typeface="Times New Roman"/>
                <a:ea typeface="Times New Roman"/>
                <a:cs typeface="Times New Roman"/>
                <a:sym typeface="Times New Roman"/>
              </a:rPr>
              <a:t>Block chain-based bidding systems, there are still some ‘‘out-of-rules’’ problems that can break the security and privacy of applications. try to trace an opposing party’s messages with the excuse of circumventing fake news. The government may force some service providers to hand over specified users’ secrets</a:t>
            </a:r>
            <a:endParaRPr sz="1829">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2452250" y="914400"/>
            <a:ext cx="4616100" cy="7161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4000">
                <a:latin typeface="Times New Roman"/>
                <a:ea typeface="Times New Roman"/>
                <a:cs typeface="Times New Roman"/>
                <a:sym typeface="Times New Roman"/>
              </a:rPr>
              <a:t>SCOPE OF WORK</a:t>
            </a:r>
            <a:endParaRPr sz="4000">
              <a:latin typeface="Times New Roman"/>
              <a:ea typeface="Times New Roman"/>
              <a:cs typeface="Times New Roman"/>
              <a:sym typeface="Times New Roman"/>
            </a:endParaRPr>
          </a:p>
        </p:txBody>
      </p:sp>
      <p:sp>
        <p:nvSpPr>
          <p:cNvPr id="107" name="Google Shape;107;p6"/>
          <p:cNvSpPr txBox="1"/>
          <p:nvPr>
            <p:ph idx="1" type="body"/>
          </p:nvPr>
        </p:nvSpPr>
        <p:spPr>
          <a:xfrm>
            <a:off x="248900" y="2286000"/>
            <a:ext cx="8634000" cy="2027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Using DME on block chain-based bidding systems, we can preserve the privacy of the buyer and seller identities during the auction.</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7"/>
          <p:cNvSpPr txBox="1"/>
          <p:nvPr>
            <p:ph type="title"/>
          </p:nvPr>
        </p:nvSpPr>
        <p:spPr>
          <a:xfrm>
            <a:off x="456325" y="685800"/>
            <a:ext cx="84591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EXISTING SYSTEM</a:t>
            </a:r>
            <a:endParaRPr sz="4000">
              <a:latin typeface="Times New Roman"/>
              <a:ea typeface="Times New Roman"/>
              <a:cs typeface="Times New Roman"/>
              <a:sym typeface="Times New Roman"/>
            </a:endParaRPr>
          </a:p>
        </p:txBody>
      </p:sp>
      <p:sp>
        <p:nvSpPr>
          <p:cNvPr id="114" name="Google Shape;114;p7"/>
          <p:cNvSpPr txBox="1"/>
          <p:nvPr>
            <p:ph idx="1" type="body"/>
          </p:nvPr>
        </p:nvSpPr>
        <p:spPr>
          <a:xfrm>
            <a:off x="547075" y="1461825"/>
            <a:ext cx="7097700" cy="42672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Block chain has inbuilt support for data unchangeable and encryption which is making Block chain more secure and this advantages forcing application developers to migrate towards Block chain.</a:t>
            </a:r>
            <a:endParaRPr sz="1800">
              <a:latin typeface="Times New Roman"/>
              <a:ea typeface="Times New Roman"/>
              <a:cs typeface="Times New Roman"/>
              <a:sym typeface="Times New Roman"/>
            </a:endParaRPr>
          </a:p>
          <a:p>
            <a:pPr indent="0" lvl="0" marL="34290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342900" lvl="0" marL="342900" rtl="0" algn="just">
              <a:lnSpc>
                <a:spcPct val="15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Online Bidding is one of the application where bidders will bid for particular tenders and some malicious internal employees will change bidding or tender details to make their favourable person to win bidding and this manipulation will cost huge loss to the bidding system.</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87775" y="724850"/>
            <a:ext cx="8855400" cy="1098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3777">
                <a:solidFill>
                  <a:schemeClr val="dk1"/>
                </a:solidFill>
                <a:latin typeface="Times New Roman"/>
                <a:ea typeface="Times New Roman"/>
                <a:cs typeface="Times New Roman"/>
                <a:sym typeface="Times New Roman"/>
              </a:rPr>
              <a:t>DISADVANTAGES </a:t>
            </a:r>
            <a:r>
              <a:rPr b="1" lang="en-US" sz="3777">
                <a:latin typeface="Times New Roman"/>
                <a:ea typeface="Times New Roman"/>
                <a:cs typeface="Times New Roman"/>
                <a:sym typeface="Times New Roman"/>
              </a:rPr>
              <a:t>OF EXISTING SYSTEM </a:t>
            </a:r>
            <a:br>
              <a:rPr lang="en-US" sz="4000">
                <a:solidFill>
                  <a:schemeClr val="dk1"/>
                </a:solidFill>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sp>
        <p:nvSpPr>
          <p:cNvPr id="120" name="Google Shape;120;p8"/>
          <p:cNvSpPr txBox="1"/>
          <p:nvPr>
            <p:ph idx="1" type="body"/>
          </p:nvPr>
        </p:nvSpPr>
        <p:spPr>
          <a:xfrm>
            <a:off x="1130800" y="2038925"/>
            <a:ext cx="7315200" cy="4191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Font typeface="Helvetica Neue"/>
              <a:buChar char="●"/>
            </a:pPr>
            <a:r>
              <a:rPr lang="en-US" sz="1800"/>
              <a:t>Privacy issues.</a:t>
            </a:r>
            <a:endParaRPr/>
          </a:p>
          <a:p>
            <a:pPr indent="-342900" lvl="0" marL="342900" rtl="0" algn="l">
              <a:spcBef>
                <a:spcPts val="360"/>
              </a:spcBef>
              <a:spcAft>
                <a:spcPts val="0"/>
              </a:spcAft>
              <a:buClr>
                <a:schemeClr val="dk1"/>
              </a:buClr>
              <a:buSzPts val="1800"/>
              <a:buFont typeface="Helvetica Neue"/>
              <a:buChar char="●"/>
            </a:pPr>
            <a:r>
              <a:rPr lang="en-US" sz="1800"/>
              <a:t>DME is not implemented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2019-12-07T06:06:10Z</dcterms:created>
  <dc:creator>Prasad BDPS</dc:creator>
</cp:coreProperties>
</file>