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91" r:id="rId2"/>
    <p:sldId id="331" r:id="rId3"/>
    <p:sldId id="256" r:id="rId4"/>
    <p:sldId id="336" r:id="rId5"/>
    <p:sldId id="334" r:id="rId6"/>
    <p:sldId id="329" r:id="rId7"/>
    <p:sldId id="335" r:id="rId8"/>
    <p:sldId id="338" r:id="rId9"/>
    <p:sldId id="339" r:id="rId10"/>
    <p:sldId id="340" r:id="rId11"/>
    <p:sldId id="259" r:id="rId12"/>
    <p:sldId id="333" r:id="rId13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42" autoAdjust="0"/>
    <p:restoredTop sz="95033" autoAdjust="0"/>
  </p:normalViewPr>
  <p:slideViewPr>
    <p:cSldViewPr snapToGrid="0" snapToObjects="1">
      <p:cViewPr varScale="1">
        <p:scale>
          <a:sx n="45" d="100"/>
          <a:sy n="45" d="100"/>
        </p:scale>
        <p:origin x="34" y="85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9B490B-804B-4354-BA75-4E40149B5950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5B5FB68-6E6F-43AB-951C-557A0C8DF539}">
      <dgm:prSet phldrT="[Text]"/>
      <dgm:spPr/>
      <dgm:t>
        <a:bodyPr/>
        <a:lstStyle/>
        <a:p>
          <a:pPr algn="ctr">
            <a:buNone/>
          </a:pPr>
          <a:r>
            <a:rPr lang="en-GB" b="1" dirty="0"/>
            <a:t>One-Stop Platform </a:t>
          </a:r>
        </a:p>
        <a:p>
          <a:pPr algn="l">
            <a:buNone/>
          </a:pPr>
          <a:r>
            <a:rPr lang="en-GB" dirty="0"/>
            <a:t>Travelers can book hotels, hire guides, arrange transport, and explore attractions without switching between different services.</a:t>
          </a:r>
          <a:endParaRPr lang="en-IN" dirty="0"/>
        </a:p>
      </dgm:t>
    </dgm:pt>
    <dgm:pt modelId="{141EC742-EDFE-4FA9-B862-8CC870A6700C}" type="parTrans" cxnId="{D86EBAA5-5E6F-49A8-8A1D-25B09A63B6EF}">
      <dgm:prSet/>
      <dgm:spPr/>
      <dgm:t>
        <a:bodyPr/>
        <a:lstStyle/>
        <a:p>
          <a:endParaRPr lang="en-IN"/>
        </a:p>
      </dgm:t>
    </dgm:pt>
    <dgm:pt modelId="{3D9A84F8-FE42-4FEB-A961-7FC80A36035F}" type="sibTrans" cxnId="{D86EBAA5-5E6F-49A8-8A1D-25B09A63B6EF}">
      <dgm:prSet/>
      <dgm:spPr/>
      <dgm:t>
        <a:bodyPr/>
        <a:lstStyle/>
        <a:p>
          <a:endParaRPr lang="en-IN"/>
        </a:p>
      </dgm:t>
    </dgm:pt>
    <dgm:pt modelId="{069C5AB2-A86E-4B1D-8B44-3ACFCE8EF310}">
      <dgm:prSet phldrT="[Text]"/>
      <dgm:spPr/>
      <dgm:t>
        <a:bodyPr/>
        <a:lstStyle/>
        <a:p>
          <a:pPr>
            <a:buNone/>
          </a:pPr>
          <a:r>
            <a:rPr lang="en-GB" b="1" dirty="0"/>
            <a:t>AI-Powered Personalization </a:t>
          </a:r>
        </a:p>
        <a:p>
          <a:pPr>
            <a:buNone/>
          </a:pPr>
          <a:r>
            <a:rPr lang="en-GB" dirty="0"/>
            <a:t> The hub creates smart itineraries based on user preferences, time, and budget.</a:t>
          </a:r>
          <a:endParaRPr lang="en-IN" dirty="0"/>
        </a:p>
      </dgm:t>
    </dgm:pt>
    <dgm:pt modelId="{8D73C2D4-D46D-4DC1-855D-5D08A5B72D18}" type="parTrans" cxnId="{5996EF08-EBA8-4E28-94D7-C6DA86830A41}">
      <dgm:prSet/>
      <dgm:spPr/>
      <dgm:t>
        <a:bodyPr/>
        <a:lstStyle/>
        <a:p>
          <a:endParaRPr lang="en-IN"/>
        </a:p>
      </dgm:t>
    </dgm:pt>
    <dgm:pt modelId="{84099AD7-FADB-4B01-9098-C83704F36710}" type="sibTrans" cxnId="{5996EF08-EBA8-4E28-94D7-C6DA86830A41}">
      <dgm:prSet/>
      <dgm:spPr/>
      <dgm:t>
        <a:bodyPr/>
        <a:lstStyle/>
        <a:p>
          <a:endParaRPr lang="en-IN"/>
        </a:p>
      </dgm:t>
    </dgm:pt>
    <dgm:pt modelId="{4F0A807D-B422-4782-AF67-516B6189F411}" type="pres">
      <dgm:prSet presAssocID="{1F9B490B-804B-4354-BA75-4E40149B5950}" presName="linearFlow" presStyleCnt="0">
        <dgm:presLayoutVars>
          <dgm:dir/>
          <dgm:resizeHandles val="exact"/>
        </dgm:presLayoutVars>
      </dgm:prSet>
      <dgm:spPr/>
    </dgm:pt>
    <dgm:pt modelId="{14C4A47B-C819-4508-9B7A-185BEA05FF7D}" type="pres">
      <dgm:prSet presAssocID="{65B5FB68-6E6F-43AB-951C-557A0C8DF539}" presName="composite" presStyleCnt="0"/>
      <dgm:spPr/>
    </dgm:pt>
    <dgm:pt modelId="{CBEA5E60-6F2C-4B0E-9809-1245C54D94EA}" type="pres">
      <dgm:prSet presAssocID="{65B5FB68-6E6F-43AB-951C-557A0C8DF539}" presName="imgShp" presStyleLbl="fgImgPlace1" presStyleIdx="0" presStyleCnt="2" custFlipHor="1" custScaleX="57132" custScaleY="78781" custLinFactNeighborX="-28767" custLinFactNeighborY="-4367"/>
      <dgm:spPr>
        <a:blipFill rotWithShape="1">
          <a:blip xmlns:r="http://schemas.openxmlformats.org/officeDocument/2006/relationships" r:embed="rId1"/>
          <a:srcRect/>
          <a:stretch>
            <a:fillRect l="-2000" r="-2000"/>
          </a:stretch>
        </a:blipFill>
      </dgm:spPr>
    </dgm:pt>
    <dgm:pt modelId="{407A6CD2-14C7-4AE4-95F7-E7DD93216D92}" type="pres">
      <dgm:prSet presAssocID="{65B5FB68-6E6F-43AB-951C-557A0C8DF539}" presName="txShp" presStyleLbl="node1" presStyleIdx="0" presStyleCnt="2" custScaleX="140668" custScaleY="64125">
        <dgm:presLayoutVars>
          <dgm:bulletEnabled val="1"/>
        </dgm:presLayoutVars>
      </dgm:prSet>
      <dgm:spPr/>
    </dgm:pt>
    <dgm:pt modelId="{6D53CF92-FF18-47DC-87B4-96223D056E37}" type="pres">
      <dgm:prSet presAssocID="{3D9A84F8-FE42-4FEB-A961-7FC80A36035F}" presName="spacing" presStyleCnt="0"/>
      <dgm:spPr/>
    </dgm:pt>
    <dgm:pt modelId="{8725A3A1-96D9-4345-B4CB-824ACC58BBDA}" type="pres">
      <dgm:prSet presAssocID="{069C5AB2-A86E-4B1D-8B44-3ACFCE8EF310}" presName="composite" presStyleCnt="0"/>
      <dgm:spPr/>
    </dgm:pt>
    <dgm:pt modelId="{0FA01338-4428-4799-943C-89B32DA3C82E}" type="pres">
      <dgm:prSet presAssocID="{069C5AB2-A86E-4B1D-8B44-3ACFCE8EF310}" presName="imgShp" presStyleLbl="fgImgPlace1" presStyleIdx="1" presStyleCnt="2" custScaleX="45392" custScaleY="54920" custLinFactNeighborX="-37855" custLinFactNeighborY="-7084"/>
      <dgm:spPr>
        <a:blipFill rotWithShape="1">
          <a:blip xmlns:r="http://schemas.openxmlformats.org/officeDocument/2006/relationships" r:embed="rId1"/>
          <a:srcRect/>
          <a:stretch>
            <a:fillRect l="-28000" r="-28000"/>
          </a:stretch>
        </a:blipFill>
      </dgm:spPr>
    </dgm:pt>
    <dgm:pt modelId="{690BA086-5ABB-47AE-93A4-873B49F893AB}" type="pres">
      <dgm:prSet presAssocID="{069C5AB2-A86E-4B1D-8B44-3ACFCE8EF310}" presName="txShp" presStyleLbl="node1" presStyleIdx="1" presStyleCnt="2" custScaleX="142818" custScaleY="62429" custLinFactNeighborX="-15648" custLinFactNeighborY="-4549">
        <dgm:presLayoutVars>
          <dgm:bulletEnabled val="1"/>
        </dgm:presLayoutVars>
      </dgm:prSet>
      <dgm:spPr/>
    </dgm:pt>
  </dgm:ptLst>
  <dgm:cxnLst>
    <dgm:cxn modelId="{5996EF08-EBA8-4E28-94D7-C6DA86830A41}" srcId="{1F9B490B-804B-4354-BA75-4E40149B5950}" destId="{069C5AB2-A86E-4B1D-8B44-3ACFCE8EF310}" srcOrd="1" destOrd="0" parTransId="{8D73C2D4-D46D-4DC1-855D-5D08A5B72D18}" sibTransId="{84099AD7-FADB-4B01-9098-C83704F36710}"/>
    <dgm:cxn modelId="{9D5CDF74-BD62-468C-91F6-8482039AE8C0}" type="presOf" srcId="{1F9B490B-804B-4354-BA75-4E40149B5950}" destId="{4F0A807D-B422-4782-AF67-516B6189F411}" srcOrd="0" destOrd="0" presId="urn:microsoft.com/office/officeart/2005/8/layout/vList3"/>
    <dgm:cxn modelId="{D86EBAA5-5E6F-49A8-8A1D-25B09A63B6EF}" srcId="{1F9B490B-804B-4354-BA75-4E40149B5950}" destId="{65B5FB68-6E6F-43AB-951C-557A0C8DF539}" srcOrd="0" destOrd="0" parTransId="{141EC742-EDFE-4FA9-B862-8CC870A6700C}" sibTransId="{3D9A84F8-FE42-4FEB-A961-7FC80A36035F}"/>
    <dgm:cxn modelId="{4D3162F7-41A2-4EC5-A55F-4C5DA22B9B14}" type="presOf" srcId="{069C5AB2-A86E-4B1D-8B44-3ACFCE8EF310}" destId="{690BA086-5ABB-47AE-93A4-873B49F893AB}" srcOrd="0" destOrd="0" presId="urn:microsoft.com/office/officeart/2005/8/layout/vList3"/>
    <dgm:cxn modelId="{CEACFCFE-464C-481B-9A4A-63EAD3E148CB}" type="presOf" srcId="{65B5FB68-6E6F-43AB-951C-557A0C8DF539}" destId="{407A6CD2-14C7-4AE4-95F7-E7DD93216D92}" srcOrd="0" destOrd="0" presId="urn:microsoft.com/office/officeart/2005/8/layout/vList3"/>
    <dgm:cxn modelId="{B065F66C-89CF-4A02-A751-67C12E233917}" type="presParOf" srcId="{4F0A807D-B422-4782-AF67-516B6189F411}" destId="{14C4A47B-C819-4508-9B7A-185BEA05FF7D}" srcOrd="0" destOrd="0" presId="urn:microsoft.com/office/officeart/2005/8/layout/vList3"/>
    <dgm:cxn modelId="{A4CF8342-0964-43CE-A692-9EF0F3AE31F3}" type="presParOf" srcId="{14C4A47B-C819-4508-9B7A-185BEA05FF7D}" destId="{CBEA5E60-6F2C-4B0E-9809-1245C54D94EA}" srcOrd="0" destOrd="0" presId="urn:microsoft.com/office/officeart/2005/8/layout/vList3"/>
    <dgm:cxn modelId="{595DEF24-56A8-4BE7-8485-2B6AC162673E}" type="presParOf" srcId="{14C4A47B-C819-4508-9B7A-185BEA05FF7D}" destId="{407A6CD2-14C7-4AE4-95F7-E7DD93216D92}" srcOrd="1" destOrd="0" presId="urn:microsoft.com/office/officeart/2005/8/layout/vList3"/>
    <dgm:cxn modelId="{B67FBB5C-C00F-4311-97B4-4FF1FF236ABB}" type="presParOf" srcId="{4F0A807D-B422-4782-AF67-516B6189F411}" destId="{6D53CF92-FF18-47DC-87B4-96223D056E37}" srcOrd="1" destOrd="0" presId="urn:microsoft.com/office/officeart/2005/8/layout/vList3"/>
    <dgm:cxn modelId="{21B3EC63-9C78-4AD9-9311-BAE1E4060183}" type="presParOf" srcId="{4F0A807D-B422-4782-AF67-516B6189F411}" destId="{8725A3A1-96D9-4345-B4CB-824ACC58BBDA}" srcOrd="2" destOrd="0" presId="urn:microsoft.com/office/officeart/2005/8/layout/vList3"/>
    <dgm:cxn modelId="{A1BE086D-6C67-41B2-B817-032FEC6925F1}" type="presParOf" srcId="{8725A3A1-96D9-4345-B4CB-824ACC58BBDA}" destId="{0FA01338-4428-4799-943C-89B32DA3C82E}" srcOrd="0" destOrd="0" presId="urn:microsoft.com/office/officeart/2005/8/layout/vList3"/>
    <dgm:cxn modelId="{CF148B8F-2DBC-4FA8-87B1-87F67689B98C}" type="presParOf" srcId="{8725A3A1-96D9-4345-B4CB-824ACC58BBDA}" destId="{690BA086-5ABB-47AE-93A4-873B49F893A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9B490B-804B-4354-BA75-4E40149B5950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5B5FB68-6E6F-43AB-951C-557A0C8DF539}">
      <dgm:prSet phldrT="[Text]"/>
      <dgm:spPr/>
      <dgm:t>
        <a:bodyPr/>
        <a:lstStyle/>
        <a:p>
          <a:pPr algn="ctr">
            <a:buNone/>
          </a:pPr>
          <a:r>
            <a:rPr lang="en-GB" b="1" dirty="0"/>
            <a:t>Local Empowerment </a:t>
          </a:r>
          <a:r>
            <a:rPr lang="en-GB" dirty="0"/>
            <a:t> </a:t>
          </a:r>
        </a:p>
        <a:p>
          <a:pPr algn="ctr">
            <a:buNone/>
          </a:pPr>
          <a:r>
            <a:rPr lang="en-GB" dirty="0"/>
            <a:t>Verified homestays, artisans, and marketplaces are included, boosting local communities.</a:t>
          </a:r>
          <a:endParaRPr lang="en-IN" dirty="0"/>
        </a:p>
      </dgm:t>
    </dgm:pt>
    <dgm:pt modelId="{141EC742-EDFE-4FA9-B862-8CC870A6700C}" type="parTrans" cxnId="{D86EBAA5-5E6F-49A8-8A1D-25B09A63B6EF}">
      <dgm:prSet/>
      <dgm:spPr/>
      <dgm:t>
        <a:bodyPr/>
        <a:lstStyle/>
        <a:p>
          <a:endParaRPr lang="en-IN"/>
        </a:p>
      </dgm:t>
    </dgm:pt>
    <dgm:pt modelId="{3D9A84F8-FE42-4FEB-A961-7FC80A36035F}" type="sibTrans" cxnId="{D86EBAA5-5E6F-49A8-8A1D-25B09A63B6EF}">
      <dgm:prSet/>
      <dgm:spPr/>
      <dgm:t>
        <a:bodyPr/>
        <a:lstStyle/>
        <a:p>
          <a:endParaRPr lang="en-IN"/>
        </a:p>
      </dgm:t>
    </dgm:pt>
    <dgm:pt modelId="{4F0A807D-B422-4782-AF67-516B6189F411}" type="pres">
      <dgm:prSet presAssocID="{1F9B490B-804B-4354-BA75-4E40149B5950}" presName="linearFlow" presStyleCnt="0">
        <dgm:presLayoutVars>
          <dgm:dir/>
          <dgm:resizeHandles val="exact"/>
        </dgm:presLayoutVars>
      </dgm:prSet>
      <dgm:spPr/>
    </dgm:pt>
    <dgm:pt modelId="{14C4A47B-C819-4508-9B7A-185BEA05FF7D}" type="pres">
      <dgm:prSet presAssocID="{65B5FB68-6E6F-43AB-951C-557A0C8DF539}" presName="composite" presStyleCnt="0"/>
      <dgm:spPr/>
    </dgm:pt>
    <dgm:pt modelId="{CBEA5E60-6F2C-4B0E-9809-1245C54D94EA}" type="pres">
      <dgm:prSet presAssocID="{65B5FB68-6E6F-43AB-951C-557A0C8DF539}" presName="imgShp" presStyleLbl="fgImgPlace1" presStyleIdx="0" presStyleCnt="1" custFlipHor="1" custScaleX="68278" custScaleY="72148" custLinFactNeighborX="-20195" custLinFactNeighborY="-4601"/>
      <dgm:spPr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</dgm:spPr>
    </dgm:pt>
    <dgm:pt modelId="{407A6CD2-14C7-4AE4-95F7-E7DD93216D92}" type="pres">
      <dgm:prSet presAssocID="{65B5FB68-6E6F-43AB-951C-557A0C8DF539}" presName="txShp" presStyleLbl="node1" presStyleIdx="0" presStyleCnt="1" custScaleX="124846" custScaleY="64422" custLinFactNeighborX="-10831" custLinFactNeighborY="-4365">
        <dgm:presLayoutVars>
          <dgm:bulletEnabled val="1"/>
        </dgm:presLayoutVars>
      </dgm:prSet>
      <dgm:spPr/>
    </dgm:pt>
  </dgm:ptLst>
  <dgm:cxnLst>
    <dgm:cxn modelId="{9D5CDF74-BD62-468C-91F6-8482039AE8C0}" type="presOf" srcId="{1F9B490B-804B-4354-BA75-4E40149B5950}" destId="{4F0A807D-B422-4782-AF67-516B6189F411}" srcOrd="0" destOrd="0" presId="urn:microsoft.com/office/officeart/2005/8/layout/vList3"/>
    <dgm:cxn modelId="{D86EBAA5-5E6F-49A8-8A1D-25B09A63B6EF}" srcId="{1F9B490B-804B-4354-BA75-4E40149B5950}" destId="{65B5FB68-6E6F-43AB-951C-557A0C8DF539}" srcOrd="0" destOrd="0" parTransId="{141EC742-EDFE-4FA9-B862-8CC870A6700C}" sibTransId="{3D9A84F8-FE42-4FEB-A961-7FC80A36035F}"/>
    <dgm:cxn modelId="{CEACFCFE-464C-481B-9A4A-63EAD3E148CB}" type="presOf" srcId="{65B5FB68-6E6F-43AB-951C-557A0C8DF539}" destId="{407A6CD2-14C7-4AE4-95F7-E7DD93216D92}" srcOrd="0" destOrd="0" presId="urn:microsoft.com/office/officeart/2005/8/layout/vList3"/>
    <dgm:cxn modelId="{B065F66C-89CF-4A02-A751-67C12E233917}" type="presParOf" srcId="{4F0A807D-B422-4782-AF67-516B6189F411}" destId="{14C4A47B-C819-4508-9B7A-185BEA05FF7D}" srcOrd="0" destOrd="0" presId="urn:microsoft.com/office/officeart/2005/8/layout/vList3"/>
    <dgm:cxn modelId="{A4CF8342-0964-43CE-A692-9EF0F3AE31F3}" type="presParOf" srcId="{14C4A47B-C819-4508-9B7A-185BEA05FF7D}" destId="{CBEA5E60-6F2C-4B0E-9809-1245C54D94EA}" srcOrd="0" destOrd="0" presId="urn:microsoft.com/office/officeart/2005/8/layout/vList3"/>
    <dgm:cxn modelId="{595DEF24-56A8-4BE7-8485-2B6AC162673E}" type="presParOf" srcId="{14C4A47B-C819-4508-9B7A-185BEA05FF7D}" destId="{407A6CD2-14C7-4AE4-95F7-E7DD93216D9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9B490B-804B-4354-BA75-4E40149B5950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5B5FB68-6E6F-43AB-951C-557A0C8DF539}">
      <dgm:prSet phldrT="[Text]"/>
      <dgm:spPr/>
      <dgm:t>
        <a:bodyPr/>
        <a:lstStyle/>
        <a:p>
          <a:pPr algn="ctr">
            <a:buNone/>
          </a:pPr>
          <a:r>
            <a:rPr lang="en-GB" b="1" dirty="0"/>
            <a:t>Secure Bookings &amp; Payments</a:t>
          </a:r>
          <a:br>
            <a:rPr lang="en-GB" dirty="0"/>
          </a:br>
          <a:r>
            <a:rPr lang="en-GB" dirty="0"/>
            <a:t>digital authentication ensures providers are verified, reducing fraud.</a:t>
          </a:r>
          <a:endParaRPr lang="en-IN" dirty="0"/>
        </a:p>
      </dgm:t>
    </dgm:pt>
    <dgm:pt modelId="{3D9A84F8-FE42-4FEB-A961-7FC80A36035F}" type="sibTrans" cxnId="{D86EBAA5-5E6F-49A8-8A1D-25B09A63B6EF}">
      <dgm:prSet/>
      <dgm:spPr/>
      <dgm:t>
        <a:bodyPr/>
        <a:lstStyle/>
        <a:p>
          <a:endParaRPr lang="en-IN"/>
        </a:p>
      </dgm:t>
    </dgm:pt>
    <dgm:pt modelId="{141EC742-EDFE-4FA9-B862-8CC870A6700C}" type="parTrans" cxnId="{D86EBAA5-5E6F-49A8-8A1D-25B09A63B6EF}">
      <dgm:prSet/>
      <dgm:spPr/>
      <dgm:t>
        <a:bodyPr/>
        <a:lstStyle/>
        <a:p>
          <a:endParaRPr lang="en-IN"/>
        </a:p>
      </dgm:t>
    </dgm:pt>
    <dgm:pt modelId="{4F0A807D-B422-4782-AF67-516B6189F411}" type="pres">
      <dgm:prSet presAssocID="{1F9B490B-804B-4354-BA75-4E40149B5950}" presName="linearFlow" presStyleCnt="0">
        <dgm:presLayoutVars>
          <dgm:dir/>
          <dgm:resizeHandles val="exact"/>
        </dgm:presLayoutVars>
      </dgm:prSet>
      <dgm:spPr/>
    </dgm:pt>
    <dgm:pt modelId="{14C4A47B-C819-4508-9B7A-185BEA05FF7D}" type="pres">
      <dgm:prSet presAssocID="{65B5FB68-6E6F-43AB-951C-557A0C8DF539}" presName="composite" presStyleCnt="0"/>
      <dgm:spPr/>
    </dgm:pt>
    <dgm:pt modelId="{CBEA5E60-6F2C-4B0E-9809-1245C54D94EA}" type="pres">
      <dgm:prSet presAssocID="{65B5FB68-6E6F-43AB-951C-557A0C8DF539}" presName="imgShp" presStyleLbl="fgImgPlace1" presStyleIdx="0" presStyleCnt="1" custFlipHor="1" custScaleX="68278" custScaleY="72148" custLinFactNeighborX="-21668" custLinFactNeighborY="6095"/>
      <dgm:spPr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</dgm:spPr>
    </dgm:pt>
    <dgm:pt modelId="{407A6CD2-14C7-4AE4-95F7-E7DD93216D92}" type="pres">
      <dgm:prSet presAssocID="{65B5FB68-6E6F-43AB-951C-557A0C8DF539}" presName="txShp" presStyleLbl="node1" presStyleIdx="0" presStyleCnt="1" custScaleX="124499" custScaleY="59938" custLinFactNeighborX="-7199" custLinFactNeighborY="5904">
        <dgm:presLayoutVars>
          <dgm:bulletEnabled val="1"/>
        </dgm:presLayoutVars>
      </dgm:prSet>
      <dgm:spPr/>
    </dgm:pt>
  </dgm:ptLst>
  <dgm:cxnLst>
    <dgm:cxn modelId="{9D5CDF74-BD62-468C-91F6-8482039AE8C0}" type="presOf" srcId="{1F9B490B-804B-4354-BA75-4E40149B5950}" destId="{4F0A807D-B422-4782-AF67-516B6189F411}" srcOrd="0" destOrd="0" presId="urn:microsoft.com/office/officeart/2005/8/layout/vList3"/>
    <dgm:cxn modelId="{D86EBAA5-5E6F-49A8-8A1D-25B09A63B6EF}" srcId="{1F9B490B-804B-4354-BA75-4E40149B5950}" destId="{65B5FB68-6E6F-43AB-951C-557A0C8DF539}" srcOrd="0" destOrd="0" parTransId="{141EC742-EDFE-4FA9-B862-8CC870A6700C}" sibTransId="{3D9A84F8-FE42-4FEB-A961-7FC80A36035F}"/>
    <dgm:cxn modelId="{CEACFCFE-464C-481B-9A4A-63EAD3E148CB}" type="presOf" srcId="{65B5FB68-6E6F-43AB-951C-557A0C8DF539}" destId="{407A6CD2-14C7-4AE4-95F7-E7DD93216D92}" srcOrd="0" destOrd="0" presId="urn:microsoft.com/office/officeart/2005/8/layout/vList3"/>
    <dgm:cxn modelId="{B065F66C-89CF-4A02-A751-67C12E233917}" type="presParOf" srcId="{4F0A807D-B422-4782-AF67-516B6189F411}" destId="{14C4A47B-C819-4508-9B7A-185BEA05FF7D}" srcOrd="0" destOrd="0" presId="urn:microsoft.com/office/officeart/2005/8/layout/vList3"/>
    <dgm:cxn modelId="{A4CF8342-0964-43CE-A692-9EF0F3AE31F3}" type="presParOf" srcId="{14C4A47B-C819-4508-9B7A-185BEA05FF7D}" destId="{CBEA5E60-6F2C-4B0E-9809-1245C54D94EA}" srcOrd="0" destOrd="0" presId="urn:microsoft.com/office/officeart/2005/8/layout/vList3"/>
    <dgm:cxn modelId="{595DEF24-56A8-4BE7-8485-2B6AC162673E}" type="presParOf" srcId="{14C4A47B-C819-4508-9B7A-185BEA05FF7D}" destId="{407A6CD2-14C7-4AE4-95F7-E7DD93216D9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70461F-F0CD-4283-B3A4-573F94ABA40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3BD5160-127B-4E35-B18A-C5A851F91E86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i="0" baseline="0" dirty="0"/>
            <a:t>One-Click Bookings </a:t>
          </a:r>
        </a:p>
        <a:p>
          <a:r>
            <a:rPr lang="en-US" b="0" i="0" baseline="0" dirty="0"/>
            <a:t>Tourists can instantly book accommodations, rides, or tickets within the app.</a:t>
          </a:r>
          <a:endParaRPr lang="en-IN" dirty="0"/>
        </a:p>
      </dgm:t>
    </dgm:pt>
    <dgm:pt modelId="{2F91ADD3-66E1-4B6A-9BE5-189E26D39F8F}" type="parTrans" cxnId="{15C180A9-F7FB-424F-A056-8BB2EF07AF24}">
      <dgm:prSet/>
      <dgm:spPr/>
      <dgm:t>
        <a:bodyPr/>
        <a:lstStyle/>
        <a:p>
          <a:endParaRPr lang="en-IN"/>
        </a:p>
      </dgm:t>
    </dgm:pt>
    <dgm:pt modelId="{305A1125-8135-40F5-A3CD-A76EBAEA797C}" type="sibTrans" cxnId="{15C180A9-F7FB-424F-A056-8BB2EF07AF24}">
      <dgm:prSet/>
      <dgm:spPr/>
      <dgm:t>
        <a:bodyPr/>
        <a:lstStyle/>
        <a:p>
          <a:endParaRPr lang="en-IN"/>
        </a:p>
      </dgm:t>
    </dgm:pt>
    <dgm:pt modelId="{91B6A60A-D2CA-4E97-B0E7-F564A84EF0AD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i="0" baseline="0" dirty="0"/>
            <a:t>Secure Transactions </a:t>
          </a:r>
        </a:p>
        <a:p>
          <a:r>
            <a:rPr lang="en-US" b="0" i="0" baseline="0" dirty="0"/>
            <a:t>Blockchain and digital authentication ensure payments are fraud-free and providers are verified.</a:t>
          </a:r>
          <a:endParaRPr lang="en-IN" dirty="0"/>
        </a:p>
      </dgm:t>
    </dgm:pt>
    <dgm:pt modelId="{A59EA173-B93A-42A9-801F-442D628A7A94}" type="parTrans" cxnId="{EF45F313-769A-437B-8424-245C4D12183A}">
      <dgm:prSet/>
      <dgm:spPr/>
      <dgm:t>
        <a:bodyPr/>
        <a:lstStyle/>
        <a:p>
          <a:endParaRPr lang="en-IN"/>
        </a:p>
      </dgm:t>
    </dgm:pt>
    <dgm:pt modelId="{9BD035BC-CA97-4E81-A65B-399C4A0C459D}" type="sibTrans" cxnId="{EF45F313-769A-437B-8424-245C4D12183A}">
      <dgm:prSet/>
      <dgm:spPr/>
      <dgm:t>
        <a:bodyPr/>
        <a:lstStyle/>
        <a:p>
          <a:endParaRPr lang="en-IN"/>
        </a:p>
      </dgm:t>
    </dgm:pt>
    <dgm:pt modelId="{6D9170E3-48B5-48C3-98A6-EF7E3455330C}" type="pres">
      <dgm:prSet presAssocID="{F870461F-F0CD-4283-B3A4-573F94ABA404}" presName="CompostProcess" presStyleCnt="0">
        <dgm:presLayoutVars>
          <dgm:dir/>
          <dgm:resizeHandles val="exact"/>
        </dgm:presLayoutVars>
      </dgm:prSet>
      <dgm:spPr/>
    </dgm:pt>
    <dgm:pt modelId="{0E56712A-D3B5-4589-96C6-66E102D0AB08}" type="pres">
      <dgm:prSet presAssocID="{F870461F-F0CD-4283-B3A4-573F94ABA404}" presName="arrow" presStyleLbl="bgShp" presStyleIdx="0" presStyleCnt="1" custLinFactNeighborX="-165" custLinFactNeighborY="-15236"/>
      <dgm:spPr>
        <a:solidFill>
          <a:schemeClr val="bg1">
            <a:lumMod val="65000"/>
          </a:schemeClr>
        </a:solidFill>
      </dgm:spPr>
    </dgm:pt>
    <dgm:pt modelId="{77BD35F7-A458-45DB-8BA7-80C4782E47F4}" type="pres">
      <dgm:prSet presAssocID="{F870461F-F0CD-4283-B3A4-573F94ABA404}" presName="linearProcess" presStyleCnt="0"/>
      <dgm:spPr/>
    </dgm:pt>
    <dgm:pt modelId="{E366B9AA-65F9-4FB4-9A9C-C4F84576A311}" type="pres">
      <dgm:prSet presAssocID="{13BD5160-127B-4E35-B18A-C5A851F91E86}" presName="textNode" presStyleLbl="node1" presStyleIdx="0" presStyleCnt="2">
        <dgm:presLayoutVars>
          <dgm:bulletEnabled val="1"/>
        </dgm:presLayoutVars>
      </dgm:prSet>
      <dgm:spPr/>
    </dgm:pt>
    <dgm:pt modelId="{2770DD70-4864-4DF0-951F-AB594316BBDF}" type="pres">
      <dgm:prSet presAssocID="{305A1125-8135-40F5-A3CD-A76EBAEA797C}" presName="sibTrans" presStyleCnt="0"/>
      <dgm:spPr/>
    </dgm:pt>
    <dgm:pt modelId="{84CC1603-C7D8-4589-8829-0D907E0EBBED}" type="pres">
      <dgm:prSet presAssocID="{91B6A60A-D2CA-4E97-B0E7-F564A84EF0AD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7074DB02-0A76-489C-A673-20F7B6ACD87B}" type="presOf" srcId="{13BD5160-127B-4E35-B18A-C5A851F91E86}" destId="{E366B9AA-65F9-4FB4-9A9C-C4F84576A311}" srcOrd="0" destOrd="0" presId="urn:microsoft.com/office/officeart/2005/8/layout/hProcess9"/>
    <dgm:cxn modelId="{EF45F313-769A-437B-8424-245C4D12183A}" srcId="{F870461F-F0CD-4283-B3A4-573F94ABA404}" destId="{91B6A60A-D2CA-4E97-B0E7-F564A84EF0AD}" srcOrd="1" destOrd="0" parTransId="{A59EA173-B93A-42A9-801F-442D628A7A94}" sibTransId="{9BD035BC-CA97-4E81-A65B-399C4A0C459D}"/>
    <dgm:cxn modelId="{07F0118E-90B4-41D9-889B-D5080B761823}" type="presOf" srcId="{91B6A60A-D2CA-4E97-B0E7-F564A84EF0AD}" destId="{84CC1603-C7D8-4589-8829-0D907E0EBBED}" srcOrd="0" destOrd="0" presId="urn:microsoft.com/office/officeart/2005/8/layout/hProcess9"/>
    <dgm:cxn modelId="{15C180A9-F7FB-424F-A056-8BB2EF07AF24}" srcId="{F870461F-F0CD-4283-B3A4-573F94ABA404}" destId="{13BD5160-127B-4E35-B18A-C5A851F91E86}" srcOrd="0" destOrd="0" parTransId="{2F91ADD3-66E1-4B6A-9BE5-189E26D39F8F}" sibTransId="{305A1125-8135-40F5-A3CD-A76EBAEA797C}"/>
    <dgm:cxn modelId="{F3CDAFB8-6516-475C-AA9A-72952DCC13DF}" type="presOf" srcId="{F870461F-F0CD-4283-B3A4-573F94ABA404}" destId="{6D9170E3-48B5-48C3-98A6-EF7E3455330C}" srcOrd="0" destOrd="0" presId="urn:microsoft.com/office/officeart/2005/8/layout/hProcess9"/>
    <dgm:cxn modelId="{B0C7193C-EB0E-459D-A3B2-DF71949A88DD}" type="presParOf" srcId="{6D9170E3-48B5-48C3-98A6-EF7E3455330C}" destId="{0E56712A-D3B5-4589-96C6-66E102D0AB08}" srcOrd="0" destOrd="0" presId="urn:microsoft.com/office/officeart/2005/8/layout/hProcess9"/>
    <dgm:cxn modelId="{623572F7-A8A9-4948-A9E1-EEA675C5D1B5}" type="presParOf" srcId="{6D9170E3-48B5-48C3-98A6-EF7E3455330C}" destId="{77BD35F7-A458-45DB-8BA7-80C4782E47F4}" srcOrd="1" destOrd="0" presId="urn:microsoft.com/office/officeart/2005/8/layout/hProcess9"/>
    <dgm:cxn modelId="{2077FD25-4356-4361-9BC4-DE219F4F39DC}" type="presParOf" srcId="{77BD35F7-A458-45DB-8BA7-80C4782E47F4}" destId="{E366B9AA-65F9-4FB4-9A9C-C4F84576A311}" srcOrd="0" destOrd="0" presId="urn:microsoft.com/office/officeart/2005/8/layout/hProcess9"/>
    <dgm:cxn modelId="{89245B49-2B03-4189-87C0-C2705A8324F8}" type="presParOf" srcId="{77BD35F7-A458-45DB-8BA7-80C4782E47F4}" destId="{2770DD70-4864-4DF0-951F-AB594316BBDF}" srcOrd="1" destOrd="0" presId="urn:microsoft.com/office/officeart/2005/8/layout/hProcess9"/>
    <dgm:cxn modelId="{56AD4620-BF0A-4523-B460-B602A77B1004}" type="presParOf" srcId="{77BD35F7-A458-45DB-8BA7-80C4782E47F4}" destId="{84CC1603-C7D8-4589-8829-0D907E0EBBED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6A2526-2663-452E-A9A2-D1F75B2EE61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F90DA83-0292-41A7-9D97-FA4DE309839A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i="0" baseline="0" dirty="0"/>
            <a:t>Multi-Mode Payments </a:t>
          </a:r>
        </a:p>
        <a:p>
          <a:r>
            <a:rPr lang="en-US" b="0" i="0" baseline="0" dirty="0"/>
            <a:t> Supports cards, UPI, wallets, and international payment gateways.</a:t>
          </a:r>
          <a:endParaRPr lang="en-IN" dirty="0"/>
        </a:p>
      </dgm:t>
    </dgm:pt>
    <dgm:pt modelId="{3EC3322C-31EE-41AD-936D-09DE2B07E8B9}" type="parTrans" cxnId="{7F0EBCA1-7836-420E-88B9-DABBA053F037}">
      <dgm:prSet/>
      <dgm:spPr/>
      <dgm:t>
        <a:bodyPr/>
        <a:lstStyle/>
        <a:p>
          <a:endParaRPr lang="en-IN"/>
        </a:p>
      </dgm:t>
    </dgm:pt>
    <dgm:pt modelId="{19B0F0CF-C567-4A10-B0CF-2B2FE154D6FF}" type="sibTrans" cxnId="{7F0EBCA1-7836-420E-88B9-DABBA053F037}">
      <dgm:prSet/>
      <dgm:spPr/>
      <dgm:t>
        <a:bodyPr/>
        <a:lstStyle/>
        <a:p>
          <a:endParaRPr lang="en-IN"/>
        </a:p>
      </dgm:t>
    </dgm:pt>
    <dgm:pt modelId="{7A6E1372-B2BC-41BB-A77E-9C2C30BC2786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i="0" baseline="0" dirty="0"/>
            <a:t>Integrated with AI Itinerary  </a:t>
          </a:r>
          <a:r>
            <a:rPr lang="en-US" b="0" i="0" baseline="0" dirty="0"/>
            <a:t>Bookings are auto-suggested based on the traveler’s personalized plan.</a:t>
          </a:r>
          <a:endParaRPr lang="en-IN" dirty="0"/>
        </a:p>
      </dgm:t>
    </dgm:pt>
    <dgm:pt modelId="{EE6B3B20-77D3-4E4E-BF01-B12D9DF9F8F1}" type="parTrans" cxnId="{891E0407-A946-4682-B3E4-CB00C99B88B4}">
      <dgm:prSet/>
      <dgm:spPr/>
      <dgm:t>
        <a:bodyPr/>
        <a:lstStyle/>
        <a:p>
          <a:endParaRPr lang="en-IN"/>
        </a:p>
      </dgm:t>
    </dgm:pt>
    <dgm:pt modelId="{F7397CA2-8C84-4C87-83CE-E54E6759D4A9}" type="sibTrans" cxnId="{891E0407-A946-4682-B3E4-CB00C99B88B4}">
      <dgm:prSet/>
      <dgm:spPr/>
      <dgm:t>
        <a:bodyPr/>
        <a:lstStyle/>
        <a:p>
          <a:endParaRPr lang="en-IN"/>
        </a:p>
      </dgm:t>
    </dgm:pt>
    <dgm:pt modelId="{758D1570-7E76-4767-A55F-C9F24999D817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i="0" baseline="0" dirty="0"/>
            <a:t>Transparent Pricing </a:t>
          </a:r>
        </a:p>
        <a:p>
          <a:r>
            <a:rPr lang="en-US" b="0" i="0" baseline="0" dirty="0"/>
            <a:t>No hidden charges; real-time updates on costs and availability.</a:t>
          </a:r>
          <a:endParaRPr lang="en-IN" dirty="0"/>
        </a:p>
      </dgm:t>
    </dgm:pt>
    <dgm:pt modelId="{F8284CE7-C5A6-43E1-B8E7-7991B3E7D87C}" type="parTrans" cxnId="{D430FB71-783D-4EC6-9575-6649ADDB5D21}">
      <dgm:prSet/>
      <dgm:spPr/>
      <dgm:t>
        <a:bodyPr/>
        <a:lstStyle/>
        <a:p>
          <a:endParaRPr lang="en-IN"/>
        </a:p>
      </dgm:t>
    </dgm:pt>
    <dgm:pt modelId="{8EEB3D3A-C934-418E-98A0-3E05D7CCE91D}" type="sibTrans" cxnId="{D430FB71-783D-4EC6-9575-6649ADDB5D21}">
      <dgm:prSet/>
      <dgm:spPr/>
      <dgm:t>
        <a:bodyPr/>
        <a:lstStyle/>
        <a:p>
          <a:endParaRPr lang="en-IN"/>
        </a:p>
      </dgm:t>
    </dgm:pt>
    <dgm:pt modelId="{1AA1323A-5E36-4FA1-9E97-163F395572F7}" type="pres">
      <dgm:prSet presAssocID="{686A2526-2663-452E-A9A2-D1F75B2EE61D}" presName="CompostProcess" presStyleCnt="0">
        <dgm:presLayoutVars>
          <dgm:dir/>
          <dgm:resizeHandles val="exact"/>
        </dgm:presLayoutVars>
      </dgm:prSet>
      <dgm:spPr/>
    </dgm:pt>
    <dgm:pt modelId="{ED287DCD-C9AF-4DB2-A26A-DDFAA015D587}" type="pres">
      <dgm:prSet presAssocID="{686A2526-2663-452E-A9A2-D1F75B2EE61D}" presName="arrow" presStyleLbl="bgShp" presStyleIdx="0" presStyleCnt="1"/>
      <dgm:spPr>
        <a:solidFill>
          <a:schemeClr val="bg1">
            <a:lumMod val="65000"/>
          </a:schemeClr>
        </a:solidFill>
      </dgm:spPr>
    </dgm:pt>
    <dgm:pt modelId="{B98F0FE5-D21E-44B9-8C0B-14BDF6DB2D12}" type="pres">
      <dgm:prSet presAssocID="{686A2526-2663-452E-A9A2-D1F75B2EE61D}" presName="linearProcess" presStyleCnt="0"/>
      <dgm:spPr/>
    </dgm:pt>
    <dgm:pt modelId="{8CC77BC1-3F9E-4AF2-9E75-78033DFF337A}" type="pres">
      <dgm:prSet presAssocID="{6F90DA83-0292-41A7-9D97-FA4DE309839A}" presName="textNode" presStyleLbl="node1" presStyleIdx="0" presStyleCnt="3">
        <dgm:presLayoutVars>
          <dgm:bulletEnabled val="1"/>
        </dgm:presLayoutVars>
      </dgm:prSet>
      <dgm:spPr/>
    </dgm:pt>
    <dgm:pt modelId="{7E15CCC3-9585-4AAC-861C-13B623833D0C}" type="pres">
      <dgm:prSet presAssocID="{19B0F0CF-C567-4A10-B0CF-2B2FE154D6FF}" presName="sibTrans" presStyleCnt="0"/>
      <dgm:spPr/>
    </dgm:pt>
    <dgm:pt modelId="{07AAE775-7D32-4AB1-8622-E81C4F5B10B1}" type="pres">
      <dgm:prSet presAssocID="{7A6E1372-B2BC-41BB-A77E-9C2C30BC2786}" presName="textNode" presStyleLbl="node1" presStyleIdx="1" presStyleCnt="3">
        <dgm:presLayoutVars>
          <dgm:bulletEnabled val="1"/>
        </dgm:presLayoutVars>
      </dgm:prSet>
      <dgm:spPr/>
    </dgm:pt>
    <dgm:pt modelId="{FE8D0201-1BB4-4AB2-8578-CA45C2DF8B64}" type="pres">
      <dgm:prSet presAssocID="{F7397CA2-8C84-4C87-83CE-E54E6759D4A9}" presName="sibTrans" presStyleCnt="0"/>
      <dgm:spPr/>
    </dgm:pt>
    <dgm:pt modelId="{FB92F426-ED93-4C98-98F5-3F4F7FE6F85B}" type="pres">
      <dgm:prSet presAssocID="{758D1570-7E76-4767-A55F-C9F24999D81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91E0407-A946-4682-B3E4-CB00C99B88B4}" srcId="{686A2526-2663-452E-A9A2-D1F75B2EE61D}" destId="{7A6E1372-B2BC-41BB-A77E-9C2C30BC2786}" srcOrd="1" destOrd="0" parTransId="{EE6B3B20-77D3-4E4E-BF01-B12D9DF9F8F1}" sibTransId="{F7397CA2-8C84-4C87-83CE-E54E6759D4A9}"/>
    <dgm:cxn modelId="{DC04C313-CA50-49A4-9E55-07469D6446B7}" type="presOf" srcId="{7A6E1372-B2BC-41BB-A77E-9C2C30BC2786}" destId="{07AAE775-7D32-4AB1-8622-E81C4F5B10B1}" srcOrd="0" destOrd="0" presId="urn:microsoft.com/office/officeart/2005/8/layout/hProcess9"/>
    <dgm:cxn modelId="{D430FB71-783D-4EC6-9575-6649ADDB5D21}" srcId="{686A2526-2663-452E-A9A2-D1F75B2EE61D}" destId="{758D1570-7E76-4767-A55F-C9F24999D817}" srcOrd="2" destOrd="0" parTransId="{F8284CE7-C5A6-43E1-B8E7-7991B3E7D87C}" sibTransId="{8EEB3D3A-C934-418E-98A0-3E05D7CCE91D}"/>
    <dgm:cxn modelId="{72444B8C-D0CC-42FD-AAAC-471DFF2DDBAA}" type="presOf" srcId="{6F90DA83-0292-41A7-9D97-FA4DE309839A}" destId="{8CC77BC1-3F9E-4AF2-9E75-78033DFF337A}" srcOrd="0" destOrd="0" presId="urn:microsoft.com/office/officeart/2005/8/layout/hProcess9"/>
    <dgm:cxn modelId="{7F0EBCA1-7836-420E-88B9-DABBA053F037}" srcId="{686A2526-2663-452E-A9A2-D1F75B2EE61D}" destId="{6F90DA83-0292-41A7-9D97-FA4DE309839A}" srcOrd="0" destOrd="0" parTransId="{3EC3322C-31EE-41AD-936D-09DE2B07E8B9}" sibTransId="{19B0F0CF-C567-4A10-B0CF-2B2FE154D6FF}"/>
    <dgm:cxn modelId="{40A2F6A2-C3BB-4588-872D-7E852D61486E}" type="presOf" srcId="{758D1570-7E76-4767-A55F-C9F24999D817}" destId="{FB92F426-ED93-4C98-98F5-3F4F7FE6F85B}" srcOrd="0" destOrd="0" presId="urn:microsoft.com/office/officeart/2005/8/layout/hProcess9"/>
    <dgm:cxn modelId="{CF6146FC-4A21-4B7A-A339-24A17A12B757}" type="presOf" srcId="{686A2526-2663-452E-A9A2-D1F75B2EE61D}" destId="{1AA1323A-5E36-4FA1-9E97-163F395572F7}" srcOrd="0" destOrd="0" presId="urn:microsoft.com/office/officeart/2005/8/layout/hProcess9"/>
    <dgm:cxn modelId="{17EA353F-31FA-4FBE-AD23-FC1FC97B366E}" type="presParOf" srcId="{1AA1323A-5E36-4FA1-9E97-163F395572F7}" destId="{ED287DCD-C9AF-4DB2-A26A-DDFAA015D587}" srcOrd="0" destOrd="0" presId="urn:microsoft.com/office/officeart/2005/8/layout/hProcess9"/>
    <dgm:cxn modelId="{90437B9A-22E1-414D-9C7A-6319821C150D}" type="presParOf" srcId="{1AA1323A-5E36-4FA1-9E97-163F395572F7}" destId="{B98F0FE5-D21E-44B9-8C0B-14BDF6DB2D12}" srcOrd="1" destOrd="0" presId="urn:microsoft.com/office/officeart/2005/8/layout/hProcess9"/>
    <dgm:cxn modelId="{4DC0720A-35CF-477F-A6DA-BA82D6210E11}" type="presParOf" srcId="{B98F0FE5-D21E-44B9-8C0B-14BDF6DB2D12}" destId="{8CC77BC1-3F9E-4AF2-9E75-78033DFF337A}" srcOrd="0" destOrd="0" presId="urn:microsoft.com/office/officeart/2005/8/layout/hProcess9"/>
    <dgm:cxn modelId="{F8026307-2CAF-4C8E-A8D5-8424407BA168}" type="presParOf" srcId="{B98F0FE5-D21E-44B9-8C0B-14BDF6DB2D12}" destId="{7E15CCC3-9585-4AAC-861C-13B623833D0C}" srcOrd="1" destOrd="0" presId="urn:microsoft.com/office/officeart/2005/8/layout/hProcess9"/>
    <dgm:cxn modelId="{5C2B5339-AD2F-436D-98FE-87F299E8645C}" type="presParOf" srcId="{B98F0FE5-D21E-44B9-8C0B-14BDF6DB2D12}" destId="{07AAE775-7D32-4AB1-8622-E81C4F5B10B1}" srcOrd="2" destOrd="0" presId="urn:microsoft.com/office/officeart/2005/8/layout/hProcess9"/>
    <dgm:cxn modelId="{04E96A93-DBC2-4B6B-832E-59E56412621F}" type="presParOf" srcId="{B98F0FE5-D21E-44B9-8C0B-14BDF6DB2D12}" destId="{FE8D0201-1BB4-4AB2-8578-CA45C2DF8B64}" srcOrd="3" destOrd="0" presId="urn:microsoft.com/office/officeart/2005/8/layout/hProcess9"/>
    <dgm:cxn modelId="{4FFBDB1B-49B5-48EA-9853-612ABDF1D23C}" type="presParOf" srcId="{B98F0FE5-D21E-44B9-8C0B-14BDF6DB2D12}" destId="{FB92F426-ED93-4C98-98F5-3F4F7FE6F85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83678B-73FD-465B-869C-A031BC9A4361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F75C86CC-C4C6-4177-AD26-EE565100B060}">
      <dgm:prSet/>
      <dgm:spPr/>
      <dgm:t>
        <a:bodyPr/>
        <a:lstStyle/>
        <a:p>
          <a:r>
            <a:rPr lang="en-US" b="1" i="0" baseline="0" dirty="0"/>
            <a:t>Data Collection </a:t>
          </a:r>
        </a:p>
        <a:p>
          <a:r>
            <a:rPr lang="en-US" b="0" i="0" baseline="0" dirty="0"/>
            <a:t>Tracks tourist movements, bookings, payments, and activity patterns.</a:t>
          </a:r>
          <a:endParaRPr lang="en-IN" dirty="0"/>
        </a:p>
      </dgm:t>
    </dgm:pt>
    <dgm:pt modelId="{A6B907CA-AD82-4D9B-BE89-88721EB7E5EA}" type="parTrans" cxnId="{0B6AADD0-D08C-4A5D-8E22-3D8F4B09DD18}">
      <dgm:prSet/>
      <dgm:spPr/>
      <dgm:t>
        <a:bodyPr/>
        <a:lstStyle/>
        <a:p>
          <a:endParaRPr lang="en-IN"/>
        </a:p>
      </dgm:t>
    </dgm:pt>
    <dgm:pt modelId="{DA9F3F70-C0FC-4FA6-BD4F-FFAE74C33580}" type="sibTrans" cxnId="{0B6AADD0-D08C-4A5D-8E22-3D8F4B09DD18}">
      <dgm:prSet/>
      <dgm:spPr/>
      <dgm:t>
        <a:bodyPr/>
        <a:lstStyle/>
        <a:p>
          <a:endParaRPr lang="en-IN"/>
        </a:p>
      </dgm:t>
    </dgm:pt>
    <dgm:pt modelId="{0F4AD565-994E-4A34-B447-F528382BF123}">
      <dgm:prSet/>
      <dgm:spPr/>
      <dgm:t>
        <a:bodyPr/>
        <a:lstStyle/>
        <a:p>
          <a:r>
            <a:rPr lang="en-US" b="1" i="0" baseline="0" dirty="0"/>
            <a:t>AI Monitoring </a:t>
          </a:r>
        </a:p>
        <a:p>
          <a:r>
            <a:rPr lang="en-US" b="0" i="0" baseline="0" dirty="0"/>
            <a:t>Learns what “normal” travel behavior looks like </a:t>
          </a:r>
          <a:r>
            <a:rPr lang="en-US" b="1" i="0" baseline="0" dirty="0"/>
            <a:t>(e.g., expected route</a:t>
          </a:r>
          <a:r>
            <a:rPr lang="en-US" b="0" i="0" baseline="0" dirty="0"/>
            <a:t>)</a:t>
          </a:r>
          <a:endParaRPr lang="en-IN" dirty="0"/>
        </a:p>
      </dgm:t>
    </dgm:pt>
    <dgm:pt modelId="{6C34EEEE-30AE-4C3E-93D3-2213DFE5BE6F}" type="parTrans" cxnId="{0DACD017-B5F7-4538-8261-8CD0BB65D0BA}">
      <dgm:prSet/>
      <dgm:spPr/>
      <dgm:t>
        <a:bodyPr/>
        <a:lstStyle/>
        <a:p>
          <a:endParaRPr lang="en-IN"/>
        </a:p>
      </dgm:t>
    </dgm:pt>
    <dgm:pt modelId="{214C7448-BD57-493A-BD8A-970FFDCB7A8F}" type="sibTrans" cxnId="{0DACD017-B5F7-4538-8261-8CD0BB65D0BA}">
      <dgm:prSet/>
      <dgm:spPr/>
      <dgm:t>
        <a:bodyPr/>
        <a:lstStyle/>
        <a:p>
          <a:endParaRPr lang="en-IN"/>
        </a:p>
      </dgm:t>
    </dgm:pt>
    <dgm:pt modelId="{60F57D06-FA0A-4270-8B73-D0B6C8AB758E}">
      <dgm:prSet/>
      <dgm:spPr/>
      <dgm:t>
        <a:bodyPr/>
        <a:lstStyle/>
        <a:p>
          <a:r>
            <a:rPr lang="en-US" b="1" i="0" baseline="0" dirty="0"/>
            <a:t>Anomaly Detection </a:t>
          </a:r>
        </a:p>
        <a:p>
          <a:r>
            <a:rPr lang="en-US" b="0" i="0" baseline="0" dirty="0"/>
            <a:t>Flags unusual activities such as sudden location changes, fake logins, or abnormal booking attempts.</a:t>
          </a:r>
          <a:endParaRPr lang="en-IN" dirty="0"/>
        </a:p>
      </dgm:t>
    </dgm:pt>
    <dgm:pt modelId="{3B16D63F-3C7F-4F52-B84E-7A0ABB2DC46D}" type="parTrans" cxnId="{4981697E-72B8-4272-B258-8B89C4B91D68}">
      <dgm:prSet/>
      <dgm:spPr/>
      <dgm:t>
        <a:bodyPr/>
        <a:lstStyle/>
        <a:p>
          <a:endParaRPr lang="en-IN"/>
        </a:p>
      </dgm:t>
    </dgm:pt>
    <dgm:pt modelId="{52468D04-561A-4AD4-9BA5-1BB432465B61}" type="sibTrans" cxnId="{4981697E-72B8-4272-B258-8B89C4B91D68}">
      <dgm:prSet/>
      <dgm:spPr/>
      <dgm:t>
        <a:bodyPr/>
        <a:lstStyle/>
        <a:p>
          <a:endParaRPr lang="en-IN"/>
        </a:p>
      </dgm:t>
    </dgm:pt>
    <dgm:pt modelId="{71A25906-3A2E-4BAE-A745-CFFE48EFE21E}">
      <dgm:prSet/>
      <dgm:spPr/>
      <dgm:t>
        <a:bodyPr/>
        <a:lstStyle/>
        <a:p>
          <a:r>
            <a:rPr lang="en-US" b="1" i="0" baseline="0" dirty="0"/>
            <a:t>Alert &amp; Action </a:t>
          </a:r>
        </a:p>
        <a:p>
          <a:r>
            <a:rPr lang="en-US" b="0" i="0" baseline="0" dirty="0"/>
            <a:t>Sends instant notifications to tourists, authorities, or caregivers with </a:t>
          </a:r>
          <a:r>
            <a:rPr lang="en-US" b="1" i="0" baseline="0" dirty="0"/>
            <a:t>SOS</a:t>
          </a:r>
          <a:r>
            <a:rPr lang="en-US" b="0" i="0" baseline="0" dirty="0"/>
            <a:t> and corrective measures.</a:t>
          </a:r>
          <a:endParaRPr lang="en-IN" dirty="0"/>
        </a:p>
      </dgm:t>
    </dgm:pt>
    <dgm:pt modelId="{D2D79571-9EE6-4F3D-B274-D17C8D809C0C}" type="parTrans" cxnId="{5334D877-A0DD-45E3-8CFE-D7CD0D929B88}">
      <dgm:prSet/>
      <dgm:spPr/>
      <dgm:t>
        <a:bodyPr/>
        <a:lstStyle/>
        <a:p>
          <a:endParaRPr lang="en-IN"/>
        </a:p>
      </dgm:t>
    </dgm:pt>
    <dgm:pt modelId="{5C4AB817-40E2-498C-A0DB-AD5971735C9A}" type="sibTrans" cxnId="{5334D877-A0DD-45E3-8CFE-D7CD0D929B88}">
      <dgm:prSet/>
      <dgm:spPr/>
      <dgm:t>
        <a:bodyPr/>
        <a:lstStyle/>
        <a:p>
          <a:endParaRPr lang="en-IN"/>
        </a:p>
      </dgm:t>
    </dgm:pt>
    <dgm:pt modelId="{DB26D4CE-4F5B-491B-BF58-A1C6ACAEA036}" type="pres">
      <dgm:prSet presAssocID="{B983678B-73FD-465B-869C-A031BC9A4361}" presName="linear" presStyleCnt="0">
        <dgm:presLayoutVars>
          <dgm:animLvl val="lvl"/>
          <dgm:resizeHandles val="exact"/>
        </dgm:presLayoutVars>
      </dgm:prSet>
      <dgm:spPr/>
    </dgm:pt>
    <dgm:pt modelId="{C8CA9BD4-0273-4E32-8041-27670B515402}" type="pres">
      <dgm:prSet presAssocID="{F75C86CC-C4C6-4177-AD26-EE565100B060}" presName="parentText" presStyleLbl="node1" presStyleIdx="0" presStyleCnt="4" custLinFactY="-7597" custLinFactNeighborX="868" custLinFactNeighborY="-100000">
        <dgm:presLayoutVars>
          <dgm:chMax val="0"/>
          <dgm:bulletEnabled val="1"/>
        </dgm:presLayoutVars>
      </dgm:prSet>
      <dgm:spPr/>
    </dgm:pt>
    <dgm:pt modelId="{3544965C-4A42-4BAE-A2AC-B67DA3798941}" type="pres">
      <dgm:prSet presAssocID="{DA9F3F70-C0FC-4FA6-BD4F-FFAE74C33580}" presName="spacer" presStyleCnt="0"/>
      <dgm:spPr/>
    </dgm:pt>
    <dgm:pt modelId="{5D864A79-6E46-417C-BD4C-E0AECFA691C4}" type="pres">
      <dgm:prSet presAssocID="{0F4AD565-994E-4A34-B447-F528382BF12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3F97B14-6646-4AAF-A583-2EE2C033CE37}" type="pres">
      <dgm:prSet presAssocID="{214C7448-BD57-493A-BD8A-970FFDCB7A8F}" presName="spacer" presStyleCnt="0"/>
      <dgm:spPr/>
    </dgm:pt>
    <dgm:pt modelId="{E939582B-ECC8-40BE-A1BD-C55DA9C3C242}" type="pres">
      <dgm:prSet presAssocID="{60F57D06-FA0A-4270-8B73-D0B6C8AB758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9CD231-2230-4752-A3F2-2B2E6D012DAE}" type="pres">
      <dgm:prSet presAssocID="{52468D04-561A-4AD4-9BA5-1BB432465B61}" presName="spacer" presStyleCnt="0"/>
      <dgm:spPr/>
    </dgm:pt>
    <dgm:pt modelId="{8B1D29A2-A4C0-4D14-BB84-1CAC5B3A6B4C}" type="pres">
      <dgm:prSet presAssocID="{71A25906-3A2E-4BAE-A745-CFFE48EFE21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DACD017-B5F7-4538-8261-8CD0BB65D0BA}" srcId="{B983678B-73FD-465B-869C-A031BC9A4361}" destId="{0F4AD565-994E-4A34-B447-F528382BF123}" srcOrd="1" destOrd="0" parTransId="{6C34EEEE-30AE-4C3E-93D3-2213DFE5BE6F}" sibTransId="{214C7448-BD57-493A-BD8A-970FFDCB7A8F}"/>
    <dgm:cxn modelId="{3E202428-4399-4C2E-BF0B-9F437E57825E}" type="presOf" srcId="{B983678B-73FD-465B-869C-A031BC9A4361}" destId="{DB26D4CE-4F5B-491B-BF58-A1C6ACAEA036}" srcOrd="0" destOrd="0" presId="urn:microsoft.com/office/officeart/2005/8/layout/vList2"/>
    <dgm:cxn modelId="{5334D877-A0DD-45E3-8CFE-D7CD0D929B88}" srcId="{B983678B-73FD-465B-869C-A031BC9A4361}" destId="{71A25906-3A2E-4BAE-A745-CFFE48EFE21E}" srcOrd="3" destOrd="0" parTransId="{D2D79571-9EE6-4F3D-B274-D17C8D809C0C}" sibTransId="{5C4AB817-40E2-498C-A0DB-AD5971735C9A}"/>
    <dgm:cxn modelId="{4981697E-72B8-4272-B258-8B89C4B91D68}" srcId="{B983678B-73FD-465B-869C-A031BC9A4361}" destId="{60F57D06-FA0A-4270-8B73-D0B6C8AB758E}" srcOrd="2" destOrd="0" parTransId="{3B16D63F-3C7F-4F52-B84E-7A0ABB2DC46D}" sibTransId="{52468D04-561A-4AD4-9BA5-1BB432465B61}"/>
    <dgm:cxn modelId="{2590DFAD-CD13-4609-9FE1-3E7299C0D58A}" type="presOf" srcId="{F75C86CC-C4C6-4177-AD26-EE565100B060}" destId="{C8CA9BD4-0273-4E32-8041-27670B515402}" srcOrd="0" destOrd="0" presId="urn:microsoft.com/office/officeart/2005/8/layout/vList2"/>
    <dgm:cxn modelId="{C7764FAE-B926-437D-A1C7-3C469A51A562}" type="presOf" srcId="{60F57D06-FA0A-4270-8B73-D0B6C8AB758E}" destId="{E939582B-ECC8-40BE-A1BD-C55DA9C3C242}" srcOrd="0" destOrd="0" presId="urn:microsoft.com/office/officeart/2005/8/layout/vList2"/>
    <dgm:cxn modelId="{BA1C51B4-2B70-4AF5-BD11-F5689FD854CB}" type="presOf" srcId="{71A25906-3A2E-4BAE-A745-CFFE48EFE21E}" destId="{8B1D29A2-A4C0-4D14-BB84-1CAC5B3A6B4C}" srcOrd="0" destOrd="0" presId="urn:microsoft.com/office/officeart/2005/8/layout/vList2"/>
    <dgm:cxn modelId="{0B6AADD0-D08C-4A5D-8E22-3D8F4B09DD18}" srcId="{B983678B-73FD-465B-869C-A031BC9A4361}" destId="{F75C86CC-C4C6-4177-AD26-EE565100B060}" srcOrd="0" destOrd="0" parTransId="{A6B907CA-AD82-4D9B-BE89-88721EB7E5EA}" sibTransId="{DA9F3F70-C0FC-4FA6-BD4F-FFAE74C33580}"/>
    <dgm:cxn modelId="{F2C472D5-0C51-4161-93ED-71C6BCC3B6E3}" type="presOf" srcId="{0F4AD565-994E-4A34-B447-F528382BF123}" destId="{5D864A79-6E46-417C-BD4C-E0AECFA691C4}" srcOrd="0" destOrd="0" presId="urn:microsoft.com/office/officeart/2005/8/layout/vList2"/>
    <dgm:cxn modelId="{2D50A169-337E-4C5F-ADA2-912A622F14DE}" type="presParOf" srcId="{DB26D4CE-4F5B-491B-BF58-A1C6ACAEA036}" destId="{C8CA9BD4-0273-4E32-8041-27670B515402}" srcOrd="0" destOrd="0" presId="urn:microsoft.com/office/officeart/2005/8/layout/vList2"/>
    <dgm:cxn modelId="{82EFF47B-DD4E-451E-81B1-F0B3C2FBBABE}" type="presParOf" srcId="{DB26D4CE-4F5B-491B-BF58-A1C6ACAEA036}" destId="{3544965C-4A42-4BAE-A2AC-B67DA3798941}" srcOrd="1" destOrd="0" presId="urn:microsoft.com/office/officeart/2005/8/layout/vList2"/>
    <dgm:cxn modelId="{6F189696-3D19-40E9-9449-CD4BE570A1C8}" type="presParOf" srcId="{DB26D4CE-4F5B-491B-BF58-A1C6ACAEA036}" destId="{5D864A79-6E46-417C-BD4C-E0AECFA691C4}" srcOrd="2" destOrd="0" presId="urn:microsoft.com/office/officeart/2005/8/layout/vList2"/>
    <dgm:cxn modelId="{7CE7A05E-8D78-479C-9025-7A5D6B166B86}" type="presParOf" srcId="{DB26D4CE-4F5B-491B-BF58-A1C6ACAEA036}" destId="{83F97B14-6646-4AAF-A583-2EE2C033CE37}" srcOrd="3" destOrd="0" presId="urn:microsoft.com/office/officeart/2005/8/layout/vList2"/>
    <dgm:cxn modelId="{EFC75A06-C775-43EC-9618-B9D4ABF7884E}" type="presParOf" srcId="{DB26D4CE-4F5B-491B-BF58-A1C6ACAEA036}" destId="{E939582B-ECC8-40BE-A1BD-C55DA9C3C242}" srcOrd="4" destOrd="0" presId="urn:microsoft.com/office/officeart/2005/8/layout/vList2"/>
    <dgm:cxn modelId="{EF797BF3-8853-4D70-A49D-A8E0D44BFED1}" type="presParOf" srcId="{DB26D4CE-4F5B-491B-BF58-A1C6ACAEA036}" destId="{1B9CD231-2230-4752-A3F2-2B2E6D012DAE}" srcOrd="5" destOrd="0" presId="urn:microsoft.com/office/officeart/2005/8/layout/vList2"/>
    <dgm:cxn modelId="{8796EC3E-2195-48F1-ADB5-3F17A6433B36}" type="presParOf" srcId="{DB26D4CE-4F5B-491B-BF58-A1C6ACAEA036}" destId="{8B1D29A2-A4C0-4D14-BB84-1CAC5B3A6B4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A6CD2-14C7-4AE4-95F7-E7DD93216D92}">
      <dsp:nvSpPr>
        <dsp:cNvPr id="0" name=""/>
        <dsp:cNvSpPr/>
      </dsp:nvSpPr>
      <dsp:spPr>
        <a:xfrm rot="10800000">
          <a:off x="209245" y="457982"/>
          <a:ext cx="6063922" cy="139254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619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One-Stop Platform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Travelers can book hotels, hire guides, arrange transport, and explore attractions without switching between different services.</a:t>
          </a:r>
          <a:endParaRPr lang="en-IN" sz="1900" kern="1200" dirty="0"/>
        </a:p>
      </dsp:txBody>
      <dsp:txXfrm rot="10800000">
        <a:off x="557381" y="457982"/>
        <a:ext cx="5715786" cy="1392543"/>
      </dsp:txXfrm>
    </dsp:sp>
    <dsp:sp modelId="{CBEA5E60-6F2C-4B0E-9809-1245C54D94EA}">
      <dsp:nvSpPr>
        <dsp:cNvPr id="0" name=""/>
        <dsp:cNvSpPr/>
      </dsp:nvSpPr>
      <dsp:spPr>
        <a:xfrm flipH="1">
          <a:off x="0" y="204012"/>
          <a:ext cx="1240683" cy="1710814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BA086-5ABB-47AE-93A4-873B49F893AB}">
      <dsp:nvSpPr>
        <dsp:cNvPr id="0" name=""/>
        <dsp:cNvSpPr/>
      </dsp:nvSpPr>
      <dsp:spPr>
        <a:xfrm rot="10800000">
          <a:off x="0" y="2559116"/>
          <a:ext cx="6156604" cy="13557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619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AI-Powered Personalization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 The hub creates smart itineraries based on user preferences, time, and budget.</a:t>
          </a:r>
          <a:endParaRPr lang="en-IN" sz="1900" kern="1200" dirty="0"/>
        </a:p>
      </dsp:txBody>
      <dsp:txXfrm rot="10800000">
        <a:off x="338928" y="2559116"/>
        <a:ext cx="5817676" cy="1355713"/>
      </dsp:txXfrm>
    </dsp:sp>
    <dsp:sp modelId="{0FA01338-4428-4799-943C-89B32DA3C82E}">
      <dsp:nvSpPr>
        <dsp:cNvPr id="0" name=""/>
        <dsp:cNvSpPr/>
      </dsp:nvSpPr>
      <dsp:spPr>
        <a:xfrm>
          <a:off x="0" y="2585599"/>
          <a:ext cx="985736" cy="1192647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28000" r="-2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A6CD2-14C7-4AE4-95F7-E7DD93216D92}">
      <dsp:nvSpPr>
        <dsp:cNvPr id="0" name=""/>
        <dsp:cNvSpPr/>
      </dsp:nvSpPr>
      <dsp:spPr>
        <a:xfrm rot="10800000">
          <a:off x="186286" y="1318448"/>
          <a:ext cx="5381867" cy="13989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619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Local Empowerment </a:t>
          </a:r>
          <a:r>
            <a:rPr lang="en-GB" sz="2000" kern="1200" dirty="0"/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Verified homestays, artisans, and marketplaces are included, boosting local communities.</a:t>
          </a:r>
          <a:endParaRPr lang="en-IN" sz="2000" kern="1200" dirty="0"/>
        </a:p>
      </dsp:txBody>
      <dsp:txXfrm rot="10800000">
        <a:off x="536034" y="1318448"/>
        <a:ext cx="5032119" cy="1398993"/>
      </dsp:txXfrm>
    </dsp:sp>
    <dsp:sp modelId="{CBEA5E60-6F2C-4B0E-9809-1245C54D94EA}">
      <dsp:nvSpPr>
        <dsp:cNvPr id="0" name=""/>
        <dsp:cNvSpPr/>
      </dsp:nvSpPr>
      <dsp:spPr>
        <a:xfrm flipH="1">
          <a:off x="8799" y="1229433"/>
          <a:ext cx="1482730" cy="1566771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A6CD2-14C7-4AE4-95F7-E7DD93216D92}">
      <dsp:nvSpPr>
        <dsp:cNvPr id="0" name=""/>
        <dsp:cNvSpPr/>
      </dsp:nvSpPr>
      <dsp:spPr>
        <a:xfrm rot="10800000">
          <a:off x="347523" y="584362"/>
          <a:ext cx="5267623" cy="127753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904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Secure Bookings &amp; Payments</a:t>
          </a:r>
          <a:br>
            <a:rPr lang="en-GB" sz="2000" kern="1200" dirty="0"/>
          </a:br>
          <a:r>
            <a:rPr lang="en-GB" sz="2000" kern="1200" dirty="0"/>
            <a:t>digital authentication ensures providers are verified, reducing fraud.</a:t>
          </a:r>
          <a:endParaRPr lang="en-IN" sz="2000" kern="1200" dirty="0"/>
        </a:p>
      </dsp:txBody>
      <dsp:txXfrm rot="10800000">
        <a:off x="666908" y="584362"/>
        <a:ext cx="4948238" cy="1277539"/>
      </dsp:txXfrm>
    </dsp:sp>
    <dsp:sp modelId="{CBEA5E60-6F2C-4B0E-9809-1245C54D94EA}">
      <dsp:nvSpPr>
        <dsp:cNvPr id="0" name=""/>
        <dsp:cNvSpPr/>
      </dsp:nvSpPr>
      <dsp:spPr>
        <a:xfrm flipH="1">
          <a:off x="0" y="458309"/>
          <a:ext cx="1455301" cy="1537787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6712A-D3B5-4589-96C6-66E102D0AB08}">
      <dsp:nvSpPr>
        <dsp:cNvPr id="0" name=""/>
        <dsp:cNvSpPr/>
      </dsp:nvSpPr>
      <dsp:spPr>
        <a:xfrm>
          <a:off x="810696" y="0"/>
          <a:ext cx="9362981" cy="2612037"/>
        </a:xfrm>
        <a:prstGeom prst="rightArrow">
          <a:avLst/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6B9AA-65F9-4FB4-9A9C-C4F84576A311}">
      <dsp:nvSpPr>
        <dsp:cNvPr id="0" name=""/>
        <dsp:cNvSpPr/>
      </dsp:nvSpPr>
      <dsp:spPr>
        <a:xfrm>
          <a:off x="472371" y="783611"/>
          <a:ext cx="4900935" cy="1044814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 dirty="0"/>
            <a:t>One-Click Bookings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Tourists can instantly book accommodations, rides, or tickets within the app.</a:t>
          </a:r>
          <a:endParaRPr lang="en-IN" sz="1700" kern="1200" dirty="0"/>
        </a:p>
      </dsp:txBody>
      <dsp:txXfrm>
        <a:off x="523375" y="834615"/>
        <a:ext cx="4798927" cy="942806"/>
      </dsp:txXfrm>
    </dsp:sp>
    <dsp:sp modelId="{84CC1603-C7D8-4589-8829-0D907E0EBBED}">
      <dsp:nvSpPr>
        <dsp:cNvPr id="0" name=""/>
        <dsp:cNvSpPr/>
      </dsp:nvSpPr>
      <dsp:spPr>
        <a:xfrm>
          <a:off x="5641965" y="783611"/>
          <a:ext cx="4900935" cy="1044814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 dirty="0"/>
            <a:t>Secure Transactions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Blockchain and digital authentication ensure payments are fraud-free and providers are verified.</a:t>
          </a:r>
          <a:endParaRPr lang="en-IN" sz="1700" kern="1200" dirty="0"/>
        </a:p>
      </dsp:txBody>
      <dsp:txXfrm>
        <a:off x="5692969" y="834615"/>
        <a:ext cx="4798927" cy="9428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87DCD-C9AF-4DB2-A26A-DDFAA015D587}">
      <dsp:nvSpPr>
        <dsp:cNvPr id="0" name=""/>
        <dsp:cNvSpPr/>
      </dsp:nvSpPr>
      <dsp:spPr>
        <a:xfrm>
          <a:off x="826145" y="0"/>
          <a:ext cx="9362981" cy="3028013"/>
        </a:xfrm>
        <a:prstGeom prst="rightArrow">
          <a:avLst/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77BC1-3F9E-4AF2-9E75-78033DFF337A}">
      <dsp:nvSpPr>
        <dsp:cNvPr id="0" name=""/>
        <dsp:cNvSpPr/>
      </dsp:nvSpPr>
      <dsp:spPr>
        <a:xfrm>
          <a:off x="11832" y="908403"/>
          <a:ext cx="3545540" cy="1211205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Multi-Mode Payments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 Supports cards, UPI, wallets, and international payment gateways.</a:t>
          </a:r>
          <a:endParaRPr lang="en-IN" sz="1800" kern="1200" dirty="0"/>
        </a:p>
      </dsp:txBody>
      <dsp:txXfrm>
        <a:off x="70958" y="967529"/>
        <a:ext cx="3427288" cy="1092953"/>
      </dsp:txXfrm>
    </dsp:sp>
    <dsp:sp modelId="{07AAE775-7D32-4AB1-8622-E81C4F5B10B1}">
      <dsp:nvSpPr>
        <dsp:cNvPr id="0" name=""/>
        <dsp:cNvSpPr/>
      </dsp:nvSpPr>
      <dsp:spPr>
        <a:xfrm>
          <a:off x="3734865" y="908403"/>
          <a:ext cx="3545540" cy="1211205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Integrated with AI Itinerary  </a:t>
          </a:r>
          <a:r>
            <a:rPr lang="en-US" sz="1800" b="0" i="0" kern="1200" baseline="0" dirty="0"/>
            <a:t>Bookings are auto-suggested based on the traveler’s personalized plan.</a:t>
          </a:r>
          <a:endParaRPr lang="en-IN" sz="1800" kern="1200" dirty="0"/>
        </a:p>
      </dsp:txBody>
      <dsp:txXfrm>
        <a:off x="3793991" y="967529"/>
        <a:ext cx="3427288" cy="1092953"/>
      </dsp:txXfrm>
    </dsp:sp>
    <dsp:sp modelId="{FB92F426-ED93-4C98-98F5-3F4F7FE6F85B}">
      <dsp:nvSpPr>
        <dsp:cNvPr id="0" name=""/>
        <dsp:cNvSpPr/>
      </dsp:nvSpPr>
      <dsp:spPr>
        <a:xfrm>
          <a:off x="7457898" y="908403"/>
          <a:ext cx="3545540" cy="1211205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Transparent Pricing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No hidden charges; real-time updates on costs and availability.</a:t>
          </a:r>
          <a:endParaRPr lang="en-IN" sz="1800" kern="1200" dirty="0"/>
        </a:p>
      </dsp:txBody>
      <dsp:txXfrm>
        <a:off x="7517024" y="967529"/>
        <a:ext cx="3427288" cy="10929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A9BD4-0273-4E32-8041-27670B515402}">
      <dsp:nvSpPr>
        <dsp:cNvPr id="0" name=""/>
        <dsp:cNvSpPr/>
      </dsp:nvSpPr>
      <dsp:spPr>
        <a:xfrm>
          <a:off x="0" y="0"/>
          <a:ext cx="11512447" cy="8669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Data Collection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Tracks tourist movements, bookings, payments, and activity patterns.</a:t>
          </a:r>
          <a:endParaRPr lang="en-IN" sz="1900" kern="1200" dirty="0"/>
        </a:p>
      </dsp:txBody>
      <dsp:txXfrm>
        <a:off x="42322" y="42322"/>
        <a:ext cx="11427803" cy="782326"/>
      </dsp:txXfrm>
    </dsp:sp>
    <dsp:sp modelId="{5D864A79-6E46-417C-BD4C-E0AECFA691C4}">
      <dsp:nvSpPr>
        <dsp:cNvPr id="0" name=""/>
        <dsp:cNvSpPr/>
      </dsp:nvSpPr>
      <dsp:spPr>
        <a:xfrm>
          <a:off x="0" y="991969"/>
          <a:ext cx="11512447" cy="8669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AI Monitoring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Learns what “normal” travel behavior looks like </a:t>
          </a:r>
          <a:r>
            <a:rPr lang="en-US" sz="1900" b="1" i="0" kern="1200" baseline="0" dirty="0"/>
            <a:t>(e.g., expected route</a:t>
          </a:r>
          <a:r>
            <a:rPr lang="en-US" sz="1900" b="0" i="0" kern="1200" baseline="0" dirty="0"/>
            <a:t>)</a:t>
          </a:r>
          <a:endParaRPr lang="en-IN" sz="1900" kern="1200" dirty="0"/>
        </a:p>
      </dsp:txBody>
      <dsp:txXfrm>
        <a:off x="42322" y="1034291"/>
        <a:ext cx="11427803" cy="782326"/>
      </dsp:txXfrm>
    </dsp:sp>
    <dsp:sp modelId="{E939582B-ECC8-40BE-A1BD-C55DA9C3C242}">
      <dsp:nvSpPr>
        <dsp:cNvPr id="0" name=""/>
        <dsp:cNvSpPr/>
      </dsp:nvSpPr>
      <dsp:spPr>
        <a:xfrm>
          <a:off x="0" y="1913659"/>
          <a:ext cx="11512447" cy="8669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Anomaly Detection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Flags unusual activities such as sudden location changes, fake logins, or abnormal booking attempts.</a:t>
          </a:r>
          <a:endParaRPr lang="en-IN" sz="1900" kern="1200" dirty="0"/>
        </a:p>
      </dsp:txBody>
      <dsp:txXfrm>
        <a:off x="42322" y="1955981"/>
        <a:ext cx="11427803" cy="782326"/>
      </dsp:txXfrm>
    </dsp:sp>
    <dsp:sp modelId="{8B1D29A2-A4C0-4D14-BB84-1CAC5B3A6B4C}">
      <dsp:nvSpPr>
        <dsp:cNvPr id="0" name=""/>
        <dsp:cNvSpPr/>
      </dsp:nvSpPr>
      <dsp:spPr>
        <a:xfrm>
          <a:off x="0" y="2835349"/>
          <a:ext cx="11512447" cy="8669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Alert &amp; Action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Sends instant notifications to tourists, authorities, or caregivers with </a:t>
          </a:r>
          <a:r>
            <a:rPr lang="en-US" sz="1900" b="1" i="0" kern="1200" baseline="0" dirty="0"/>
            <a:t>SOS</a:t>
          </a:r>
          <a:r>
            <a:rPr lang="en-US" sz="1900" b="0" i="0" kern="1200" baseline="0" dirty="0"/>
            <a:t> and corrective measures.</a:t>
          </a:r>
          <a:endParaRPr lang="en-IN" sz="1900" kern="1200" dirty="0"/>
        </a:p>
      </dsp:txBody>
      <dsp:txXfrm>
        <a:off x="42322" y="2877671"/>
        <a:ext cx="11427803" cy="78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90738-CFC9-4A5E-8424-6B42AA5706F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3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82578" y="57097"/>
            <a:ext cx="1867893" cy="94943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410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diagramColors" Target="../diagrams/colors3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diagramQuickStyle" Target="../diagrams/quickStyle3.xml"/><Relationship Id="rId2" Type="http://schemas.openxmlformats.org/officeDocument/2006/relationships/image" Target="../media/image11.png"/><Relationship Id="rId16" Type="http://schemas.openxmlformats.org/officeDocument/2006/relationships/diagramLayout" Target="../diagrams/layout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5" Type="http://schemas.openxmlformats.org/officeDocument/2006/relationships/diagramData" Target="../diagrams/data3.xml"/><Relationship Id="rId10" Type="http://schemas.openxmlformats.org/officeDocument/2006/relationships/diagramData" Target="../diagrams/data2.xml"/><Relationship Id="rId19" Type="http://schemas.microsoft.com/office/2007/relationships/diagramDrawing" Target="../diagrams/drawing3.xml"/><Relationship Id="rId4" Type="http://schemas.openxmlformats.org/officeDocument/2006/relationships/image" Target="../media/image3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8272251" y="1982355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48408" y="91985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34008" y="-612021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794" y="1577110"/>
            <a:ext cx="7860457" cy="3999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ID : SIH 25114</a:t>
            </a:r>
          </a:p>
          <a:p>
            <a:pPr marL="3429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Title: swadeshi for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Atmanirbhar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Bharat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(student innovation)</a:t>
            </a:r>
          </a:p>
          <a:p>
            <a:pPr marL="342900" indent="-34290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Theme: Bio Tech/Med Tech</a:t>
            </a:r>
          </a:p>
          <a:p>
            <a:pPr marL="342900" indent="-34290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 Category: Software</a:t>
            </a:r>
          </a:p>
          <a:p>
            <a:pPr marL="342900" indent="-34290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ID: -73227</a:t>
            </a:r>
          </a:p>
          <a:p>
            <a:pPr marL="342900" indent="-34290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Name: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IDEA HACKERS.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https://www.sih.gov.in/img1/SIH-Logo.png">
            <a:extLst>
              <a:ext uri="{FF2B5EF4-FFF2-40B4-BE49-F238E27FC236}">
                <a16:creationId xmlns:a16="http://schemas.microsoft.com/office/drawing/2014/main" id="{D4B89F25-1488-4707-4112-391741F77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005" y="91985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801F13-A1DE-BF17-7E69-E5D58AC4A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92" y="129360"/>
            <a:ext cx="1064123" cy="9150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55E02-7494-047C-36D7-F9FF3A98E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76323DE-2354-F933-62CB-71015E9D4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474"/>
            <a:ext cx="12192000" cy="574387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DD0EC8-CFD2-A582-CD97-66BC565A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4699C-189E-FCF7-7E24-F2D2FDE2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35519A-960A-77E2-B785-C1DD5F4A4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A4BA9F31-B0F3-67CD-854E-D414F31EE081}"/>
              </a:ext>
            </a:extLst>
          </p:cNvPr>
          <p:cNvSpPr txBox="1">
            <a:spLocks/>
          </p:cNvSpPr>
          <p:nvPr/>
        </p:nvSpPr>
        <p:spPr>
          <a:xfrm>
            <a:off x="4648200" y="6356353"/>
            <a:ext cx="32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2" descr="https://www.sih.gov.in/img1/SIH-Logo.png">
            <a:extLst>
              <a:ext uri="{FF2B5EF4-FFF2-40B4-BE49-F238E27FC236}">
                <a16:creationId xmlns:a16="http://schemas.microsoft.com/office/drawing/2014/main" id="{0C60DB9C-B018-2AB5-7532-6914138DC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104" y="0"/>
            <a:ext cx="1480127" cy="75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419144-0C83-649B-C17A-4BC5CCB95F39}"/>
              </a:ext>
            </a:extLst>
          </p:cNvPr>
          <p:cNvSpPr txBox="1"/>
          <p:nvPr/>
        </p:nvSpPr>
        <p:spPr>
          <a:xfrm>
            <a:off x="120769" y="-16928"/>
            <a:ext cx="2432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Flowchart:</a:t>
            </a:r>
          </a:p>
        </p:txBody>
      </p:sp>
    </p:spTree>
    <p:extLst>
      <p:ext uri="{BB962C8B-B14F-4D97-AF65-F5344CB8AC3E}">
        <p14:creationId xmlns:p14="http://schemas.microsoft.com/office/powerpoint/2010/main" val="214317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399" y="92567"/>
            <a:ext cx="9235311" cy="513367"/>
          </a:xfrm>
          <a:prstGeom prst="rect">
            <a:avLst/>
          </a:prstGeom>
        </p:spPr>
        <p:txBody>
          <a:bodyPr vert="horz" wrap="square" lIns="0" tIns="614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77702">
              <a:spcBef>
                <a:spcPts val="67"/>
              </a:spcBef>
            </a:pPr>
            <a:r>
              <a:rPr lang="en-IN" sz="2933" spc="-337" dirty="0"/>
              <a:t>                        </a:t>
            </a:r>
            <a:r>
              <a:rPr sz="2933" spc="-337" dirty="0"/>
              <a:t>FEASIBILITY</a:t>
            </a:r>
            <a:r>
              <a:rPr sz="2933" spc="-200" dirty="0"/>
              <a:t> </a:t>
            </a:r>
            <a:r>
              <a:rPr sz="2933" spc="-160" dirty="0"/>
              <a:t>AND</a:t>
            </a:r>
            <a:r>
              <a:rPr sz="2933" spc="-200" dirty="0"/>
              <a:t> </a:t>
            </a:r>
            <a:r>
              <a:rPr sz="2933" spc="-310" dirty="0"/>
              <a:t>VIABILITY</a:t>
            </a:r>
            <a:endParaRPr sz="2933" dirty="0"/>
          </a:p>
        </p:txBody>
      </p:sp>
      <p:sp>
        <p:nvSpPr>
          <p:cNvPr id="45" name="object 45"/>
          <p:cNvSpPr txBox="1"/>
          <p:nvPr/>
        </p:nvSpPr>
        <p:spPr>
          <a:xfrm>
            <a:off x="-47995" y="854985"/>
            <a:ext cx="108797" cy="223993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1400" spc="-33" dirty="0">
                <a:solidFill>
                  <a:srgbClr val="FFFFFF"/>
                </a:solidFill>
                <a:latin typeface="Roboto"/>
                <a:cs typeface="Roboto"/>
              </a:rPr>
              <a:t>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82999" y="854985"/>
            <a:ext cx="212090" cy="223993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1400" spc="-17" dirty="0">
                <a:solidFill>
                  <a:srgbClr val="FFFFFF"/>
                </a:solidFill>
                <a:latin typeface="Roboto"/>
                <a:cs typeface="Roboto"/>
              </a:rPr>
              <a:t>an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972906" y="1556145"/>
            <a:ext cx="1755987" cy="20945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81531" marR="3387" indent="-273486">
              <a:lnSpc>
                <a:spcPts val="1500"/>
              </a:lnSpc>
              <a:spcBef>
                <a:spcPts val="133"/>
              </a:spcBef>
            </a:pPr>
            <a:endParaRPr sz="1267" dirty="0">
              <a:latin typeface="Arial Black"/>
              <a:cs typeface="Arial Black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517287" y="1078977"/>
            <a:ext cx="4752978" cy="27522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1733" spc="-107" dirty="0">
                <a:latin typeface="Arial Black"/>
                <a:cs typeface="Arial Black"/>
              </a:rPr>
              <a:t>Potential</a:t>
            </a:r>
            <a:r>
              <a:rPr sz="1733" spc="-150" dirty="0">
                <a:latin typeface="Arial Black"/>
                <a:cs typeface="Arial Black"/>
              </a:rPr>
              <a:t> </a:t>
            </a:r>
            <a:r>
              <a:rPr sz="1733" spc="-187" dirty="0">
                <a:latin typeface="Arial Black"/>
                <a:cs typeface="Arial Black"/>
              </a:rPr>
              <a:t>Risks</a:t>
            </a:r>
            <a:r>
              <a:rPr sz="1733" spc="-150" dirty="0">
                <a:latin typeface="Arial Black"/>
                <a:cs typeface="Arial Black"/>
              </a:rPr>
              <a:t> </a:t>
            </a:r>
            <a:r>
              <a:rPr sz="1733" spc="-403" dirty="0">
                <a:latin typeface="Arial Black"/>
                <a:cs typeface="Arial Black"/>
              </a:rPr>
              <a:t>&amp;</a:t>
            </a:r>
            <a:r>
              <a:rPr sz="1733" spc="-150" dirty="0">
                <a:latin typeface="Arial Black"/>
                <a:cs typeface="Arial Black"/>
              </a:rPr>
              <a:t> </a:t>
            </a:r>
            <a:r>
              <a:rPr sz="1733" spc="-110" dirty="0">
                <a:latin typeface="Arial Black"/>
                <a:cs typeface="Arial Black"/>
              </a:rPr>
              <a:t>Challenges</a:t>
            </a:r>
            <a:endParaRPr sz="1733" dirty="0">
              <a:latin typeface="Arial Black"/>
              <a:cs typeface="Arial Black"/>
            </a:endParaRPr>
          </a:p>
        </p:txBody>
      </p:sp>
      <p:sp>
        <p:nvSpPr>
          <p:cNvPr id="60" name="object 60"/>
          <p:cNvSpPr txBox="1"/>
          <p:nvPr/>
        </p:nvSpPr>
        <p:spPr>
          <a:xfrm rot="10800000" flipV="1">
            <a:off x="8122996" y="1167168"/>
            <a:ext cx="4064400" cy="27522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1733" spc="-80" dirty="0">
                <a:latin typeface="Arial Black"/>
                <a:cs typeface="Arial Black"/>
              </a:rPr>
              <a:t>Our</a:t>
            </a:r>
            <a:r>
              <a:rPr sz="1733" spc="-147" dirty="0">
                <a:latin typeface="Arial Black"/>
                <a:cs typeface="Arial Black"/>
              </a:rPr>
              <a:t> </a:t>
            </a:r>
            <a:r>
              <a:rPr sz="1733" spc="-136" dirty="0">
                <a:latin typeface="Arial Black"/>
                <a:cs typeface="Arial Black"/>
              </a:rPr>
              <a:t>Feasible</a:t>
            </a:r>
            <a:r>
              <a:rPr sz="1733" spc="-147" dirty="0">
                <a:latin typeface="Arial Black"/>
                <a:cs typeface="Arial Black"/>
              </a:rPr>
              <a:t> </a:t>
            </a:r>
            <a:r>
              <a:rPr sz="1733" spc="-70" dirty="0">
                <a:latin typeface="Arial Black"/>
                <a:cs typeface="Arial Black"/>
              </a:rPr>
              <a:t>solution</a:t>
            </a:r>
            <a:endParaRPr sz="1733" dirty="0">
              <a:latin typeface="Arial Black"/>
              <a:cs typeface="Arial Black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65E316D-0155-693A-2FFA-C1E790D84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92" y="129360"/>
            <a:ext cx="1064123" cy="9150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00E9D7-39E7-7719-3341-AD7D6F357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6145"/>
            <a:ext cx="12187396" cy="53018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20189A-B31A-E8E6-468E-F655C450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BDA060-0350-3D2F-754B-E0FB200E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17A4553A-A8DC-E297-A075-24970447DD0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4227" y="-170494"/>
            <a:ext cx="2060991" cy="10475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86607D-F7FF-59EF-44D6-E1BD6D5B5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119" y="294639"/>
            <a:ext cx="6400800" cy="571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C29664-2AC5-0B3B-1329-819B95269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92" y="129360"/>
            <a:ext cx="1064123" cy="915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F4DC70-B06C-C2AB-7FF0-9CA2EC4CD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4775" y="877090"/>
            <a:ext cx="6297225" cy="5980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96F57-2574-D4CD-AB86-18382A902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999" y="1104221"/>
            <a:ext cx="5722776" cy="54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3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https://www.sih.gov.in/img1/SIH-Logo.png">
            <a:extLst>
              <a:ext uri="{FF2B5EF4-FFF2-40B4-BE49-F238E27FC236}">
                <a16:creationId xmlns:a16="http://schemas.microsoft.com/office/drawing/2014/main" id="{CB8AC751-DA23-F9CE-A092-7596A317B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401" y="38670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6A074C-A5A8-A26F-D1DC-D5D0F6978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945" y="463467"/>
            <a:ext cx="7712108" cy="969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07DD1A-C2AB-124E-4569-7DB509416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53" y="1757946"/>
            <a:ext cx="11601694" cy="37371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8E79A8-ECD9-F907-FFF8-C9624AE7B5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9405" y="298621"/>
            <a:ext cx="1335140" cy="13351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80F5FA-ED35-E99A-CC51-35648D4407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192" y="129360"/>
            <a:ext cx="1064123" cy="9150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104468-A79C-F82E-82A4-0D32DCC68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BF90B3-0268-AAD7-6833-8BCBF291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4" name="Picture 2" descr="https://www.sih.gov.in/img1/SIH-Logo.png">
            <a:extLst>
              <a:ext uri="{FF2B5EF4-FFF2-40B4-BE49-F238E27FC236}">
                <a16:creationId xmlns:a16="http://schemas.microsoft.com/office/drawing/2014/main" id="{ECE8E350-A32D-D0C1-1E6F-86F464860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365" y="146326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C3C926-4260-55B9-C928-7BD9D4E8CFF5}"/>
              </a:ext>
            </a:extLst>
          </p:cNvPr>
          <p:cNvSpPr txBox="1"/>
          <p:nvPr/>
        </p:nvSpPr>
        <p:spPr>
          <a:xfrm>
            <a:off x="2223087" y="584119"/>
            <a:ext cx="867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5">
                    <a:lumMod val="50000"/>
                  </a:schemeClr>
                </a:solidFill>
              </a:rPr>
              <a:t>WHAT IS OUR SOLUTION?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CF957F-CCEA-06D4-6EF6-B1C3AECDC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938" y="203190"/>
            <a:ext cx="1408298" cy="12497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0C3FD2-E76C-1A55-6E88-89238BE67A9A}"/>
              </a:ext>
            </a:extLst>
          </p:cNvPr>
          <p:cNvSpPr txBox="1"/>
          <p:nvPr/>
        </p:nvSpPr>
        <p:spPr>
          <a:xfrm>
            <a:off x="264827" y="2071614"/>
            <a:ext cx="1130258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dirty="0"/>
              <a:t>AI-powered </a:t>
            </a:r>
            <a:r>
              <a:rPr lang="en-GB" sz="2800" b="1" dirty="0"/>
              <a:t>personalized filters </a:t>
            </a:r>
            <a:r>
              <a:rPr lang="en-GB" sz="2800" dirty="0"/>
              <a:t>to tailor your responses , services, and experiences to each traveller’s needs.</a:t>
            </a:r>
          </a:p>
          <a:p>
            <a:endParaRPr lang="en-GB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dirty="0"/>
              <a:t>Real-time location tracking, anomaly detection, and SOS alerts to ensure </a:t>
            </a:r>
            <a:r>
              <a:rPr lang="en-GB" sz="2800" b="1" dirty="0"/>
              <a:t>tourist security </a:t>
            </a:r>
            <a:r>
              <a:rPr lang="en-GB" sz="2800" dirty="0"/>
              <a:t>throughout the journey.</a:t>
            </a:r>
          </a:p>
          <a:p>
            <a:endParaRPr lang="en-GB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dirty="0"/>
              <a:t>Secure communication, verified credentials, and fraud prevention through </a:t>
            </a:r>
            <a:r>
              <a:rPr lang="en-GB" sz="2800" b="1" dirty="0"/>
              <a:t>blockchain</a:t>
            </a:r>
            <a:r>
              <a:rPr lang="en-GB" sz="2800" dirty="0"/>
              <a:t>-based tourist IDs and QR verification.</a:t>
            </a:r>
            <a:endParaRPr lang="en-IN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928B35-268B-E8F9-5F82-0A1895424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92" y="129360"/>
            <a:ext cx="1064123" cy="91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29C345-E9B8-F5B9-9184-FD6D3BEA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DBA5E3-04F7-7D72-6A84-0144F98E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AD93C5-CEEC-4E01-C38C-44C87782A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0DC181FD-7AC7-A992-887B-96B564D1A39E}"/>
              </a:ext>
            </a:extLst>
          </p:cNvPr>
          <p:cNvSpPr txBox="1">
            <a:spLocks/>
          </p:cNvSpPr>
          <p:nvPr/>
        </p:nvSpPr>
        <p:spPr>
          <a:xfrm>
            <a:off x="4648200" y="6356353"/>
            <a:ext cx="32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2" descr="https://www.sih.gov.in/img1/SIH-Logo.png">
            <a:extLst>
              <a:ext uri="{FF2B5EF4-FFF2-40B4-BE49-F238E27FC236}">
                <a16:creationId xmlns:a16="http://schemas.microsoft.com/office/drawing/2014/main" id="{6204183A-DB96-1D8F-8844-D441BC1F7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280" y="-116030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D1E93E-039A-B2A1-C965-FD3954544E4D}"/>
              </a:ext>
            </a:extLst>
          </p:cNvPr>
          <p:cNvSpPr txBox="1"/>
          <p:nvPr/>
        </p:nvSpPr>
        <p:spPr>
          <a:xfrm>
            <a:off x="4165600" y="459650"/>
            <a:ext cx="8259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FEATURES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0D3B88-647D-CEF2-54AF-262FDC79A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819" y="459650"/>
            <a:ext cx="816935" cy="8230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6E7042-2805-D207-798D-093701E3D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088" y="1491586"/>
            <a:ext cx="6383821" cy="46542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B50EB2-F7F3-2E1B-029E-F1B3DC819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92" y="129360"/>
            <a:ext cx="1064123" cy="91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7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CE3483-6C43-1A8E-B49B-EDEE52F6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42499-C213-8E87-7278-9035FC3D2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6353"/>
            <a:ext cx="12192000" cy="5303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DBA812-7051-1643-C84E-8CF876597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1" y="6365092"/>
            <a:ext cx="3859102" cy="365792"/>
          </a:xfrm>
          <a:prstGeom prst="rect">
            <a:avLst/>
          </a:prstGeom>
        </p:spPr>
      </p:pic>
      <p:pic>
        <p:nvPicPr>
          <p:cNvPr id="2" name="Picture 2" descr="https://www.sih.gov.in/img1/SIH-Logo.png">
            <a:extLst>
              <a:ext uri="{FF2B5EF4-FFF2-40B4-BE49-F238E27FC236}">
                <a16:creationId xmlns:a16="http://schemas.microsoft.com/office/drawing/2014/main" id="{EB190DEC-9B74-407C-A00C-3BCA3918D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967" y="299239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1D853C-F2EA-3EE5-FD10-9E8141C6F6C2}"/>
              </a:ext>
            </a:extLst>
          </p:cNvPr>
          <p:cNvSpPr txBox="1"/>
          <p:nvPr/>
        </p:nvSpPr>
        <p:spPr>
          <a:xfrm>
            <a:off x="3822492" y="269822"/>
            <a:ext cx="5621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CENTRALIZED HUB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341F9-982A-6E38-3C3B-0020BAA67B11}"/>
              </a:ext>
            </a:extLst>
          </p:cNvPr>
          <p:cNvSpPr txBox="1"/>
          <p:nvPr/>
        </p:nvSpPr>
        <p:spPr>
          <a:xfrm>
            <a:off x="258580" y="1254709"/>
            <a:ext cx="113288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Instead of tourists using multiple apps/websites for hotels, transport, guides, events, and attractions, our platform brings </a:t>
            </a:r>
            <a:r>
              <a:rPr lang="en-GB" sz="2000" b="1" dirty="0"/>
              <a:t>everything into one single ecosystem</a:t>
            </a:r>
            <a:r>
              <a:rPr lang="en-GB" sz="2000" dirty="0"/>
              <a:t>.</a:t>
            </a:r>
            <a:endParaRPr lang="en-IN" sz="200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B2EBF30-A02D-D0F8-45B0-BE91A58287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3779905"/>
              </p:ext>
            </p:extLst>
          </p:nvPr>
        </p:nvGraphicFramePr>
        <p:xfrm>
          <a:off x="49342" y="2235525"/>
          <a:ext cx="6482413" cy="431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8573D3F-785B-0585-EEED-6C9FFC5D14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466184"/>
              </p:ext>
            </p:extLst>
          </p:nvPr>
        </p:nvGraphicFramePr>
        <p:xfrm>
          <a:off x="6322517" y="1316264"/>
          <a:ext cx="6482413" cy="4225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78F602D-5079-1491-520D-BA31922AE6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4853345"/>
              </p:ext>
            </p:extLst>
          </p:nvPr>
        </p:nvGraphicFramePr>
        <p:xfrm>
          <a:off x="6322517" y="4170508"/>
          <a:ext cx="6362492" cy="2194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5F539A9-19F4-B81D-7AD7-423F144F6A1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192" y="129360"/>
            <a:ext cx="1064123" cy="91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2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54307E-AA08-484E-15F8-2AEC5C6FC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100161B1-A868-1995-D536-91C82D87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2" name="Picture 2" descr="https://www.sih.gov.in/img1/SIH-Logo.png">
            <a:extLst>
              <a:ext uri="{FF2B5EF4-FFF2-40B4-BE49-F238E27FC236}">
                <a16:creationId xmlns:a16="http://schemas.microsoft.com/office/drawing/2014/main" id="{6306FF3F-3727-B9D3-6236-49FCD2CF8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540" y="382831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375FED-38EE-36FE-C13C-9944C778B27D}"/>
              </a:ext>
            </a:extLst>
          </p:cNvPr>
          <p:cNvSpPr txBox="1"/>
          <p:nvPr/>
        </p:nvSpPr>
        <p:spPr>
          <a:xfrm>
            <a:off x="3237875" y="539646"/>
            <a:ext cx="5681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BOOKINGS AND PAYMENTS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4A2A5FC-9594-8957-6131-196D70F78C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0306198"/>
              </p:ext>
            </p:extLst>
          </p:nvPr>
        </p:nvGraphicFramePr>
        <p:xfrm>
          <a:off x="-507167" y="1306946"/>
          <a:ext cx="11015272" cy="261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F16C22B-16B4-7F85-DB9B-A1D49BFE7A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8022634"/>
              </p:ext>
            </p:extLst>
          </p:nvPr>
        </p:nvGraphicFramePr>
        <p:xfrm>
          <a:off x="1176728" y="3338951"/>
          <a:ext cx="11015272" cy="3028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BCC4604-DF10-84D5-978F-1B31B6F09E0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8192" y="129360"/>
            <a:ext cx="1064123" cy="91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7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D8AAEE-401E-A5AA-C41B-306A56F0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15738A-D6FA-6B95-103D-88F79BAE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376985-10A4-39D8-2214-91AE3A9FC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A9C156A8-A806-1712-967C-1B846FB4D87F}"/>
              </a:ext>
            </a:extLst>
          </p:cNvPr>
          <p:cNvSpPr txBox="1">
            <a:spLocks/>
          </p:cNvSpPr>
          <p:nvPr/>
        </p:nvSpPr>
        <p:spPr>
          <a:xfrm>
            <a:off x="4648200" y="6356353"/>
            <a:ext cx="32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https://www.sih.gov.in/img1/SIH-Logo.png">
            <a:extLst>
              <a:ext uri="{FF2B5EF4-FFF2-40B4-BE49-F238E27FC236}">
                <a16:creationId xmlns:a16="http://schemas.microsoft.com/office/drawing/2014/main" id="{6F3FA391-6C45-4C82-5ECA-76C9E7EF7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680" y="98308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57310F-5093-83BB-1465-F5E11E08D91D}"/>
              </a:ext>
            </a:extLst>
          </p:cNvPr>
          <p:cNvSpPr txBox="1"/>
          <p:nvPr/>
        </p:nvSpPr>
        <p:spPr>
          <a:xfrm>
            <a:off x="1989659" y="436881"/>
            <a:ext cx="7240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AI BASED ANAMOLY DETECTION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099B52-1B43-96D6-9DC3-3E40D65A0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123" y="136522"/>
            <a:ext cx="1229114" cy="1229114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7D023467-B131-226A-8E77-2E6126C84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8581"/>
            <a:ext cx="1246699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feature uses AI to continuously monitor tourist activity, location, and system behavior. If something unusual happens, the system detects it in real time and triggers alerts.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B56538B-A163-F65F-05F9-CF290BF34B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6875991"/>
              </p:ext>
            </p:extLst>
          </p:nvPr>
        </p:nvGraphicFramePr>
        <p:xfrm>
          <a:off x="339775" y="2541553"/>
          <a:ext cx="11512447" cy="377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6791960-2D13-CDB0-E81E-70DEBBB26E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192" y="129360"/>
            <a:ext cx="1064123" cy="91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8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F075C6-1831-3558-EDCF-8D8400D4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D46E3-8619-74B0-E8E8-75E5E362A34F}"/>
              </a:ext>
            </a:extLst>
          </p:cNvPr>
          <p:cNvSpPr txBox="1"/>
          <p:nvPr/>
        </p:nvSpPr>
        <p:spPr>
          <a:xfrm>
            <a:off x="4856811" y="197902"/>
            <a:ext cx="5921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" panose="02020603050405020304" pitchFamily="18" charset="0"/>
                <a:cs typeface="Times" panose="02020603050405020304" pitchFamily="18" charset="0"/>
              </a:rPr>
              <a:t>GEO FENCING</a:t>
            </a:r>
            <a:endParaRPr lang="en-IN" sz="24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930B9-B1B9-5BE7-426E-7591909DA7DA}"/>
              </a:ext>
            </a:extLst>
          </p:cNvPr>
          <p:cNvSpPr txBox="1"/>
          <p:nvPr/>
        </p:nvSpPr>
        <p:spPr>
          <a:xfrm>
            <a:off x="-49967" y="1026434"/>
            <a:ext cx="12426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" panose="02020603050405020304" pitchFamily="18" charset="0"/>
                <a:cs typeface="Times" panose="02020603050405020304" pitchFamily="18" charset="0"/>
              </a:rPr>
              <a:t>This feature uses virtual boundaries to detect when a tourist enters or exits sensitive, restricted area.</a:t>
            </a:r>
            <a:endParaRPr lang="en-IN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3FEB4D-FC18-FC38-A2F6-75815B6DB909}"/>
              </a:ext>
            </a:extLst>
          </p:cNvPr>
          <p:cNvSpPr/>
          <p:nvPr/>
        </p:nvSpPr>
        <p:spPr>
          <a:xfrm>
            <a:off x="248051" y="2387795"/>
            <a:ext cx="5673064" cy="252933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F46A0-2DE8-8AA6-7A45-93E0BE3A1D57}"/>
              </a:ext>
            </a:extLst>
          </p:cNvPr>
          <p:cNvSpPr/>
          <p:nvPr/>
        </p:nvSpPr>
        <p:spPr>
          <a:xfrm>
            <a:off x="543750" y="2001441"/>
            <a:ext cx="3621850" cy="52465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SETTING UP GEO-FENCES</a:t>
            </a:r>
            <a:endParaRPr lang="en-IN" sz="20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F5559FDF-850F-EB9A-7E30-A491F31F3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51" y="2857522"/>
            <a:ext cx="581618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hangingPunct="0"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Authorities define specific Zones as restricted areas(e.g., border areas, wildlife zones, unsafe regions).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These zones are marked as virtual boundaries using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GPS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 coordinates.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53A321B-CEF0-4135-DC2F-453B74400502}"/>
              </a:ext>
            </a:extLst>
          </p:cNvPr>
          <p:cNvSpPr/>
          <p:nvPr/>
        </p:nvSpPr>
        <p:spPr>
          <a:xfrm>
            <a:off x="6229126" y="2363439"/>
            <a:ext cx="5673064" cy="252933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075819AD-2D80-1974-B431-DBDF8EC3E91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347056" y="2658611"/>
            <a:ext cx="505168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The tourist app tracks live GPS data (with user consent).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When a tourist's location crosses into a geo-fenced zone, the system triggers an alert.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00AA24-F44D-FE46-5D0F-6529908A2068}"/>
              </a:ext>
            </a:extLst>
          </p:cNvPr>
          <p:cNvSpPr/>
          <p:nvPr/>
        </p:nvSpPr>
        <p:spPr>
          <a:xfrm>
            <a:off x="6538150" y="1904223"/>
            <a:ext cx="3621850" cy="52465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REAL TIME ALERTS</a:t>
            </a:r>
            <a:endParaRPr lang="en-IN" sz="20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28E524-334E-8B20-4F54-D6BB5C0C2A13}"/>
              </a:ext>
            </a:extLst>
          </p:cNvPr>
          <p:cNvSpPr txBox="1"/>
          <p:nvPr/>
        </p:nvSpPr>
        <p:spPr>
          <a:xfrm>
            <a:off x="1551480" y="5770825"/>
            <a:ext cx="9646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Times" panose="02020603050405020304" pitchFamily="18" charset="0"/>
                <a:cs typeface="Times" panose="02020603050405020304" pitchFamily="18" charset="0"/>
              </a:rPr>
              <a:t> It Prevents tourists from unknowingly entering unsafe zones</a:t>
            </a:r>
            <a:endParaRPr lang="en-IN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124" name="Picture 4" descr="Unsafe area do not enter sign board vector illustration | Premium Vector">
            <a:extLst>
              <a:ext uri="{FF2B5EF4-FFF2-40B4-BE49-F238E27FC236}">
                <a16:creationId xmlns:a16="http://schemas.microsoft.com/office/drawing/2014/main" id="{A336133D-C09B-CE9C-A4BB-76E0E5FE1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070" y="5182079"/>
            <a:ext cx="2024613" cy="121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53AE4D-D02E-1EFE-EFBC-534C576B7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7AAE54F6-EBC4-8DFB-D98C-B2FD6C977EF5}"/>
              </a:ext>
            </a:extLst>
          </p:cNvPr>
          <p:cNvSpPr txBox="1">
            <a:spLocks/>
          </p:cNvSpPr>
          <p:nvPr/>
        </p:nvSpPr>
        <p:spPr>
          <a:xfrm>
            <a:off x="4143115" y="527490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>
              <a:defRPr/>
            </a:pPr>
            <a:r>
              <a:rPr lang="en-US"/>
              <a:t>@SIH Idea submission- Template</a:t>
            </a:r>
            <a:endParaRPr lang="en-US" dirty="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585CE721-0250-1EA4-DA4F-E8E51930D0D6}"/>
              </a:ext>
            </a:extLst>
          </p:cNvPr>
          <p:cNvSpPr txBox="1">
            <a:spLocks/>
          </p:cNvSpPr>
          <p:nvPr/>
        </p:nvSpPr>
        <p:spPr>
          <a:xfrm>
            <a:off x="4488275" y="633040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095AEF-95E3-B0CA-ABD7-9B91F81ED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92" y="129360"/>
            <a:ext cx="1064123" cy="91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5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4F5F95-9738-7759-4F59-351A8BCA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D9C681-D94A-E063-9CF1-D4B2B84A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F2C45-DE59-DD7D-9E6C-0AE5A86C686B}"/>
              </a:ext>
            </a:extLst>
          </p:cNvPr>
          <p:cNvSpPr txBox="1"/>
          <p:nvPr/>
        </p:nvSpPr>
        <p:spPr>
          <a:xfrm>
            <a:off x="327674" y="812365"/>
            <a:ext cx="114874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" panose="02020603050405020304" pitchFamily="18" charset="0"/>
                <a:cs typeface="Times" panose="02020603050405020304" pitchFamily="18" charset="0"/>
              </a:rPr>
              <a:t>We use </a:t>
            </a:r>
            <a:r>
              <a:rPr lang="en-GB" sz="2400" b="1" dirty="0">
                <a:latin typeface="Times" panose="02020603050405020304" pitchFamily="18" charset="0"/>
                <a:cs typeface="Times" panose="02020603050405020304" pitchFamily="18" charset="0"/>
              </a:rPr>
              <a:t>Blockchain-based Digital Tourist ID </a:t>
            </a:r>
            <a:r>
              <a:rPr lang="en-GB" sz="2400" dirty="0">
                <a:latin typeface="Times" panose="02020603050405020304" pitchFamily="18" charset="0"/>
                <a:cs typeface="Times" panose="02020603050405020304" pitchFamily="18" charset="0"/>
              </a:rPr>
              <a:t>to prevent the use of fake  identities by ensuring  tourist's information is securely verified.</a:t>
            </a:r>
          </a:p>
          <a:p>
            <a:endParaRPr lang="en-GB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C3C9E-63C2-77AC-867B-0FED9BF2430F}"/>
              </a:ext>
            </a:extLst>
          </p:cNvPr>
          <p:cNvSpPr txBox="1"/>
          <p:nvPr/>
        </p:nvSpPr>
        <p:spPr>
          <a:xfrm>
            <a:off x="2869423" y="76676"/>
            <a:ext cx="72905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" panose="02020603050405020304" pitchFamily="18" charset="0"/>
                <a:cs typeface="Times" panose="02020603050405020304" pitchFamily="18" charset="0"/>
              </a:rPr>
              <a:t>BLOCKCHAIN-BASED DIGITAL TOURIST ID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2BF60A-91D0-A887-3C81-33982A975017}"/>
              </a:ext>
            </a:extLst>
          </p:cNvPr>
          <p:cNvSpPr/>
          <p:nvPr/>
        </p:nvSpPr>
        <p:spPr>
          <a:xfrm>
            <a:off x="189041" y="2012258"/>
            <a:ext cx="11675285" cy="41722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56775034-C9C7-4F45-35D4-C9280CA53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0053" y="4756587"/>
            <a:ext cx="12100501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GB" sz="2400" dirty="0"/>
          </a:p>
          <a:p>
            <a:endParaRPr lang="en-US" sz="2800" dirty="0">
              <a:latin typeface="Times" panose="02020603050405020304" pitchFamily="18" charset="0"/>
              <a:cs typeface="Times" panose="02020603050405020304" pitchFamily="18" charset="0"/>
              <a:sym typeface="ITC Franklin Gothic LT Condensed"/>
            </a:endParaRPr>
          </a:p>
          <a:p>
            <a:endParaRPr lang="en-US" sz="2800" dirty="0">
              <a:latin typeface="Times" panose="02020603050405020304" pitchFamily="18" charset="0"/>
              <a:cs typeface="Times" panose="02020603050405020304" pitchFamily="18" charset="0"/>
              <a:sym typeface="ITC Franklin Gothic LT Condensed"/>
            </a:endParaRPr>
          </a:p>
          <a:p>
            <a:endParaRPr lang="en-US" sz="2800" dirty="0">
              <a:latin typeface="Times" panose="02020603050405020304" pitchFamily="18" charset="0"/>
              <a:cs typeface="Times" panose="02020603050405020304" pitchFamily="18" charset="0"/>
              <a:sym typeface="ITC Franklin Gothic LT Condensed"/>
            </a:endParaRPr>
          </a:p>
          <a:p>
            <a:endParaRPr lang="en-US" sz="2800" dirty="0">
              <a:latin typeface="Times" panose="02020603050405020304" pitchFamily="18" charset="0"/>
              <a:cs typeface="Times" panose="02020603050405020304" pitchFamily="18" charset="0"/>
              <a:sym typeface="ITC Franklin Gothic LT Condensed"/>
            </a:endParaRPr>
          </a:p>
          <a:p>
            <a:endParaRPr lang="en-US" sz="2800" dirty="0">
              <a:latin typeface="Times" panose="02020603050405020304" pitchFamily="18" charset="0"/>
              <a:cs typeface="Times" panose="02020603050405020304" pitchFamily="18" charset="0"/>
              <a:sym typeface="ITC Franklin Gothic LT Condensed"/>
            </a:endParaRPr>
          </a:p>
          <a:p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2400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B9FD9F8-E108-81EC-B9B6-8748F4B81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862" y="2566928"/>
            <a:ext cx="114382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When a tourist registers (hotel), they provide KYC details (like Aadhaar/passport).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The system generates a unique digital ID that is valid only for the duration of their trip.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This data is stored on a blockchain, making it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tampered-proof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(can’t be changed).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FB347E-D8B6-DA5B-44C1-DB82E4F483B2}"/>
              </a:ext>
            </a:extLst>
          </p:cNvPr>
          <p:cNvSpPr txBox="1"/>
          <p:nvPr/>
        </p:nvSpPr>
        <p:spPr>
          <a:xfrm>
            <a:off x="376862" y="3606280"/>
            <a:ext cx="1096358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                                                      </a:t>
            </a:r>
          </a:p>
          <a:p>
            <a:pPr>
              <a:buNone/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                                              </a:t>
            </a:r>
            <a:r>
              <a:rPr lang="en-GB" sz="2000" b="1" dirty="0">
                <a:latin typeface="Times" panose="02020603050405020304" pitchFamily="18" charset="0"/>
                <a:cs typeface="Times" panose="02020603050405020304" pitchFamily="18" charset="0"/>
              </a:rPr>
              <a:t>QR-VERIFIABLE AT CHECKPOINTS</a:t>
            </a:r>
          </a:p>
          <a:p>
            <a:pPr>
              <a:buNone/>
            </a:pPr>
            <a:endParaRPr lang="en-GB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>
                <a:latin typeface="Times" panose="02020603050405020304" pitchFamily="18" charset="0"/>
                <a:cs typeface="Times" panose="02020603050405020304" pitchFamily="18" charset="0"/>
              </a:rPr>
              <a:t>Each tourist is given a QR code linked to their digital ID.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>
                <a:latin typeface="Times" panose="02020603050405020304" pitchFamily="18" charset="0"/>
                <a:cs typeface="Times" panose="02020603050405020304" pitchFamily="18" charset="0"/>
              </a:rPr>
              <a:t>At hotels, police checkpoints, or tourist entries, officials can scan the QR code using a verification tool.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>
                <a:latin typeface="Times" panose="02020603050405020304" pitchFamily="18" charset="0"/>
                <a:cs typeface="Times" panose="02020603050405020304" pitchFamily="18" charset="0"/>
              </a:rPr>
              <a:t>The system instantly checks if the ID is valid .</a:t>
            </a:r>
            <a:r>
              <a:rPr lang="en-GB" sz="2000" b="1" dirty="0">
                <a:latin typeface="Times" panose="02020603050405020304" pitchFamily="18" charset="0"/>
                <a:cs typeface="Times" panose="02020603050405020304" pitchFamily="18" charset="0"/>
              </a:rPr>
              <a:t>Hash functions</a:t>
            </a:r>
            <a:r>
              <a:rPr lang="en-GB" sz="20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IN" sz="2000" dirty="0">
                <a:latin typeface="Times" panose="02020603050405020304" pitchFamily="18" charset="0"/>
                <a:cs typeface="Times" panose="02020603050405020304" pitchFamily="18" charset="0"/>
              </a:rPr>
              <a:t>SHA-256)can be used.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>
                <a:latin typeface="Times" panose="02020603050405020304" pitchFamily="18" charset="0"/>
                <a:cs typeface="Times" panose="02020603050405020304" pitchFamily="18" charset="0"/>
              </a:rPr>
              <a:t>The QR code represents a digital ID that’s only valid for the tourist’s specific trip dates (e.g., from Sept 10 to Sept 20). No one can reuse this after the trip ends</a:t>
            </a:r>
            <a:r>
              <a:rPr lang="en-GB" sz="2000" dirty="0"/>
              <a:t>.</a:t>
            </a:r>
            <a:endParaRPr lang="en-GB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A852C9-FE49-E529-E9EB-09E35A91FA26}"/>
              </a:ext>
            </a:extLst>
          </p:cNvPr>
          <p:cNvSpPr/>
          <p:nvPr/>
        </p:nvSpPr>
        <p:spPr>
          <a:xfrm>
            <a:off x="511849" y="1840398"/>
            <a:ext cx="2563318" cy="39077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HOW IT WORKS?</a:t>
            </a:r>
            <a:endParaRPr lang="en-IN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7" name="AutoShape 3" descr="QR code - Wikipedia">
            <a:extLst>
              <a:ext uri="{FF2B5EF4-FFF2-40B4-BE49-F238E27FC236}">
                <a16:creationId xmlns:a16="http://schemas.microsoft.com/office/drawing/2014/main" id="{1B7797E9-82E5-A65D-2FBC-3140D79A99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550E3E5-7DFB-CB72-6B1D-6E824E66A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601" y="3806224"/>
            <a:ext cx="1081060" cy="10810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040A5E-8C10-3310-3202-A47D74F62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3661" y="5509"/>
            <a:ext cx="1968449" cy="997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5D7FE6-78B2-0DFD-D951-AFCE1A92E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64696"/>
            <a:ext cx="12192000" cy="5303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F78448-4A14-2713-0398-217C75245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49" y="-48577"/>
            <a:ext cx="1064123" cy="91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5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8773</TotalTime>
  <Words>749</Words>
  <Application>Microsoft Office PowerPoint</Application>
  <PresentationFormat>Widescreen</PresentationFormat>
  <Paragraphs>102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ＭＳ Ｐゴシック</vt:lpstr>
      <vt:lpstr>Arial</vt:lpstr>
      <vt:lpstr>Arial Black</vt:lpstr>
      <vt:lpstr>Calibri</vt:lpstr>
      <vt:lpstr>Courier New</vt:lpstr>
      <vt:lpstr>Garamond</vt:lpstr>
      <vt:lpstr>Roboto</vt:lpstr>
      <vt:lpstr>Times</vt:lpstr>
      <vt:lpstr>Times New Roman</vt:lpstr>
      <vt:lpstr>TradeGothic</vt:lpstr>
      <vt:lpstr>Wingdings</vt:lpstr>
      <vt:lpstr>Office Theme</vt:lpstr>
      <vt:lpstr>SMART INDIA HACKTHON 2025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FEASIBILITY AND VIABILITY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RISHI 💕</cp:lastModifiedBy>
  <cp:revision>200</cp:revision>
  <dcterms:created xsi:type="dcterms:W3CDTF">2013-12-12T18:46:50Z</dcterms:created>
  <dcterms:modified xsi:type="dcterms:W3CDTF">2025-09-28T16:57:54Z</dcterms:modified>
  <cp:category/>
</cp:coreProperties>
</file>