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60" r:id="rId7"/>
    <p:sldId id="261" r:id="rId8"/>
    <p:sldId id="270" r:id="rId9"/>
    <p:sldId id="262" r:id="rId10"/>
    <p:sldId id="263" r:id="rId11"/>
    <p:sldId id="264" r:id="rId12"/>
    <p:sldId id="265"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0585" y="1152685"/>
            <a:ext cx="11046656" cy="1117168"/>
          </a:xfrm>
        </p:spPr>
        <p:txBody>
          <a:bodyPr>
            <a:normAutofit/>
          </a:bodyPr>
          <a:lstStyle/>
          <a:p>
            <a:r>
              <a:rPr lang="en-US" sz="1800" b="1" dirty="0">
                <a:effectLst/>
                <a:latin typeface="Verdana" panose="020B0604030504040204" pitchFamily="34" charset="0"/>
                <a:ea typeface="Verdana" panose="020B0604030504040204" pitchFamily="34" charset="0"/>
              </a:rPr>
              <a:t>SENTINEL: INTELLIGENT MULTI CAMERA FACE DETECTION, RECOGNITION AND TRACKING SYSTEM </a:t>
            </a:r>
            <a:endParaRPr lang="en-GB" sz="32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Number:CAI-</a:t>
            </a:r>
            <a:r>
              <a:rPr lang="en-GB" b="1" dirty="0">
                <a:solidFill>
                  <a:schemeClr val="tx1"/>
                </a:solidFill>
                <a:ea typeface="Verdana"/>
              </a:rPr>
              <a:t>G17</a:t>
            </a:r>
            <a:endParaRPr lang="en-GB" b="1" dirty="0">
              <a:solidFill>
                <a:schemeClr val="tx1"/>
              </a:solidFill>
            </a:endParaRPr>
          </a:p>
          <a:p>
            <a:pPr algn="l"/>
            <a:endParaRPr lang="en-GB" b="1"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848672519"/>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US" sz="1800" b="1" dirty="0">
                <a:solidFill>
                  <a:schemeClr val="tx1"/>
                </a:solidFill>
                <a:effectLst/>
              </a:rPr>
              <a:t>Mr. SHEIK JAMIL AHMED</a:t>
            </a:r>
            <a:endParaRPr lang="en-GB" sz="1700" dirty="0">
              <a:solidFill>
                <a:schemeClr val="tx1"/>
              </a:solidFill>
            </a:endParaRPr>
          </a:p>
          <a:p>
            <a:pPr algn="l"/>
            <a:r>
              <a:rPr lang="en-GB" sz="1700" dirty="0">
                <a:solidFill>
                  <a:schemeClr val="tx1"/>
                </a:solidFill>
              </a:rPr>
              <a:t>Assistant Professor</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
        <p:nvSpPr>
          <p:cNvPr id="7" name="TextBox 6">
            <a:extLst>
              <a:ext uri="{FF2B5EF4-FFF2-40B4-BE49-F238E27FC236}">
                <a16:creationId xmlns:a16="http://schemas.microsoft.com/office/drawing/2014/main" id="{E4079FDD-A84D-C68C-14E2-9C20BD9D5BF0}"/>
              </a:ext>
            </a:extLst>
          </p:cNvPr>
          <p:cNvSpPr txBox="1"/>
          <p:nvPr/>
        </p:nvSpPr>
        <p:spPr>
          <a:xfrm>
            <a:off x="790468" y="3980781"/>
            <a:ext cx="5051689" cy="95410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20201CAI0128		RISHI RAGAV V</a:t>
            </a:r>
          </a:p>
          <a:p>
            <a:r>
              <a:rPr lang="en-US" sz="1400" dirty="0">
                <a:latin typeface="Times New Roman" panose="02020603050405020304" pitchFamily="18" charset="0"/>
                <a:cs typeface="Times New Roman" panose="02020603050405020304" pitchFamily="18" charset="0"/>
              </a:rPr>
              <a:t>20201CAI0107		ISRAR AHMED</a:t>
            </a:r>
          </a:p>
          <a:p>
            <a:r>
              <a:rPr lang="en-US" sz="1400" dirty="0">
                <a:latin typeface="Times New Roman" panose="02020603050405020304" pitchFamily="18" charset="0"/>
                <a:cs typeface="Times New Roman" panose="02020603050405020304" pitchFamily="18" charset="0"/>
              </a:rPr>
              <a:t>20201CAI0117		RAKSHITH MB</a:t>
            </a:r>
          </a:p>
          <a:p>
            <a:r>
              <a:rPr lang="en-US" sz="1400" dirty="0">
                <a:latin typeface="Times New Roman" panose="02020603050405020304" pitchFamily="18" charset="0"/>
                <a:cs typeface="Times New Roman" panose="02020603050405020304" pitchFamily="18" charset="0"/>
              </a:rPr>
              <a:t>20201CAI0090		MD FAIZAN USMAN SAIT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904" y="22618"/>
            <a:ext cx="10515600" cy="1325563"/>
          </a:xfrm>
        </p:spPr>
        <p:txBody>
          <a:bodyPr/>
          <a:lstStyle/>
          <a:p>
            <a:r>
              <a:rPr lang="en-GB" b="1" dirty="0"/>
              <a:t>Outcomes / Results Obtained</a:t>
            </a:r>
          </a:p>
        </p:txBody>
      </p:sp>
      <p:sp>
        <p:nvSpPr>
          <p:cNvPr id="3" name="Content Placeholder 2"/>
          <p:cNvSpPr>
            <a:spLocks noGrp="1"/>
          </p:cNvSpPr>
          <p:nvPr>
            <p:ph idx="1"/>
          </p:nvPr>
        </p:nvSpPr>
        <p:spPr/>
        <p:txBody>
          <a:bodyPr/>
          <a:lstStyle/>
          <a:p>
            <a:pPr marL="0" indent="0">
              <a:buNone/>
            </a:pPr>
            <a:endParaRPr lang="en-US" sz="1800" dirty="0">
              <a:effectLst/>
              <a:latin typeface="Times New Roman" panose="02020603050405020304" pitchFamily="18" charset="0"/>
              <a:ea typeface="Times New Roman" panose="02020603050405020304" pitchFamily="18" charset="0"/>
            </a:endParaRPr>
          </a:p>
        </p:txBody>
      </p:sp>
      <p:pic>
        <p:nvPicPr>
          <p:cNvPr id="4" name="Picture 3" descr="A collage of different colored squares&#10;&#10;Description automatically generated">
            <a:extLst>
              <a:ext uri="{FF2B5EF4-FFF2-40B4-BE49-F238E27FC236}">
                <a16:creationId xmlns:a16="http://schemas.microsoft.com/office/drawing/2014/main" id="{0EEDE78E-EFD1-AB10-CA3F-3A986DC5F0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37" y="1413430"/>
            <a:ext cx="2769870" cy="2769870"/>
          </a:xfrm>
          <a:prstGeom prst="rect">
            <a:avLst/>
          </a:prstGeom>
        </p:spPr>
      </p:pic>
      <p:pic>
        <p:nvPicPr>
          <p:cNvPr id="5" name="Picture 4" descr="A group of graphs showing the size of a line&#10;&#10;Description automatically generated with medium confidence">
            <a:extLst>
              <a:ext uri="{FF2B5EF4-FFF2-40B4-BE49-F238E27FC236}">
                <a16:creationId xmlns:a16="http://schemas.microsoft.com/office/drawing/2014/main" id="{3AB349BB-5AE0-9BA5-1F09-D5B33C7B15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2436" y="866652"/>
            <a:ext cx="4975860" cy="2487930"/>
          </a:xfrm>
          <a:prstGeom prst="rect">
            <a:avLst/>
          </a:prstGeom>
        </p:spPr>
      </p:pic>
      <p:pic>
        <p:nvPicPr>
          <p:cNvPr id="6" name="Picture 5" descr="A group of blue graphs&#10;&#10;Description automatically generated with medium confidence">
            <a:extLst>
              <a:ext uri="{FF2B5EF4-FFF2-40B4-BE49-F238E27FC236}">
                <a16:creationId xmlns:a16="http://schemas.microsoft.com/office/drawing/2014/main" id="{0A04EC0B-6140-C682-D8E6-12751AF400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26101" y="1679960"/>
            <a:ext cx="3238500" cy="3238500"/>
          </a:xfrm>
          <a:prstGeom prst="rect">
            <a:avLst/>
          </a:prstGeom>
        </p:spPr>
      </p:pic>
      <p:sp>
        <p:nvSpPr>
          <p:cNvPr id="8" name="TextBox 7">
            <a:extLst>
              <a:ext uri="{FF2B5EF4-FFF2-40B4-BE49-F238E27FC236}">
                <a16:creationId xmlns:a16="http://schemas.microsoft.com/office/drawing/2014/main" id="{0D3378BF-935A-49D1-B9CC-001853006AEF}"/>
              </a:ext>
            </a:extLst>
          </p:cNvPr>
          <p:cNvSpPr txBox="1"/>
          <p:nvPr/>
        </p:nvSpPr>
        <p:spPr>
          <a:xfrm>
            <a:off x="3754878" y="3346483"/>
            <a:ext cx="3045567" cy="369332"/>
          </a:xfrm>
          <a:prstGeom prst="rect">
            <a:avLst/>
          </a:prstGeom>
          <a:noFill/>
        </p:spPr>
        <p:txBody>
          <a:bodyPr wrap="square">
            <a:spAutoFit/>
          </a:bodyPr>
          <a:lstStyle/>
          <a:p>
            <a:pPr marL="0" marR="0" algn="ctr">
              <a:spcBef>
                <a:spcPts val="0"/>
              </a:spcBef>
              <a:spcAft>
                <a:spcPts val="0"/>
              </a:spcAft>
            </a:pPr>
            <a:r>
              <a:rPr lang="en-US" sz="1800" i="1" dirty="0">
                <a:effectLst/>
                <a:latin typeface="Times New Roman" panose="02020603050405020304" pitchFamily="18" charset="0"/>
                <a:ea typeface="Times New Roman" panose="02020603050405020304" pitchFamily="18" charset="0"/>
              </a:rPr>
              <a:t>Fig. Results of the model</a:t>
            </a:r>
            <a:endParaRPr lang="en-US" sz="16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CE107D8D-0492-0B0B-0F6A-8D2259EFB909}"/>
              </a:ext>
            </a:extLst>
          </p:cNvPr>
          <p:cNvSpPr txBox="1"/>
          <p:nvPr/>
        </p:nvSpPr>
        <p:spPr>
          <a:xfrm>
            <a:off x="7469741" y="4808708"/>
            <a:ext cx="5507393" cy="369332"/>
          </a:xfrm>
          <a:prstGeom prst="rect">
            <a:avLst/>
          </a:prstGeom>
          <a:noFill/>
        </p:spPr>
        <p:txBody>
          <a:bodyPr wrap="square">
            <a:spAutoFit/>
          </a:bodyPr>
          <a:lstStyle/>
          <a:p>
            <a:pPr marL="0" marR="0" algn="ctr">
              <a:spcBef>
                <a:spcPts val="0"/>
              </a:spcBef>
              <a:spcAft>
                <a:spcPts val="0"/>
              </a:spcAft>
            </a:pPr>
            <a:r>
              <a:rPr lang="en-US" sz="1800" i="1" dirty="0">
                <a:effectLst/>
                <a:latin typeface="Times New Roman" panose="02020603050405020304" pitchFamily="18" charset="0"/>
                <a:ea typeface="Times New Roman" panose="02020603050405020304" pitchFamily="18" charset="0"/>
              </a:rPr>
              <a:t>Fig. labels Correlogram</a:t>
            </a:r>
            <a:endParaRPr lang="en-US" sz="16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19A88715-F6B8-5F07-AB5C-F1A534150317}"/>
              </a:ext>
            </a:extLst>
          </p:cNvPr>
          <p:cNvSpPr txBox="1"/>
          <p:nvPr/>
        </p:nvSpPr>
        <p:spPr>
          <a:xfrm>
            <a:off x="-1874367" y="4183300"/>
            <a:ext cx="6564084" cy="369332"/>
          </a:xfrm>
          <a:prstGeom prst="rect">
            <a:avLst/>
          </a:prstGeom>
          <a:noFill/>
        </p:spPr>
        <p:txBody>
          <a:bodyPr wrap="square">
            <a:spAutoFit/>
          </a:bodyPr>
          <a:lstStyle/>
          <a:p>
            <a:pPr marL="0" marR="0" algn="ctr">
              <a:spcBef>
                <a:spcPts val="0"/>
              </a:spcBef>
              <a:spcAft>
                <a:spcPts val="0"/>
              </a:spcAft>
            </a:pPr>
            <a:r>
              <a:rPr lang="en-US" sz="1800" i="1" dirty="0">
                <a:effectLst/>
                <a:latin typeface="Times New Roman" panose="02020603050405020304" pitchFamily="18" charset="0"/>
                <a:ea typeface="Times New Roman" panose="02020603050405020304" pitchFamily="18" charset="0"/>
              </a:rPr>
              <a:t>Fig. Labels</a:t>
            </a:r>
            <a:endParaRPr lang="en-US" sz="1600" dirty="0">
              <a:effectLst/>
              <a:latin typeface="Times New Roman" panose="02020603050405020304" pitchFamily="18" charset="0"/>
              <a:ea typeface="Times New Roman" panose="02020603050405020304" pitchFamily="18" charset="0"/>
            </a:endParaRPr>
          </a:p>
        </p:txBody>
      </p:sp>
      <p:pic>
        <p:nvPicPr>
          <p:cNvPr id="13" name="Picture 12" descr="A blue square with white text&#10;&#10;Description automatically generated">
            <a:extLst>
              <a:ext uri="{FF2B5EF4-FFF2-40B4-BE49-F238E27FC236}">
                <a16:creationId xmlns:a16="http://schemas.microsoft.com/office/drawing/2014/main" id="{CCAF454B-D163-8722-318C-460F8559246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52427" y="3914341"/>
            <a:ext cx="2379554" cy="1784967"/>
          </a:xfrm>
          <a:prstGeom prst="rect">
            <a:avLst/>
          </a:prstGeom>
        </p:spPr>
      </p:pic>
      <p:sp>
        <p:nvSpPr>
          <p:cNvPr id="16" name="TextBox 15">
            <a:extLst>
              <a:ext uri="{FF2B5EF4-FFF2-40B4-BE49-F238E27FC236}">
                <a16:creationId xmlns:a16="http://schemas.microsoft.com/office/drawing/2014/main" id="{263EAEF2-B0F6-3BB2-CB25-BCA34891B73A}"/>
              </a:ext>
            </a:extLst>
          </p:cNvPr>
          <p:cNvSpPr txBox="1"/>
          <p:nvPr/>
        </p:nvSpPr>
        <p:spPr>
          <a:xfrm>
            <a:off x="2904011" y="5568803"/>
            <a:ext cx="5611339" cy="369332"/>
          </a:xfrm>
          <a:prstGeom prst="rect">
            <a:avLst/>
          </a:prstGeom>
          <a:noFill/>
        </p:spPr>
        <p:txBody>
          <a:bodyPr wrap="square">
            <a:spAutoFit/>
          </a:bodyPr>
          <a:lstStyle/>
          <a:p>
            <a:pPr marL="0" marR="0" algn="ctr">
              <a:spcBef>
                <a:spcPts val="0"/>
              </a:spcBef>
              <a:spcAft>
                <a:spcPts val="0"/>
              </a:spcAft>
            </a:pPr>
            <a:r>
              <a:rPr lang="en-US" sz="1800" i="1" dirty="0">
                <a:effectLst/>
                <a:latin typeface="Times New Roman" panose="02020603050405020304" pitchFamily="18" charset="0"/>
                <a:ea typeface="Times New Roman" panose="02020603050405020304" pitchFamily="18" charset="0"/>
              </a:rPr>
              <a:t>Fig 9.4 Normalized Confusion Matrix</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p:txBody>
          <a:bodyPr/>
          <a:lstStyle/>
          <a:p>
            <a:pPr marL="0" indent="0">
              <a:buNone/>
            </a:pPr>
            <a:r>
              <a:rPr lang="en-US" sz="1800" dirty="0">
                <a:effectLst/>
                <a:latin typeface="Times New Roman" panose="02020603050405020304" pitchFamily="18" charset="0"/>
                <a:ea typeface="Times New Roman" panose="02020603050405020304" pitchFamily="18" charset="0"/>
              </a:rPr>
              <a:t>In the conclusion we can summarize the development and implementation of the Sentinel system. We would highlight how it has achieved face detection, recognition and tracking capabilities. Additionally, we would mention its integration, with a database that enables identification of known individuals.</a:t>
            </a:r>
          </a:p>
          <a:p>
            <a:pPr marL="0" indent="0">
              <a:buNone/>
            </a:pPr>
            <a:r>
              <a:rPr lang="en-US" sz="1800" dirty="0">
                <a:effectLst/>
                <a:latin typeface="Times New Roman" panose="02020603050405020304" pitchFamily="18" charset="0"/>
                <a:ea typeface="Times New Roman" panose="02020603050405020304" pitchFamily="18" charset="0"/>
              </a:rPr>
              <a:t>The conclusion will underscore the significant progress represented by the Sentinel system in video surveillance capabilities. We will emphasize how it incorporates computer vision and deep learning models well as intelligent tracking algorithms to enhance its effectiveness.</a:t>
            </a:r>
            <a:endParaRPr lang="en-US" sz="1800" dirty="0">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In the conclusion we will explore the sectors where the Sentinel system can find applications. These sectors include safety, law enforcement and critical infrastructure protection. We will emphasize that this system can significantly contribute to strengthening security measures and improving surveillance operations in these areas</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670249" y="1601691"/>
            <a:ext cx="10515600" cy="4351338"/>
          </a:xfrm>
        </p:spPr>
        <p:txBody>
          <a:bodyPr>
            <a:normAutofit fontScale="85000" lnSpcReduction="10000"/>
          </a:bodyPr>
          <a:lstStyle/>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[1] Probabilistic recognition of human faces from video by q </a:t>
            </a:r>
            <a:r>
              <a:rPr lang="en-IN" sz="1800" dirty="0" err="1">
                <a:solidFill>
                  <a:srgbClr val="000000"/>
                </a:solidFill>
                <a:effectLst/>
                <a:latin typeface="Times New Roman" panose="02020603050405020304" pitchFamily="18" charset="0"/>
                <a:ea typeface="Times New Roman" panose="02020603050405020304" pitchFamily="18" charset="0"/>
              </a:rPr>
              <a:t>Shaohua</a:t>
            </a:r>
            <a:r>
              <a:rPr lang="en-IN" sz="1800" dirty="0">
                <a:solidFill>
                  <a:srgbClr val="000000"/>
                </a:solidFill>
                <a:effectLst/>
                <a:latin typeface="Times New Roman" panose="02020603050405020304" pitchFamily="18" charset="0"/>
                <a:ea typeface="Times New Roman" panose="02020603050405020304" pitchFamily="18" charset="0"/>
              </a:rPr>
              <a:t> Zhou,* Volker Krueger, and Rama </a:t>
            </a:r>
            <a:r>
              <a:rPr lang="en-IN" sz="1800" dirty="0" err="1">
                <a:solidFill>
                  <a:srgbClr val="000000"/>
                </a:solidFill>
                <a:effectLst/>
                <a:latin typeface="Times New Roman" panose="02020603050405020304" pitchFamily="18" charset="0"/>
                <a:ea typeface="Times New Roman" panose="02020603050405020304" pitchFamily="18" charset="0"/>
              </a:rPr>
              <a:t>Chellappa</a:t>
            </a:r>
            <a:endParaRPr lang="en-US" sz="1800"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[2] Liu, Z., Luo, D., Wang, Y., Wang, L., Tai, Y., Wang, C., Li, J., Huang, F., &amp; Lu, T. (2020). </a:t>
            </a:r>
            <a:r>
              <a:rPr lang="en-IN" sz="1800" dirty="0" err="1">
                <a:solidFill>
                  <a:srgbClr val="000000"/>
                </a:solidFill>
                <a:effectLst/>
                <a:latin typeface="Times New Roman" panose="02020603050405020304" pitchFamily="18" charset="0"/>
                <a:ea typeface="Times New Roman" panose="02020603050405020304" pitchFamily="18" charset="0"/>
              </a:rPr>
              <a:t>TEINet</a:t>
            </a:r>
            <a:r>
              <a:rPr lang="en-IN" sz="1800" dirty="0">
                <a:solidFill>
                  <a:srgbClr val="000000"/>
                </a:solidFill>
                <a:effectLst/>
                <a:latin typeface="Times New Roman" panose="02020603050405020304" pitchFamily="18" charset="0"/>
                <a:ea typeface="Times New Roman" panose="02020603050405020304" pitchFamily="18" charset="0"/>
              </a:rPr>
              <a:t>: Towards an Efficient Architecture for Video Recognition.</a:t>
            </a:r>
            <a:endParaRPr lang="en-US" sz="1800"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3] Mohana and </a:t>
            </a:r>
            <a:r>
              <a:rPr lang="en-IN" sz="1800" dirty="0" err="1">
                <a:solidFill>
                  <a:srgbClr val="000000"/>
                </a:solidFill>
                <a:effectLst/>
                <a:latin typeface="Times New Roman" panose="02020603050405020304" pitchFamily="18" charset="0"/>
                <a:ea typeface="Times New Roman" panose="02020603050405020304" pitchFamily="18" charset="0"/>
              </a:rPr>
              <a:t>Dr.</a:t>
            </a:r>
            <a:r>
              <a:rPr lang="en-IN" sz="1800" dirty="0">
                <a:solidFill>
                  <a:srgbClr val="000000"/>
                </a:solidFill>
                <a:effectLst/>
                <a:latin typeface="Times New Roman" panose="02020603050405020304" pitchFamily="18" charset="0"/>
                <a:ea typeface="Times New Roman" panose="02020603050405020304" pitchFamily="18" charset="0"/>
              </a:rPr>
              <a:t> H. V. Ravish </a:t>
            </a:r>
            <a:r>
              <a:rPr lang="en-IN" sz="1800" dirty="0" err="1">
                <a:solidFill>
                  <a:srgbClr val="000000"/>
                </a:solidFill>
                <a:effectLst/>
                <a:latin typeface="Times New Roman" panose="02020603050405020304" pitchFamily="18" charset="0"/>
                <a:ea typeface="Times New Roman" panose="02020603050405020304" pitchFamily="18" charset="0"/>
              </a:rPr>
              <a:t>Aradhya</a:t>
            </a:r>
            <a:r>
              <a:rPr lang="en-IN" sz="1800" dirty="0">
                <a:solidFill>
                  <a:srgbClr val="000000"/>
                </a:solidFill>
                <a:effectLst/>
                <a:latin typeface="Times New Roman" panose="02020603050405020304" pitchFamily="18" charset="0"/>
                <a:ea typeface="Times New Roman" panose="02020603050405020304" pitchFamily="18" charset="0"/>
              </a:rPr>
              <a:t>. Design and Implementation of Object Detection, Tracking, Counting and Classification Algorithms using Artificial Intelligence for Automated Video Surveillance Applications</a:t>
            </a:r>
            <a:endParaRPr lang="en-US" sz="1800"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[4] </a:t>
            </a:r>
            <a:r>
              <a:rPr lang="en-IN" sz="1800" dirty="0" err="1">
                <a:solidFill>
                  <a:srgbClr val="000000"/>
                </a:solidFill>
                <a:effectLst/>
                <a:latin typeface="Times New Roman" panose="02020603050405020304" pitchFamily="18" charset="0"/>
                <a:ea typeface="Times New Roman" panose="02020603050405020304" pitchFamily="18" charset="0"/>
              </a:rPr>
              <a:t>Dhaya</a:t>
            </a:r>
            <a:r>
              <a:rPr lang="en-IN" sz="1800" dirty="0">
                <a:solidFill>
                  <a:srgbClr val="000000"/>
                </a:solidFill>
                <a:effectLst/>
                <a:latin typeface="Times New Roman" panose="02020603050405020304" pitchFamily="18" charset="0"/>
                <a:ea typeface="Times New Roman" panose="02020603050405020304" pitchFamily="18" charset="0"/>
              </a:rPr>
              <a:t>, R. CCTV Surveillance for Unprecedented Violence and Traffic Monitoring.</a:t>
            </a:r>
            <a:endParaRPr lang="en-US" sz="1800"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[5] Davies, A. C., &amp; </a:t>
            </a:r>
            <a:r>
              <a:rPr lang="en-IN" sz="1800" dirty="0" err="1">
                <a:solidFill>
                  <a:srgbClr val="000000"/>
                </a:solidFill>
                <a:effectLst/>
                <a:latin typeface="Times New Roman" panose="02020603050405020304" pitchFamily="18" charset="0"/>
                <a:ea typeface="Times New Roman" panose="02020603050405020304" pitchFamily="18" charset="0"/>
              </a:rPr>
              <a:t>Velastin</a:t>
            </a:r>
            <a:r>
              <a:rPr lang="en-IN" sz="1800" dirty="0">
                <a:solidFill>
                  <a:srgbClr val="000000"/>
                </a:solidFill>
                <a:effectLst/>
                <a:latin typeface="Times New Roman" panose="02020603050405020304" pitchFamily="18" charset="0"/>
                <a:ea typeface="Times New Roman" panose="02020603050405020304" pitchFamily="18" charset="0"/>
              </a:rPr>
              <a:t>, S. A. (2005). A Progress Review of Intelligent CCTV Surveillance Systems.</a:t>
            </a:r>
            <a:endParaRPr lang="en-US" sz="1800"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[6] Reis, D., Kupec, J., Hong, J., &amp; </a:t>
            </a:r>
            <a:r>
              <a:rPr lang="en-IN" sz="1800" dirty="0" err="1">
                <a:solidFill>
                  <a:srgbClr val="000000"/>
                </a:solidFill>
                <a:effectLst/>
                <a:latin typeface="Times New Roman" panose="02020603050405020304" pitchFamily="18" charset="0"/>
                <a:ea typeface="Times New Roman" panose="02020603050405020304" pitchFamily="18" charset="0"/>
              </a:rPr>
              <a:t>Daoudi</a:t>
            </a:r>
            <a:r>
              <a:rPr lang="en-IN" sz="1800" dirty="0">
                <a:solidFill>
                  <a:srgbClr val="000000"/>
                </a:solidFill>
                <a:effectLst/>
                <a:latin typeface="Times New Roman" panose="02020603050405020304" pitchFamily="18" charset="0"/>
                <a:ea typeface="Times New Roman" panose="02020603050405020304" pitchFamily="18" charset="0"/>
              </a:rPr>
              <a:t>, A. (2023). "Real-Time Flying Object Detection with YOLOv8.”</a:t>
            </a:r>
            <a:endParaRPr lang="en-US" sz="1800"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[7] Thaler, M., &amp; Bailer, W. (2013). Real-time person detection and tracking in panoramic video.</a:t>
            </a:r>
            <a:endParaRPr lang="en-US" sz="1800"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[8]</a:t>
            </a:r>
            <a:r>
              <a:rPr lang="en-IN" sz="1800" dirty="0">
                <a:solidFill>
                  <a:srgbClr val="D2D0CE"/>
                </a:solidFill>
                <a:effectLst/>
                <a:latin typeface="Roboto" panose="02000000000000000000" pitchFamily="2" charset="0"/>
                <a:ea typeface="Roboto" panose="02000000000000000000" pitchFamily="2" charset="0"/>
                <a:cs typeface="Roboto" panose="02000000000000000000" pitchFamily="2" charset="0"/>
              </a:rPr>
              <a:t> </a:t>
            </a:r>
            <a:r>
              <a:rPr lang="en-IN" sz="1800" dirty="0" err="1">
                <a:solidFill>
                  <a:srgbClr val="000000"/>
                </a:solidFill>
                <a:effectLst/>
                <a:latin typeface="Times New Roman" panose="02020603050405020304" pitchFamily="18" charset="0"/>
                <a:ea typeface="Times New Roman" panose="02020603050405020304" pitchFamily="18" charset="0"/>
              </a:rPr>
              <a:t>Arbués-Sangüesa</a:t>
            </a:r>
            <a:r>
              <a:rPr lang="en-IN" sz="1800" dirty="0">
                <a:solidFill>
                  <a:srgbClr val="000000"/>
                </a:solidFill>
                <a:effectLst/>
                <a:latin typeface="Times New Roman" panose="02020603050405020304" pitchFamily="18" charset="0"/>
                <a:ea typeface="Times New Roman" panose="02020603050405020304" pitchFamily="18" charset="0"/>
              </a:rPr>
              <a:t>, A., </a:t>
            </a:r>
            <a:r>
              <a:rPr lang="en-IN" sz="1800" dirty="0" err="1">
                <a:solidFill>
                  <a:srgbClr val="000000"/>
                </a:solidFill>
                <a:effectLst/>
                <a:latin typeface="Times New Roman" panose="02020603050405020304" pitchFamily="18" charset="0"/>
                <a:ea typeface="Times New Roman" panose="02020603050405020304" pitchFamily="18" charset="0"/>
              </a:rPr>
              <a:t>Haro</a:t>
            </a:r>
            <a:r>
              <a:rPr lang="en-IN" sz="1800" dirty="0">
                <a:solidFill>
                  <a:srgbClr val="000000"/>
                </a:solidFill>
                <a:effectLst/>
                <a:latin typeface="Times New Roman" panose="02020603050405020304" pitchFamily="18" charset="0"/>
                <a:ea typeface="Times New Roman" panose="02020603050405020304" pitchFamily="18" charset="0"/>
              </a:rPr>
              <a:t>, G., &amp; </a:t>
            </a:r>
            <a:r>
              <a:rPr lang="en-IN" sz="1800" dirty="0" err="1">
                <a:solidFill>
                  <a:srgbClr val="000000"/>
                </a:solidFill>
                <a:effectLst/>
                <a:latin typeface="Times New Roman" panose="02020603050405020304" pitchFamily="18" charset="0"/>
                <a:ea typeface="Times New Roman" panose="02020603050405020304" pitchFamily="18" charset="0"/>
              </a:rPr>
              <a:t>Ballester</a:t>
            </a:r>
            <a:r>
              <a:rPr lang="en-IN" sz="1800" dirty="0">
                <a:solidFill>
                  <a:srgbClr val="000000"/>
                </a:solidFill>
                <a:effectLst/>
                <a:latin typeface="Times New Roman" panose="02020603050405020304" pitchFamily="18" charset="0"/>
                <a:ea typeface="Times New Roman" panose="02020603050405020304" pitchFamily="18" charset="0"/>
              </a:rPr>
              <a:t>, C. (2019). Multi-Person tracking by multi-scale detection in Basketball scenarios</a:t>
            </a:r>
            <a:endParaRPr lang="en-US" sz="1800"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[9] Paul Viola and Michael </a:t>
            </a:r>
            <a:r>
              <a:rPr lang="en-IN" sz="1800" dirty="0" err="1">
                <a:solidFill>
                  <a:srgbClr val="000000"/>
                </a:solidFill>
                <a:effectLst/>
                <a:latin typeface="Times New Roman" panose="02020603050405020304" pitchFamily="18" charset="0"/>
                <a:ea typeface="Times New Roman" panose="02020603050405020304" pitchFamily="18" charset="0"/>
              </a:rPr>
              <a:t>Jones,Rapid</a:t>
            </a:r>
            <a:r>
              <a:rPr lang="en-IN" sz="1800" dirty="0">
                <a:solidFill>
                  <a:srgbClr val="000000"/>
                </a:solidFill>
                <a:effectLst/>
                <a:latin typeface="Times New Roman" panose="02020603050405020304" pitchFamily="18" charset="0"/>
                <a:ea typeface="Times New Roman" panose="02020603050405020304" pitchFamily="18" charset="0"/>
              </a:rPr>
              <a:t> Object Detection using a Boosted Cascade of Simple Features.</a:t>
            </a:r>
            <a:endParaRPr lang="en-US" sz="1800"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[10] </a:t>
            </a:r>
            <a:r>
              <a:rPr lang="en-IN" sz="1800" dirty="0" err="1">
                <a:solidFill>
                  <a:srgbClr val="000000"/>
                </a:solidFill>
                <a:effectLst/>
                <a:latin typeface="Times New Roman" panose="02020603050405020304" pitchFamily="18" charset="0"/>
                <a:ea typeface="Times New Roman" panose="02020603050405020304" pitchFamily="18" charset="0"/>
              </a:rPr>
              <a:t>Oluwatoyin</a:t>
            </a:r>
            <a:r>
              <a:rPr lang="en-IN" sz="1800" dirty="0">
                <a:solidFill>
                  <a:srgbClr val="000000"/>
                </a:solidFill>
                <a:effectLst/>
                <a:latin typeface="Times New Roman" panose="02020603050405020304" pitchFamily="18" charset="0"/>
                <a:ea typeface="Times New Roman" panose="02020603050405020304" pitchFamily="18" charset="0"/>
              </a:rPr>
              <a:t> P. Popoola and  </a:t>
            </a:r>
            <a:r>
              <a:rPr lang="en-IN" sz="1800" dirty="0" err="1">
                <a:solidFill>
                  <a:srgbClr val="000000"/>
                </a:solidFill>
                <a:effectLst/>
                <a:latin typeface="Times New Roman" panose="02020603050405020304" pitchFamily="18" charset="0"/>
                <a:ea typeface="Times New Roman" panose="02020603050405020304" pitchFamily="18" charset="0"/>
              </a:rPr>
              <a:t>Kejun</a:t>
            </a:r>
            <a:r>
              <a:rPr lang="en-IN" sz="1800" dirty="0">
                <a:solidFill>
                  <a:srgbClr val="000000"/>
                </a:solidFill>
                <a:effectLst/>
                <a:latin typeface="Times New Roman" panose="02020603050405020304" pitchFamily="18" charset="0"/>
                <a:ea typeface="Times New Roman" panose="02020603050405020304" pitchFamily="18" charset="0"/>
              </a:rPr>
              <a:t> Wang Video-Based Abnormal Human </a:t>
            </a:r>
            <a:r>
              <a:rPr lang="en-IN" sz="1800" dirty="0" err="1">
                <a:solidFill>
                  <a:srgbClr val="000000"/>
                </a:solidFill>
                <a:effectLst/>
                <a:latin typeface="Times New Roman" panose="02020603050405020304" pitchFamily="18" charset="0"/>
                <a:ea typeface="Times New Roman" panose="02020603050405020304" pitchFamily="18" charset="0"/>
              </a:rPr>
              <a:t>Behavior</a:t>
            </a:r>
            <a:endParaRPr lang="en-US" sz="1800"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Recognition—A Review</a:t>
            </a:r>
            <a:endParaRPr lang="en-US" sz="1800" dirty="0">
              <a:effectLst/>
              <a:latin typeface="Calibri" panose="020F0502020204030204" pitchFamily="34" charset="0"/>
              <a:ea typeface="Calibri" panose="020F0502020204030204" pitchFamily="34"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sp>
        <p:nvSpPr>
          <p:cNvPr id="3" name="Content Placeholder 2"/>
          <p:cNvSpPr>
            <a:spLocks noGrp="1"/>
          </p:cNvSpPr>
          <p:nvPr>
            <p:ph idx="1"/>
          </p:nvPr>
        </p:nvSpPr>
        <p:spPr>
          <a:xfrm>
            <a:off x="838200" y="1604865"/>
            <a:ext cx="10515600" cy="4805363"/>
          </a:xfrm>
        </p:spPr>
        <p:txBody>
          <a:bodyPr>
            <a:normAutofit/>
          </a:bodyPr>
          <a:lstStyle/>
          <a:p>
            <a:pPr marL="0" indent="0" algn="just">
              <a:lnSpc>
                <a:spcPct val="150000"/>
              </a:lnSpc>
              <a:buNone/>
            </a:pPr>
            <a:r>
              <a:rPr lang="en-GB" sz="2200" dirty="0"/>
              <a:t>The Publication for chosen this project is </a:t>
            </a:r>
            <a:r>
              <a:rPr lang="en-GB" sz="2200" b="1" dirty="0"/>
              <a:t>“</a:t>
            </a:r>
            <a:r>
              <a:rPr lang="en-US" sz="2200" b="1" i="0" cap="all" dirty="0">
                <a:solidFill>
                  <a:srgbClr val="333333"/>
                </a:solidFill>
                <a:effectLst/>
              </a:rPr>
              <a:t>INTERNATIONAL JOURNAL OF CREATIVE RESEARCH THOUGHTS – IJCRT”.</a:t>
            </a:r>
          </a:p>
          <a:p>
            <a:pPr marL="0" indent="0" algn="just">
              <a:lnSpc>
                <a:spcPct val="150000"/>
              </a:lnSpc>
              <a:buNone/>
            </a:pPr>
            <a:r>
              <a:rPr lang="en-US" sz="2200" b="1" cap="all" dirty="0">
                <a:solidFill>
                  <a:srgbClr val="333333"/>
                </a:solidFill>
              </a:rPr>
              <a:t>	</a:t>
            </a:r>
            <a:r>
              <a:rPr lang="en-US" sz="2200" dirty="0"/>
              <a:t>A peer-reviewed, open-access publication with an impact factor of 7.97 is the International Journal of Creative Research Thoughts (IJCRT). It was founded in 2013 and releases academic open access journals every month. Because the IJCRT is multidisciplinary, it encompasses a broad spectrum of academic fields. </a:t>
            </a:r>
          </a:p>
          <a:p>
            <a:pPr marL="0" indent="0" algn="just">
              <a:lnSpc>
                <a:spcPct val="150000"/>
              </a:lnSpc>
              <a:buNone/>
            </a:pPr>
            <a:r>
              <a:rPr lang="en-US" sz="2200" dirty="0"/>
              <a:t>Publication link: https://ijcrt.org/viewfulltext.php?&amp;p_id=IJCRT2401210</a:t>
            </a:r>
          </a:p>
        </p:txBody>
      </p:sp>
    </p:spTree>
    <p:extLst>
      <p:ext uri="{BB962C8B-B14F-4D97-AF65-F5344CB8AC3E}">
        <p14:creationId xmlns:p14="http://schemas.microsoft.com/office/powerpoint/2010/main" val="625457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838200" y="1548882"/>
            <a:ext cx="10515600" cy="4628081"/>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Video surveillance has evolved significantly, originating from rudimentary closed-circuit systems in the mid-20th century to becoming a cornerstone of modern security. Early closed-circuit television (CCTV) systems were basic, associated with banks and government facilities. The transition from analog to digital in the late 20th century marked a pivotal moment, offering higher resolution, increased storage, and remote monitoring capabilities. Digital systems integrated facial recognition and motion detection, enhancing versatility.</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In the 21st century, HD and UHD cameras became standard, excelling in image clarity and low-light conditions. Artificial intelligence and machine learning introduced automated analysis, enabling real-time anomaly detection, face recognition, and object tracking. Video surveillance applications expanded from high-security environments to public safety, urban planning, transportation, retail, and residential security. It plays a pivotal role in crime prevention, investigation, and community protection in law enforcement and public safety. The continuous innovation in video surveillance technology reflects its crucial role in capturing and analyzing visual data for diverse applications.</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18" y="0"/>
            <a:ext cx="11167188" cy="1325563"/>
          </a:xfrm>
        </p:spPr>
        <p:txBody>
          <a:bodyPr/>
          <a:lstStyle/>
          <a:p>
            <a:r>
              <a:rPr lang="en-GB" b="1" dirty="0"/>
              <a:t>Literature Review</a:t>
            </a:r>
          </a:p>
        </p:txBody>
      </p:sp>
      <p:sp>
        <p:nvSpPr>
          <p:cNvPr id="3" name="Content Placeholder 2"/>
          <p:cNvSpPr>
            <a:spLocks noGrp="1"/>
          </p:cNvSpPr>
          <p:nvPr>
            <p:ph idx="1"/>
          </p:nvPr>
        </p:nvSpPr>
        <p:spPr>
          <a:xfrm>
            <a:off x="279918" y="1110343"/>
            <a:ext cx="11725469" cy="5075853"/>
          </a:xfrm>
        </p:spPr>
        <p:txBody>
          <a:bodyPr>
            <a:normAutofit lnSpcReduction="10000"/>
          </a:bodyPr>
          <a:lstStyle/>
          <a:p>
            <a:pPr marL="0" indent="0" algn="just">
              <a:buNone/>
            </a:pPr>
            <a:r>
              <a:rPr lang="en-US" sz="1800" dirty="0">
                <a:solidFill>
                  <a:srgbClr val="000000"/>
                </a:solidFill>
                <a:effectLst/>
                <a:latin typeface="Times New Roman" panose="02020603050405020304" pitchFamily="18" charset="0"/>
                <a:ea typeface="Times New Roman" panose="02020603050405020304" pitchFamily="18" charset="0"/>
              </a:rPr>
              <a:t>Reis, D., Kupec, J., Hong, J., &amp; </a:t>
            </a:r>
            <a:r>
              <a:rPr lang="en-US" sz="1800" dirty="0" err="1">
                <a:solidFill>
                  <a:srgbClr val="000000"/>
                </a:solidFill>
                <a:effectLst/>
                <a:latin typeface="Times New Roman" panose="02020603050405020304" pitchFamily="18" charset="0"/>
                <a:ea typeface="Times New Roman" panose="02020603050405020304" pitchFamily="18" charset="0"/>
              </a:rPr>
              <a:t>Daoudi</a:t>
            </a:r>
            <a:r>
              <a:rPr lang="en-US" sz="1800" dirty="0">
                <a:solidFill>
                  <a:srgbClr val="000000"/>
                </a:solidFill>
                <a:effectLst/>
                <a:latin typeface="Times New Roman" panose="02020603050405020304" pitchFamily="18" charset="0"/>
                <a:ea typeface="Times New Roman" panose="02020603050405020304" pitchFamily="18" charset="0"/>
              </a:rPr>
              <a:t>, A. (2023). "Real-Time Flying Object Detection with YOLOv8.” This paper addresses the crucial challenge of real-time flying object detection, emphasizing the increasing threat posed by drones in various scenarios, including security and surveillance. The authors introduce a generalized model for detecting flying objects and a refined model suitable for real-world implementation. Leveraging transfer learning and the YOLOv8 single-shot detector, the study encompasses a comprehensive analysis of the architecture and functionality of YOLOv8. With a focus on the challenges associated with flying objects, the paper explores variances in spatial sizes, aspect ratios, and inference speed. The proposed models exhibit promising results, with the refined model achieving an improved mean average precision (mAP50-95) of 0.835 at an impressive inference speed. The significance of visual detection in countering the stealth capabilities of drones is emphasized, urging the integration of reliable detection technology.</a:t>
            </a:r>
          </a:p>
          <a:p>
            <a:pPr marL="0" indent="0" algn="just">
              <a:buNone/>
            </a:pPr>
            <a:r>
              <a:rPr lang="en-US" sz="1800" dirty="0" err="1">
                <a:solidFill>
                  <a:srgbClr val="000000"/>
                </a:solidFill>
                <a:effectLst/>
                <a:latin typeface="Times New Roman" panose="02020603050405020304" pitchFamily="18" charset="0"/>
                <a:ea typeface="Times New Roman" panose="02020603050405020304" pitchFamily="18" charset="0"/>
              </a:rPr>
              <a:t>Arbués-Sangüesa</a:t>
            </a:r>
            <a:r>
              <a:rPr lang="en-US" sz="1800" dirty="0">
                <a:solidFill>
                  <a:srgbClr val="000000"/>
                </a:solidFill>
                <a:effectLst/>
                <a:latin typeface="Times New Roman" panose="02020603050405020304" pitchFamily="18" charset="0"/>
                <a:ea typeface="Times New Roman" panose="02020603050405020304" pitchFamily="18" charset="0"/>
              </a:rPr>
              <a:t>, A., </a:t>
            </a:r>
            <a:r>
              <a:rPr lang="en-US" sz="1800" dirty="0" err="1">
                <a:solidFill>
                  <a:srgbClr val="000000"/>
                </a:solidFill>
                <a:effectLst/>
                <a:latin typeface="Times New Roman" panose="02020603050405020304" pitchFamily="18" charset="0"/>
                <a:ea typeface="Times New Roman" panose="02020603050405020304" pitchFamily="18" charset="0"/>
              </a:rPr>
              <a:t>Haro</a:t>
            </a:r>
            <a:r>
              <a:rPr lang="en-US" sz="1800" dirty="0">
                <a:solidFill>
                  <a:srgbClr val="000000"/>
                </a:solidFill>
                <a:effectLst/>
                <a:latin typeface="Times New Roman" panose="02020603050405020304" pitchFamily="18" charset="0"/>
                <a:ea typeface="Times New Roman" panose="02020603050405020304" pitchFamily="18" charset="0"/>
              </a:rPr>
              <a:t>, G., &amp; </a:t>
            </a:r>
            <a:r>
              <a:rPr lang="en-US" sz="1800" dirty="0" err="1">
                <a:solidFill>
                  <a:srgbClr val="000000"/>
                </a:solidFill>
                <a:effectLst/>
                <a:latin typeface="Times New Roman" panose="02020603050405020304" pitchFamily="18" charset="0"/>
                <a:ea typeface="Times New Roman" panose="02020603050405020304" pitchFamily="18" charset="0"/>
              </a:rPr>
              <a:t>Ballester</a:t>
            </a:r>
            <a:r>
              <a:rPr lang="en-US" sz="1800" dirty="0">
                <a:solidFill>
                  <a:srgbClr val="000000"/>
                </a:solidFill>
                <a:effectLst/>
                <a:latin typeface="Times New Roman" panose="02020603050405020304" pitchFamily="18" charset="0"/>
                <a:ea typeface="Times New Roman" panose="02020603050405020304" pitchFamily="18" charset="0"/>
              </a:rPr>
              <a:t>, C. (2019). Multi-Person tracking by multi-scale detection in Basketball scenarios. The objective is to present a machine learning approach for visual object detection that is fast and accurate. The approach is demonstrated on the task of face detection. A new image representation that allows for very fast feature evaluation. The features are like </a:t>
            </a:r>
            <a:r>
              <a:rPr lang="en-US" sz="1800" dirty="0" err="1">
                <a:solidFill>
                  <a:srgbClr val="000000"/>
                </a:solidFill>
                <a:effectLst/>
                <a:latin typeface="Times New Roman" panose="02020603050405020304" pitchFamily="18" charset="0"/>
                <a:ea typeface="Times New Roman" panose="02020603050405020304" pitchFamily="18" charset="0"/>
              </a:rPr>
              <a:t>Haar</a:t>
            </a:r>
            <a:r>
              <a:rPr lang="en-US" sz="1800" dirty="0">
                <a:solidFill>
                  <a:srgbClr val="000000"/>
                </a:solidFill>
                <a:effectLst/>
                <a:latin typeface="Times New Roman" panose="02020603050405020304" pitchFamily="18" charset="0"/>
                <a:ea typeface="Times New Roman" panose="02020603050405020304" pitchFamily="18" charset="0"/>
              </a:rPr>
              <a:t> basis functions and can be computed at any scale or location in constant time. AdaBoost is a learning algorithm that selects a small number of critical features from a large set and yields efficient classifiers. The features are chosen by minimizing a weighted error function. Cascade of Classifiers is defined as method for combining increasingly more complex classifiers in a cascade structure that discards non-face regions quickly while spending more computation on promising regions4. The cascade provides statistical guarantees that discarded regions are unlikely to contain faces. Results of the face detection system achieves high detection rates and low false positive rates on a difficult dataset. It can process images extremely rapidly (15 frames per second) without using any auxiliary information. It is also robust to various conditions such as illumination, scale, pose, and camera variation.</a:t>
            </a:r>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p:txBody>
          <a:bodyPr/>
          <a:lstStyle/>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The research gaps in the current methods:</a:t>
            </a: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Scalability and Computational Complexity</a:t>
            </a:r>
          </a:p>
          <a:p>
            <a:pPr marL="0" indent="0">
              <a:buNone/>
            </a:pPr>
            <a:r>
              <a:rPr lang="en-US" sz="1800" dirty="0">
                <a:effectLst/>
                <a:latin typeface="Times New Roman" panose="02020603050405020304" pitchFamily="18" charset="0"/>
                <a:ea typeface="Times New Roman" panose="02020603050405020304" pitchFamily="18" charset="0"/>
              </a:rPr>
              <a:t>Dependency on Exemplar-Based Learning</a:t>
            </a:r>
          </a:p>
          <a:p>
            <a:pPr marL="0" indent="0">
              <a:buNone/>
            </a:pPr>
            <a:r>
              <a:rPr lang="en-US" sz="1800" dirty="0">
                <a:effectLst/>
                <a:latin typeface="Times New Roman" panose="02020603050405020304" pitchFamily="18" charset="0"/>
                <a:ea typeface="Times New Roman" panose="02020603050405020304" pitchFamily="18" charset="0"/>
              </a:rPr>
              <a:t>Generalizability Across Diverse Surveillance Scenarios</a:t>
            </a:r>
          </a:p>
          <a:p>
            <a:pPr marL="0" indent="0">
              <a:buNone/>
            </a:pPr>
            <a:r>
              <a:rPr lang="en-US" sz="1800" dirty="0">
                <a:effectLst/>
                <a:latin typeface="Times New Roman" panose="02020603050405020304" pitchFamily="18" charset="0"/>
                <a:ea typeface="Times New Roman" panose="02020603050405020304" pitchFamily="18" charset="0"/>
              </a:rPr>
              <a:t>Real-Time Data Processing</a:t>
            </a:r>
          </a:p>
          <a:p>
            <a:pPr marL="0" indent="0">
              <a:buNone/>
            </a:pPr>
            <a:r>
              <a:rPr lang="en-US" sz="1800" dirty="0">
                <a:effectLst/>
                <a:latin typeface="Times New Roman" panose="02020603050405020304" pitchFamily="18" charset="0"/>
                <a:ea typeface="Times New Roman" panose="02020603050405020304" pitchFamily="18" charset="0"/>
              </a:rPr>
              <a:t>Environmental Factors</a:t>
            </a:r>
          </a:p>
          <a:p>
            <a:pPr marL="0" indent="0">
              <a:buNone/>
            </a:pPr>
            <a:r>
              <a:rPr lang="en-US" sz="1800" dirty="0">
                <a:effectLst/>
                <a:latin typeface="Times New Roman" panose="02020603050405020304" pitchFamily="18" charset="0"/>
                <a:ea typeface="Times New Roman" panose="02020603050405020304" pitchFamily="18" charset="0"/>
              </a:rPr>
              <a:t>Multi-Camera Capabilities</a:t>
            </a:r>
            <a:endParaRPr lang="en-GB" dirty="0"/>
          </a:p>
        </p:txBody>
      </p:sp>
    </p:spTree>
    <p:extLst>
      <p:ext uri="{BB962C8B-B14F-4D97-AF65-F5344CB8AC3E}">
        <p14:creationId xmlns:p14="http://schemas.microsoft.com/office/powerpoint/2010/main" val="2547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575" y="-125007"/>
            <a:ext cx="10515600" cy="1325563"/>
          </a:xfrm>
        </p:spPr>
        <p:txBody>
          <a:bodyPr/>
          <a:lstStyle/>
          <a:p>
            <a:r>
              <a:rPr lang="en-GB" b="1" dirty="0"/>
              <a:t>Proposed Methodology</a:t>
            </a:r>
          </a:p>
        </p:txBody>
      </p:sp>
      <p:sp>
        <p:nvSpPr>
          <p:cNvPr id="3" name="Content Placeholder 2"/>
          <p:cNvSpPr>
            <a:spLocks noGrp="1"/>
          </p:cNvSpPr>
          <p:nvPr>
            <p:ph idx="1"/>
          </p:nvPr>
        </p:nvSpPr>
        <p:spPr>
          <a:xfrm>
            <a:off x="167951" y="1119674"/>
            <a:ext cx="11176518" cy="5318547"/>
          </a:xfrm>
        </p:spPr>
        <p:txBody>
          <a:bodyPr>
            <a:normAutofit/>
          </a:bodyPr>
          <a:lstStyle/>
          <a:p>
            <a:pPr marL="0" indent="0" algn="just">
              <a:lnSpc>
                <a:spcPct val="150000"/>
              </a:lnSpc>
              <a:buNone/>
            </a:pPr>
            <a:r>
              <a:rPr lang="en-US" sz="1800" dirty="0"/>
              <a:t>	It was found that computer vision is a data heavy and computationally expensive process that requires a powerful system and high quality as well extensive dataset. Hence models were trained in the server side so that the user can focus on other parts of their project. The application of edge computing where the use of training data locally on the device itself has become popular. To facilitate this process, there have been improvements made in computer vision and machine learning algorithms. One such example is YOLOv8 whose highlighting features are transferring learning, improved loss function and improved speed for data crunching of large datasets.</a:t>
            </a:r>
          </a:p>
          <a:p>
            <a:pPr marL="0" indent="0" algn="just">
              <a:lnSpc>
                <a:spcPct val="150000"/>
              </a:lnSpc>
              <a:buNone/>
            </a:pPr>
            <a:r>
              <a:rPr lang="en-US" sz="1800" dirty="0"/>
              <a:t>	YOLOv8 is a state-of-the-art object detection algorithm that uses a single convolutional neural network to predict bounding boxes and class probabilities for multiple objects in an image. YOLOv8 is faster and more accurate than previous versions of YOLO, and it also supports other tasks such as segmentation, classification, and pose estimation. </a:t>
            </a:r>
          </a:p>
          <a:p>
            <a:pPr marL="0" indent="0" algn="just">
              <a:lnSpc>
                <a:spcPct val="150000"/>
              </a:lnSpc>
              <a:buNone/>
            </a:pPr>
            <a:endParaRPr lang="en-GB" sz="1800"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p:txBody>
          <a:bodyPr>
            <a:normAutofit fontScale="70000" lnSpcReduction="20000"/>
          </a:bodyPr>
          <a:lstStyle/>
          <a:p>
            <a:pPr marL="0" indent="0">
              <a:buNone/>
            </a:pPr>
            <a:r>
              <a:rPr lang="en-US" sz="2800" b="1" dirty="0">
                <a:latin typeface="Times New Roman" panose="02020603050405020304" pitchFamily="18" charset="0"/>
                <a:cs typeface="Times New Roman" panose="02020603050405020304" pitchFamily="18" charset="0"/>
              </a:rPr>
              <a:t>1. Enhanced Face Detection:</a:t>
            </a:r>
            <a:r>
              <a:rPr lang="en-US" sz="2800" dirty="0">
                <a:latin typeface="Times New Roman" panose="02020603050405020304" pitchFamily="18" charset="0"/>
                <a:cs typeface="Times New Roman" panose="02020603050405020304" pitchFamily="18" charset="0"/>
              </a:rPr>
              <a:t> Develop a highly accurate face detection algorithm that can efficiently identify and locate faces in real-time, regardless of variations in lighting conditions, angles, and facial expressions. </a:t>
            </a:r>
          </a:p>
          <a:p>
            <a:pPr marL="0" indent="0">
              <a:buNone/>
            </a:pPr>
            <a:r>
              <a:rPr lang="en-US" sz="3200" b="1" dirty="0">
                <a:latin typeface="Times New Roman" panose="02020603050405020304" pitchFamily="18" charset="0"/>
                <a:cs typeface="Times New Roman" panose="02020603050405020304" pitchFamily="18" charset="0"/>
              </a:rPr>
              <a:t>2. Robust Face Recognition: </a:t>
            </a:r>
            <a:r>
              <a:rPr lang="en-US" sz="2800" dirty="0">
                <a:latin typeface="Times New Roman" panose="02020603050405020304" pitchFamily="18" charset="0"/>
                <a:cs typeface="Times New Roman" panose="02020603050405020304" pitchFamily="18" charset="0"/>
              </a:rPr>
              <a:t>Create a robust face recognition system that can match detected faces to a pre-defined database of individuals, allowing for the positive identification of persons of interest and generating alerts as necessary.</a:t>
            </a:r>
          </a:p>
          <a:p>
            <a:pPr marL="0" indent="0">
              <a:buNone/>
            </a:pPr>
            <a:r>
              <a:rPr lang="en-US" sz="3200" b="1" dirty="0">
                <a:latin typeface="Times New Roman" panose="02020603050405020304" pitchFamily="18" charset="0"/>
                <a:cs typeface="Times New Roman" panose="02020603050405020304" pitchFamily="18" charset="0"/>
              </a:rPr>
              <a:t> 3. Multi-Camera Integration: </a:t>
            </a:r>
            <a:r>
              <a:rPr lang="en-US" sz="2800" dirty="0">
                <a:latin typeface="Times New Roman" panose="02020603050405020304" pitchFamily="18" charset="0"/>
                <a:cs typeface="Times New Roman" panose="02020603050405020304" pitchFamily="18" charset="0"/>
              </a:rPr>
              <a:t>Implement the capability to seamlessly integrate with multiple cameras across a surveillance network, enabling simultaneous monitoring and tracking of individuals across different camera views. </a:t>
            </a:r>
          </a:p>
          <a:p>
            <a:pPr marL="0" indent="0">
              <a:buNone/>
            </a:pPr>
            <a:r>
              <a:rPr lang="en-US" sz="3200" b="1" dirty="0">
                <a:latin typeface="Times New Roman" panose="02020603050405020304" pitchFamily="18" charset="0"/>
                <a:cs typeface="Times New Roman" panose="02020603050405020304" pitchFamily="18" charset="0"/>
              </a:rPr>
              <a:t>4. Real-Time Tracking: </a:t>
            </a:r>
            <a:r>
              <a:rPr lang="en-US" sz="2800" dirty="0">
                <a:latin typeface="Times New Roman" panose="02020603050405020304" pitchFamily="18" charset="0"/>
                <a:cs typeface="Times New Roman" panose="02020603050405020304" pitchFamily="18" charset="0"/>
              </a:rPr>
              <a:t>Develop an intelligent tracking system that can monitor and track recognized faces as they move within the camera network, providing real-time information on their whereabouts and activities. </a:t>
            </a:r>
          </a:p>
          <a:p>
            <a:pPr marL="0" indent="0">
              <a:buNone/>
            </a:pPr>
            <a:r>
              <a:rPr lang="en-US" sz="3200" b="1" dirty="0">
                <a:latin typeface="Times New Roman" panose="02020603050405020304" pitchFamily="18" charset="0"/>
                <a:cs typeface="Times New Roman" panose="02020603050405020304" pitchFamily="18" charset="0"/>
              </a:rPr>
              <a:t>5. Alert and Reporting System: </a:t>
            </a:r>
            <a:r>
              <a:rPr lang="en-US" sz="2800" dirty="0">
                <a:latin typeface="Times New Roman" panose="02020603050405020304" pitchFamily="18" charset="0"/>
                <a:cs typeface="Times New Roman" panose="02020603050405020304" pitchFamily="18" charset="0"/>
              </a:rPr>
              <a:t>Design a comprehensive alert and reporting system that can automatically generate alerts for suspicious activities, unauthorized access, or individuals on watchlists, and provide detailed reports for post-incident analysis and evidence gathering. </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670" y="-148671"/>
            <a:ext cx="10515600" cy="1325563"/>
          </a:xfrm>
        </p:spPr>
        <p:txBody>
          <a:bodyPr/>
          <a:lstStyle/>
          <a:p>
            <a:r>
              <a:rPr lang="en-US" b="1" dirty="0"/>
              <a:t>System Design &amp; Implementation</a:t>
            </a:r>
            <a:endParaRPr lang="en-GB" b="1" dirty="0"/>
          </a:p>
        </p:txBody>
      </p:sp>
      <p:sp>
        <p:nvSpPr>
          <p:cNvPr id="3" name="Content Placeholder 2"/>
          <p:cNvSpPr>
            <a:spLocks noGrp="1"/>
          </p:cNvSpPr>
          <p:nvPr>
            <p:ph idx="1"/>
          </p:nvPr>
        </p:nvSpPr>
        <p:spPr/>
        <p:txBody>
          <a:bodyPr/>
          <a:lstStyle/>
          <a:p>
            <a:endParaRPr lang="en-GB"/>
          </a:p>
        </p:txBody>
      </p:sp>
      <p:grpSp>
        <p:nvGrpSpPr>
          <p:cNvPr id="4" name="Group 3">
            <a:extLst>
              <a:ext uri="{FF2B5EF4-FFF2-40B4-BE49-F238E27FC236}">
                <a16:creationId xmlns:a16="http://schemas.microsoft.com/office/drawing/2014/main" id="{1B8002A6-39D8-3B68-A8A0-BE76A367CAD2}"/>
              </a:ext>
            </a:extLst>
          </p:cNvPr>
          <p:cNvGrpSpPr/>
          <p:nvPr/>
        </p:nvGrpSpPr>
        <p:grpSpPr>
          <a:xfrm>
            <a:off x="465019" y="934270"/>
            <a:ext cx="11261961" cy="4993945"/>
            <a:chOff x="310393" y="1317072"/>
            <a:chExt cx="11571214" cy="5076134"/>
          </a:xfrm>
        </p:grpSpPr>
        <p:sp>
          <p:nvSpPr>
            <p:cNvPr id="5" name="Rectangle 4">
              <a:extLst>
                <a:ext uri="{FF2B5EF4-FFF2-40B4-BE49-F238E27FC236}">
                  <a16:creationId xmlns:a16="http://schemas.microsoft.com/office/drawing/2014/main" id="{CFD2D792-E53B-DD93-A721-048EAAA50C91}"/>
                </a:ext>
              </a:extLst>
            </p:cNvPr>
            <p:cNvSpPr/>
            <p:nvPr/>
          </p:nvSpPr>
          <p:spPr>
            <a:xfrm>
              <a:off x="7513739" y="2088859"/>
              <a:ext cx="4367868" cy="10234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1"/>
                  </a:solidFill>
                </a:rPr>
                <a:t>Apply machine learning and deep learning techniques for face detection</a:t>
              </a:r>
              <a:endParaRPr lang="en-IN" dirty="0">
                <a:solidFill>
                  <a:schemeClr val="tx1"/>
                </a:solidFill>
              </a:endParaRPr>
            </a:p>
          </p:txBody>
        </p:sp>
        <p:sp>
          <p:nvSpPr>
            <p:cNvPr id="6" name="Rectangle 5">
              <a:extLst>
                <a:ext uri="{FF2B5EF4-FFF2-40B4-BE49-F238E27FC236}">
                  <a16:creationId xmlns:a16="http://schemas.microsoft.com/office/drawing/2014/main" id="{FCCCA79D-0038-D904-C76F-AA1F1E90A619}"/>
                </a:ext>
              </a:extLst>
            </p:cNvPr>
            <p:cNvSpPr/>
            <p:nvPr/>
          </p:nvSpPr>
          <p:spPr>
            <a:xfrm>
              <a:off x="7682917" y="5152239"/>
              <a:ext cx="4198690" cy="10234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1"/>
                  </a:solidFill>
                </a:rPr>
                <a:t>Apply machine learning and deep learning techniques for face recognition</a:t>
              </a:r>
              <a:endParaRPr lang="en-IN" dirty="0">
                <a:solidFill>
                  <a:schemeClr val="tx1"/>
                </a:solidFill>
              </a:endParaRPr>
            </a:p>
          </p:txBody>
        </p:sp>
        <p:sp>
          <p:nvSpPr>
            <p:cNvPr id="7" name="Rectangle 6">
              <a:extLst>
                <a:ext uri="{FF2B5EF4-FFF2-40B4-BE49-F238E27FC236}">
                  <a16:creationId xmlns:a16="http://schemas.microsoft.com/office/drawing/2014/main" id="{CAA4F749-5F39-2FB3-A844-A506E0A83F00}"/>
                </a:ext>
              </a:extLst>
            </p:cNvPr>
            <p:cNvSpPr/>
            <p:nvPr/>
          </p:nvSpPr>
          <p:spPr>
            <a:xfrm>
              <a:off x="310393" y="2264329"/>
              <a:ext cx="3768055" cy="116467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1"/>
                  </a:solidFill>
                </a:rPr>
                <a:t>Use the current data and refine the model until satisfactory result is achieved.</a:t>
              </a:r>
              <a:endParaRPr lang="en-IN" dirty="0">
                <a:solidFill>
                  <a:schemeClr val="tx1"/>
                </a:solidFill>
              </a:endParaRPr>
            </a:p>
          </p:txBody>
        </p:sp>
        <p:grpSp>
          <p:nvGrpSpPr>
            <p:cNvPr id="8" name="Group 7">
              <a:extLst>
                <a:ext uri="{FF2B5EF4-FFF2-40B4-BE49-F238E27FC236}">
                  <a16:creationId xmlns:a16="http://schemas.microsoft.com/office/drawing/2014/main" id="{207ACF0D-1CC1-C661-C03E-39FAE1F531F1}"/>
                </a:ext>
              </a:extLst>
            </p:cNvPr>
            <p:cNvGrpSpPr/>
            <p:nvPr/>
          </p:nvGrpSpPr>
          <p:grpSpPr>
            <a:xfrm>
              <a:off x="981512" y="1317072"/>
              <a:ext cx="8800750" cy="5076134"/>
              <a:chOff x="981512" y="1317072"/>
              <a:chExt cx="8800750" cy="5076134"/>
            </a:xfrm>
          </p:grpSpPr>
          <p:sp>
            <p:nvSpPr>
              <p:cNvPr id="9" name="Rectangle 8">
                <a:extLst>
                  <a:ext uri="{FF2B5EF4-FFF2-40B4-BE49-F238E27FC236}">
                    <a16:creationId xmlns:a16="http://schemas.microsoft.com/office/drawing/2014/main" id="{60FEF797-58CC-4F95-E9A6-5A97CFD24FAF}"/>
                  </a:ext>
                </a:extLst>
              </p:cNvPr>
              <p:cNvSpPr/>
              <p:nvPr/>
            </p:nvSpPr>
            <p:spPr>
              <a:xfrm>
                <a:off x="981512" y="1317072"/>
                <a:ext cx="2340528" cy="77178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1"/>
                    </a:solidFill>
                  </a:rPr>
                  <a:t>Start State:</a:t>
                </a:r>
              </a:p>
              <a:p>
                <a:pPr algn="ctr"/>
                <a:r>
                  <a:rPr lang="en-US" dirty="0">
                    <a:solidFill>
                      <a:schemeClr val="tx1"/>
                    </a:solidFill>
                  </a:rPr>
                  <a:t>Create/Update dataset</a:t>
                </a:r>
                <a:endParaRPr lang="en-IN" dirty="0">
                  <a:solidFill>
                    <a:schemeClr val="tx1"/>
                  </a:solidFill>
                </a:endParaRPr>
              </a:p>
            </p:txBody>
          </p:sp>
          <p:sp>
            <p:nvSpPr>
              <p:cNvPr id="10" name="Rectangle 9">
                <a:extLst>
                  <a:ext uri="{FF2B5EF4-FFF2-40B4-BE49-F238E27FC236}">
                    <a16:creationId xmlns:a16="http://schemas.microsoft.com/office/drawing/2014/main" id="{74294860-F87B-7733-896C-59451A0C3CA7}"/>
                  </a:ext>
                </a:extLst>
              </p:cNvPr>
              <p:cNvSpPr/>
              <p:nvPr/>
            </p:nvSpPr>
            <p:spPr>
              <a:xfrm>
                <a:off x="4112004" y="1317072"/>
                <a:ext cx="2817302" cy="77178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1"/>
                    </a:solidFill>
                  </a:rPr>
                  <a:t>Train the model on the dataset</a:t>
                </a:r>
                <a:endParaRPr lang="en-IN" dirty="0">
                  <a:solidFill>
                    <a:schemeClr val="tx1"/>
                  </a:solidFill>
                </a:endParaRPr>
              </a:p>
            </p:txBody>
          </p:sp>
          <p:sp>
            <p:nvSpPr>
              <p:cNvPr id="11" name="Rectangle 10">
                <a:extLst>
                  <a:ext uri="{FF2B5EF4-FFF2-40B4-BE49-F238E27FC236}">
                    <a16:creationId xmlns:a16="http://schemas.microsoft.com/office/drawing/2014/main" id="{B262AA1B-7B87-1308-D18E-B8CF0B09FA84}"/>
                  </a:ext>
                </a:extLst>
              </p:cNvPr>
              <p:cNvSpPr/>
              <p:nvPr/>
            </p:nvSpPr>
            <p:spPr>
              <a:xfrm>
                <a:off x="3161252" y="5043532"/>
                <a:ext cx="3768054" cy="10234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1"/>
                    </a:solidFill>
                  </a:rPr>
                  <a:t>Continuously track the person and generate real time data</a:t>
                </a:r>
                <a:endParaRPr lang="en-IN" dirty="0">
                  <a:solidFill>
                    <a:schemeClr val="tx1"/>
                  </a:solidFill>
                </a:endParaRPr>
              </a:p>
            </p:txBody>
          </p:sp>
          <p:sp>
            <p:nvSpPr>
              <p:cNvPr id="12" name="Rectangle 11">
                <a:extLst>
                  <a:ext uri="{FF2B5EF4-FFF2-40B4-BE49-F238E27FC236}">
                    <a16:creationId xmlns:a16="http://schemas.microsoft.com/office/drawing/2014/main" id="{2041B897-AED4-99CD-A239-25B68408A0A8}"/>
                  </a:ext>
                </a:extLst>
              </p:cNvPr>
              <p:cNvSpPr/>
              <p:nvPr/>
            </p:nvSpPr>
            <p:spPr>
              <a:xfrm>
                <a:off x="3624743" y="3541553"/>
                <a:ext cx="3581400" cy="131881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1"/>
                    </a:solidFill>
                  </a:rPr>
                  <a:t>End State:</a:t>
                </a:r>
              </a:p>
              <a:p>
                <a:pPr algn="ctr"/>
                <a:r>
                  <a:rPr lang="en-US" dirty="0">
                    <a:solidFill>
                      <a:schemeClr val="tx1"/>
                    </a:solidFill>
                  </a:rPr>
                  <a:t>Apply Evaluation methods and check for accuracy and other pertinent factors</a:t>
                </a:r>
              </a:p>
              <a:p>
                <a:pPr algn="ctr"/>
                <a:endParaRPr lang="en-IN" dirty="0">
                  <a:solidFill>
                    <a:schemeClr val="tx1"/>
                  </a:solidFill>
                </a:endParaRPr>
              </a:p>
            </p:txBody>
          </p:sp>
          <p:cxnSp>
            <p:nvCxnSpPr>
              <p:cNvPr id="13" name="Straight Arrow Connector 12">
                <a:extLst>
                  <a:ext uri="{FF2B5EF4-FFF2-40B4-BE49-F238E27FC236}">
                    <a16:creationId xmlns:a16="http://schemas.microsoft.com/office/drawing/2014/main" id="{861042C3-8688-B3E9-BCBE-65B92F4C76AC}"/>
                  </a:ext>
                  <a:ext uri="{C183D7F6-B498-43B3-948B-1728B52AA6E4}">
                    <adec:decorative xmlns:adec="http://schemas.microsoft.com/office/drawing/2017/decorative" val="1"/>
                  </a:ext>
                </a:extLst>
              </p:cNvPr>
              <p:cNvCxnSpPr>
                <a:stCxn id="9" idx="3"/>
                <a:endCxn id="10" idx="1"/>
              </p:cNvCxnSpPr>
              <p:nvPr/>
            </p:nvCxnSpPr>
            <p:spPr>
              <a:xfrm>
                <a:off x="3322040" y="1702966"/>
                <a:ext cx="789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3E057A1-0ADE-5DAF-9293-872E3068E551}"/>
                  </a:ext>
                  <a:ext uri="{C183D7F6-B498-43B3-948B-1728B52AA6E4}">
                    <adec:decorative xmlns:adec="http://schemas.microsoft.com/office/drawing/2017/decorative" val="1"/>
                  </a:ext>
                </a:extLst>
              </p:cNvPr>
              <p:cNvCxnSpPr>
                <a:stCxn id="10" idx="3"/>
                <a:endCxn id="5" idx="1"/>
              </p:cNvCxnSpPr>
              <p:nvPr/>
            </p:nvCxnSpPr>
            <p:spPr>
              <a:xfrm>
                <a:off x="6929306" y="1702966"/>
                <a:ext cx="584433" cy="897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899EA77-947D-B2B6-A553-B1704409DAD3}"/>
                  </a:ext>
                  <a:ext uri="{C183D7F6-B498-43B3-948B-1728B52AA6E4}">
                    <adec:decorative xmlns:adec="http://schemas.microsoft.com/office/drawing/2017/decorative" val="1"/>
                  </a:ext>
                </a:extLst>
              </p:cNvPr>
              <p:cNvCxnSpPr>
                <a:stCxn id="5" idx="2"/>
                <a:endCxn id="6" idx="0"/>
              </p:cNvCxnSpPr>
              <p:nvPr/>
            </p:nvCxnSpPr>
            <p:spPr>
              <a:xfrm>
                <a:off x="9697673" y="3112315"/>
                <a:ext cx="84589" cy="203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7C8EB50-558B-9C9C-C5DA-0FA641C7ED6F}"/>
                  </a:ext>
                  <a:ext uri="{C183D7F6-B498-43B3-948B-1728B52AA6E4}">
                    <adec:decorative xmlns:adec="http://schemas.microsoft.com/office/drawing/2017/decorative" val="1"/>
                  </a:ext>
                </a:extLst>
              </p:cNvPr>
              <p:cNvCxnSpPr>
                <a:cxnSpLocks/>
                <a:stCxn id="6" idx="1"/>
                <a:endCxn id="11" idx="3"/>
              </p:cNvCxnSpPr>
              <p:nvPr/>
            </p:nvCxnSpPr>
            <p:spPr>
              <a:xfrm flipH="1" flipV="1">
                <a:off x="6929306" y="5555260"/>
                <a:ext cx="753611" cy="108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522278E-4F0D-4D4F-129E-E765D41F3847}"/>
                  </a:ext>
                  <a:ext uri="{C183D7F6-B498-43B3-948B-1728B52AA6E4}">
                    <adec:decorative xmlns:adec="http://schemas.microsoft.com/office/drawing/2017/decorative" val="1"/>
                  </a:ext>
                </a:extLst>
              </p:cNvPr>
              <p:cNvCxnSpPr>
                <a:cxnSpLocks/>
                <a:stCxn id="11" idx="0"/>
                <a:endCxn id="12" idx="2"/>
              </p:cNvCxnSpPr>
              <p:nvPr/>
            </p:nvCxnSpPr>
            <p:spPr>
              <a:xfrm flipV="1">
                <a:off x="5045279" y="4860372"/>
                <a:ext cx="370164" cy="183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FD70A0A-F354-6A2C-2EA0-CD293B10EB26}"/>
                  </a:ext>
                  <a:ext uri="{C183D7F6-B498-43B3-948B-1728B52AA6E4}">
                    <adec:decorative xmlns:adec="http://schemas.microsoft.com/office/drawing/2017/decorative" val="1"/>
                  </a:ext>
                </a:extLst>
              </p:cNvPr>
              <p:cNvCxnSpPr>
                <a:cxnSpLocks/>
                <a:stCxn id="12" idx="0"/>
                <a:endCxn id="7" idx="3"/>
              </p:cNvCxnSpPr>
              <p:nvPr/>
            </p:nvCxnSpPr>
            <p:spPr>
              <a:xfrm flipH="1" flipV="1">
                <a:off x="4078448" y="2846665"/>
                <a:ext cx="1336995" cy="694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92929A4-0860-8CAC-E121-2EE500004157}"/>
                  </a:ext>
                  <a:ext uri="{C183D7F6-B498-43B3-948B-1728B52AA6E4}">
                    <adec:decorative xmlns:adec="http://schemas.microsoft.com/office/drawing/2017/decorative" val="1"/>
                  </a:ext>
                </a:extLst>
              </p:cNvPr>
              <p:cNvCxnSpPr>
                <a:cxnSpLocks/>
                <a:stCxn id="7" idx="0"/>
                <a:endCxn id="9" idx="2"/>
              </p:cNvCxnSpPr>
              <p:nvPr/>
            </p:nvCxnSpPr>
            <p:spPr>
              <a:xfrm flipH="1" flipV="1">
                <a:off x="2151776" y="2088859"/>
                <a:ext cx="42645" cy="175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2CDA2DA-5B48-9BA0-A438-4C862EC8731D}"/>
                  </a:ext>
                </a:extLst>
              </p:cNvPr>
              <p:cNvSpPr txBox="1"/>
              <p:nvPr/>
            </p:nvSpPr>
            <p:spPr>
              <a:xfrm>
                <a:off x="5870168" y="6111648"/>
                <a:ext cx="3912093" cy="28155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a:cs typeface="Times New Roman"/>
                  </a:rPr>
                  <a:t>Fig 1. Architecture of the System</a:t>
                </a:r>
              </a:p>
            </p:txBody>
          </p:sp>
        </p:grpSp>
      </p:gr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DD46-D627-E534-FD57-9AE66040A312}"/>
              </a:ext>
            </a:extLst>
          </p:cNvPr>
          <p:cNvSpPr>
            <a:spLocks noGrp="1"/>
          </p:cNvSpPr>
          <p:nvPr>
            <p:ph type="title"/>
          </p:nvPr>
        </p:nvSpPr>
        <p:spPr>
          <a:xfrm>
            <a:off x="0" y="-194711"/>
            <a:ext cx="10515600" cy="1325563"/>
          </a:xfrm>
        </p:spPr>
        <p:txBody>
          <a:bodyPr/>
          <a:lstStyle/>
          <a:p>
            <a:r>
              <a:rPr lang="en-US" b="1" dirty="0"/>
              <a:t>System Design &amp; Implementation</a:t>
            </a:r>
            <a:endParaRPr lang="en-US" dirty="0"/>
          </a:p>
        </p:txBody>
      </p:sp>
      <p:sp>
        <p:nvSpPr>
          <p:cNvPr id="3" name="Content Placeholder 2">
            <a:extLst>
              <a:ext uri="{FF2B5EF4-FFF2-40B4-BE49-F238E27FC236}">
                <a16:creationId xmlns:a16="http://schemas.microsoft.com/office/drawing/2014/main" id="{B895D7D6-62F2-3B26-4246-93FEE236A225}"/>
              </a:ext>
            </a:extLst>
          </p:cNvPr>
          <p:cNvSpPr>
            <a:spLocks noGrp="1"/>
          </p:cNvSpPr>
          <p:nvPr>
            <p:ph idx="1"/>
          </p:nvPr>
        </p:nvSpPr>
        <p:spPr>
          <a:xfrm>
            <a:off x="0" y="737118"/>
            <a:ext cx="12192000" cy="5150497"/>
          </a:xfrm>
        </p:spPr>
        <p:txBody>
          <a:bodyPr>
            <a:noAutofit/>
          </a:bodyPr>
          <a:lstStyle/>
          <a:p>
            <a:pPr marL="0" marR="0" indent="0">
              <a:lnSpc>
                <a:spcPct val="15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Implementation is the stage in a project where the ideas and plans are turned into reality. It’s the phase, where all the tasks and activities outlined in the project plan are carried out. This phase also includes monitoring the project’s progress to ensure it stays on track and any issues are addressed promptly. The success of the project largely depends on how well this phase is executed. It’s the bridge between the planning and the final outcome, and it’s where the project manager takes control, guiding the team towards the project goals.</a:t>
            </a:r>
          </a:p>
          <a:p>
            <a:pPr marL="0" marR="0" indent="0">
              <a:lnSpc>
                <a:spcPct val="100000"/>
              </a:lnSpc>
              <a:spcBef>
                <a:spcPts val="1200"/>
              </a:spcBef>
              <a:spcAft>
                <a:spcPts val="12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implementation is the stage in the software development process where the software is coded, tested, and deployed. Some of the tasks involved in this phase are:</a:t>
            </a:r>
          </a:p>
          <a:p>
            <a:pPr marL="342900" marR="0" lvl="0" indent="-342900" algn="just">
              <a:lnSpc>
                <a:spcPct val="150000"/>
              </a:lnSpc>
              <a:spcBef>
                <a:spcPts val="1200"/>
              </a:spcBef>
              <a:spcAft>
                <a:spcPts val="0"/>
              </a:spcAft>
              <a:buFont typeface="+mj-lt"/>
              <a:buAutoNum type="arabicPeriod"/>
            </a:pPr>
            <a:r>
              <a:rPr lang="en-US" sz="1400" b="1" u="none" strike="noStrike" dirty="0">
                <a:effectLst/>
                <a:latin typeface="Times New Roman" panose="02020603050405020304" pitchFamily="18" charset="0"/>
                <a:ea typeface="Arial" panose="020B0604020202020204" pitchFamily="34" charset="0"/>
                <a:cs typeface="Times New Roman" panose="02020603050405020304" pitchFamily="18" charset="0"/>
              </a:rPr>
              <a:t>Dataset Creation: </a:t>
            </a:r>
            <a:r>
              <a:rPr lang="en-US" sz="1400" u="none" strike="noStrike" dirty="0">
                <a:solidFill>
                  <a:srgbClr val="111111"/>
                </a:solidFill>
                <a:effectLst/>
                <a:latin typeface="Times New Roman" panose="02020603050405020304" pitchFamily="18" charset="0"/>
                <a:ea typeface="Arial" panose="020B0604020202020204" pitchFamily="34" charset="0"/>
                <a:cs typeface="Times New Roman" panose="02020603050405020304" pitchFamily="18" charset="0"/>
              </a:rPr>
              <a:t>Dataset creation is the process of collecting, organizing, and labeling data for a specific purpose, such as machine learning, data analysis, or visualization.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marR="0" lvl="0" indent="-342900">
              <a:lnSpc>
                <a:spcPct val="150000"/>
              </a:lnSpc>
              <a:spcBef>
                <a:spcPts val="0"/>
              </a:spcBef>
              <a:spcAft>
                <a:spcPts val="0"/>
              </a:spcAft>
              <a:buFont typeface="+mj-lt"/>
              <a:buAutoNum type="arabicPeriod"/>
            </a:pPr>
            <a:r>
              <a:rPr lang="en-US" sz="1400" b="1" u="none" strike="noStrike" dirty="0">
                <a:effectLst/>
                <a:latin typeface="Times New Roman" panose="02020603050405020304" pitchFamily="18" charset="0"/>
                <a:ea typeface="Arial" panose="020B0604020202020204" pitchFamily="34" charset="0"/>
                <a:cs typeface="Times New Roman" panose="02020603050405020304" pitchFamily="18" charset="0"/>
              </a:rPr>
              <a:t>Coding: </a:t>
            </a:r>
            <a:r>
              <a:rPr lang="en-US" sz="1400" u="none" strike="noStrike" dirty="0">
                <a:effectLst/>
                <a:latin typeface="Times New Roman" panose="02020603050405020304" pitchFamily="18" charset="0"/>
                <a:ea typeface="Arial" panose="020B0604020202020204" pitchFamily="34" charset="0"/>
                <a:cs typeface="Times New Roman" panose="02020603050405020304" pitchFamily="18" charset="0"/>
              </a:rPr>
              <a:t>This is the task of writing the source code of the software using a programming language such as Python. The code should follow the design specifications and coding standards of the project. The code should also be well-documented and commented for readability and maintainability.</a:t>
            </a:r>
          </a:p>
          <a:p>
            <a:pPr marL="342900" marR="0" lvl="0" indent="-342900">
              <a:lnSpc>
                <a:spcPct val="150000"/>
              </a:lnSpc>
              <a:spcBef>
                <a:spcPts val="0"/>
              </a:spcBef>
              <a:spcAft>
                <a:spcPts val="0"/>
              </a:spcAft>
              <a:buFont typeface="+mj-lt"/>
              <a:buAutoNum type="arabicPeriod"/>
            </a:pPr>
            <a:r>
              <a:rPr lang="en-US" sz="1400" b="1" u="none" strike="noStrike" dirty="0">
                <a:effectLst/>
                <a:latin typeface="Times New Roman" panose="02020603050405020304" pitchFamily="18" charset="0"/>
                <a:ea typeface="Arial" panose="020B0604020202020204" pitchFamily="34" charset="0"/>
                <a:cs typeface="Times New Roman" panose="02020603050405020304" pitchFamily="18" charset="0"/>
              </a:rPr>
              <a:t>Testing:</a:t>
            </a:r>
            <a:r>
              <a:rPr lang="en-US" sz="1400" u="none" strike="noStrike" dirty="0">
                <a:effectLst/>
                <a:latin typeface="Times New Roman" panose="02020603050405020304" pitchFamily="18" charset="0"/>
                <a:ea typeface="Arial" panose="020B0604020202020204" pitchFamily="34" charset="0"/>
                <a:cs typeface="Times New Roman" panose="02020603050405020304" pitchFamily="18" charset="0"/>
              </a:rPr>
              <a:t> This is the task of verifying and validating the functionality, performance, and quality of the software. Testing can be done at different levels, such as unit testing, integration testing, system testing, and acceptance testing. Testing can also involve various techniques, such as black-box testing, white-box testing, regression testing, and stress testing. Testing should aim to find and fix any errors, bugs, or defects in the software before deployment.</a:t>
            </a:r>
          </a:p>
          <a:p>
            <a:pPr marL="342900" marR="0" lvl="0" indent="-342900">
              <a:lnSpc>
                <a:spcPct val="150000"/>
              </a:lnSpc>
              <a:spcBef>
                <a:spcPts val="0"/>
              </a:spcBef>
              <a:spcAft>
                <a:spcPts val="1200"/>
              </a:spcAft>
              <a:buFont typeface="+mj-lt"/>
              <a:buAutoNum type="arabicPeriod"/>
            </a:pPr>
            <a:r>
              <a:rPr lang="en-US" sz="1400" b="1" u="none" strike="noStrike" dirty="0">
                <a:effectLst/>
                <a:latin typeface="Times New Roman" panose="02020603050405020304" pitchFamily="18" charset="0"/>
                <a:ea typeface="Arial" panose="020B0604020202020204" pitchFamily="34" charset="0"/>
                <a:cs typeface="Times New Roman" panose="02020603050405020304" pitchFamily="18" charset="0"/>
              </a:rPr>
              <a:t>Deployment:</a:t>
            </a:r>
            <a:r>
              <a:rPr lang="en-US" sz="1400" u="none" strike="noStrike" dirty="0">
                <a:effectLst/>
                <a:latin typeface="Times New Roman" panose="02020603050405020304" pitchFamily="18" charset="0"/>
                <a:ea typeface="Arial" panose="020B0604020202020204" pitchFamily="34" charset="0"/>
                <a:cs typeface="Times New Roman" panose="02020603050405020304" pitchFamily="18" charset="0"/>
              </a:rPr>
              <a:t> This is the task of installing and launching the software in the target environment, such as a server, a device, or a cloud platform. Deployment can also involve configuration, customization, and optimization of the software according to the user’s needs and preferences. Deployment should ensure that the software is accessible, usable, and secure for the end-users.</a:t>
            </a:r>
          </a:p>
          <a:p>
            <a:endParaRPr lang="en-US" sz="1400" dirty="0"/>
          </a:p>
        </p:txBody>
      </p:sp>
    </p:spTree>
    <p:extLst>
      <p:ext uri="{BB962C8B-B14F-4D97-AF65-F5344CB8AC3E}">
        <p14:creationId xmlns:p14="http://schemas.microsoft.com/office/powerpoint/2010/main" val="3655109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sp>
        <p:nvSpPr>
          <p:cNvPr id="3" name="Content Placeholder 2"/>
          <p:cNvSpPr>
            <a:spLocks noGrp="1"/>
          </p:cNvSpPr>
          <p:nvPr>
            <p:ph idx="1"/>
          </p:nvPr>
        </p:nvSpPr>
        <p:spPr/>
        <p:txBody>
          <a:bodyPr/>
          <a:lstStyle/>
          <a:p>
            <a:endParaRPr lang="en-GB"/>
          </a:p>
        </p:txBody>
      </p:sp>
      <p:pic>
        <p:nvPicPr>
          <p:cNvPr id="4" name="image8.png" descr="A graph with black lines&#10;&#10;Description automatically generated">
            <a:extLst>
              <a:ext uri="{FF2B5EF4-FFF2-40B4-BE49-F238E27FC236}">
                <a16:creationId xmlns:a16="http://schemas.microsoft.com/office/drawing/2014/main" id="{7B0CEBBB-C7AE-BAF5-9ABA-9F4AA4147A8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a:xfrm>
            <a:off x="2334639" y="1514340"/>
            <a:ext cx="7101190" cy="3621864"/>
          </a:xfrm>
          <a:prstGeom prst="rect">
            <a:avLst/>
          </a:prstGeom>
          <a:ln/>
        </p:spPr>
      </p:pic>
      <p:sp>
        <p:nvSpPr>
          <p:cNvPr id="6" name="TextBox 5">
            <a:extLst>
              <a:ext uri="{FF2B5EF4-FFF2-40B4-BE49-F238E27FC236}">
                <a16:creationId xmlns:a16="http://schemas.microsoft.com/office/drawing/2014/main" id="{7DCACF1B-FD65-208F-02EC-A23B8BD7CAA0}"/>
              </a:ext>
            </a:extLst>
          </p:cNvPr>
          <p:cNvSpPr txBox="1"/>
          <p:nvPr/>
        </p:nvSpPr>
        <p:spPr>
          <a:xfrm>
            <a:off x="3048811" y="5136204"/>
            <a:ext cx="6094378" cy="369332"/>
          </a:xfrm>
          <a:prstGeom prst="rect">
            <a:avLst/>
          </a:prstGeom>
          <a:noFill/>
        </p:spPr>
        <p:txBody>
          <a:bodyPr wrap="square">
            <a:spAutoFit/>
          </a:bodyPr>
          <a:lstStyle/>
          <a:p>
            <a:pPr marL="0" marR="0" algn="ctr">
              <a:spcBef>
                <a:spcPts val="0"/>
              </a:spcBef>
              <a:spcAft>
                <a:spcPts val="1000"/>
              </a:spcAft>
            </a:pPr>
            <a:r>
              <a:rPr lang="en-US" sz="1800" i="1" dirty="0">
                <a:solidFill>
                  <a:srgbClr val="1F497D"/>
                </a:solidFill>
                <a:effectLst/>
                <a:latin typeface="Times New Roman" panose="02020603050405020304" pitchFamily="18" charset="0"/>
                <a:ea typeface="Times New Roman" panose="02020603050405020304" pitchFamily="18" charset="0"/>
              </a:rPr>
              <a:t>Fig. Gantt Chart</a:t>
            </a:r>
            <a:endParaRPr lang="en-US" sz="1100" i="1" dirty="0">
              <a:solidFill>
                <a:srgbClr val="1F497D"/>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351</TotalTime>
  <Words>2019</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Roboto</vt:lpstr>
      <vt:lpstr>Times New Roman</vt:lpstr>
      <vt:lpstr>Verdana</vt:lpstr>
      <vt:lpstr>Presidency University 45 Yrs</vt:lpstr>
      <vt:lpstr>SENTINEL: INTELLIGENT MULTI CAMERA FACE DETECTION, RECOGNITION AND TRACKING SYSTEM </vt:lpstr>
      <vt:lpstr>Introduction</vt:lpstr>
      <vt:lpstr>Literature Review</vt:lpstr>
      <vt:lpstr>Research Gaps Identified</vt:lpstr>
      <vt:lpstr>Proposed Methodology</vt:lpstr>
      <vt:lpstr>Objectives</vt:lpstr>
      <vt:lpstr>System Design &amp; Implementation</vt:lpstr>
      <vt:lpstr>System Design &amp; Implementation</vt:lpstr>
      <vt:lpstr>Timeline of Project</vt:lpstr>
      <vt:lpstr>Outcomes / Results Obtained</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Rakshith M B</cp:lastModifiedBy>
  <cp:revision>26</cp:revision>
  <dcterms:created xsi:type="dcterms:W3CDTF">2023-03-16T03:26:27Z</dcterms:created>
  <dcterms:modified xsi:type="dcterms:W3CDTF">2024-01-11T16:46:33Z</dcterms:modified>
</cp:coreProperties>
</file>