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4A686-3986-4FC0-9B53-554E163920A4}" v="2183" dt="2023-05-07T18:16:19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BBA96-F839-4C79-9C70-063BDD58ED2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F05B1B-F3DF-41E1-B8A3-DFDF6AF2407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Collaborative Filtering : </a:t>
          </a:r>
          <a:endParaRPr lang="en-US"/>
        </a:p>
      </dgm:t>
    </dgm:pt>
    <dgm:pt modelId="{81A9D367-E5DD-4249-9A0C-92CBB48087B6}" type="parTrans" cxnId="{3B67F252-9BBC-4489-83E7-AD7D42680AFD}">
      <dgm:prSet/>
      <dgm:spPr/>
      <dgm:t>
        <a:bodyPr/>
        <a:lstStyle/>
        <a:p>
          <a:endParaRPr lang="en-US"/>
        </a:p>
      </dgm:t>
    </dgm:pt>
    <dgm:pt modelId="{69D7DBBB-CBC7-4ABD-903C-4058EEF85C96}" type="sibTrans" cxnId="{3B67F252-9BBC-4489-83E7-AD7D42680AFD}">
      <dgm:prSet/>
      <dgm:spPr/>
      <dgm:t>
        <a:bodyPr/>
        <a:lstStyle/>
        <a:p>
          <a:endParaRPr lang="en-US"/>
        </a:p>
      </dgm:t>
    </dgm:pt>
    <dgm:pt modelId="{B651ACE2-1390-40AD-8A58-3DD54DC3C3E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Good method for small dataset.</a:t>
          </a:r>
          <a:endParaRPr lang="en-US"/>
        </a:p>
      </dgm:t>
    </dgm:pt>
    <dgm:pt modelId="{1BD216DF-DAB5-484B-90FB-942E61CA1A1A}" type="parTrans" cxnId="{A23F49B9-72E3-47C7-B0DF-D595FABE8C12}">
      <dgm:prSet/>
      <dgm:spPr/>
      <dgm:t>
        <a:bodyPr/>
        <a:lstStyle/>
        <a:p>
          <a:endParaRPr lang="en-US"/>
        </a:p>
      </dgm:t>
    </dgm:pt>
    <dgm:pt modelId="{F187D9A9-052A-4D87-9895-33FC85C8EAA4}" type="sibTrans" cxnId="{A23F49B9-72E3-47C7-B0DF-D595FABE8C12}">
      <dgm:prSet/>
      <dgm:spPr/>
      <dgm:t>
        <a:bodyPr/>
        <a:lstStyle/>
        <a:p>
          <a:endParaRPr lang="en-US"/>
        </a:p>
      </dgm:t>
    </dgm:pt>
    <dgm:pt modelId="{BD9411EB-2715-4FDE-97F5-8849EE52EB9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Items – Items similarity and User - user similarity </a:t>
          </a:r>
          <a:endParaRPr lang="en-US"/>
        </a:p>
      </dgm:t>
    </dgm:pt>
    <dgm:pt modelId="{9F70107B-3895-4245-B7C9-F014B50AFD07}" type="parTrans" cxnId="{0F4EBBA7-2394-43D0-8087-021B59D37F25}">
      <dgm:prSet/>
      <dgm:spPr/>
      <dgm:t>
        <a:bodyPr/>
        <a:lstStyle/>
        <a:p>
          <a:endParaRPr lang="en-US"/>
        </a:p>
      </dgm:t>
    </dgm:pt>
    <dgm:pt modelId="{8BE32BA2-5030-4DD8-BFF0-843F581F1FDE}" type="sibTrans" cxnId="{0F4EBBA7-2394-43D0-8087-021B59D37F25}">
      <dgm:prSet/>
      <dgm:spPr/>
      <dgm:t>
        <a:bodyPr/>
        <a:lstStyle/>
        <a:p>
          <a:endParaRPr lang="en-US"/>
        </a:p>
      </dgm:t>
    </dgm:pt>
    <dgm:pt modelId="{AC06B1A5-9D06-4D77-8945-FFDAC7493D5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Content based Filtering:</a:t>
          </a:r>
          <a:endParaRPr lang="en-US"/>
        </a:p>
      </dgm:t>
    </dgm:pt>
    <dgm:pt modelId="{C2E930F0-093C-46AC-9A08-1DDE4BF10858}" type="parTrans" cxnId="{66FE6BF2-F9AF-4A1D-98A0-A1BD68C6EF55}">
      <dgm:prSet/>
      <dgm:spPr/>
      <dgm:t>
        <a:bodyPr/>
        <a:lstStyle/>
        <a:p>
          <a:endParaRPr lang="en-US"/>
        </a:p>
      </dgm:t>
    </dgm:pt>
    <dgm:pt modelId="{B9E0EF8E-B600-4CAB-8D67-E288D14583CB}" type="sibTrans" cxnId="{66FE6BF2-F9AF-4A1D-98A0-A1BD68C6EF55}">
      <dgm:prSet/>
      <dgm:spPr/>
      <dgm:t>
        <a:bodyPr/>
        <a:lstStyle/>
        <a:p>
          <a:endParaRPr lang="en-US"/>
        </a:p>
      </dgm:t>
    </dgm:pt>
    <dgm:pt modelId="{4265C382-E46F-40C2-ADD8-DF94966BF19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Good method for large amount of content (attributes) to the cities.</a:t>
          </a:r>
          <a:endParaRPr lang="en-US"/>
        </a:p>
      </dgm:t>
    </dgm:pt>
    <dgm:pt modelId="{AC59B696-3DD0-4F65-8E82-0752041EBB10}" type="parTrans" cxnId="{89255CCD-340C-4A81-B2AA-E8BC50E7CB16}">
      <dgm:prSet/>
      <dgm:spPr/>
      <dgm:t>
        <a:bodyPr/>
        <a:lstStyle/>
        <a:p>
          <a:endParaRPr lang="en-US"/>
        </a:p>
      </dgm:t>
    </dgm:pt>
    <dgm:pt modelId="{EC2D6E33-9071-4AB6-A2F3-625482D591D8}" type="sibTrans" cxnId="{89255CCD-340C-4A81-B2AA-E8BC50E7CB16}">
      <dgm:prSet/>
      <dgm:spPr/>
      <dgm:t>
        <a:bodyPr/>
        <a:lstStyle/>
        <a:p>
          <a:endParaRPr lang="en-US"/>
        </a:p>
      </dgm:t>
    </dgm:pt>
    <dgm:pt modelId="{221EE4ED-D21C-40C1-A7BE-60DF1CA3FBA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Word2Vec method was used to create similarity vector for each attributes </a:t>
          </a:r>
          <a:endParaRPr lang="en-US"/>
        </a:p>
      </dgm:t>
    </dgm:pt>
    <dgm:pt modelId="{F0FADFC0-7E70-4F8E-8B6A-03A36884924F}" type="parTrans" cxnId="{EC051156-7508-4506-92AE-3CE0EB114731}">
      <dgm:prSet/>
      <dgm:spPr/>
      <dgm:t>
        <a:bodyPr/>
        <a:lstStyle/>
        <a:p>
          <a:endParaRPr lang="en-US"/>
        </a:p>
      </dgm:t>
    </dgm:pt>
    <dgm:pt modelId="{3F36AF89-0840-4671-BD5D-D5B8BF4F67B6}" type="sibTrans" cxnId="{EC051156-7508-4506-92AE-3CE0EB114731}">
      <dgm:prSet/>
      <dgm:spPr/>
      <dgm:t>
        <a:bodyPr/>
        <a:lstStyle/>
        <a:p>
          <a:endParaRPr lang="en-US"/>
        </a:p>
      </dgm:t>
    </dgm:pt>
    <dgm:pt modelId="{4E775AB2-A463-4B5E-821D-CC933D01E187}" type="pres">
      <dgm:prSet presAssocID="{EDDBBA96-F839-4C79-9C70-063BDD58ED22}" presName="root" presStyleCnt="0">
        <dgm:presLayoutVars>
          <dgm:dir/>
          <dgm:resizeHandles val="exact"/>
        </dgm:presLayoutVars>
      </dgm:prSet>
      <dgm:spPr/>
    </dgm:pt>
    <dgm:pt modelId="{E07C98D4-BA25-41D0-A979-4DC1B0A2A6DC}" type="pres">
      <dgm:prSet presAssocID="{69F05B1B-F3DF-41E1-B8A3-DFDF6AF2407E}" presName="compNode" presStyleCnt="0"/>
      <dgm:spPr/>
    </dgm:pt>
    <dgm:pt modelId="{25AA9136-AF4F-4B4F-ACB6-C69FBD10FB48}" type="pres">
      <dgm:prSet presAssocID="{69F05B1B-F3DF-41E1-B8A3-DFDF6AF240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8074E73-F487-4120-92B4-45FBEB95A72D}" type="pres">
      <dgm:prSet presAssocID="{69F05B1B-F3DF-41E1-B8A3-DFDF6AF2407E}" presName="iconSpace" presStyleCnt="0"/>
      <dgm:spPr/>
    </dgm:pt>
    <dgm:pt modelId="{131F2A94-8871-422B-89BE-0F883E988431}" type="pres">
      <dgm:prSet presAssocID="{69F05B1B-F3DF-41E1-B8A3-DFDF6AF2407E}" presName="parTx" presStyleLbl="revTx" presStyleIdx="0" presStyleCnt="4">
        <dgm:presLayoutVars>
          <dgm:chMax val="0"/>
          <dgm:chPref val="0"/>
        </dgm:presLayoutVars>
      </dgm:prSet>
      <dgm:spPr/>
    </dgm:pt>
    <dgm:pt modelId="{8FE03E42-15AB-42BA-B76A-11A08B461A6A}" type="pres">
      <dgm:prSet presAssocID="{69F05B1B-F3DF-41E1-B8A3-DFDF6AF2407E}" presName="txSpace" presStyleCnt="0"/>
      <dgm:spPr/>
    </dgm:pt>
    <dgm:pt modelId="{65F6230B-FBD5-4AB2-9CF9-008E7608A387}" type="pres">
      <dgm:prSet presAssocID="{69F05B1B-F3DF-41E1-B8A3-DFDF6AF2407E}" presName="desTx" presStyleLbl="revTx" presStyleIdx="1" presStyleCnt="4">
        <dgm:presLayoutVars/>
      </dgm:prSet>
      <dgm:spPr/>
    </dgm:pt>
    <dgm:pt modelId="{C3BA3A3E-5CD4-4264-B30C-025E46A56261}" type="pres">
      <dgm:prSet presAssocID="{69D7DBBB-CBC7-4ABD-903C-4058EEF85C96}" presName="sibTrans" presStyleCnt="0"/>
      <dgm:spPr/>
    </dgm:pt>
    <dgm:pt modelId="{597AF373-5A0E-40B8-951D-E1712A129527}" type="pres">
      <dgm:prSet presAssocID="{AC06B1A5-9D06-4D77-8945-FFDAC7493D54}" presName="compNode" presStyleCnt="0"/>
      <dgm:spPr/>
    </dgm:pt>
    <dgm:pt modelId="{6A9AB24C-E49A-4937-BF49-48225602E9DB}" type="pres">
      <dgm:prSet presAssocID="{AC06B1A5-9D06-4D77-8945-FFDAC7493D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A3AA0AD-51B8-4033-BD85-2C46795AC98C}" type="pres">
      <dgm:prSet presAssocID="{AC06B1A5-9D06-4D77-8945-FFDAC7493D54}" presName="iconSpace" presStyleCnt="0"/>
      <dgm:spPr/>
    </dgm:pt>
    <dgm:pt modelId="{5E5C6CAF-2F3A-4858-B7AA-3CCF91B0AD05}" type="pres">
      <dgm:prSet presAssocID="{AC06B1A5-9D06-4D77-8945-FFDAC7493D54}" presName="parTx" presStyleLbl="revTx" presStyleIdx="2" presStyleCnt="4">
        <dgm:presLayoutVars>
          <dgm:chMax val="0"/>
          <dgm:chPref val="0"/>
        </dgm:presLayoutVars>
      </dgm:prSet>
      <dgm:spPr/>
    </dgm:pt>
    <dgm:pt modelId="{55C89BE4-E837-4509-9981-2AFF758E6328}" type="pres">
      <dgm:prSet presAssocID="{AC06B1A5-9D06-4D77-8945-FFDAC7493D54}" presName="txSpace" presStyleCnt="0"/>
      <dgm:spPr/>
    </dgm:pt>
    <dgm:pt modelId="{7163B997-FD98-4A87-A2ED-CFF672B2A3FD}" type="pres">
      <dgm:prSet presAssocID="{AC06B1A5-9D06-4D77-8945-FFDAC7493D54}" presName="desTx" presStyleLbl="revTx" presStyleIdx="3" presStyleCnt="4">
        <dgm:presLayoutVars/>
      </dgm:prSet>
      <dgm:spPr/>
    </dgm:pt>
  </dgm:ptLst>
  <dgm:cxnLst>
    <dgm:cxn modelId="{33A81F0D-A2C1-4492-B411-87D5D28A47E5}" type="presOf" srcId="{4265C382-E46F-40C2-ADD8-DF94966BF192}" destId="{7163B997-FD98-4A87-A2ED-CFF672B2A3FD}" srcOrd="0" destOrd="0" presId="urn:microsoft.com/office/officeart/2018/2/layout/IconLabelDescriptionList"/>
    <dgm:cxn modelId="{D7B12E14-C4EA-418B-8A50-62E5ED8AF13C}" type="presOf" srcId="{69F05B1B-F3DF-41E1-B8A3-DFDF6AF2407E}" destId="{131F2A94-8871-422B-89BE-0F883E988431}" srcOrd="0" destOrd="0" presId="urn:microsoft.com/office/officeart/2018/2/layout/IconLabelDescriptionList"/>
    <dgm:cxn modelId="{D1D7C962-26D5-4608-B4B8-DEFB9BC03281}" type="presOf" srcId="{EDDBBA96-F839-4C79-9C70-063BDD58ED22}" destId="{4E775AB2-A463-4B5E-821D-CC933D01E187}" srcOrd="0" destOrd="0" presId="urn:microsoft.com/office/officeart/2018/2/layout/IconLabelDescriptionList"/>
    <dgm:cxn modelId="{1A34E144-40CC-4F5D-8872-45EBEF5D1AE9}" type="presOf" srcId="{BD9411EB-2715-4FDE-97F5-8849EE52EB9A}" destId="{65F6230B-FBD5-4AB2-9CF9-008E7608A387}" srcOrd="0" destOrd="1" presId="urn:microsoft.com/office/officeart/2018/2/layout/IconLabelDescriptionList"/>
    <dgm:cxn modelId="{9636744A-2B83-459F-A7E8-65C9F9DD2AE0}" type="presOf" srcId="{AC06B1A5-9D06-4D77-8945-FFDAC7493D54}" destId="{5E5C6CAF-2F3A-4858-B7AA-3CCF91B0AD05}" srcOrd="0" destOrd="0" presId="urn:microsoft.com/office/officeart/2018/2/layout/IconLabelDescriptionList"/>
    <dgm:cxn modelId="{3B67F252-9BBC-4489-83E7-AD7D42680AFD}" srcId="{EDDBBA96-F839-4C79-9C70-063BDD58ED22}" destId="{69F05B1B-F3DF-41E1-B8A3-DFDF6AF2407E}" srcOrd="0" destOrd="0" parTransId="{81A9D367-E5DD-4249-9A0C-92CBB48087B6}" sibTransId="{69D7DBBB-CBC7-4ABD-903C-4058EEF85C96}"/>
    <dgm:cxn modelId="{EC051156-7508-4506-92AE-3CE0EB114731}" srcId="{AC06B1A5-9D06-4D77-8945-FFDAC7493D54}" destId="{221EE4ED-D21C-40C1-A7BE-60DF1CA3FBA9}" srcOrd="1" destOrd="0" parTransId="{F0FADFC0-7E70-4F8E-8B6A-03A36884924F}" sibTransId="{3F36AF89-0840-4671-BD5D-D5B8BF4F67B6}"/>
    <dgm:cxn modelId="{0F4EBBA7-2394-43D0-8087-021B59D37F25}" srcId="{69F05B1B-F3DF-41E1-B8A3-DFDF6AF2407E}" destId="{BD9411EB-2715-4FDE-97F5-8849EE52EB9A}" srcOrd="1" destOrd="0" parTransId="{9F70107B-3895-4245-B7C9-F014B50AFD07}" sibTransId="{8BE32BA2-5030-4DD8-BFF0-843F581F1FDE}"/>
    <dgm:cxn modelId="{4C39CDB8-1A78-4EC2-BA1F-6FDB69F21C25}" type="presOf" srcId="{221EE4ED-D21C-40C1-A7BE-60DF1CA3FBA9}" destId="{7163B997-FD98-4A87-A2ED-CFF672B2A3FD}" srcOrd="0" destOrd="1" presId="urn:microsoft.com/office/officeart/2018/2/layout/IconLabelDescriptionList"/>
    <dgm:cxn modelId="{A23F49B9-72E3-47C7-B0DF-D595FABE8C12}" srcId="{69F05B1B-F3DF-41E1-B8A3-DFDF6AF2407E}" destId="{B651ACE2-1390-40AD-8A58-3DD54DC3C3ED}" srcOrd="0" destOrd="0" parTransId="{1BD216DF-DAB5-484B-90FB-942E61CA1A1A}" sibTransId="{F187D9A9-052A-4D87-9895-33FC85C8EAA4}"/>
    <dgm:cxn modelId="{89255CCD-340C-4A81-B2AA-E8BC50E7CB16}" srcId="{AC06B1A5-9D06-4D77-8945-FFDAC7493D54}" destId="{4265C382-E46F-40C2-ADD8-DF94966BF192}" srcOrd="0" destOrd="0" parTransId="{AC59B696-3DD0-4F65-8E82-0752041EBB10}" sibTransId="{EC2D6E33-9071-4AB6-A2F3-625482D591D8}"/>
    <dgm:cxn modelId="{4AE1BAD4-4E93-42E5-8639-60604CBFF798}" type="presOf" srcId="{B651ACE2-1390-40AD-8A58-3DD54DC3C3ED}" destId="{65F6230B-FBD5-4AB2-9CF9-008E7608A387}" srcOrd="0" destOrd="0" presId="urn:microsoft.com/office/officeart/2018/2/layout/IconLabelDescriptionList"/>
    <dgm:cxn modelId="{66FE6BF2-F9AF-4A1D-98A0-A1BD68C6EF55}" srcId="{EDDBBA96-F839-4C79-9C70-063BDD58ED22}" destId="{AC06B1A5-9D06-4D77-8945-FFDAC7493D54}" srcOrd="1" destOrd="0" parTransId="{C2E930F0-093C-46AC-9A08-1DDE4BF10858}" sibTransId="{B9E0EF8E-B600-4CAB-8D67-E288D14583CB}"/>
    <dgm:cxn modelId="{6D9ADFE4-8ED3-4177-A06D-F3D30EDCC835}" type="presParOf" srcId="{4E775AB2-A463-4B5E-821D-CC933D01E187}" destId="{E07C98D4-BA25-41D0-A979-4DC1B0A2A6DC}" srcOrd="0" destOrd="0" presId="urn:microsoft.com/office/officeart/2018/2/layout/IconLabelDescriptionList"/>
    <dgm:cxn modelId="{79AD2E21-DB5E-4A38-97EA-F5EF49A4F341}" type="presParOf" srcId="{E07C98D4-BA25-41D0-A979-4DC1B0A2A6DC}" destId="{25AA9136-AF4F-4B4F-ACB6-C69FBD10FB48}" srcOrd="0" destOrd="0" presId="urn:microsoft.com/office/officeart/2018/2/layout/IconLabelDescriptionList"/>
    <dgm:cxn modelId="{EEE0EEF1-76DD-4204-8207-68CE45B4F97C}" type="presParOf" srcId="{E07C98D4-BA25-41D0-A979-4DC1B0A2A6DC}" destId="{88074E73-F487-4120-92B4-45FBEB95A72D}" srcOrd="1" destOrd="0" presId="urn:microsoft.com/office/officeart/2018/2/layout/IconLabelDescriptionList"/>
    <dgm:cxn modelId="{AD36CE15-A92E-4FFF-A03B-A3CE4A24EE19}" type="presParOf" srcId="{E07C98D4-BA25-41D0-A979-4DC1B0A2A6DC}" destId="{131F2A94-8871-422B-89BE-0F883E988431}" srcOrd="2" destOrd="0" presId="urn:microsoft.com/office/officeart/2018/2/layout/IconLabelDescriptionList"/>
    <dgm:cxn modelId="{0C977CDA-18A8-439B-9BD0-2FA3C483D9E8}" type="presParOf" srcId="{E07C98D4-BA25-41D0-A979-4DC1B0A2A6DC}" destId="{8FE03E42-15AB-42BA-B76A-11A08B461A6A}" srcOrd="3" destOrd="0" presId="urn:microsoft.com/office/officeart/2018/2/layout/IconLabelDescriptionList"/>
    <dgm:cxn modelId="{20EF124D-78DC-4F37-A473-0550A2EB045A}" type="presParOf" srcId="{E07C98D4-BA25-41D0-A979-4DC1B0A2A6DC}" destId="{65F6230B-FBD5-4AB2-9CF9-008E7608A387}" srcOrd="4" destOrd="0" presId="urn:microsoft.com/office/officeart/2018/2/layout/IconLabelDescriptionList"/>
    <dgm:cxn modelId="{5D7183E7-33B5-4FD3-B405-6CB6316E9CAE}" type="presParOf" srcId="{4E775AB2-A463-4B5E-821D-CC933D01E187}" destId="{C3BA3A3E-5CD4-4264-B30C-025E46A56261}" srcOrd="1" destOrd="0" presId="urn:microsoft.com/office/officeart/2018/2/layout/IconLabelDescriptionList"/>
    <dgm:cxn modelId="{0ECA6B32-C83C-45C9-9AAB-F02C68EBCCC2}" type="presParOf" srcId="{4E775AB2-A463-4B5E-821D-CC933D01E187}" destId="{597AF373-5A0E-40B8-951D-E1712A129527}" srcOrd="2" destOrd="0" presId="urn:microsoft.com/office/officeart/2018/2/layout/IconLabelDescriptionList"/>
    <dgm:cxn modelId="{E359258F-9C8D-48B3-86B2-7F93F141E537}" type="presParOf" srcId="{597AF373-5A0E-40B8-951D-E1712A129527}" destId="{6A9AB24C-E49A-4937-BF49-48225602E9DB}" srcOrd="0" destOrd="0" presId="urn:microsoft.com/office/officeart/2018/2/layout/IconLabelDescriptionList"/>
    <dgm:cxn modelId="{9BEEF075-DC4D-43DF-8A37-CD33DADF2C53}" type="presParOf" srcId="{597AF373-5A0E-40B8-951D-E1712A129527}" destId="{4A3AA0AD-51B8-4033-BD85-2C46795AC98C}" srcOrd="1" destOrd="0" presId="urn:microsoft.com/office/officeart/2018/2/layout/IconLabelDescriptionList"/>
    <dgm:cxn modelId="{361EF51C-5C45-4041-8187-B6EB47007940}" type="presParOf" srcId="{597AF373-5A0E-40B8-951D-E1712A129527}" destId="{5E5C6CAF-2F3A-4858-B7AA-3CCF91B0AD05}" srcOrd="2" destOrd="0" presId="urn:microsoft.com/office/officeart/2018/2/layout/IconLabelDescriptionList"/>
    <dgm:cxn modelId="{1FB7F300-0046-4EE9-8260-106FB26997DA}" type="presParOf" srcId="{597AF373-5A0E-40B8-951D-E1712A129527}" destId="{55C89BE4-E837-4509-9981-2AFF758E6328}" srcOrd="3" destOrd="0" presId="urn:microsoft.com/office/officeart/2018/2/layout/IconLabelDescriptionList"/>
    <dgm:cxn modelId="{2377EEB6-7FD7-4301-A9F3-D315F7500D6B}" type="presParOf" srcId="{597AF373-5A0E-40B8-951D-E1712A129527}" destId="{7163B997-FD98-4A87-A2ED-CFF672B2A3F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A0A27-7319-488B-B2D4-5F0EA69AC66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59775D-4C74-4E21-946D-20F65324BE66}">
      <dgm:prSet/>
      <dgm:spPr/>
      <dgm:t>
        <a:bodyPr/>
        <a:lstStyle/>
        <a:p>
          <a:r>
            <a:rPr lang="en-IN"/>
            <a:t>Collaborative filtering is data specific which will provide better result as the dataset increases.</a:t>
          </a:r>
          <a:endParaRPr lang="en-US"/>
        </a:p>
      </dgm:t>
    </dgm:pt>
    <dgm:pt modelId="{8BEC3ED1-DBEF-4FBC-955D-4FFB946F6685}" type="parTrans" cxnId="{065E80E7-CAF7-4777-BF47-C7DD65AC0DE1}">
      <dgm:prSet/>
      <dgm:spPr/>
      <dgm:t>
        <a:bodyPr/>
        <a:lstStyle/>
        <a:p>
          <a:endParaRPr lang="en-US"/>
        </a:p>
      </dgm:t>
    </dgm:pt>
    <dgm:pt modelId="{1C712CE2-413D-4749-87CF-A6894691388A}" type="sibTrans" cxnId="{065E80E7-CAF7-4777-BF47-C7DD65AC0DE1}">
      <dgm:prSet/>
      <dgm:spPr/>
      <dgm:t>
        <a:bodyPr/>
        <a:lstStyle/>
        <a:p>
          <a:endParaRPr lang="en-US"/>
        </a:p>
      </dgm:t>
    </dgm:pt>
    <dgm:pt modelId="{B8AB3DB1-BE8E-4993-BF26-FCD0F3F770EA}">
      <dgm:prSet/>
      <dgm:spPr/>
      <dgm:t>
        <a:bodyPr/>
        <a:lstStyle/>
        <a:p>
          <a:r>
            <a:rPr lang="en-IN"/>
            <a:t>Content Based filtering is practical model which could provide better results given we have a proper dataset of the cities with all its attributes with some weightage. </a:t>
          </a:r>
          <a:endParaRPr lang="en-US"/>
        </a:p>
      </dgm:t>
    </dgm:pt>
    <dgm:pt modelId="{730FF481-F45F-4CAC-8625-ADF9F205ED56}" type="parTrans" cxnId="{F5F119D8-9150-4427-8EF4-AED3D693E266}">
      <dgm:prSet/>
      <dgm:spPr/>
      <dgm:t>
        <a:bodyPr/>
        <a:lstStyle/>
        <a:p>
          <a:endParaRPr lang="en-US"/>
        </a:p>
      </dgm:t>
    </dgm:pt>
    <dgm:pt modelId="{B71B8B16-C1B3-45CC-A4AF-13CD023E997E}" type="sibTrans" cxnId="{F5F119D8-9150-4427-8EF4-AED3D693E266}">
      <dgm:prSet/>
      <dgm:spPr/>
      <dgm:t>
        <a:bodyPr/>
        <a:lstStyle/>
        <a:p>
          <a:endParaRPr lang="en-US"/>
        </a:p>
      </dgm:t>
    </dgm:pt>
    <dgm:pt modelId="{C08C961F-63BE-4F3D-A0A4-E4914BAE6E21}" type="pres">
      <dgm:prSet presAssocID="{23CA0A27-7319-488B-B2D4-5F0EA69AC66C}" presName="root" presStyleCnt="0">
        <dgm:presLayoutVars>
          <dgm:dir/>
          <dgm:resizeHandles val="exact"/>
        </dgm:presLayoutVars>
      </dgm:prSet>
      <dgm:spPr/>
    </dgm:pt>
    <dgm:pt modelId="{79355914-6C9D-4C24-BDEF-F391718CFA62}" type="pres">
      <dgm:prSet presAssocID="{23CA0A27-7319-488B-B2D4-5F0EA69AC66C}" presName="container" presStyleCnt="0">
        <dgm:presLayoutVars>
          <dgm:dir/>
          <dgm:resizeHandles val="exact"/>
        </dgm:presLayoutVars>
      </dgm:prSet>
      <dgm:spPr/>
    </dgm:pt>
    <dgm:pt modelId="{BE16B279-520B-4164-A930-F59B7EC266B7}" type="pres">
      <dgm:prSet presAssocID="{C059775D-4C74-4E21-946D-20F65324BE66}" presName="compNode" presStyleCnt="0"/>
      <dgm:spPr/>
    </dgm:pt>
    <dgm:pt modelId="{3271E920-8C53-464F-BDDF-3D104382EB10}" type="pres">
      <dgm:prSet presAssocID="{C059775D-4C74-4E21-946D-20F65324BE66}" presName="iconBgRect" presStyleLbl="bgShp" presStyleIdx="0" presStyleCnt="2"/>
      <dgm:spPr/>
    </dgm:pt>
    <dgm:pt modelId="{C0ABF55B-F7EF-431B-92AB-262B48E8C1A3}" type="pres">
      <dgm:prSet presAssocID="{C059775D-4C74-4E21-946D-20F65324BE6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58AEEAD-4C72-47F5-B94C-F7A155F68B1B}" type="pres">
      <dgm:prSet presAssocID="{C059775D-4C74-4E21-946D-20F65324BE66}" presName="spaceRect" presStyleCnt="0"/>
      <dgm:spPr/>
    </dgm:pt>
    <dgm:pt modelId="{F39A9673-E43A-4D9C-9A5C-EFC9FF01167E}" type="pres">
      <dgm:prSet presAssocID="{C059775D-4C74-4E21-946D-20F65324BE66}" presName="textRect" presStyleLbl="revTx" presStyleIdx="0" presStyleCnt="2">
        <dgm:presLayoutVars>
          <dgm:chMax val="1"/>
          <dgm:chPref val="1"/>
        </dgm:presLayoutVars>
      </dgm:prSet>
      <dgm:spPr/>
    </dgm:pt>
    <dgm:pt modelId="{AE8EAE4D-1287-4FBD-8204-90596CBF03CC}" type="pres">
      <dgm:prSet presAssocID="{1C712CE2-413D-4749-87CF-A6894691388A}" presName="sibTrans" presStyleLbl="sibTrans2D1" presStyleIdx="0" presStyleCnt="0"/>
      <dgm:spPr/>
    </dgm:pt>
    <dgm:pt modelId="{47015D22-F2F3-43A0-8E15-08F54E778197}" type="pres">
      <dgm:prSet presAssocID="{B8AB3DB1-BE8E-4993-BF26-FCD0F3F770EA}" presName="compNode" presStyleCnt="0"/>
      <dgm:spPr/>
    </dgm:pt>
    <dgm:pt modelId="{556918B1-0419-4BBA-BCE5-6D44661A03F7}" type="pres">
      <dgm:prSet presAssocID="{B8AB3DB1-BE8E-4993-BF26-FCD0F3F770EA}" presName="iconBgRect" presStyleLbl="bgShp" presStyleIdx="1" presStyleCnt="2"/>
      <dgm:spPr/>
    </dgm:pt>
    <dgm:pt modelId="{3CA43B8B-2180-443F-9FEF-4FB71EC93F86}" type="pres">
      <dgm:prSet presAssocID="{B8AB3DB1-BE8E-4993-BF26-FCD0F3F770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E9FD31-A617-41A3-AEAD-3825806D45D3}" type="pres">
      <dgm:prSet presAssocID="{B8AB3DB1-BE8E-4993-BF26-FCD0F3F770EA}" presName="spaceRect" presStyleCnt="0"/>
      <dgm:spPr/>
    </dgm:pt>
    <dgm:pt modelId="{143FD6BD-783E-4F0E-B4D9-06E14749B964}" type="pres">
      <dgm:prSet presAssocID="{B8AB3DB1-BE8E-4993-BF26-FCD0F3F770E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EA6856A-A60E-45B0-84EC-D377BD686509}" type="presOf" srcId="{B8AB3DB1-BE8E-4993-BF26-FCD0F3F770EA}" destId="{143FD6BD-783E-4F0E-B4D9-06E14749B964}" srcOrd="0" destOrd="0" presId="urn:microsoft.com/office/officeart/2018/2/layout/IconCircleList"/>
    <dgm:cxn modelId="{28ABC04E-BB05-4859-89D3-5759E2210E0C}" type="presOf" srcId="{1C712CE2-413D-4749-87CF-A6894691388A}" destId="{AE8EAE4D-1287-4FBD-8204-90596CBF03CC}" srcOrd="0" destOrd="0" presId="urn:microsoft.com/office/officeart/2018/2/layout/IconCircleList"/>
    <dgm:cxn modelId="{D30F119B-D884-4E60-B068-34702A3F2F00}" type="presOf" srcId="{23CA0A27-7319-488B-B2D4-5F0EA69AC66C}" destId="{C08C961F-63BE-4F3D-A0A4-E4914BAE6E21}" srcOrd="0" destOrd="0" presId="urn:microsoft.com/office/officeart/2018/2/layout/IconCircleList"/>
    <dgm:cxn modelId="{615917A5-E584-45CC-B2FC-7321C53879BD}" type="presOf" srcId="{C059775D-4C74-4E21-946D-20F65324BE66}" destId="{F39A9673-E43A-4D9C-9A5C-EFC9FF01167E}" srcOrd="0" destOrd="0" presId="urn:microsoft.com/office/officeart/2018/2/layout/IconCircleList"/>
    <dgm:cxn modelId="{F5F119D8-9150-4427-8EF4-AED3D693E266}" srcId="{23CA0A27-7319-488B-B2D4-5F0EA69AC66C}" destId="{B8AB3DB1-BE8E-4993-BF26-FCD0F3F770EA}" srcOrd="1" destOrd="0" parTransId="{730FF481-F45F-4CAC-8625-ADF9F205ED56}" sibTransId="{B71B8B16-C1B3-45CC-A4AF-13CD023E997E}"/>
    <dgm:cxn modelId="{065E80E7-CAF7-4777-BF47-C7DD65AC0DE1}" srcId="{23CA0A27-7319-488B-B2D4-5F0EA69AC66C}" destId="{C059775D-4C74-4E21-946D-20F65324BE66}" srcOrd="0" destOrd="0" parTransId="{8BEC3ED1-DBEF-4FBC-955D-4FFB946F6685}" sibTransId="{1C712CE2-413D-4749-87CF-A6894691388A}"/>
    <dgm:cxn modelId="{B76416AF-6006-42B6-8988-B35C64E6BFCA}" type="presParOf" srcId="{C08C961F-63BE-4F3D-A0A4-E4914BAE6E21}" destId="{79355914-6C9D-4C24-BDEF-F391718CFA62}" srcOrd="0" destOrd="0" presId="urn:microsoft.com/office/officeart/2018/2/layout/IconCircleList"/>
    <dgm:cxn modelId="{77E4F287-530C-4206-8B73-DAAD51D1CF45}" type="presParOf" srcId="{79355914-6C9D-4C24-BDEF-F391718CFA62}" destId="{BE16B279-520B-4164-A930-F59B7EC266B7}" srcOrd="0" destOrd="0" presId="urn:microsoft.com/office/officeart/2018/2/layout/IconCircleList"/>
    <dgm:cxn modelId="{4584821B-5931-4130-838C-AE8E38DA490D}" type="presParOf" srcId="{BE16B279-520B-4164-A930-F59B7EC266B7}" destId="{3271E920-8C53-464F-BDDF-3D104382EB10}" srcOrd="0" destOrd="0" presId="urn:microsoft.com/office/officeart/2018/2/layout/IconCircleList"/>
    <dgm:cxn modelId="{78902216-692F-4F87-84E9-FDC2AB3E9C23}" type="presParOf" srcId="{BE16B279-520B-4164-A930-F59B7EC266B7}" destId="{C0ABF55B-F7EF-431B-92AB-262B48E8C1A3}" srcOrd="1" destOrd="0" presId="urn:microsoft.com/office/officeart/2018/2/layout/IconCircleList"/>
    <dgm:cxn modelId="{74F61EE8-7A11-4C9E-839F-ED1DDA801B10}" type="presParOf" srcId="{BE16B279-520B-4164-A930-F59B7EC266B7}" destId="{658AEEAD-4C72-47F5-B94C-F7A155F68B1B}" srcOrd="2" destOrd="0" presId="urn:microsoft.com/office/officeart/2018/2/layout/IconCircleList"/>
    <dgm:cxn modelId="{BF0CD9D8-30E5-4CE0-AB28-6F78075564ED}" type="presParOf" srcId="{BE16B279-520B-4164-A930-F59B7EC266B7}" destId="{F39A9673-E43A-4D9C-9A5C-EFC9FF01167E}" srcOrd="3" destOrd="0" presId="urn:microsoft.com/office/officeart/2018/2/layout/IconCircleList"/>
    <dgm:cxn modelId="{7BED2A9E-A6C7-45E6-9561-FC67B9093963}" type="presParOf" srcId="{79355914-6C9D-4C24-BDEF-F391718CFA62}" destId="{AE8EAE4D-1287-4FBD-8204-90596CBF03CC}" srcOrd="1" destOrd="0" presId="urn:microsoft.com/office/officeart/2018/2/layout/IconCircleList"/>
    <dgm:cxn modelId="{86679F67-F802-4087-9B73-18B10937F50D}" type="presParOf" srcId="{79355914-6C9D-4C24-BDEF-F391718CFA62}" destId="{47015D22-F2F3-43A0-8E15-08F54E778197}" srcOrd="2" destOrd="0" presId="urn:microsoft.com/office/officeart/2018/2/layout/IconCircleList"/>
    <dgm:cxn modelId="{216376E1-4B8E-486E-B972-A6A42B44C3F2}" type="presParOf" srcId="{47015D22-F2F3-43A0-8E15-08F54E778197}" destId="{556918B1-0419-4BBA-BCE5-6D44661A03F7}" srcOrd="0" destOrd="0" presId="urn:microsoft.com/office/officeart/2018/2/layout/IconCircleList"/>
    <dgm:cxn modelId="{340005A3-0618-4755-AA05-32553DCB1956}" type="presParOf" srcId="{47015D22-F2F3-43A0-8E15-08F54E778197}" destId="{3CA43B8B-2180-443F-9FEF-4FB71EC93F86}" srcOrd="1" destOrd="0" presId="urn:microsoft.com/office/officeart/2018/2/layout/IconCircleList"/>
    <dgm:cxn modelId="{E194742E-19F7-45D3-B752-54C90FE11BB2}" type="presParOf" srcId="{47015D22-F2F3-43A0-8E15-08F54E778197}" destId="{F6E9FD31-A617-41A3-AEAD-3825806D45D3}" srcOrd="2" destOrd="0" presId="urn:microsoft.com/office/officeart/2018/2/layout/IconCircleList"/>
    <dgm:cxn modelId="{52613465-E4DC-4360-A0BD-A1665C480121}" type="presParOf" srcId="{47015D22-F2F3-43A0-8E15-08F54E778197}" destId="{143FD6BD-783E-4F0E-B4D9-06E14749B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A9136-AF4F-4B4F-ACB6-C69FBD10FB48}">
      <dsp:nvSpPr>
        <dsp:cNvPr id="0" name=""/>
        <dsp:cNvSpPr/>
      </dsp:nvSpPr>
      <dsp:spPr>
        <a:xfrm>
          <a:off x="559800" y="20615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F2A94-8871-422B-89BE-0F883E988431}">
      <dsp:nvSpPr>
        <dsp:cNvPr id="0" name=""/>
        <dsp:cNvSpPr/>
      </dsp:nvSpPr>
      <dsp:spPr>
        <a:xfrm>
          <a:off x="559800" y="187023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400" kern="1200"/>
            <a:t>Collaborative Filtering : </a:t>
          </a:r>
          <a:endParaRPr lang="en-US" sz="3400" kern="1200"/>
        </a:p>
      </dsp:txBody>
      <dsp:txXfrm>
        <a:off x="559800" y="1870231"/>
        <a:ext cx="4320000" cy="648000"/>
      </dsp:txXfrm>
    </dsp:sp>
    <dsp:sp modelId="{65F6230B-FBD5-4AB2-9CF9-008E7608A387}">
      <dsp:nvSpPr>
        <dsp:cNvPr id="0" name=""/>
        <dsp:cNvSpPr/>
      </dsp:nvSpPr>
      <dsp:spPr>
        <a:xfrm>
          <a:off x="559800" y="2588962"/>
          <a:ext cx="4320000" cy="115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Good method for small dataset.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Items – Items similarity and User - user similarity </a:t>
          </a:r>
          <a:endParaRPr lang="en-US" sz="1700" kern="1200"/>
        </a:p>
      </dsp:txBody>
      <dsp:txXfrm>
        <a:off x="559800" y="2588962"/>
        <a:ext cx="4320000" cy="1153753"/>
      </dsp:txXfrm>
    </dsp:sp>
    <dsp:sp modelId="{6A9AB24C-E49A-4937-BF49-48225602E9DB}">
      <dsp:nvSpPr>
        <dsp:cNvPr id="0" name=""/>
        <dsp:cNvSpPr/>
      </dsp:nvSpPr>
      <dsp:spPr>
        <a:xfrm>
          <a:off x="5635800" y="20615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C6CAF-2F3A-4858-B7AA-3CCF91B0AD05}">
      <dsp:nvSpPr>
        <dsp:cNvPr id="0" name=""/>
        <dsp:cNvSpPr/>
      </dsp:nvSpPr>
      <dsp:spPr>
        <a:xfrm>
          <a:off x="5635800" y="187023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400" kern="1200"/>
            <a:t>Content based Filtering:</a:t>
          </a:r>
          <a:endParaRPr lang="en-US" sz="3400" kern="1200"/>
        </a:p>
      </dsp:txBody>
      <dsp:txXfrm>
        <a:off x="5635800" y="1870231"/>
        <a:ext cx="4320000" cy="648000"/>
      </dsp:txXfrm>
    </dsp:sp>
    <dsp:sp modelId="{7163B997-FD98-4A87-A2ED-CFF672B2A3FD}">
      <dsp:nvSpPr>
        <dsp:cNvPr id="0" name=""/>
        <dsp:cNvSpPr/>
      </dsp:nvSpPr>
      <dsp:spPr>
        <a:xfrm>
          <a:off x="5635800" y="2588962"/>
          <a:ext cx="4320000" cy="115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Good method for large amount of content (attributes) to the cities.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Word2Vec method was used to create similarity vector for each attributes </a:t>
          </a:r>
          <a:endParaRPr lang="en-US" sz="1700" kern="1200"/>
        </a:p>
      </dsp:txBody>
      <dsp:txXfrm>
        <a:off x="5635800" y="2588962"/>
        <a:ext cx="4320000" cy="1153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1E920-8C53-464F-BDDF-3D104382EB1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BF55B-F7EF-431B-92AB-262B48E8C1A3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A9673-E43A-4D9C-9A5C-EFC9FF01167E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Collaborative filtering is data specific which will provide better result as the dataset increases.</a:t>
          </a:r>
          <a:endParaRPr lang="en-US" sz="1700" kern="1200"/>
        </a:p>
      </dsp:txBody>
      <dsp:txXfrm>
        <a:off x="1834517" y="1507711"/>
        <a:ext cx="3148942" cy="1335915"/>
      </dsp:txXfrm>
    </dsp:sp>
    <dsp:sp modelId="{556918B1-0419-4BBA-BCE5-6D44661A03F7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43B8B-2180-443F-9FEF-4FB71EC93F86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FD6BD-783E-4F0E-B4D9-06E14749B964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Content Based filtering is practical model which could provide better results given we have a proper dataset of the cities with all its attributes with some weightage. </a:t>
          </a:r>
          <a:endParaRPr lang="en-US" sz="1700" kern="1200"/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3:10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24575,'0'4'0,"1"-1"0,-1 0 0,1 0 0,0 1 0,0-1 0,1 0 0,-1 0 0,1 0 0,-1 0 0,1 0 0,3 4 0,8 14 0,20 45 0,-18-36 0,0 0 0,-2 0 0,-1 2 0,9 38 0,-11-8 0,2 77 0,-11-95 0,2-1 0,3 0 0,1-1 0,21 73 0,-23-104 0,0-1 0,1 1 0,0-1 0,0 1 0,1-2 0,1 1 0,-1-1 0,1 0 0,1-1 0,0 0 0,0 0 0,16 9 0,-9-6 0,2-1 0,-1-1 0,1-1 0,0-1 0,1 0 0,30 6 0,-42-12 0,-1 0 0,0 1 0,0-1 0,0 1 0,0 1 0,0-1 0,-1 1 0,7 4 0,-11-7 0,0 1 0,-1 0 0,1 0 0,0 0 0,0-1 0,-1 1 0,1 0 0,-1 0 0,1 0 0,-1 0 0,1 0 0,-1 0 0,1 0 0,-1 0 0,0 0 0,0 0 0,1 1 0,-1-1 0,0 1 0,0 1 0,-1-1 0,1 0 0,-1 1 0,0-1 0,0 0 0,0 0 0,0 1 0,0-1 0,0 0 0,0 0 0,-1 0 0,-1 2 0,-125 159 0,94-116 0,14-22 0,1 0 0,1 2 0,2 0 0,1 1 0,-19 46 0,-46 216 0,78-279-105,-1 0 0,1 0 0,-2 0 0,1-1 0,-1 0 0,-1 0 0,0 0 0,0 0 0,-1-1 0,-1 1 0,1-1 0,-16 15 0,-9-4-6721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3:14:09.57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3:11:15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24575,'0'4'0,"1"-1"0,-1 0 0,1 0 0,0 1 0,0-1 0,1 0 0,-1 0 0,1 0 0,-1 0 0,1 0 0,3 4 0,8 14 0,20 45 0,-18-36 0,0 0 0,-2 0 0,-1 2 0,9 38 0,-11-8 0,2 77 0,-11-95 0,2-1 0,3 0 0,1-1 0,21 73 0,-23-104 0,0-1 0,1 1 0,0-1 0,0 1 0,1-2 0,1 1 0,-1-1 0,1 0 0,1-1 0,0 0 0,0 0 0,16 9 0,-9-6 0,2-1 0,-1-1 0,1-1 0,0-1 0,1 0 0,30 6 0,-42-12 0,-1 0 0,0 1 0,0-1 0,0 1 0,0 1 0,0-1 0,-1 1 0,7 4 0,-11-7 0,0 1 0,-1 0 0,1 0 0,0 0 0,0-1 0,-1 1 0,1 0 0,-1 0 0,1 0 0,-1 0 0,1 0 0,-1 0 0,1 0 0,-1 0 0,0 0 0,0 0 0,1 1 0,-1-1 0,0 1 0,0 1 0,-1-1 0,1 0 0,-1 1 0,0-1 0,0 0 0,0 0 0,0 1 0,0-1 0,0 0 0,0 0 0,-1 0 0,-1 2 0,-125 159 0,94-116 0,14-22 0,1 0 0,1 2 0,2 0 0,1 1 0,-19 46 0,-46 216 0,78-279-105,-1 0 0,1 0 0,-2 0 0,1-1 0,-1 0 0,-1 0 0,0 0 0,0 0 0,-1-1 0,-1 1 0,1-1 0,-16 15 0,-9-4-6721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3:14:01.8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41 2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3:14:04.30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41 23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3:14:04.88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119 95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3:14:05.78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72 56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3:14:07.17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46 31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3:14:08.01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46 54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3:14:08.74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46 95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4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3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6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0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7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5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7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19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A2D73-55AE-F3C5-69FC-0C53BDA2D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NextStop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4DB51-A101-5F7B-0CB4-5DB6355D3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A Travel Destination Recommendation System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IMT2020048 Varad Badhe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IMT2020066 Hasanabbas Momin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IMT2020067 Rishi Vakharia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IMT2020128 Ujjwal Agarwal</a:t>
            </a:r>
          </a:p>
        </p:txBody>
      </p:sp>
    </p:spTree>
    <p:extLst>
      <p:ext uri="{BB962C8B-B14F-4D97-AF65-F5344CB8AC3E}">
        <p14:creationId xmlns:p14="http://schemas.microsoft.com/office/powerpoint/2010/main" val="197831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8F3F-1E7D-09D1-811A-0E7DF4EA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000"/>
              <a:t>Cities actually visited by the user </a:t>
            </a:r>
            <a:br>
              <a:rPr lang="en-IN" sz="2000"/>
            </a:br>
            <a:r>
              <a:rPr lang="en-IN" sz="2000"/>
              <a:t>[Instanbul, Athens, Beirut, Dubai]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11B1-DBF9-5DB9-8B9D-853B4BE6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IN" sz="1700"/>
              <a:t>Content Based filtering:</a:t>
            </a:r>
          </a:p>
          <a:p>
            <a:pPr lvl="1"/>
            <a:endParaRPr lang="en-IN" sz="1700"/>
          </a:p>
          <a:p>
            <a:pPr lvl="1"/>
            <a:endParaRPr lang="en-IN" sz="1700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16FBDAE-4CB9-34C9-2A97-0C3C3B85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65" y="841248"/>
            <a:ext cx="6493646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4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00E23-06E6-CAE8-4D81-8D9CBF06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716" y="1014870"/>
            <a:ext cx="3528342" cy="1567327"/>
          </a:xfrm>
        </p:spPr>
        <p:txBody>
          <a:bodyPr anchor="ctr">
            <a:normAutofit/>
          </a:bodyPr>
          <a:lstStyle/>
          <a:p>
            <a:pPr defTabSz="740664"/>
            <a:r>
              <a:rPr lang="en-IN" sz="3888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 analysis</a:t>
            </a:r>
            <a:endParaRPr lang="en-IN" sz="48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513" y="1791106"/>
            <a:ext cx="1262775" cy="14856"/>
          </a:xfrm>
          <a:custGeom>
            <a:avLst/>
            <a:gdLst>
              <a:gd name="connsiteX0" fmla="*/ 0 w 1262775"/>
              <a:gd name="connsiteY0" fmla="*/ 0 h 14856"/>
              <a:gd name="connsiteX1" fmla="*/ 656643 w 1262775"/>
              <a:gd name="connsiteY1" fmla="*/ 0 h 14856"/>
              <a:gd name="connsiteX2" fmla="*/ 1262775 w 1262775"/>
              <a:gd name="connsiteY2" fmla="*/ 0 h 14856"/>
              <a:gd name="connsiteX3" fmla="*/ 1262775 w 1262775"/>
              <a:gd name="connsiteY3" fmla="*/ 14856 h 14856"/>
              <a:gd name="connsiteX4" fmla="*/ 644015 w 1262775"/>
              <a:gd name="connsiteY4" fmla="*/ 14856 h 14856"/>
              <a:gd name="connsiteX5" fmla="*/ 0 w 1262775"/>
              <a:gd name="connsiteY5" fmla="*/ 14856 h 14856"/>
              <a:gd name="connsiteX6" fmla="*/ 0 w 1262775"/>
              <a:gd name="connsiteY6" fmla="*/ 0 h 14856"/>
              <a:gd name="connsiteX0" fmla="*/ 0 w 1262775"/>
              <a:gd name="connsiteY0" fmla="*/ 0 h 14856"/>
              <a:gd name="connsiteX1" fmla="*/ 618760 w 1262775"/>
              <a:gd name="connsiteY1" fmla="*/ 0 h 14856"/>
              <a:gd name="connsiteX2" fmla="*/ 1262775 w 1262775"/>
              <a:gd name="connsiteY2" fmla="*/ 0 h 14856"/>
              <a:gd name="connsiteX3" fmla="*/ 1262775 w 1262775"/>
              <a:gd name="connsiteY3" fmla="*/ 14856 h 14856"/>
              <a:gd name="connsiteX4" fmla="*/ 631388 w 1262775"/>
              <a:gd name="connsiteY4" fmla="*/ 14856 h 14856"/>
              <a:gd name="connsiteX5" fmla="*/ 0 w 1262775"/>
              <a:gd name="connsiteY5" fmla="*/ 14856 h 14856"/>
              <a:gd name="connsiteX6" fmla="*/ 0 w 1262775"/>
              <a:gd name="connsiteY6" fmla="*/ 0 h 1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775" h="14856" fill="none" extrusionOk="0">
                <a:moveTo>
                  <a:pt x="0" y="0"/>
                </a:moveTo>
                <a:cubicBezTo>
                  <a:pt x="151022" y="-19214"/>
                  <a:pt x="349187" y="62388"/>
                  <a:pt x="656643" y="0"/>
                </a:cubicBezTo>
                <a:cubicBezTo>
                  <a:pt x="945370" y="-30446"/>
                  <a:pt x="971097" y="-24886"/>
                  <a:pt x="1262775" y="0"/>
                </a:cubicBezTo>
                <a:cubicBezTo>
                  <a:pt x="1262698" y="6345"/>
                  <a:pt x="1262990" y="8578"/>
                  <a:pt x="1262775" y="14856"/>
                </a:cubicBezTo>
                <a:cubicBezTo>
                  <a:pt x="1036889" y="17347"/>
                  <a:pt x="835571" y="59359"/>
                  <a:pt x="644015" y="14856"/>
                </a:cubicBezTo>
                <a:cubicBezTo>
                  <a:pt x="465606" y="14710"/>
                  <a:pt x="183148" y="54006"/>
                  <a:pt x="0" y="14856"/>
                </a:cubicBezTo>
                <a:cubicBezTo>
                  <a:pt x="1169" y="7588"/>
                  <a:pt x="-190" y="3690"/>
                  <a:pt x="0" y="0"/>
                </a:cubicBezTo>
                <a:close/>
              </a:path>
              <a:path w="1262775" h="14856" stroke="0" extrusionOk="0">
                <a:moveTo>
                  <a:pt x="0" y="0"/>
                </a:moveTo>
                <a:cubicBezTo>
                  <a:pt x="248513" y="3717"/>
                  <a:pt x="332023" y="-19757"/>
                  <a:pt x="618760" y="0"/>
                </a:cubicBezTo>
                <a:cubicBezTo>
                  <a:pt x="886803" y="12396"/>
                  <a:pt x="964819" y="-28537"/>
                  <a:pt x="1262775" y="0"/>
                </a:cubicBezTo>
                <a:cubicBezTo>
                  <a:pt x="1263120" y="2772"/>
                  <a:pt x="1262511" y="9991"/>
                  <a:pt x="1262775" y="14856"/>
                </a:cubicBezTo>
                <a:cubicBezTo>
                  <a:pt x="1036778" y="12935"/>
                  <a:pt x="898226" y="43787"/>
                  <a:pt x="631388" y="14856"/>
                </a:cubicBezTo>
                <a:cubicBezTo>
                  <a:pt x="396424" y="49244"/>
                  <a:pt x="225298" y="-1739"/>
                  <a:pt x="0" y="14856"/>
                </a:cubicBezTo>
                <a:cubicBezTo>
                  <a:pt x="425" y="8506"/>
                  <a:pt x="-1301" y="3661"/>
                  <a:pt x="0" y="0"/>
                </a:cubicBezTo>
                <a:close/>
              </a:path>
              <a:path w="1262775" h="14856" fill="none" stroke="0" extrusionOk="0">
                <a:moveTo>
                  <a:pt x="0" y="0"/>
                </a:moveTo>
                <a:cubicBezTo>
                  <a:pt x="107534" y="-40799"/>
                  <a:pt x="340790" y="43463"/>
                  <a:pt x="656643" y="0"/>
                </a:cubicBezTo>
                <a:cubicBezTo>
                  <a:pt x="948613" y="-30822"/>
                  <a:pt x="966043" y="-25564"/>
                  <a:pt x="1262775" y="0"/>
                </a:cubicBezTo>
                <a:cubicBezTo>
                  <a:pt x="1263027" y="6564"/>
                  <a:pt x="1262831" y="8757"/>
                  <a:pt x="1262775" y="14856"/>
                </a:cubicBezTo>
                <a:cubicBezTo>
                  <a:pt x="1000264" y="-12729"/>
                  <a:pt x="873557" y="50497"/>
                  <a:pt x="644015" y="14856"/>
                </a:cubicBezTo>
                <a:cubicBezTo>
                  <a:pt x="465104" y="-153"/>
                  <a:pt x="163688" y="14903"/>
                  <a:pt x="0" y="14856"/>
                </a:cubicBezTo>
                <a:cubicBezTo>
                  <a:pt x="482" y="8084"/>
                  <a:pt x="-798" y="446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62775"/>
                      <a:gd name="connsiteY0" fmla="*/ 0 h 14856"/>
                      <a:gd name="connsiteX1" fmla="*/ 656643 w 1262775"/>
                      <a:gd name="connsiteY1" fmla="*/ 0 h 14856"/>
                      <a:gd name="connsiteX2" fmla="*/ 1262775 w 1262775"/>
                      <a:gd name="connsiteY2" fmla="*/ 0 h 14856"/>
                      <a:gd name="connsiteX3" fmla="*/ 1262775 w 1262775"/>
                      <a:gd name="connsiteY3" fmla="*/ 14856 h 14856"/>
                      <a:gd name="connsiteX4" fmla="*/ 644015 w 1262775"/>
                      <a:gd name="connsiteY4" fmla="*/ 14856 h 14856"/>
                      <a:gd name="connsiteX5" fmla="*/ 0 w 1262775"/>
                      <a:gd name="connsiteY5" fmla="*/ 14856 h 14856"/>
                      <a:gd name="connsiteX6" fmla="*/ 0 w 1262775"/>
                      <a:gd name="connsiteY6" fmla="*/ 0 h 148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2775" h="14856" fill="none" extrusionOk="0">
                        <a:moveTo>
                          <a:pt x="0" y="0"/>
                        </a:moveTo>
                        <a:cubicBezTo>
                          <a:pt x="151609" y="-13613"/>
                          <a:pt x="370950" y="32144"/>
                          <a:pt x="656643" y="0"/>
                        </a:cubicBezTo>
                        <a:cubicBezTo>
                          <a:pt x="942336" y="-32144"/>
                          <a:pt x="968017" y="-25627"/>
                          <a:pt x="1262775" y="0"/>
                        </a:cubicBezTo>
                        <a:cubicBezTo>
                          <a:pt x="1263172" y="6422"/>
                          <a:pt x="1262880" y="8488"/>
                          <a:pt x="1262775" y="14856"/>
                        </a:cubicBezTo>
                        <a:cubicBezTo>
                          <a:pt x="1026227" y="1476"/>
                          <a:pt x="832837" y="31041"/>
                          <a:pt x="644015" y="14856"/>
                        </a:cubicBezTo>
                        <a:cubicBezTo>
                          <a:pt x="455193" y="-1329"/>
                          <a:pt x="159038" y="24473"/>
                          <a:pt x="0" y="14856"/>
                        </a:cubicBezTo>
                        <a:cubicBezTo>
                          <a:pt x="584" y="8100"/>
                          <a:pt x="-243" y="3939"/>
                          <a:pt x="0" y="0"/>
                        </a:cubicBezTo>
                        <a:close/>
                      </a:path>
                      <a:path w="1262775" h="14856" stroke="0" extrusionOk="0">
                        <a:moveTo>
                          <a:pt x="0" y="0"/>
                        </a:moveTo>
                        <a:cubicBezTo>
                          <a:pt x="259888" y="1849"/>
                          <a:pt x="341770" y="-13031"/>
                          <a:pt x="618760" y="0"/>
                        </a:cubicBezTo>
                        <a:cubicBezTo>
                          <a:pt x="895750" y="13031"/>
                          <a:pt x="968792" y="-20438"/>
                          <a:pt x="1262775" y="0"/>
                        </a:cubicBezTo>
                        <a:cubicBezTo>
                          <a:pt x="1263069" y="3465"/>
                          <a:pt x="1262871" y="9781"/>
                          <a:pt x="1262775" y="14856"/>
                        </a:cubicBezTo>
                        <a:cubicBezTo>
                          <a:pt x="1043723" y="517"/>
                          <a:pt x="864735" y="18900"/>
                          <a:pt x="631388" y="14856"/>
                        </a:cubicBezTo>
                        <a:cubicBezTo>
                          <a:pt x="398041" y="10812"/>
                          <a:pt x="206420" y="9459"/>
                          <a:pt x="0" y="14856"/>
                        </a:cubicBezTo>
                        <a:cubicBezTo>
                          <a:pt x="485" y="8410"/>
                          <a:pt x="-673" y="36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B0B0-37E4-4BAB-6632-8E9F3C8AC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599" y="1014870"/>
            <a:ext cx="4880255" cy="1567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85166" indent="-185166" defTabSz="740664">
              <a:spcBef>
                <a:spcPts val="810"/>
              </a:spcBef>
            </a:pPr>
            <a:r>
              <a:rPr lang="en-I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: Kota, Varanasi, Chennai, Kathmandu</a:t>
            </a:r>
            <a:endParaRPr lang="en-IN" sz="1944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85166" indent="-185166" defTabSz="740664">
              <a:spcBef>
                <a:spcPts val="810"/>
              </a:spcBef>
            </a:pPr>
            <a:r>
              <a:rPr lang="en-IN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Collaborative Filtering: </a:t>
            </a:r>
            <a:endParaRPr lang="en-IN" sz="2400">
              <a:cs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80AE03D-1B24-7247-2443-893BC8D2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57" y="2730759"/>
            <a:ext cx="4421104" cy="298856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5FE330D-9CB6-B189-650A-121F047F0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91" y="2918963"/>
            <a:ext cx="4441997" cy="2612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63F4CE-4B9F-2A24-7914-E42B556B0239}"/>
              </a:ext>
            </a:extLst>
          </p:cNvPr>
          <p:cNvSpPr txBox="1"/>
          <p:nvPr/>
        </p:nvSpPr>
        <p:spPr>
          <a:xfrm>
            <a:off x="2147626" y="5731364"/>
            <a:ext cx="2543948" cy="316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Item-item similarity</a:t>
            </a: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665F1-61FE-3B12-9BAB-FEFA64857355}"/>
              </a:ext>
            </a:extLst>
          </p:cNvPr>
          <p:cNvSpPr txBox="1"/>
          <p:nvPr/>
        </p:nvSpPr>
        <p:spPr>
          <a:xfrm>
            <a:off x="6454885" y="5585209"/>
            <a:ext cx="2543948" cy="316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User-user similarity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42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00E23-06E6-CAE8-4D81-8D9CBF06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400"/>
              <a:t>Result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B0B0-37E4-4BAB-6632-8E9F3C8AC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IN" sz="2200"/>
              <a:t>Content based filtering: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CD4C27-80F9-5026-A8F8-285303C3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03" y="640080"/>
            <a:ext cx="673070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640556-2037-4B04-D252-B0D9A9216919}"/>
              </a:ext>
            </a:extLst>
          </p:cNvPr>
          <p:cNvSpPr/>
          <p:nvPr/>
        </p:nvSpPr>
        <p:spPr>
          <a:xfrm>
            <a:off x="3219047" y="3496640"/>
            <a:ext cx="2351619" cy="238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/>
              <a:t>City 2</a:t>
            </a:r>
          </a:p>
          <a:p>
            <a:pPr algn="r"/>
            <a:endParaRPr lang="en-IN"/>
          </a:p>
          <a:p>
            <a:pPr algn="r"/>
            <a:r>
              <a:rPr lang="en-IN"/>
              <a:t>Vec_1  </a:t>
            </a:r>
          </a:p>
          <a:p>
            <a:pPr algn="r"/>
            <a:r>
              <a:rPr lang="en-IN"/>
              <a:t>Vec_2 </a:t>
            </a:r>
          </a:p>
          <a:p>
            <a:pPr algn="r"/>
            <a:r>
              <a:rPr lang="en-IN"/>
              <a:t>Vec_3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829CA-334F-611D-4EA5-596FA2CE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95" y="56147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Novelty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9761E-1C7E-557B-654D-6DD2D024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06" y="1474568"/>
            <a:ext cx="10515600" cy="4628412"/>
          </a:xfrm>
        </p:spPr>
        <p:txBody>
          <a:bodyPr/>
          <a:lstStyle/>
          <a:p>
            <a:r>
              <a:rPr lang="en-US"/>
              <a:t>While using word2vec for content-based recommendation, we took all possible products of vectors instead of just taking average of vectors and then multiplying. </a:t>
            </a:r>
            <a:r>
              <a:rPr lang="en-US">
                <a:solidFill>
                  <a:srgbClr val="FFFF00"/>
                </a:solidFill>
              </a:rPr>
              <a:t>(More data is preserved)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50A80-84E5-065E-2048-85152A77D438}"/>
              </a:ext>
            </a:extLst>
          </p:cNvPr>
          <p:cNvSpPr/>
          <p:nvPr/>
        </p:nvSpPr>
        <p:spPr>
          <a:xfrm>
            <a:off x="172344" y="3491975"/>
            <a:ext cx="2267644" cy="238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City 1</a:t>
            </a:r>
          </a:p>
          <a:p>
            <a:endParaRPr lang="en-IN"/>
          </a:p>
          <a:p>
            <a:r>
              <a:rPr lang="en-IN"/>
              <a:t>Vec_1  </a:t>
            </a:r>
          </a:p>
          <a:p>
            <a:r>
              <a:rPr lang="en-IN"/>
              <a:t>Vec_2 </a:t>
            </a:r>
          </a:p>
          <a:p>
            <a:r>
              <a:rPr lang="en-IN"/>
              <a:t>Vec_3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DDCA267-A869-8155-9440-3916AAD3EA8D}"/>
                  </a:ext>
                </a:extLst>
              </p14:cNvPr>
              <p14:cNvContentPartPr/>
              <p14:nvPr/>
            </p14:nvContentPartPr>
            <p14:xfrm>
              <a:off x="845478" y="4632759"/>
              <a:ext cx="195120" cy="702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DDCA267-A869-8155-9440-3916AAD3EA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478" y="4623759"/>
                <a:ext cx="212760" cy="720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4D1D9A-F56B-5002-A4D7-B6F5A1FB492E}"/>
              </a:ext>
            </a:extLst>
          </p:cNvPr>
          <p:cNvSpPr txBox="1"/>
          <p:nvPr/>
        </p:nvSpPr>
        <p:spPr>
          <a:xfrm>
            <a:off x="1012751" y="4799273"/>
            <a:ext cx="52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Avg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7A54DE-D2E8-1F72-5FAB-7223A71334CA}"/>
                  </a:ext>
                </a:extLst>
              </p14:cNvPr>
              <p14:cNvContentPartPr/>
              <p14:nvPr/>
            </p14:nvContentPartPr>
            <p14:xfrm rot="10800000">
              <a:off x="4626779" y="4621088"/>
              <a:ext cx="195120" cy="702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7A54DE-D2E8-1F72-5FAB-7223A71334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4617779" y="4612088"/>
                <a:ext cx="212760" cy="720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FEE34CC-2C4D-A334-6D2B-148495AA6B17}"/>
              </a:ext>
            </a:extLst>
          </p:cNvPr>
          <p:cNvSpPr txBox="1"/>
          <p:nvPr/>
        </p:nvSpPr>
        <p:spPr>
          <a:xfrm>
            <a:off x="4106984" y="4688625"/>
            <a:ext cx="52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Avg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81EFF107-BDFF-F26F-E0AB-4DC4E24BA3B7}"/>
              </a:ext>
            </a:extLst>
          </p:cNvPr>
          <p:cNvSpPr/>
          <p:nvPr/>
        </p:nvSpPr>
        <p:spPr>
          <a:xfrm>
            <a:off x="1621759" y="4135261"/>
            <a:ext cx="163058" cy="139959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C59B3685-B047-B0A6-9640-0E6EE0A335ED}"/>
              </a:ext>
            </a:extLst>
          </p:cNvPr>
          <p:cNvSpPr/>
          <p:nvPr/>
        </p:nvSpPr>
        <p:spPr>
          <a:xfrm flipH="1">
            <a:off x="2111096" y="4135261"/>
            <a:ext cx="163058" cy="139959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CC6DDBCC-D7B7-199C-DFE4-639FFCFDD437}"/>
              </a:ext>
            </a:extLst>
          </p:cNvPr>
          <p:cNvSpPr/>
          <p:nvPr/>
        </p:nvSpPr>
        <p:spPr>
          <a:xfrm>
            <a:off x="3454589" y="4129469"/>
            <a:ext cx="163058" cy="139959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1A3D9C50-0489-C515-8991-BF707A359C50}"/>
              </a:ext>
            </a:extLst>
          </p:cNvPr>
          <p:cNvSpPr/>
          <p:nvPr/>
        </p:nvSpPr>
        <p:spPr>
          <a:xfrm flipH="1">
            <a:off x="3943926" y="4129469"/>
            <a:ext cx="163058" cy="139959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21C33AD-DFB7-0828-2232-52815CF818BD}"/>
                  </a:ext>
                </a:extLst>
              </p14:cNvPr>
              <p14:cNvContentPartPr/>
              <p14:nvPr/>
            </p14:nvContentPartPr>
            <p14:xfrm>
              <a:off x="1963660" y="4324599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21C33AD-DFB7-0828-2232-52815CF818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0660" y="42615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368C809-B4B2-C11D-1A4B-944B76BD9FCD}"/>
                  </a:ext>
                </a:extLst>
              </p14:cNvPr>
              <p14:cNvContentPartPr/>
              <p14:nvPr/>
            </p14:nvContentPartPr>
            <p14:xfrm>
              <a:off x="1963660" y="4632759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368C809-B4B2-C11D-1A4B-944B76BD9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0660" y="45697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39E97CA-71E0-D0DF-1EF6-12F764A3B94D}"/>
                  </a:ext>
                </a:extLst>
              </p14:cNvPr>
              <p14:cNvContentPartPr/>
              <p14:nvPr/>
            </p14:nvContentPartPr>
            <p14:xfrm>
              <a:off x="1935580" y="4968279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39E97CA-71E0-D0DF-1EF6-12F764A3B9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2580" y="490527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5A58FCD-7F2C-AD5A-6569-AC6AFC20A0E5}"/>
                  </a:ext>
                </a:extLst>
              </p14:cNvPr>
              <p14:cNvContentPartPr/>
              <p14:nvPr/>
            </p14:nvContentPartPr>
            <p14:xfrm>
              <a:off x="1907500" y="5388399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5A58FCD-7F2C-AD5A-6569-AC6AFC20A0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4500" y="53253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282855E-CF6A-5474-1921-3BCD2E22E9BF}"/>
                  </a:ext>
                </a:extLst>
              </p14:cNvPr>
              <p14:cNvContentPartPr/>
              <p14:nvPr/>
            </p14:nvContentPartPr>
            <p14:xfrm>
              <a:off x="3800532" y="4286888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282855E-CF6A-5474-1921-3BCD2E22E9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37532" y="42238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CC5EDF3-3BFD-0313-3FE6-23B87C6E0E48}"/>
                  </a:ext>
                </a:extLst>
              </p14:cNvPr>
              <p14:cNvContentPartPr/>
              <p14:nvPr/>
            </p14:nvContentPartPr>
            <p14:xfrm>
              <a:off x="3800532" y="4594688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CC5EDF3-3BFD-0313-3FE6-23B87C6E0E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37532" y="45316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921FC33-B961-5E80-2E9A-E7485B35A864}"/>
                  </a:ext>
                </a:extLst>
              </p14:cNvPr>
              <p14:cNvContentPartPr/>
              <p14:nvPr/>
            </p14:nvContentPartPr>
            <p14:xfrm>
              <a:off x="3800532" y="4986368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921FC33-B961-5E80-2E9A-E7485B35A8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37532" y="49233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AF0A1D5-40CF-F9F5-2E4B-A66DFDDEE0E8}"/>
                  </a:ext>
                </a:extLst>
              </p14:cNvPr>
              <p14:cNvContentPartPr/>
              <p14:nvPr/>
            </p14:nvContentPartPr>
            <p14:xfrm>
              <a:off x="3772452" y="5378408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AF0A1D5-40CF-F9F5-2E4B-A66DFDDEE0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452" y="5315408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1B85BE-CD3A-CC3B-AE6C-B4A6F4984CF8}"/>
              </a:ext>
            </a:extLst>
          </p:cNvPr>
          <p:cNvCxnSpPr>
            <a:cxnSpLocks/>
          </p:cNvCxnSpPr>
          <p:nvPr/>
        </p:nvCxnSpPr>
        <p:spPr>
          <a:xfrm>
            <a:off x="2103447" y="4312086"/>
            <a:ext cx="1514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E9A777-8E02-B829-72E7-13C7032CD88B}"/>
              </a:ext>
            </a:extLst>
          </p:cNvPr>
          <p:cNvCxnSpPr>
            <a:cxnSpLocks/>
          </p:cNvCxnSpPr>
          <p:nvPr/>
        </p:nvCxnSpPr>
        <p:spPr>
          <a:xfrm>
            <a:off x="2103447" y="4632759"/>
            <a:ext cx="142791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ECDBEF-4C23-A4C7-34CF-ABEA84ED43D7}"/>
              </a:ext>
            </a:extLst>
          </p:cNvPr>
          <p:cNvCxnSpPr>
            <a:cxnSpLocks/>
          </p:cNvCxnSpPr>
          <p:nvPr/>
        </p:nvCxnSpPr>
        <p:spPr>
          <a:xfrm>
            <a:off x="2111096" y="4968279"/>
            <a:ext cx="1506551" cy="1808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D83684-E545-6F6F-14A5-AD5A377121A0}"/>
              </a:ext>
            </a:extLst>
          </p:cNvPr>
          <p:cNvCxnSpPr>
            <a:cxnSpLocks/>
          </p:cNvCxnSpPr>
          <p:nvPr/>
        </p:nvCxnSpPr>
        <p:spPr>
          <a:xfrm>
            <a:off x="2111096" y="5388399"/>
            <a:ext cx="142026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2BEDC80-EBF5-E484-015A-0673F764B5E6}"/>
              </a:ext>
            </a:extLst>
          </p:cNvPr>
          <p:cNvSpPr/>
          <p:nvPr/>
        </p:nvSpPr>
        <p:spPr>
          <a:xfrm>
            <a:off x="9721701" y="3491974"/>
            <a:ext cx="2351619" cy="238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City 2</a:t>
            </a:r>
          </a:p>
          <a:p>
            <a:pPr algn="ctr"/>
            <a:endParaRPr lang="en-IN"/>
          </a:p>
          <a:p>
            <a:pPr algn="ctr"/>
            <a:r>
              <a:rPr lang="en-IN"/>
              <a:t>Vec_1  </a:t>
            </a:r>
          </a:p>
          <a:p>
            <a:pPr algn="ctr"/>
            <a:r>
              <a:rPr lang="en-IN"/>
              <a:t>Vec_2 </a:t>
            </a:r>
          </a:p>
          <a:p>
            <a:pPr algn="ctr"/>
            <a:r>
              <a:rPr lang="en-IN"/>
              <a:t>Vec_3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71DBB1-A74A-879E-4DA9-3CBEDC372F72}"/>
              </a:ext>
            </a:extLst>
          </p:cNvPr>
          <p:cNvSpPr/>
          <p:nvPr/>
        </p:nvSpPr>
        <p:spPr>
          <a:xfrm>
            <a:off x="6746525" y="3496640"/>
            <a:ext cx="2267644" cy="238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City 1</a:t>
            </a:r>
          </a:p>
          <a:p>
            <a:pPr algn="ctr"/>
            <a:endParaRPr lang="en-IN"/>
          </a:p>
          <a:p>
            <a:pPr algn="ctr"/>
            <a:r>
              <a:rPr lang="en-IN"/>
              <a:t>Vec_1  </a:t>
            </a:r>
          </a:p>
          <a:p>
            <a:pPr algn="ctr"/>
            <a:r>
              <a:rPr lang="en-IN"/>
              <a:t>Vec_2 </a:t>
            </a:r>
          </a:p>
          <a:p>
            <a:pPr algn="ctr"/>
            <a:r>
              <a:rPr lang="en-IN"/>
              <a:t>Vec_3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0CE3AE-2B18-C6D5-D66E-1AA4B3606544}"/>
              </a:ext>
            </a:extLst>
          </p:cNvPr>
          <p:cNvSpPr txBox="1"/>
          <p:nvPr/>
        </p:nvSpPr>
        <p:spPr>
          <a:xfrm>
            <a:off x="5896946" y="4460033"/>
            <a:ext cx="523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FF0000"/>
                </a:solidFill>
              </a:rPr>
              <a:t>vs</a:t>
            </a:r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E2F518-AAA0-378E-9751-33392885C37F}"/>
              </a:ext>
            </a:extLst>
          </p:cNvPr>
          <p:cNvCxnSpPr/>
          <p:nvPr/>
        </p:nvCxnSpPr>
        <p:spPr>
          <a:xfrm>
            <a:off x="8276253" y="4688625"/>
            <a:ext cx="226733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A2F4ACA-2EFF-4335-8D73-1AD11BEB9F2C}"/>
              </a:ext>
            </a:extLst>
          </p:cNvPr>
          <p:cNvCxnSpPr/>
          <p:nvPr/>
        </p:nvCxnSpPr>
        <p:spPr>
          <a:xfrm>
            <a:off x="8276253" y="4968279"/>
            <a:ext cx="226733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83412C5-5E47-EAEB-51BC-0CC2BDDDB3C6}"/>
              </a:ext>
            </a:extLst>
          </p:cNvPr>
          <p:cNvCxnSpPr/>
          <p:nvPr/>
        </p:nvCxnSpPr>
        <p:spPr>
          <a:xfrm>
            <a:off x="8276253" y="5204365"/>
            <a:ext cx="226733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5E6AD9-5207-E499-81C0-E16BEFC332BA}"/>
              </a:ext>
            </a:extLst>
          </p:cNvPr>
          <p:cNvCxnSpPr>
            <a:cxnSpLocks/>
          </p:cNvCxnSpPr>
          <p:nvPr/>
        </p:nvCxnSpPr>
        <p:spPr>
          <a:xfrm>
            <a:off x="8276253" y="4688625"/>
            <a:ext cx="2171774" cy="25786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62EF9F6-32B1-436D-960C-AF74E250DCFF}"/>
              </a:ext>
            </a:extLst>
          </p:cNvPr>
          <p:cNvCxnSpPr>
            <a:cxnSpLocks/>
          </p:cNvCxnSpPr>
          <p:nvPr/>
        </p:nvCxnSpPr>
        <p:spPr>
          <a:xfrm>
            <a:off x="8360229" y="4688625"/>
            <a:ext cx="2137621" cy="51573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4747B15-E673-8696-4971-64779014FD65}"/>
              </a:ext>
            </a:extLst>
          </p:cNvPr>
          <p:cNvCxnSpPr>
            <a:cxnSpLocks/>
          </p:cNvCxnSpPr>
          <p:nvPr/>
        </p:nvCxnSpPr>
        <p:spPr>
          <a:xfrm flipV="1">
            <a:off x="8360229" y="4724386"/>
            <a:ext cx="2137621" cy="24389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ECF45DB-CBBD-02A5-09AD-5F137ADD3B3B}"/>
              </a:ext>
            </a:extLst>
          </p:cNvPr>
          <p:cNvCxnSpPr>
            <a:cxnSpLocks/>
          </p:cNvCxnSpPr>
          <p:nvPr/>
        </p:nvCxnSpPr>
        <p:spPr>
          <a:xfrm>
            <a:off x="8276253" y="4983253"/>
            <a:ext cx="2267339" cy="22111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70DCFB9-9AD9-02CA-74C8-5F3DDF30E498}"/>
              </a:ext>
            </a:extLst>
          </p:cNvPr>
          <p:cNvCxnSpPr>
            <a:cxnSpLocks/>
          </p:cNvCxnSpPr>
          <p:nvPr/>
        </p:nvCxnSpPr>
        <p:spPr>
          <a:xfrm flipV="1">
            <a:off x="8276253" y="4724385"/>
            <a:ext cx="2221597" cy="4799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F4B301B-38BA-B84A-B27F-98E04EC025E4}"/>
              </a:ext>
            </a:extLst>
          </p:cNvPr>
          <p:cNvCxnSpPr>
            <a:cxnSpLocks/>
          </p:cNvCxnSpPr>
          <p:nvPr/>
        </p:nvCxnSpPr>
        <p:spPr>
          <a:xfrm flipV="1">
            <a:off x="8276253" y="4968279"/>
            <a:ext cx="2267339" cy="23608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7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1B945-DE6C-D965-A7BE-B2F983C6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5400"/>
              <a:t>Future scope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A57B-FA21-5F31-54BE-CAC19F6E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200"/>
              <a:t>These model could be combined to create a hybrid, which will show better recommendation.</a:t>
            </a:r>
            <a:endParaRPr lang="en-IN" sz="2200">
              <a:cs typeface="Calibri"/>
            </a:endParaRPr>
          </a:p>
          <a:p>
            <a:r>
              <a:rPr lang="en-IN" sz="2200"/>
              <a:t>Neural-Network could be applied using user and item embedding.</a:t>
            </a:r>
            <a:endParaRPr lang="en-IN" sz="2200">
              <a:cs typeface="Calibri"/>
            </a:endParaRPr>
          </a:p>
          <a:p>
            <a:r>
              <a:rPr lang="en-IN" sz="2200">
                <a:cs typeface="Calibri"/>
              </a:rPr>
              <a:t>We can ask the user their current location and climate conditions, we can consider these metrics to give extra weightage to nearby and optimal weather destination.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84354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306EB-331C-150A-D1D0-03FD4028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/>
              <a:t>Problem Statement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83C0-CA87-67B9-8B85-1C26AA07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IN" sz="2200"/>
              <a:t>To create a Travel Destination guide by suggesting cities to visit by considering the previously visited cities by the user.</a:t>
            </a:r>
          </a:p>
          <a:p>
            <a:r>
              <a:rPr lang="en-IN" sz="2200"/>
              <a:t>This will help narrow down their possible options to go for tourism, and save them precious time on research for possible destination.</a:t>
            </a:r>
          </a:p>
        </p:txBody>
      </p:sp>
      <p:pic>
        <p:nvPicPr>
          <p:cNvPr id="5" name="Picture 4" descr="Pins in a map">
            <a:extLst>
              <a:ext uri="{FF2B5EF4-FFF2-40B4-BE49-F238E27FC236}">
                <a16:creationId xmlns:a16="http://schemas.microsoft.com/office/drawing/2014/main" id="{B9B461A4-C5DD-36AD-ECDA-7CDDCBEF8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2" r="15813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662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E0B0B4E9-390F-36A0-D9A8-5633DAF82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1" b="-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4F76C-DC21-968B-3B31-245F3540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/>
              <a:t>Some Aspects of the system</a:t>
            </a:r>
            <a:endParaRPr lang="en-IN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63F8-7E42-EE4C-A0C4-822CE205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sz="1900">
              <a:cs typeface="Calibri"/>
            </a:endParaRPr>
          </a:p>
          <a:p>
            <a:r>
              <a:rPr lang="en-IN" sz="1900" err="1">
                <a:latin typeface="Arial"/>
                <a:cs typeface="Arial"/>
              </a:rPr>
              <a:t>NextStop</a:t>
            </a:r>
            <a:r>
              <a:rPr lang="en-IN" sz="1900">
                <a:latin typeface="Arial"/>
                <a:cs typeface="Arial"/>
              </a:rPr>
              <a:t> only asks for user's past travel history.</a:t>
            </a:r>
          </a:p>
          <a:p>
            <a:r>
              <a:rPr lang="en-IN" sz="1900">
                <a:latin typeface="Arial"/>
                <a:cs typeface="Arial"/>
              </a:rPr>
              <a:t>The next place can be recommended based on similarity between cities, users or the attributes of the input cities</a:t>
            </a:r>
          </a:p>
          <a:p>
            <a:endParaRPr lang="en-IN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356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1C8A2-D131-4ED5-0620-1BD5AA1D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4649555-DF86-6977-94CA-7FAE2412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200"/>
              <a:t>Cities.csv : this dataset stores multiple people’s travel history which we will use to train the dataset. </a:t>
            </a:r>
          </a:p>
          <a:p>
            <a:pPr lvl="1"/>
            <a:r>
              <a:rPr lang="en-IN" sz="2200"/>
              <a:t>5k+ user</a:t>
            </a:r>
          </a:p>
          <a:p>
            <a:pPr lvl="1"/>
            <a:r>
              <a:rPr lang="en-IN" sz="2200"/>
              <a:t>3k+ unique cities</a:t>
            </a:r>
          </a:p>
          <a:p>
            <a:r>
              <a:rPr lang="en-IN" sz="2200"/>
              <a:t>Cities_with_attributes.csv : This dataset stores cities famous tourism attributes like beaches, architecture, history etc. Will be used for Content Based filtering. </a:t>
            </a:r>
          </a:p>
          <a:p>
            <a:pPr lvl="1"/>
            <a:r>
              <a:rPr lang="en-IN" sz="2200"/>
              <a:t>Around 1k unique attributes</a:t>
            </a:r>
          </a:p>
          <a:p>
            <a:pPr marL="0" indent="0">
              <a:buNone/>
            </a:pPr>
            <a:endParaRPr lang="en-IN" sz="2200"/>
          </a:p>
          <a:p>
            <a:pPr marL="0" indent="0">
              <a:buNone/>
            </a:pPr>
            <a:r>
              <a:rPr lang="en-IN" sz="2200"/>
              <a:t>These were publicly available dataset extracted by someone else from NomadList website</a:t>
            </a:r>
            <a:endParaRPr lang="en-IN" sz="2200">
              <a:cs typeface="Calibri"/>
            </a:endParaRPr>
          </a:p>
          <a:p>
            <a:endParaRPr lang="en-IN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84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69896-FCFD-E796-27A4-E9E212A2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IN"/>
              <a:t>Pre-processing and Data-Analysis</a:t>
            </a: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78DC-B212-DC0A-6A53-87A53C22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IN" sz="2200"/>
              <a:t>The dataset contained places other than cities like airport, resort, museum etc. most of which were removed.</a:t>
            </a:r>
          </a:p>
          <a:p>
            <a:pPr marL="0" indent="0">
              <a:buNone/>
            </a:pPr>
            <a:endParaRPr lang="en-IN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A0B028-9B02-6CC6-1D6C-482B8959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6" y="2569464"/>
            <a:ext cx="4988388" cy="3678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0030CF-1CDB-F84C-8C15-4A40FDD80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645466"/>
            <a:ext cx="5468112" cy="35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7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309D3-F0D4-222B-3B70-86D10B48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Models applied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8E489A-DB67-2B71-33D3-CE06336ED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5343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95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F124BB1-73E5-17C0-15A5-FBA514C33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97908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12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FC55-949E-060B-5FA6-48038A1C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IN"/>
              <a:t>Model Analysis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A162-BF45-5903-59EF-76136EFBD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/>
              <a:t>We used one of the entry of the cities dataset to get the accuracy of the model. We give first 4 cities and compare the predictions with the rest of the cities</a:t>
            </a:r>
          </a:p>
          <a:p>
            <a:r>
              <a:rPr lang="en-IN"/>
              <a:t>Actual data point of user: [Paris, </a:t>
            </a:r>
            <a:r>
              <a:rPr lang="en-IN" err="1"/>
              <a:t>Sicili</a:t>
            </a:r>
            <a:r>
              <a:rPr lang="en-IN"/>
              <a:t>, Amsterdam, London, </a:t>
            </a:r>
            <a:r>
              <a:rPr lang="en-IN" err="1"/>
              <a:t>Instanbul</a:t>
            </a:r>
            <a:r>
              <a:rPr lang="en-IN"/>
              <a:t>, Athens, Beirut, Dubai]</a:t>
            </a:r>
          </a:p>
          <a:p>
            <a:r>
              <a:rPr lang="en-IN">
                <a:cs typeface="Calibri"/>
              </a:rPr>
              <a:t>Input: </a:t>
            </a:r>
            <a:r>
              <a:rPr lang="en-IN"/>
              <a:t>[Paris, </a:t>
            </a:r>
            <a:r>
              <a:rPr lang="en-IN" err="1"/>
              <a:t>Sicili</a:t>
            </a:r>
            <a:r>
              <a:rPr lang="en-IN"/>
              <a:t>, Amsterdam, London]</a:t>
            </a:r>
            <a:endParaRPr lang="en-IN"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2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8F3F-1E7D-09D1-811A-0E7DF4EA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Cities actually visited by the user </a:t>
            </a:r>
            <a:br>
              <a:rPr lang="en-US" sz="2800"/>
            </a:br>
            <a:r>
              <a:rPr lang="en-US" sz="2800"/>
              <a:t>[Instanbul, Athens, Beirut, Dubai]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11B1-DBF9-5DB9-8B9D-853B4BE6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Collaborative filtering: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A714FC3-B38E-73C0-1658-49CE4BEC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707009"/>
            <a:ext cx="5431536" cy="2974412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CFFEB87-6F92-8ADE-23F8-EE2401046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884124"/>
            <a:ext cx="5431536" cy="2610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B75DC-18FF-FF8C-9DC7-FB2DBF853665}"/>
              </a:ext>
            </a:extLst>
          </p:cNvPr>
          <p:cNvSpPr txBox="1"/>
          <p:nvPr/>
        </p:nvSpPr>
        <p:spPr>
          <a:xfrm>
            <a:off x="549058" y="5383980"/>
            <a:ext cx="5431536" cy="29744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User-user based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D2529-FE23-CA9F-3984-4A4320E9CCD3}"/>
              </a:ext>
            </a:extLst>
          </p:cNvPr>
          <p:cNvSpPr txBox="1"/>
          <p:nvPr/>
        </p:nvSpPr>
        <p:spPr>
          <a:xfrm>
            <a:off x="6211408" y="5233263"/>
            <a:ext cx="5431536" cy="26101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Item-Item based</a:t>
            </a:r>
          </a:p>
        </p:txBody>
      </p:sp>
    </p:spTree>
    <p:extLst>
      <p:ext uri="{BB962C8B-B14F-4D97-AF65-F5344CB8AC3E}">
        <p14:creationId xmlns:p14="http://schemas.microsoft.com/office/powerpoint/2010/main" val="426599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NextStop</vt:lpstr>
      <vt:lpstr>Problem Statement</vt:lpstr>
      <vt:lpstr>Some Aspects of the system</vt:lpstr>
      <vt:lpstr>Dataset</vt:lpstr>
      <vt:lpstr>Pre-processing and Data-Analysis</vt:lpstr>
      <vt:lpstr>Models applied</vt:lpstr>
      <vt:lpstr>PowerPoint Presentation</vt:lpstr>
      <vt:lpstr>Model Analysis</vt:lpstr>
      <vt:lpstr>Cities actually visited by the user  [Instanbul, Athens, Beirut, Dubai]</vt:lpstr>
      <vt:lpstr>Cities actually visited by the user  [Instanbul, Athens, Beirut, Dubai]</vt:lpstr>
      <vt:lpstr>Result analysis</vt:lpstr>
      <vt:lpstr>Result analysis</vt:lpstr>
      <vt:lpstr>Novelty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IMT2020066 Hasanabbas Momin</dc:creator>
  <cp:revision>1</cp:revision>
  <dcterms:created xsi:type="dcterms:W3CDTF">2023-04-27T13:46:11Z</dcterms:created>
  <dcterms:modified xsi:type="dcterms:W3CDTF">2023-05-07T18:22:39Z</dcterms:modified>
</cp:coreProperties>
</file>