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
      <p:font typeface="Maven Pro Black"/>
      <p:bold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lack-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812a269f9d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812a269f9d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812a269f9d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812a269f9d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812a269f9d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812a269f9d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812a269f9d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812a269f9d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82f443862a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82f443862a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82f443862a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82f443862a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82f443862a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82f443862a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82ad71d3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82ad71d3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82f443862a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82f443862a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812a269f9d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812a269f9d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812a269f9d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812a269f9d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812a269f9d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812a269f9d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812a269f9d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812a269f9d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82f443862a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82f443862a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812a269f9d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812a269f9d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812a269f9d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812a269f9d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812a269f9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812a269f9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812a269f9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812a269f9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9.jpg"/><Relationship Id="rId5"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14.png"/><Relationship Id="rId5" Type="http://schemas.openxmlformats.org/officeDocument/2006/relationships/image" Target="../media/image32.png"/><Relationship Id="rId6"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4.png"/><Relationship Id="rId5" Type="http://schemas.openxmlformats.org/officeDocument/2006/relationships/image" Target="../media/image16.png"/><Relationship Id="rId6"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34.jpg"/><Relationship Id="rId4" Type="http://schemas.openxmlformats.org/officeDocument/2006/relationships/image" Target="../media/image33.jpg"/><Relationship Id="rId5" Type="http://schemas.openxmlformats.org/officeDocument/2006/relationships/image" Target="../media/image3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hyperlink" Target="http://science.sciencemag.org/content/330/6006/932.lo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1.png"/><Relationship Id="rId4" Type="http://schemas.openxmlformats.org/officeDocument/2006/relationships/image" Target="../media/image35.png"/><Relationship Id="rId5"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3.pn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28.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23150" y="8406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Attention Span Analysis</a:t>
            </a:r>
            <a:endParaRPr/>
          </a:p>
        </p:txBody>
      </p:sp>
      <p:sp>
        <p:nvSpPr>
          <p:cNvPr id="278" name="Google Shape;278;p13"/>
          <p:cNvSpPr txBox="1"/>
          <p:nvPr>
            <p:ph idx="1" type="subTitle"/>
          </p:nvPr>
        </p:nvSpPr>
        <p:spPr>
          <a:xfrm>
            <a:off x="790375" y="2800675"/>
            <a:ext cx="4401600" cy="10710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en" sz="1700"/>
              <a:t>Rishi Gandhi - J022</a:t>
            </a:r>
            <a:endParaRPr sz="1700"/>
          </a:p>
          <a:p>
            <a:pPr indent="0" lvl="0" marL="0" rtl="0" algn="l">
              <a:lnSpc>
                <a:spcPct val="80000"/>
              </a:lnSpc>
              <a:spcBef>
                <a:spcPts val="0"/>
              </a:spcBef>
              <a:spcAft>
                <a:spcPts val="0"/>
              </a:spcAft>
              <a:buSzPts val="688"/>
              <a:buNone/>
            </a:pPr>
            <a:r>
              <a:rPr lang="en" sz="1700"/>
              <a:t>Vanshika Nijhawan - J047</a:t>
            </a:r>
            <a:endParaRPr sz="1700"/>
          </a:p>
          <a:p>
            <a:pPr indent="0" lvl="0" marL="0" rtl="0" algn="l">
              <a:lnSpc>
                <a:spcPct val="80000"/>
              </a:lnSpc>
              <a:spcBef>
                <a:spcPts val="0"/>
              </a:spcBef>
              <a:spcAft>
                <a:spcPts val="0"/>
              </a:spcAft>
              <a:buSzPts val="688"/>
              <a:buNone/>
            </a:pPr>
            <a:r>
              <a:rPr lang="en" sz="1700"/>
              <a:t>Suhani Shah - J060</a:t>
            </a:r>
            <a:endParaRPr sz="1700"/>
          </a:p>
          <a:p>
            <a:pPr indent="0" lvl="0" marL="0" rtl="0" algn="l">
              <a:lnSpc>
                <a:spcPct val="80000"/>
              </a:lnSpc>
              <a:spcBef>
                <a:spcPts val="0"/>
              </a:spcBef>
              <a:spcAft>
                <a:spcPts val="0"/>
              </a:spcAft>
              <a:buSzPts val="688"/>
              <a:buNone/>
            </a:pPr>
            <a:r>
              <a:rPr lang="en" sz="1700"/>
              <a:t>Prsni Kanani - J073</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22"/>
          <p:cNvPicPr preferRelativeResize="0"/>
          <p:nvPr/>
        </p:nvPicPr>
        <p:blipFill>
          <a:blip r:embed="rId3">
            <a:alphaModFix/>
          </a:blip>
          <a:stretch>
            <a:fillRect/>
          </a:stretch>
        </p:blipFill>
        <p:spPr>
          <a:xfrm>
            <a:off x="417050" y="337200"/>
            <a:ext cx="3810775" cy="4060001"/>
          </a:xfrm>
          <a:prstGeom prst="rect">
            <a:avLst/>
          </a:prstGeom>
          <a:noFill/>
          <a:ln>
            <a:noFill/>
          </a:ln>
        </p:spPr>
      </p:pic>
      <p:pic>
        <p:nvPicPr>
          <p:cNvPr id="344" name="Google Shape;344;p22"/>
          <p:cNvPicPr preferRelativeResize="0"/>
          <p:nvPr/>
        </p:nvPicPr>
        <p:blipFill rotWithShape="1">
          <a:blip r:embed="rId4">
            <a:alphaModFix/>
          </a:blip>
          <a:srcRect b="0" l="0" r="30069" t="0"/>
          <a:stretch/>
        </p:blipFill>
        <p:spPr>
          <a:xfrm>
            <a:off x="4308125" y="1047750"/>
            <a:ext cx="4409575" cy="304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23"/>
          <p:cNvPicPr preferRelativeResize="0"/>
          <p:nvPr/>
        </p:nvPicPr>
        <p:blipFill>
          <a:blip r:embed="rId3">
            <a:alphaModFix/>
          </a:blip>
          <a:stretch>
            <a:fillRect/>
          </a:stretch>
        </p:blipFill>
        <p:spPr>
          <a:xfrm>
            <a:off x="2153350" y="130475"/>
            <a:ext cx="4360550" cy="2090000"/>
          </a:xfrm>
          <a:prstGeom prst="rect">
            <a:avLst/>
          </a:prstGeom>
          <a:noFill/>
          <a:ln>
            <a:noFill/>
          </a:ln>
        </p:spPr>
      </p:pic>
      <p:pic>
        <p:nvPicPr>
          <p:cNvPr id="350" name="Google Shape;350;p23"/>
          <p:cNvPicPr preferRelativeResize="0"/>
          <p:nvPr/>
        </p:nvPicPr>
        <p:blipFill rotWithShape="1">
          <a:blip r:embed="rId4">
            <a:alphaModFix/>
          </a:blip>
          <a:srcRect b="0" l="0" r="16812" t="0"/>
          <a:stretch/>
        </p:blipFill>
        <p:spPr>
          <a:xfrm>
            <a:off x="1268425" y="2476225"/>
            <a:ext cx="2631701" cy="2404425"/>
          </a:xfrm>
          <a:prstGeom prst="rect">
            <a:avLst/>
          </a:prstGeom>
          <a:noFill/>
          <a:ln>
            <a:noFill/>
          </a:ln>
        </p:spPr>
      </p:pic>
      <p:pic>
        <p:nvPicPr>
          <p:cNvPr id="351" name="Google Shape;351;p23"/>
          <p:cNvPicPr preferRelativeResize="0"/>
          <p:nvPr/>
        </p:nvPicPr>
        <p:blipFill rotWithShape="1">
          <a:blip r:embed="rId5">
            <a:alphaModFix/>
          </a:blip>
          <a:srcRect b="0" l="0" r="26150" t="0"/>
          <a:stretch/>
        </p:blipFill>
        <p:spPr>
          <a:xfrm>
            <a:off x="4908725" y="2371662"/>
            <a:ext cx="2431666" cy="2613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4"/>
          <p:cNvSpPr txBox="1"/>
          <p:nvPr>
            <p:ph idx="1" type="subTitle"/>
          </p:nvPr>
        </p:nvSpPr>
        <p:spPr>
          <a:xfrm>
            <a:off x="659775" y="4016975"/>
            <a:ext cx="3243900" cy="8724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605"/>
              <a:buNone/>
            </a:pPr>
            <a:r>
              <a:rPr lang="en" sz="1280">
                <a:latin typeface="Maven Pro"/>
                <a:ea typeface="Maven Pro"/>
                <a:cs typeface="Maven Pro"/>
                <a:sym typeface="Maven Pro"/>
              </a:rPr>
              <a:t>This graph is slightly negatively skewed, which suggests that there are more number of people who are moderate to very high users of social media.</a:t>
            </a:r>
            <a:endParaRPr sz="1280">
              <a:latin typeface="Maven Pro"/>
              <a:ea typeface="Maven Pro"/>
              <a:cs typeface="Maven Pro"/>
              <a:sym typeface="Maven Pro"/>
            </a:endParaRPr>
          </a:p>
        </p:txBody>
      </p:sp>
      <p:pic>
        <p:nvPicPr>
          <p:cNvPr id="357" name="Google Shape;357;p24"/>
          <p:cNvPicPr preferRelativeResize="0"/>
          <p:nvPr/>
        </p:nvPicPr>
        <p:blipFill rotWithShape="1">
          <a:blip r:embed="rId3">
            <a:alphaModFix/>
          </a:blip>
          <a:srcRect b="4936" l="0" r="0" t="4972"/>
          <a:stretch/>
        </p:blipFill>
        <p:spPr>
          <a:xfrm>
            <a:off x="659775" y="604375"/>
            <a:ext cx="3061576" cy="2935574"/>
          </a:xfrm>
          <a:prstGeom prst="rect">
            <a:avLst/>
          </a:prstGeom>
          <a:noFill/>
          <a:ln>
            <a:noFill/>
          </a:ln>
        </p:spPr>
      </p:pic>
      <p:sp>
        <p:nvSpPr>
          <p:cNvPr id="358" name="Google Shape;358;p24"/>
          <p:cNvSpPr txBox="1"/>
          <p:nvPr/>
        </p:nvSpPr>
        <p:spPr>
          <a:xfrm>
            <a:off x="827913" y="3609113"/>
            <a:ext cx="29076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000">
                <a:solidFill>
                  <a:schemeClr val="lt1"/>
                </a:solidFill>
                <a:latin typeface="Nunito"/>
                <a:ea typeface="Nunito"/>
                <a:cs typeface="Nunito"/>
                <a:sym typeface="Nunito"/>
              </a:rPr>
              <a:t>SOCIAL ACTIVITY ON A SCALE OF 1-5 </a:t>
            </a:r>
            <a:endParaRPr b="1" sz="1000">
              <a:solidFill>
                <a:schemeClr val="lt1"/>
              </a:solidFill>
              <a:latin typeface="Nunito"/>
              <a:ea typeface="Nunito"/>
              <a:cs typeface="Nunito"/>
              <a:sym typeface="Nunito"/>
            </a:endParaRPr>
          </a:p>
        </p:txBody>
      </p:sp>
      <p:sp>
        <p:nvSpPr>
          <p:cNvPr id="359" name="Google Shape;359;p24"/>
          <p:cNvSpPr txBox="1"/>
          <p:nvPr/>
        </p:nvSpPr>
        <p:spPr>
          <a:xfrm rot="-5400000">
            <a:off x="-284775" y="2001400"/>
            <a:ext cx="15042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lt1"/>
                </a:solidFill>
                <a:latin typeface="Nunito"/>
                <a:ea typeface="Nunito"/>
                <a:cs typeface="Nunito"/>
                <a:sym typeface="Nunito"/>
              </a:rPr>
              <a:t>NO. OF PEOPLE </a:t>
            </a:r>
            <a:endParaRPr/>
          </a:p>
        </p:txBody>
      </p:sp>
      <p:sp>
        <p:nvSpPr>
          <p:cNvPr id="360" name="Google Shape;360;p24"/>
          <p:cNvSpPr txBox="1"/>
          <p:nvPr/>
        </p:nvSpPr>
        <p:spPr>
          <a:xfrm>
            <a:off x="1163400" y="139275"/>
            <a:ext cx="6817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Maven Pro Black"/>
                <a:ea typeface="Maven Pro Black"/>
                <a:cs typeface="Maven Pro Black"/>
                <a:sym typeface="Maven Pro Black"/>
              </a:rPr>
              <a:t>PEOPLE AND THEIR SOCIAL MEDIA CONSUMPTION</a:t>
            </a:r>
            <a:endParaRPr sz="2100">
              <a:solidFill>
                <a:schemeClr val="lt1"/>
              </a:solidFill>
              <a:latin typeface="Maven Pro Black"/>
              <a:ea typeface="Maven Pro Black"/>
              <a:cs typeface="Maven Pro Black"/>
              <a:sym typeface="Maven Pro Black"/>
            </a:endParaRPr>
          </a:p>
        </p:txBody>
      </p:sp>
      <p:pic>
        <p:nvPicPr>
          <p:cNvPr id="361" name="Google Shape;361;p24"/>
          <p:cNvPicPr preferRelativeResize="0"/>
          <p:nvPr/>
        </p:nvPicPr>
        <p:blipFill>
          <a:blip r:embed="rId4">
            <a:alphaModFix/>
          </a:blip>
          <a:stretch>
            <a:fillRect/>
          </a:stretch>
        </p:blipFill>
        <p:spPr>
          <a:xfrm>
            <a:off x="4668551" y="1358250"/>
            <a:ext cx="4031768" cy="2427000"/>
          </a:xfrm>
          <a:prstGeom prst="rect">
            <a:avLst/>
          </a:prstGeom>
          <a:noFill/>
          <a:ln>
            <a:noFill/>
          </a:ln>
        </p:spPr>
      </p:pic>
      <p:sp>
        <p:nvSpPr>
          <p:cNvPr id="362" name="Google Shape;362;p24"/>
          <p:cNvSpPr txBox="1"/>
          <p:nvPr/>
        </p:nvSpPr>
        <p:spPr>
          <a:xfrm>
            <a:off x="5607900" y="874862"/>
            <a:ext cx="23727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000">
                <a:solidFill>
                  <a:schemeClr val="lt1"/>
                </a:solidFill>
                <a:latin typeface="Nunito"/>
                <a:ea typeface="Nunito"/>
                <a:cs typeface="Nunito"/>
                <a:sym typeface="Nunito"/>
              </a:rPr>
              <a:t>MOST USED SOCIAL MEDIA APPS</a:t>
            </a:r>
            <a:endParaRPr b="1" sz="1000">
              <a:solidFill>
                <a:schemeClr val="lt1"/>
              </a:solidFill>
              <a:latin typeface="Nunito"/>
              <a:ea typeface="Nunito"/>
              <a:cs typeface="Nunito"/>
              <a:sym typeface="Nunito"/>
            </a:endParaRPr>
          </a:p>
        </p:txBody>
      </p:sp>
      <p:sp>
        <p:nvSpPr>
          <p:cNvPr id="363" name="Google Shape;363;p24"/>
          <p:cNvSpPr txBox="1"/>
          <p:nvPr>
            <p:ph idx="1" type="subTitle"/>
          </p:nvPr>
        </p:nvSpPr>
        <p:spPr>
          <a:xfrm>
            <a:off x="5232900" y="3929950"/>
            <a:ext cx="3122700" cy="5601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605"/>
              <a:buNone/>
            </a:pPr>
            <a:r>
              <a:rPr lang="en" sz="1280">
                <a:latin typeface="Maven Pro"/>
                <a:ea typeface="Maven Pro"/>
                <a:cs typeface="Maven Pro"/>
                <a:sym typeface="Maven Pro"/>
              </a:rPr>
              <a:t>INSTAGRAM, WHATSAPP, YOUTUBE MOST USED</a:t>
            </a:r>
            <a:endParaRPr sz="1280">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5"/>
          <p:cNvSpPr txBox="1"/>
          <p:nvPr/>
        </p:nvSpPr>
        <p:spPr>
          <a:xfrm>
            <a:off x="1380600" y="90100"/>
            <a:ext cx="6165600" cy="1186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700">
                <a:solidFill>
                  <a:schemeClr val="lt1"/>
                </a:solidFill>
                <a:latin typeface="Maven Pro Black"/>
                <a:ea typeface="Maven Pro Black"/>
                <a:cs typeface="Maven Pro Black"/>
                <a:sym typeface="Maven Pro Black"/>
              </a:rPr>
              <a:t>PEOPLE WITH ATTENTION SPAN LESS THAN 5 MINS AND THE SCALE OF ACTIVENESS ON SOCIAL MEDIA</a:t>
            </a:r>
            <a:endParaRPr sz="1600">
              <a:solidFill>
                <a:schemeClr val="lt1"/>
              </a:solidFill>
              <a:latin typeface="Maven Pro Black"/>
              <a:ea typeface="Maven Pro Black"/>
              <a:cs typeface="Maven Pro Black"/>
              <a:sym typeface="Maven Pro Black"/>
            </a:endParaRPr>
          </a:p>
          <a:p>
            <a:pPr indent="0" lvl="0" marL="0" rtl="0" algn="ctr">
              <a:lnSpc>
                <a:spcPct val="115000"/>
              </a:lnSpc>
              <a:spcBef>
                <a:spcPts val="1200"/>
              </a:spcBef>
              <a:spcAft>
                <a:spcPts val="1200"/>
              </a:spcAft>
              <a:buNone/>
            </a:pPr>
            <a:r>
              <a:t/>
            </a:r>
            <a:endParaRPr sz="1600">
              <a:solidFill>
                <a:schemeClr val="lt1"/>
              </a:solidFill>
              <a:latin typeface="Maven Pro Black"/>
              <a:ea typeface="Maven Pro Black"/>
              <a:cs typeface="Maven Pro Black"/>
              <a:sym typeface="Maven Pro Black"/>
            </a:endParaRPr>
          </a:p>
        </p:txBody>
      </p:sp>
      <p:sp>
        <p:nvSpPr>
          <p:cNvPr id="369" name="Google Shape;369;p25"/>
          <p:cNvSpPr txBox="1"/>
          <p:nvPr/>
        </p:nvSpPr>
        <p:spPr>
          <a:xfrm>
            <a:off x="1991900" y="4628375"/>
            <a:ext cx="3338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lt1"/>
                </a:solidFill>
                <a:latin typeface="Nunito"/>
                <a:ea typeface="Nunito"/>
                <a:cs typeface="Nunito"/>
                <a:sym typeface="Nunito"/>
              </a:rPr>
              <a:t>SCALE OF SOCIAL ACTIVITY (1 TO 5) </a:t>
            </a:r>
            <a:endParaRPr b="1" sz="1300">
              <a:solidFill>
                <a:schemeClr val="lt1"/>
              </a:solidFill>
              <a:latin typeface="Nunito"/>
              <a:ea typeface="Nunito"/>
              <a:cs typeface="Nunito"/>
              <a:sym typeface="Nunito"/>
            </a:endParaRPr>
          </a:p>
        </p:txBody>
      </p:sp>
      <p:sp>
        <p:nvSpPr>
          <p:cNvPr id="370" name="Google Shape;370;p25"/>
          <p:cNvSpPr txBox="1"/>
          <p:nvPr/>
        </p:nvSpPr>
        <p:spPr>
          <a:xfrm rot="-5400000">
            <a:off x="-84925" y="2271550"/>
            <a:ext cx="16671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lt1"/>
                </a:solidFill>
                <a:latin typeface="Nunito"/>
                <a:ea typeface="Nunito"/>
                <a:cs typeface="Nunito"/>
                <a:sym typeface="Nunito"/>
              </a:rPr>
              <a:t>NO. OF PEOPLE</a:t>
            </a:r>
            <a:endParaRPr/>
          </a:p>
        </p:txBody>
      </p:sp>
      <p:pic>
        <p:nvPicPr>
          <p:cNvPr id="371" name="Google Shape;371;p25"/>
          <p:cNvPicPr preferRelativeResize="0"/>
          <p:nvPr/>
        </p:nvPicPr>
        <p:blipFill>
          <a:blip r:embed="rId3">
            <a:alphaModFix/>
          </a:blip>
          <a:stretch>
            <a:fillRect/>
          </a:stretch>
        </p:blipFill>
        <p:spPr>
          <a:xfrm>
            <a:off x="1246485" y="999550"/>
            <a:ext cx="4455276" cy="3552775"/>
          </a:xfrm>
          <a:prstGeom prst="rect">
            <a:avLst/>
          </a:prstGeom>
          <a:noFill/>
          <a:ln>
            <a:noFill/>
          </a:ln>
        </p:spPr>
      </p:pic>
      <p:sp>
        <p:nvSpPr>
          <p:cNvPr id="372" name="Google Shape;372;p25"/>
          <p:cNvSpPr txBox="1"/>
          <p:nvPr/>
        </p:nvSpPr>
        <p:spPr>
          <a:xfrm>
            <a:off x="5907550" y="1474850"/>
            <a:ext cx="3000000" cy="166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1779" u="sng">
                <a:solidFill>
                  <a:schemeClr val="lt1"/>
                </a:solidFill>
                <a:latin typeface="Maven Pro"/>
                <a:ea typeface="Maven Pro"/>
                <a:cs typeface="Maven Pro"/>
                <a:sym typeface="Maven Pro"/>
              </a:rPr>
              <a:t>This graph is negatively skewed, which suggests that if you spend more more on social media, you are </a:t>
            </a:r>
            <a:r>
              <a:rPr lang="en" sz="1779" u="sng">
                <a:solidFill>
                  <a:schemeClr val="lt1"/>
                </a:solidFill>
                <a:latin typeface="Maven Pro"/>
                <a:ea typeface="Maven Pro"/>
                <a:cs typeface="Maven Pro"/>
                <a:sym typeface="Maven Pro"/>
              </a:rPr>
              <a:t>likely to have less attention span</a:t>
            </a:r>
            <a:endParaRPr sz="1779" u="sng">
              <a:solidFill>
                <a:schemeClr val="lt1"/>
              </a:solidFill>
              <a:latin typeface="Maven Pro"/>
              <a:ea typeface="Maven Pro"/>
              <a:cs typeface="Maven Pro"/>
              <a:sym typeface="Maven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6"/>
          <p:cNvSpPr txBox="1"/>
          <p:nvPr>
            <p:ph type="ctrTitle"/>
          </p:nvPr>
        </p:nvSpPr>
        <p:spPr>
          <a:xfrm>
            <a:off x="1257150" y="49150"/>
            <a:ext cx="6200400" cy="88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n" sz="2100">
                <a:latin typeface="Maven Pro Black"/>
                <a:ea typeface="Maven Pro Black"/>
                <a:cs typeface="Maven Pro Black"/>
                <a:sym typeface="Maven Pro Black"/>
              </a:rPr>
              <a:t>PEOPLE WHO THINK THAT THEIR SCREEN TIME HAS INCREASED POST COVID </a:t>
            </a:r>
            <a:endParaRPr b="0" sz="2100">
              <a:latin typeface="Maven Pro Black"/>
              <a:ea typeface="Maven Pro Black"/>
              <a:cs typeface="Maven Pro Black"/>
              <a:sym typeface="Maven Pro Black"/>
            </a:endParaRPr>
          </a:p>
        </p:txBody>
      </p:sp>
      <p:pic>
        <p:nvPicPr>
          <p:cNvPr id="378" name="Google Shape;378;p26"/>
          <p:cNvPicPr preferRelativeResize="0"/>
          <p:nvPr/>
        </p:nvPicPr>
        <p:blipFill rotWithShape="1">
          <a:blip r:embed="rId3">
            <a:alphaModFix/>
          </a:blip>
          <a:srcRect b="0" l="0" r="6006" t="-4210"/>
          <a:stretch/>
        </p:blipFill>
        <p:spPr>
          <a:xfrm>
            <a:off x="582300" y="1133300"/>
            <a:ext cx="3770925" cy="2870676"/>
          </a:xfrm>
          <a:prstGeom prst="rect">
            <a:avLst/>
          </a:prstGeom>
          <a:noFill/>
          <a:ln>
            <a:noFill/>
          </a:ln>
        </p:spPr>
      </p:pic>
      <p:sp>
        <p:nvSpPr>
          <p:cNvPr id="379" name="Google Shape;379;p26"/>
          <p:cNvSpPr txBox="1"/>
          <p:nvPr/>
        </p:nvSpPr>
        <p:spPr>
          <a:xfrm>
            <a:off x="-90150" y="139292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a:p>
        </p:txBody>
      </p:sp>
      <p:sp>
        <p:nvSpPr>
          <p:cNvPr id="380" name="Google Shape;380;p26"/>
          <p:cNvSpPr txBox="1"/>
          <p:nvPr/>
        </p:nvSpPr>
        <p:spPr>
          <a:xfrm>
            <a:off x="357250" y="166002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a:p>
        </p:txBody>
      </p:sp>
      <p:sp>
        <p:nvSpPr>
          <p:cNvPr id="381" name="Google Shape;381;p26"/>
          <p:cNvSpPr txBox="1"/>
          <p:nvPr/>
        </p:nvSpPr>
        <p:spPr>
          <a:xfrm>
            <a:off x="5771288" y="2230213"/>
            <a:ext cx="2177700" cy="54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700">
                <a:solidFill>
                  <a:schemeClr val="lt1"/>
                </a:solidFill>
                <a:latin typeface="Nunito"/>
                <a:ea typeface="Nunito"/>
                <a:cs typeface="Nunito"/>
                <a:sym typeface="Nunito"/>
              </a:rPr>
              <a:t>IN THE AGE GROUP 13-30 81% OF PEOPLE AGREE THAT THEIR SCREEN TIME HAS INCREASED POST COVID</a:t>
            </a:r>
            <a:endParaRPr b="1" sz="800"/>
          </a:p>
        </p:txBody>
      </p:sp>
      <p:pic>
        <p:nvPicPr>
          <p:cNvPr id="382" name="Google Shape;382;p26"/>
          <p:cNvPicPr preferRelativeResize="0"/>
          <p:nvPr/>
        </p:nvPicPr>
        <p:blipFill>
          <a:blip r:embed="rId4">
            <a:alphaModFix/>
          </a:blip>
          <a:stretch>
            <a:fillRect/>
          </a:stretch>
        </p:blipFill>
        <p:spPr>
          <a:xfrm>
            <a:off x="5735375" y="878125"/>
            <a:ext cx="2249525" cy="1352100"/>
          </a:xfrm>
          <a:prstGeom prst="rect">
            <a:avLst/>
          </a:prstGeom>
          <a:noFill/>
          <a:ln>
            <a:noFill/>
          </a:ln>
        </p:spPr>
      </p:pic>
      <p:pic>
        <p:nvPicPr>
          <p:cNvPr id="383" name="Google Shape;383;p26"/>
          <p:cNvPicPr preferRelativeResize="0"/>
          <p:nvPr/>
        </p:nvPicPr>
        <p:blipFill>
          <a:blip r:embed="rId5">
            <a:alphaModFix/>
          </a:blip>
          <a:stretch>
            <a:fillRect/>
          </a:stretch>
        </p:blipFill>
        <p:spPr>
          <a:xfrm>
            <a:off x="4516697" y="2852525"/>
            <a:ext cx="2177700" cy="1308938"/>
          </a:xfrm>
          <a:prstGeom prst="rect">
            <a:avLst/>
          </a:prstGeom>
          <a:noFill/>
          <a:ln>
            <a:noFill/>
          </a:ln>
        </p:spPr>
      </p:pic>
      <p:sp>
        <p:nvSpPr>
          <p:cNvPr id="384" name="Google Shape;384;p26"/>
          <p:cNvSpPr txBox="1"/>
          <p:nvPr/>
        </p:nvSpPr>
        <p:spPr>
          <a:xfrm>
            <a:off x="4516700" y="4304900"/>
            <a:ext cx="2177700" cy="54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700">
                <a:solidFill>
                  <a:schemeClr val="lt1"/>
                </a:solidFill>
                <a:latin typeface="Nunito"/>
                <a:ea typeface="Nunito"/>
                <a:cs typeface="Nunito"/>
                <a:sym typeface="Nunito"/>
              </a:rPr>
              <a:t>IN THE AGE GROUP 31-50, 72% OF PEOPLE AGREE THAT THEIR SCREEN TIME HAS INCREASED POST COVID</a:t>
            </a:r>
            <a:endParaRPr b="1" sz="800"/>
          </a:p>
        </p:txBody>
      </p:sp>
      <p:pic>
        <p:nvPicPr>
          <p:cNvPr id="385" name="Google Shape;385;p26"/>
          <p:cNvPicPr preferRelativeResize="0"/>
          <p:nvPr/>
        </p:nvPicPr>
        <p:blipFill>
          <a:blip r:embed="rId6">
            <a:alphaModFix/>
          </a:blip>
          <a:stretch>
            <a:fillRect/>
          </a:stretch>
        </p:blipFill>
        <p:spPr>
          <a:xfrm>
            <a:off x="6843225" y="2852526"/>
            <a:ext cx="2177700" cy="1308937"/>
          </a:xfrm>
          <a:prstGeom prst="rect">
            <a:avLst/>
          </a:prstGeom>
          <a:noFill/>
          <a:ln>
            <a:noFill/>
          </a:ln>
        </p:spPr>
      </p:pic>
      <p:sp>
        <p:nvSpPr>
          <p:cNvPr id="386" name="Google Shape;386;p26"/>
          <p:cNvSpPr txBox="1"/>
          <p:nvPr/>
        </p:nvSpPr>
        <p:spPr>
          <a:xfrm>
            <a:off x="6843225" y="4304900"/>
            <a:ext cx="2177700" cy="54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700">
                <a:solidFill>
                  <a:schemeClr val="lt1"/>
                </a:solidFill>
                <a:latin typeface="Nunito"/>
                <a:ea typeface="Nunito"/>
                <a:cs typeface="Nunito"/>
                <a:sym typeface="Nunito"/>
              </a:rPr>
              <a:t>IN THE AGE GROUP 50 AND ABOVE, 67% OF PEOPLE AGREE THAT THEIR SCREEN TIME HAS INCREASED POST COVID</a:t>
            </a:r>
            <a:endParaRPr b="1" sz="800"/>
          </a:p>
        </p:txBody>
      </p:sp>
      <p:sp>
        <p:nvSpPr>
          <p:cNvPr id="387" name="Google Shape;387;p26"/>
          <p:cNvSpPr txBox="1"/>
          <p:nvPr/>
        </p:nvSpPr>
        <p:spPr>
          <a:xfrm>
            <a:off x="582300" y="4161475"/>
            <a:ext cx="3732000" cy="54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1100" u="sng">
                <a:solidFill>
                  <a:schemeClr val="lt1"/>
                </a:solidFill>
                <a:latin typeface="Nunito"/>
                <a:ea typeface="Nunito"/>
                <a:cs typeface="Nunito"/>
                <a:sym typeface="Nunito"/>
              </a:rPr>
              <a:t>Its safe to conclude that significant amount of people have faced an increase in the </a:t>
            </a:r>
            <a:r>
              <a:rPr b="1" lang="en" sz="1100" u="sng">
                <a:solidFill>
                  <a:schemeClr val="lt1"/>
                </a:solidFill>
                <a:latin typeface="Nunito"/>
                <a:ea typeface="Nunito"/>
                <a:cs typeface="Nunito"/>
                <a:sym typeface="Nunito"/>
              </a:rPr>
              <a:t>screen</a:t>
            </a:r>
            <a:r>
              <a:rPr b="1" lang="en" sz="1100" u="sng">
                <a:solidFill>
                  <a:schemeClr val="lt1"/>
                </a:solidFill>
                <a:latin typeface="Nunito"/>
                <a:ea typeface="Nunito"/>
                <a:cs typeface="Nunito"/>
                <a:sym typeface="Nunito"/>
              </a:rPr>
              <a:t> time.</a:t>
            </a:r>
            <a:endParaRPr b="1" sz="1100" u="sng">
              <a:solidFill>
                <a:schemeClr val="lt1"/>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27"/>
          <p:cNvPicPr preferRelativeResize="0"/>
          <p:nvPr/>
        </p:nvPicPr>
        <p:blipFill>
          <a:blip r:embed="rId3">
            <a:alphaModFix/>
          </a:blip>
          <a:stretch>
            <a:fillRect/>
          </a:stretch>
        </p:blipFill>
        <p:spPr>
          <a:xfrm>
            <a:off x="159075" y="168500"/>
            <a:ext cx="4728674" cy="3243450"/>
          </a:xfrm>
          <a:prstGeom prst="rect">
            <a:avLst/>
          </a:prstGeom>
          <a:noFill/>
          <a:ln>
            <a:noFill/>
          </a:ln>
        </p:spPr>
      </p:pic>
      <p:pic>
        <p:nvPicPr>
          <p:cNvPr id="393" name="Google Shape;393;p27"/>
          <p:cNvPicPr preferRelativeResize="0"/>
          <p:nvPr/>
        </p:nvPicPr>
        <p:blipFill>
          <a:blip r:embed="rId4">
            <a:alphaModFix/>
          </a:blip>
          <a:stretch>
            <a:fillRect/>
          </a:stretch>
        </p:blipFill>
        <p:spPr>
          <a:xfrm>
            <a:off x="5683000" y="2389760"/>
            <a:ext cx="2391725" cy="1437589"/>
          </a:xfrm>
          <a:prstGeom prst="rect">
            <a:avLst/>
          </a:prstGeom>
          <a:noFill/>
          <a:ln>
            <a:noFill/>
          </a:ln>
        </p:spPr>
      </p:pic>
      <p:pic>
        <p:nvPicPr>
          <p:cNvPr id="394" name="Google Shape;394;p27"/>
          <p:cNvPicPr preferRelativeResize="0"/>
          <p:nvPr/>
        </p:nvPicPr>
        <p:blipFill>
          <a:blip r:embed="rId5">
            <a:alphaModFix/>
          </a:blip>
          <a:stretch>
            <a:fillRect/>
          </a:stretch>
        </p:blipFill>
        <p:spPr>
          <a:xfrm>
            <a:off x="1045301" y="3559497"/>
            <a:ext cx="2391725" cy="1437603"/>
          </a:xfrm>
          <a:prstGeom prst="rect">
            <a:avLst/>
          </a:prstGeom>
          <a:noFill/>
          <a:ln>
            <a:noFill/>
          </a:ln>
        </p:spPr>
      </p:pic>
      <p:pic>
        <p:nvPicPr>
          <p:cNvPr id="395" name="Google Shape;395;p27"/>
          <p:cNvPicPr preferRelativeResize="0"/>
          <p:nvPr/>
        </p:nvPicPr>
        <p:blipFill>
          <a:blip r:embed="rId6">
            <a:alphaModFix/>
          </a:blip>
          <a:stretch>
            <a:fillRect/>
          </a:stretch>
        </p:blipFill>
        <p:spPr>
          <a:xfrm>
            <a:off x="5641400" y="168501"/>
            <a:ext cx="2474924" cy="1487600"/>
          </a:xfrm>
          <a:prstGeom prst="rect">
            <a:avLst/>
          </a:prstGeom>
          <a:noFill/>
          <a:ln>
            <a:noFill/>
          </a:ln>
        </p:spPr>
      </p:pic>
      <p:sp>
        <p:nvSpPr>
          <p:cNvPr id="396" name="Google Shape;396;p27"/>
          <p:cNvSpPr txBox="1"/>
          <p:nvPr/>
        </p:nvSpPr>
        <p:spPr>
          <a:xfrm>
            <a:off x="5790000" y="1725538"/>
            <a:ext cx="2177700" cy="664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700">
                <a:solidFill>
                  <a:schemeClr val="lt1"/>
                </a:solidFill>
                <a:latin typeface="Nunito"/>
                <a:ea typeface="Nunito"/>
                <a:cs typeface="Nunito"/>
                <a:sym typeface="Nunito"/>
              </a:rPr>
              <a:t>IN THE AGE GROUP 13-30, 70% OF PEOPLE AGREE THAT THEY GET DISTRACTED BY SOCIAL MEDIA. THERE ARE NO PEOPLE WHO AGREE THAT THEY NEVER GET DISTRACTED.</a:t>
            </a:r>
            <a:endParaRPr b="1" sz="800"/>
          </a:p>
        </p:txBody>
      </p:sp>
      <p:sp>
        <p:nvSpPr>
          <p:cNvPr id="397" name="Google Shape;397;p27"/>
          <p:cNvSpPr txBox="1"/>
          <p:nvPr/>
        </p:nvSpPr>
        <p:spPr>
          <a:xfrm>
            <a:off x="5790000" y="3873663"/>
            <a:ext cx="2177700" cy="1159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700">
                <a:solidFill>
                  <a:schemeClr val="lt1"/>
                </a:solidFill>
                <a:latin typeface="Nunito"/>
                <a:ea typeface="Nunito"/>
                <a:cs typeface="Nunito"/>
                <a:sym typeface="Nunito"/>
              </a:rPr>
              <a:t>IN THE AGE GROUP 30-50, 39% OF THE PEOPLE AGREE THAT THEY ARE DISTRACTED BY SOCIAL MEDIA, AROUND THE SAME NUMBER OF PEOPLE ARE DISTRACTED SOMETIMES AND 21% ARE NOT REALLY DISTRACTED BY SOCIAL MEDIA. THIS IS THE ONLY AGE GROUP THAT AGREES TO NOT BEING DISTRACTED BY SOCIAL MEDIA. </a:t>
            </a:r>
            <a:endParaRPr b="1" sz="800"/>
          </a:p>
        </p:txBody>
      </p:sp>
      <p:sp>
        <p:nvSpPr>
          <p:cNvPr id="398" name="Google Shape;398;p27"/>
          <p:cNvSpPr txBox="1"/>
          <p:nvPr/>
        </p:nvSpPr>
        <p:spPr>
          <a:xfrm>
            <a:off x="3333150" y="3873684"/>
            <a:ext cx="2291100" cy="54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700">
                <a:solidFill>
                  <a:schemeClr val="lt1"/>
                </a:solidFill>
                <a:latin typeface="Nunito"/>
                <a:ea typeface="Nunito"/>
                <a:cs typeface="Nunito"/>
                <a:sym typeface="Nunito"/>
              </a:rPr>
              <a:t>ALL THE PEOPLE WITH THE AGES 50+ AGREE THAT THEY  ARE RARELY TO SOMETIMES DISTRACTED BY SOCIAL MEDIA. </a:t>
            </a:r>
            <a:endParaRPr b="1" sz="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28"/>
          <p:cNvPicPr preferRelativeResize="0"/>
          <p:nvPr/>
        </p:nvPicPr>
        <p:blipFill>
          <a:blip r:embed="rId3">
            <a:alphaModFix/>
          </a:blip>
          <a:stretch>
            <a:fillRect/>
          </a:stretch>
        </p:blipFill>
        <p:spPr>
          <a:xfrm>
            <a:off x="464925" y="895425"/>
            <a:ext cx="4795875" cy="3138150"/>
          </a:xfrm>
          <a:prstGeom prst="rect">
            <a:avLst/>
          </a:prstGeom>
          <a:noFill/>
          <a:ln>
            <a:noFill/>
          </a:ln>
        </p:spPr>
      </p:pic>
      <p:pic>
        <p:nvPicPr>
          <p:cNvPr id="404" name="Google Shape;404;p28"/>
          <p:cNvPicPr preferRelativeResize="0"/>
          <p:nvPr/>
        </p:nvPicPr>
        <p:blipFill>
          <a:blip r:embed="rId4">
            <a:alphaModFix/>
          </a:blip>
          <a:stretch>
            <a:fillRect/>
          </a:stretch>
        </p:blipFill>
        <p:spPr>
          <a:xfrm>
            <a:off x="6036074" y="3038474"/>
            <a:ext cx="2931026" cy="1764550"/>
          </a:xfrm>
          <a:prstGeom prst="rect">
            <a:avLst/>
          </a:prstGeom>
          <a:noFill/>
          <a:ln>
            <a:noFill/>
          </a:ln>
        </p:spPr>
      </p:pic>
      <p:sp>
        <p:nvSpPr>
          <p:cNvPr id="405" name="Google Shape;405;p28"/>
          <p:cNvSpPr txBox="1"/>
          <p:nvPr/>
        </p:nvSpPr>
        <p:spPr>
          <a:xfrm>
            <a:off x="1525675" y="4115425"/>
            <a:ext cx="2220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lt1"/>
                </a:solidFill>
                <a:latin typeface="Nunito"/>
                <a:ea typeface="Nunito"/>
                <a:cs typeface="Nunito"/>
                <a:sym typeface="Nunito"/>
              </a:rPr>
              <a:t>SCREEN TIME ANALYSIS </a:t>
            </a:r>
            <a:endParaRPr/>
          </a:p>
        </p:txBody>
      </p:sp>
      <p:sp>
        <p:nvSpPr>
          <p:cNvPr id="406" name="Google Shape;406;p28"/>
          <p:cNvSpPr txBox="1"/>
          <p:nvPr/>
        </p:nvSpPr>
        <p:spPr>
          <a:xfrm>
            <a:off x="1133850" y="95175"/>
            <a:ext cx="70446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lt1"/>
                </a:solidFill>
                <a:latin typeface="Maven Pro Black"/>
                <a:ea typeface="Maven Pro Black"/>
                <a:cs typeface="Maven Pro Black"/>
                <a:sym typeface="Maven Pro Black"/>
              </a:rPr>
              <a:t>FACTORS AFFECTING THE ATTENTION SPAN - ANALYSIS OF SCREEN TIME</a:t>
            </a:r>
            <a:endParaRPr sz="2500">
              <a:latin typeface="Maven Pro Black"/>
              <a:ea typeface="Maven Pro Black"/>
              <a:cs typeface="Maven Pro Black"/>
              <a:sym typeface="Maven Pro Black"/>
            </a:endParaRPr>
          </a:p>
        </p:txBody>
      </p:sp>
      <p:pic>
        <p:nvPicPr>
          <p:cNvPr id="407" name="Google Shape;407;p28"/>
          <p:cNvPicPr preferRelativeResize="0"/>
          <p:nvPr/>
        </p:nvPicPr>
        <p:blipFill>
          <a:blip r:embed="rId5">
            <a:alphaModFix/>
          </a:blip>
          <a:stretch>
            <a:fillRect/>
          </a:stretch>
        </p:blipFill>
        <p:spPr>
          <a:xfrm>
            <a:off x="6713550" y="1151425"/>
            <a:ext cx="2118600" cy="497550"/>
          </a:xfrm>
          <a:prstGeom prst="rect">
            <a:avLst/>
          </a:prstGeom>
          <a:noFill/>
          <a:ln>
            <a:noFill/>
          </a:ln>
        </p:spPr>
      </p:pic>
      <p:sp>
        <p:nvSpPr>
          <p:cNvPr id="408" name="Google Shape;408;p28"/>
          <p:cNvSpPr/>
          <p:nvPr/>
        </p:nvSpPr>
        <p:spPr>
          <a:xfrm>
            <a:off x="6156925" y="1232200"/>
            <a:ext cx="516300" cy="33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9" name="Google Shape;409;p28"/>
          <p:cNvCxnSpPr/>
          <p:nvPr/>
        </p:nvCxnSpPr>
        <p:spPr>
          <a:xfrm rot="10800000">
            <a:off x="8484625" y="1647975"/>
            <a:ext cx="257400" cy="618000"/>
          </a:xfrm>
          <a:prstGeom prst="straightConnector1">
            <a:avLst/>
          </a:prstGeom>
          <a:noFill/>
          <a:ln cap="flat" cmpd="sng" w="9525">
            <a:solidFill>
              <a:schemeClr val="dk2"/>
            </a:solidFill>
            <a:prstDash val="solid"/>
            <a:round/>
            <a:headEnd len="med" w="med" type="none"/>
            <a:tailEnd len="med" w="med" type="triangle"/>
          </a:ln>
        </p:spPr>
      </p:cxnSp>
      <p:cxnSp>
        <p:nvCxnSpPr>
          <p:cNvPr id="410" name="Google Shape;410;p28"/>
          <p:cNvCxnSpPr/>
          <p:nvPr/>
        </p:nvCxnSpPr>
        <p:spPr>
          <a:xfrm rot="10800000">
            <a:off x="7814325" y="1647975"/>
            <a:ext cx="257400" cy="618000"/>
          </a:xfrm>
          <a:prstGeom prst="straightConnector1">
            <a:avLst/>
          </a:prstGeom>
          <a:noFill/>
          <a:ln cap="flat" cmpd="sng" w="9525">
            <a:solidFill>
              <a:schemeClr val="dk2"/>
            </a:solidFill>
            <a:prstDash val="solid"/>
            <a:round/>
            <a:headEnd len="med" w="med" type="none"/>
            <a:tailEnd len="med" w="med" type="triangle"/>
          </a:ln>
        </p:spPr>
      </p:cxnSp>
      <p:cxnSp>
        <p:nvCxnSpPr>
          <p:cNvPr id="411" name="Google Shape;411;p28"/>
          <p:cNvCxnSpPr/>
          <p:nvPr/>
        </p:nvCxnSpPr>
        <p:spPr>
          <a:xfrm flipH="1" rot="10800000">
            <a:off x="7148425" y="1648125"/>
            <a:ext cx="224400" cy="633600"/>
          </a:xfrm>
          <a:prstGeom prst="straightConnector1">
            <a:avLst/>
          </a:prstGeom>
          <a:noFill/>
          <a:ln cap="flat" cmpd="sng" w="9525">
            <a:solidFill>
              <a:schemeClr val="dk2"/>
            </a:solidFill>
            <a:prstDash val="solid"/>
            <a:round/>
            <a:headEnd len="med" w="med" type="none"/>
            <a:tailEnd len="med" w="med" type="triangle"/>
          </a:ln>
        </p:spPr>
      </p:cxnSp>
      <p:sp>
        <p:nvSpPr>
          <p:cNvPr id="412" name="Google Shape;412;p28"/>
          <p:cNvSpPr txBox="1"/>
          <p:nvPr/>
        </p:nvSpPr>
        <p:spPr>
          <a:xfrm>
            <a:off x="6578550" y="2182175"/>
            <a:ext cx="922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Nunito"/>
                <a:ea typeface="Nunito"/>
                <a:cs typeface="Nunito"/>
                <a:sym typeface="Nunito"/>
              </a:rPr>
              <a:t>SCREENTIME</a:t>
            </a:r>
            <a:endParaRPr sz="900">
              <a:latin typeface="Nunito"/>
              <a:ea typeface="Nunito"/>
              <a:cs typeface="Nunito"/>
              <a:sym typeface="Nunito"/>
            </a:endParaRPr>
          </a:p>
        </p:txBody>
      </p:sp>
      <p:cxnSp>
        <p:nvCxnSpPr>
          <p:cNvPr id="413" name="Google Shape;413;p28"/>
          <p:cNvCxnSpPr/>
          <p:nvPr/>
        </p:nvCxnSpPr>
        <p:spPr>
          <a:xfrm>
            <a:off x="1332550" y="3235250"/>
            <a:ext cx="4628400" cy="955500"/>
          </a:xfrm>
          <a:prstGeom prst="curvedConnector3">
            <a:avLst>
              <a:gd fmla="val 13352" name="adj1"/>
            </a:avLst>
          </a:prstGeom>
          <a:noFill/>
          <a:ln cap="flat" cmpd="sng" w="38100">
            <a:solidFill>
              <a:schemeClr val="dk2"/>
            </a:solidFill>
            <a:prstDash val="solid"/>
            <a:round/>
            <a:headEnd len="med" w="med" type="oval"/>
            <a:tailEnd len="med" w="med" type="triangle"/>
          </a:ln>
        </p:spPr>
      </p:cxnSp>
      <p:sp>
        <p:nvSpPr>
          <p:cNvPr id="414" name="Google Shape;414;p28"/>
          <p:cNvSpPr txBox="1"/>
          <p:nvPr/>
        </p:nvSpPr>
        <p:spPr>
          <a:xfrm>
            <a:off x="7501050" y="2182175"/>
            <a:ext cx="98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Nunito"/>
                <a:ea typeface="Nunito"/>
                <a:cs typeface="Nunito"/>
                <a:sym typeface="Nunito"/>
              </a:rPr>
              <a:t>SOCIAL MEDIA TIME</a:t>
            </a:r>
            <a:endParaRPr sz="700">
              <a:latin typeface="Nunito"/>
              <a:ea typeface="Nunito"/>
              <a:cs typeface="Nunito"/>
              <a:sym typeface="Nunito"/>
            </a:endParaRPr>
          </a:p>
        </p:txBody>
      </p:sp>
      <p:sp>
        <p:nvSpPr>
          <p:cNvPr id="415" name="Google Shape;415;p28"/>
          <p:cNvSpPr txBox="1"/>
          <p:nvPr/>
        </p:nvSpPr>
        <p:spPr>
          <a:xfrm>
            <a:off x="8321400" y="2233650"/>
            <a:ext cx="82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Nunito"/>
                <a:ea typeface="Nunito"/>
                <a:cs typeface="Nunito"/>
                <a:sym typeface="Nunito"/>
              </a:rPr>
              <a:t>DIFFERENCE BETWEEN THE TWO </a:t>
            </a:r>
            <a:endParaRPr sz="600">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9"/>
          <p:cNvSpPr txBox="1"/>
          <p:nvPr/>
        </p:nvSpPr>
        <p:spPr>
          <a:xfrm>
            <a:off x="2143650" y="319000"/>
            <a:ext cx="48024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latin typeface="Nunito"/>
                <a:ea typeface="Nunito"/>
                <a:cs typeface="Nunito"/>
                <a:sym typeface="Nunito"/>
              </a:rPr>
              <a:t>HYPOTHESIS - THE ATTENTION SPAN OF MOST PEOPLE IS LESS THAN 20 MINUTES</a:t>
            </a:r>
            <a:endParaRPr b="1" sz="1700">
              <a:solidFill>
                <a:schemeClr val="lt1"/>
              </a:solidFill>
              <a:latin typeface="Nunito"/>
              <a:ea typeface="Nunito"/>
              <a:cs typeface="Nunito"/>
              <a:sym typeface="Nunito"/>
            </a:endParaRPr>
          </a:p>
        </p:txBody>
      </p:sp>
      <p:pic>
        <p:nvPicPr>
          <p:cNvPr id="421" name="Google Shape;421;p29"/>
          <p:cNvPicPr preferRelativeResize="0"/>
          <p:nvPr/>
        </p:nvPicPr>
        <p:blipFill>
          <a:blip r:embed="rId3">
            <a:alphaModFix/>
          </a:blip>
          <a:stretch>
            <a:fillRect/>
          </a:stretch>
        </p:blipFill>
        <p:spPr>
          <a:xfrm>
            <a:off x="1598425" y="1204900"/>
            <a:ext cx="6153150" cy="2733675"/>
          </a:xfrm>
          <a:prstGeom prst="rect">
            <a:avLst/>
          </a:prstGeom>
          <a:noFill/>
          <a:ln>
            <a:noFill/>
          </a:ln>
        </p:spPr>
      </p:pic>
      <p:sp>
        <p:nvSpPr>
          <p:cNvPr id="422" name="Google Shape;422;p29"/>
          <p:cNvSpPr txBox="1"/>
          <p:nvPr/>
        </p:nvSpPr>
        <p:spPr>
          <a:xfrm>
            <a:off x="5996850" y="3887075"/>
            <a:ext cx="291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(FORMULAS IN EXCEL SHEET)</a:t>
            </a:r>
            <a:endParaRPr>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0"/>
          <p:cNvSpPr txBox="1"/>
          <p:nvPr>
            <p:ph type="title"/>
          </p:nvPr>
        </p:nvSpPr>
        <p:spPr>
          <a:xfrm>
            <a:off x="1862475" y="211900"/>
            <a:ext cx="5272800" cy="93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SzPts val="990"/>
              <a:buNone/>
            </a:pPr>
            <a:r>
              <a:rPr b="0" lang="en" sz="4700">
                <a:latin typeface="Maven Pro Black"/>
                <a:ea typeface="Maven Pro Black"/>
                <a:cs typeface="Maven Pro Black"/>
                <a:sym typeface="Maven Pro Black"/>
              </a:rPr>
              <a:t>CONCLUSION</a:t>
            </a:r>
            <a:endParaRPr b="0" sz="4700">
              <a:latin typeface="Maven Pro Black"/>
              <a:ea typeface="Maven Pro Black"/>
              <a:cs typeface="Maven Pro Black"/>
              <a:sym typeface="Maven Pro Black"/>
            </a:endParaRPr>
          </a:p>
        </p:txBody>
      </p:sp>
      <p:sp>
        <p:nvSpPr>
          <p:cNvPr id="428" name="Google Shape;428;p30"/>
          <p:cNvSpPr txBox="1"/>
          <p:nvPr>
            <p:ph idx="1" type="body"/>
          </p:nvPr>
        </p:nvSpPr>
        <p:spPr>
          <a:xfrm>
            <a:off x="1048800" y="1424600"/>
            <a:ext cx="7046400" cy="2850600"/>
          </a:xfrm>
          <a:prstGeom prst="rect">
            <a:avLst/>
          </a:prstGeom>
        </p:spPr>
        <p:txBody>
          <a:bodyPr anchorCtr="0" anchor="t" bIns="91425" lIns="91425" spcFirstLastPara="1" rIns="91425" wrap="square" tIns="91425">
            <a:normAutofit fontScale="62500"/>
          </a:bodyPr>
          <a:lstStyle/>
          <a:p>
            <a:pPr indent="-334167" lvl="0" marL="457200" rtl="0" algn="l">
              <a:spcBef>
                <a:spcPts val="0"/>
              </a:spcBef>
              <a:spcAft>
                <a:spcPts val="0"/>
              </a:spcAft>
              <a:buSzPct val="100000"/>
              <a:buFont typeface="Arial"/>
              <a:buChar char="●"/>
            </a:pPr>
            <a:r>
              <a:rPr lang="en" sz="2659">
                <a:latin typeface="Arial"/>
                <a:ea typeface="Arial"/>
                <a:cs typeface="Arial"/>
                <a:sym typeface="Arial"/>
              </a:rPr>
              <a:t>ALL AGES HAVE VERY LESS ATTENTION SPAN</a:t>
            </a:r>
            <a:endParaRPr sz="2659">
              <a:latin typeface="Arial"/>
              <a:ea typeface="Arial"/>
              <a:cs typeface="Arial"/>
              <a:sym typeface="Arial"/>
            </a:endParaRPr>
          </a:p>
          <a:p>
            <a:pPr indent="-334167" lvl="0" marL="457200" rtl="0" algn="l">
              <a:spcBef>
                <a:spcPts val="0"/>
              </a:spcBef>
              <a:spcAft>
                <a:spcPts val="0"/>
              </a:spcAft>
              <a:buSzPct val="100000"/>
              <a:buFont typeface="Arial"/>
              <a:buChar char="●"/>
            </a:pPr>
            <a:r>
              <a:rPr lang="en" sz="2659">
                <a:latin typeface="Arial"/>
                <a:ea typeface="Arial"/>
                <a:cs typeface="Arial"/>
                <a:sym typeface="Arial"/>
              </a:rPr>
              <a:t>ALL AGE GROUPS USE SOCIAL MEDIA </a:t>
            </a:r>
            <a:endParaRPr sz="2659">
              <a:latin typeface="Arial"/>
              <a:ea typeface="Arial"/>
              <a:cs typeface="Arial"/>
              <a:sym typeface="Arial"/>
            </a:endParaRPr>
          </a:p>
          <a:p>
            <a:pPr indent="-334167" lvl="0" marL="457200" rtl="0" algn="l">
              <a:spcBef>
                <a:spcPts val="0"/>
              </a:spcBef>
              <a:spcAft>
                <a:spcPts val="0"/>
              </a:spcAft>
              <a:buSzPct val="100000"/>
              <a:buFont typeface="Arial"/>
              <a:buChar char="●"/>
            </a:pPr>
            <a:r>
              <a:rPr lang="en" sz="2659">
                <a:latin typeface="Arial"/>
                <a:ea typeface="Arial"/>
                <a:cs typeface="Arial"/>
                <a:sym typeface="Arial"/>
              </a:rPr>
              <a:t>THE SCREEN TIME POST COVID HAS INCREASED WHICH HAS REDUCED ATTENTION SPAN OF THE PEOPLE</a:t>
            </a:r>
            <a:endParaRPr sz="2659">
              <a:latin typeface="Arial"/>
              <a:ea typeface="Arial"/>
              <a:cs typeface="Arial"/>
              <a:sym typeface="Arial"/>
            </a:endParaRPr>
          </a:p>
          <a:p>
            <a:pPr indent="-334167" lvl="0" marL="457200" rtl="0" algn="l">
              <a:spcBef>
                <a:spcPts val="0"/>
              </a:spcBef>
              <a:spcAft>
                <a:spcPts val="0"/>
              </a:spcAft>
              <a:buSzPct val="100000"/>
              <a:buFont typeface="Arial"/>
              <a:buChar char="●"/>
            </a:pPr>
            <a:r>
              <a:rPr lang="en" sz="2659">
                <a:latin typeface="Arial"/>
                <a:ea typeface="Arial"/>
                <a:cs typeface="Arial"/>
                <a:sym typeface="Arial"/>
              </a:rPr>
              <a:t>THERE ARE MAJOR DISTRACTIONS CAUSED DUE TO SOCIAL MEDIA USAGE WHICH HAS LEAD TO A REDUCED ATTENTION SPAN</a:t>
            </a:r>
            <a:endParaRPr sz="2659">
              <a:latin typeface="Arial"/>
              <a:ea typeface="Arial"/>
              <a:cs typeface="Arial"/>
              <a:sym typeface="Arial"/>
            </a:endParaRPr>
          </a:p>
          <a:p>
            <a:pPr indent="-334167" lvl="0" marL="457200" rtl="0" algn="l">
              <a:spcBef>
                <a:spcPts val="0"/>
              </a:spcBef>
              <a:spcAft>
                <a:spcPts val="0"/>
              </a:spcAft>
              <a:buSzPct val="100000"/>
              <a:buFont typeface="Arial"/>
              <a:buChar char="●"/>
            </a:pPr>
            <a:r>
              <a:rPr lang="en" sz="2659">
                <a:latin typeface="Arial"/>
                <a:ea typeface="Arial"/>
                <a:cs typeface="Arial"/>
                <a:sym typeface="Arial"/>
              </a:rPr>
              <a:t>MAJOR PART OF THE SCREEN TIME IS CONSUMED BY SOCIAL MEDIA</a:t>
            </a:r>
            <a:endParaRPr sz="2659">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1"/>
          <p:cNvSpPr txBox="1"/>
          <p:nvPr>
            <p:ph type="title"/>
          </p:nvPr>
        </p:nvSpPr>
        <p:spPr>
          <a:xfrm>
            <a:off x="1388550" y="1469175"/>
            <a:ext cx="6366900" cy="186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
        <p:nvSpPr>
          <p:cNvPr id="434" name="Google Shape;434;p31"/>
          <p:cNvSpPr txBox="1"/>
          <p:nvPr>
            <p:ph idx="1" type="body"/>
          </p:nvPr>
        </p:nvSpPr>
        <p:spPr>
          <a:xfrm flipH="1" rot="10800000">
            <a:off x="5350375" y="3823525"/>
            <a:ext cx="2405100" cy="72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2513950" y="89650"/>
            <a:ext cx="4569300" cy="100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4600"/>
              <a:t>INTRODUCTION </a:t>
            </a:r>
            <a:endParaRPr sz="4600"/>
          </a:p>
        </p:txBody>
      </p:sp>
      <p:sp>
        <p:nvSpPr>
          <p:cNvPr id="284" name="Google Shape;284;p14"/>
          <p:cNvSpPr txBox="1"/>
          <p:nvPr>
            <p:ph idx="1" type="body"/>
          </p:nvPr>
        </p:nvSpPr>
        <p:spPr>
          <a:xfrm>
            <a:off x="716275" y="1143475"/>
            <a:ext cx="3732300" cy="459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900"/>
              <a:t>WHAT IS ATTENTION SPAN?</a:t>
            </a:r>
            <a:endParaRPr b="1" sz="1900"/>
          </a:p>
        </p:txBody>
      </p:sp>
      <p:sp>
        <p:nvSpPr>
          <p:cNvPr id="285" name="Google Shape;285;p14"/>
          <p:cNvSpPr txBox="1"/>
          <p:nvPr/>
        </p:nvSpPr>
        <p:spPr>
          <a:xfrm>
            <a:off x="930100" y="1848975"/>
            <a:ext cx="660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286" name="Google Shape;286;p14"/>
          <p:cNvSpPr txBox="1"/>
          <p:nvPr/>
        </p:nvSpPr>
        <p:spPr>
          <a:xfrm>
            <a:off x="1008675" y="1602475"/>
            <a:ext cx="7871100" cy="74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700">
                <a:solidFill>
                  <a:schemeClr val="lt1"/>
                </a:solidFill>
                <a:latin typeface="Nunito"/>
                <a:ea typeface="Nunito"/>
                <a:cs typeface="Nunito"/>
                <a:sym typeface="Nunito"/>
              </a:rPr>
              <a:t>It is the amount of time spent concentrating on a task before getting distracted. Basically concentration power.</a:t>
            </a:r>
            <a:endParaRPr sz="1700">
              <a:solidFill>
                <a:schemeClr val="lt1"/>
              </a:solidFill>
              <a:latin typeface="Nunito"/>
              <a:ea typeface="Nunito"/>
              <a:cs typeface="Nunito"/>
              <a:sym typeface="Nunito"/>
            </a:endParaRPr>
          </a:p>
        </p:txBody>
      </p:sp>
      <p:sp>
        <p:nvSpPr>
          <p:cNvPr id="287" name="Google Shape;287;p14"/>
          <p:cNvSpPr/>
          <p:nvPr/>
        </p:nvSpPr>
        <p:spPr>
          <a:xfrm>
            <a:off x="780075" y="1772175"/>
            <a:ext cx="228600" cy="153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txBox="1"/>
          <p:nvPr/>
        </p:nvSpPr>
        <p:spPr>
          <a:xfrm>
            <a:off x="780075" y="2416950"/>
            <a:ext cx="7871100" cy="3219300"/>
          </a:xfrm>
          <a:prstGeom prst="rect">
            <a:avLst/>
          </a:prstGeom>
          <a:noFill/>
          <a:ln>
            <a:noFill/>
          </a:ln>
        </p:spPr>
        <p:txBody>
          <a:bodyPr anchorCtr="0" anchor="t" bIns="91425" lIns="91425" spcFirstLastPara="1" rIns="91425" wrap="square" tIns="91425">
            <a:spAutoFit/>
          </a:bodyPr>
          <a:lstStyle/>
          <a:p>
            <a:pPr indent="0" lvl="0" marL="0" rtl="0" algn="l">
              <a:lnSpc>
                <a:spcPct val="144444"/>
              </a:lnSpc>
              <a:spcBef>
                <a:spcPts val="1900"/>
              </a:spcBef>
              <a:spcAft>
                <a:spcPts val="0"/>
              </a:spcAft>
              <a:buNone/>
            </a:pPr>
            <a:r>
              <a:rPr b="1" lang="en" sz="1750">
                <a:solidFill>
                  <a:schemeClr val="lt1"/>
                </a:solidFill>
              </a:rPr>
              <a:t>It’s not unusual to find your mind wandering when you should be focused on something. According to a 2010 study, we spend nearly </a:t>
            </a:r>
            <a:r>
              <a:rPr b="1" lang="en" sz="1750">
                <a:solidFill>
                  <a:schemeClr val="lt1"/>
                </a:solidFill>
                <a:uFill>
                  <a:noFill/>
                </a:uFill>
                <a:hlinkClick r:id="rId3">
                  <a:extLst>
                    <a:ext uri="{A12FA001-AC4F-418D-AE19-62706E023703}">
                      <ahyp:hlinkClr val="tx"/>
                    </a:ext>
                  </a:extLst>
                </a:hlinkClick>
              </a:rPr>
              <a:t>47 percent</a:t>
            </a:r>
            <a:r>
              <a:rPr b="1" lang="en" sz="1750">
                <a:solidFill>
                  <a:schemeClr val="lt1"/>
                </a:solidFill>
              </a:rPr>
              <a:t> of our waking hours thinking about something other than what we are doing. And one of the major reasons why our attention span has reduced is the increased using of technology. And so to put this theory to test we decided to analyze a part of it.</a:t>
            </a:r>
            <a:endParaRPr b="1" sz="1750">
              <a:solidFill>
                <a:schemeClr val="lt1"/>
              </a:solidFill>
            </a:endParaRPr>
          </a:p>
          <a:p>
            <a:pPr indent="0" lvl="0" marL="0" rtl="0" algn="l">
              <a:lnSpc>
                <a:spcPct val="115000"/>
              </a:lnSpc>
              <a:spcBef>
                <a:spcPts val="1900"/>
              </a:spcBef>
              <a:spcAft>
                <a:spcPts val="0"/>
              </a:spcAft>
              <a:buNone/>
            </a:pPr>
            <a:r>
              <a:t/>
            </a:r>
            <a:endParaRPr b="1" sz="1100">
              <a:solidFill>
                <a:schemeClr val="lt1"/>
              </a:solidFill>
            </a:endParaRPr>
          </a:p>
          <a:p>
            <a:pPr indent="0" lvl="0" marL="0" rtl="0" algn="l">
              <a:lnSpc>
                <a:spcPct val="115000"/>
              </a:lnSpc>
              <a:spcBef>
                <a:spcPts val="0"/>
              </a:spcBef>
              <a:spcAft>
                <a:spcPts val="1200"/>
              </a:spcAft>
              <a:buNone/>
            </a:pPr>
            <a:r>
              <a:t/>
            </a:r>
            <a:endParaRPr b="1" sz="17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5"/>
          <p:cNvSpPr txBox="1"/>
          <p:nvPr>
            <p:ph type="title"/>
          </p:nvPr>
        </p:nvSpPr>
        <p:spPr>
          <a:xfrm>
            <a:off x="891225" y="1199025"/>
            <a:ext cx="7199400" cy="3563700"/>
          </a:xfrm>
          <a:prstGeom prst="rect">
            <a:avLst/>
          </a:prstGeom>
        </p:spPr>
        <p:txBody>
          <a:bodyPr anchorCtr="0" anchor="ctr" bIns="91425" lIns="91425" spcFirstLastPara="1" rIns="91425" wrap="square" tIns="91425">
            <a:noAutofit/>
          </a:bodyPr>
          <a:lstStyle/>
          <a:p>
            <a:pPr indent="-389890" lvl="0" marL="457200" rtl="0" algn="l">
              <a:spcBef>
                <a:spcPts val="0"/>
              </a:spcBef>
              <a:spcAft>
                <a:spcPts val="0"/>
              </a:spcAft>
              <a:buSzPts val="2540"/>
              <a:buAutoNum type="arabicPeriod"/>
            </a:pPr>
            <a:r>
              <a:rPr lang="en" sz="2540"/>
              <a:t>We conducted a survey with people from the age group of 13-60 years, and included relevant questions. </a:t>
            </a:r>
            <a:endParaRPr sz="2540"/>
          </a:p>
          <a:p>
            <a:pPr indent="-389890" lvl="0" marL="457200" rtl="0" algn="l">
              <a:spcBef>
                <a:spcPts val="0"/>
              </a:spcBef>
              <a:spcAft>
                <a:spcPts val="0"/>
              </a:spcAft>
              <a:buSzPts val="2540"/>
              <a:buAutoNum type="arabicPeriod"/>
            </a:pPr>
            <a:r>
              <a:rPr lang="en" sz="2540"/>
              <a:t>We got around 300 responses.</a:t>
            </a:r>
            <a:endParaRPr sz="2540"/>
          </a:p>
          <a:p>
            <a:pPr indent="-389890" lvl="0" marL="457200" rtl="0" algn="l">
              <a:spcBef>
                <a:spcPts val="0"/>
              </a:spcBef>
              <a:spcAft>
                <a:spcPts val="0"/>
              </a:spcAft>
              <a:buSzPts val="2540"/>
              <a:buAutoNum type="arabicPeriod"/>
            </a:pPr>
            <a:r>
              <a:rPr lang="en" sz="2540"/>
              <a:t>Next, we cleaned the data and edit the entries to form a meaningful dataset.</a:t>
            </a:r>
            <a:endParaRPr sz="2540"/>
          </a:p>
          <a:p>
            <a:pPr indent="-389890" lvl="0" marL="457200" rtl="0" algn="l">
              <a:spcBef>
                <a:spcPts val="0"/>
              </a:spcBef>
              <a:spcAft>
                <a:spcPts val="0"/>
              </a:spcAft>
              <a:buSzPts val="2540"/>
              <a:buAutoNum type="arabicPeriod"/>
            </a:pPr>
            <a:r>
              <a:rPr lang="en" sz="2540"/>
              <a:t>We used python,excel, and different </a:t>
            </a:r>
            <a:r>
              <a:rPr lang="en" sz="2540"/>
              <a:t>formulas</a:t>
            </a:r>
            <a:r>
              <a:rPr lang="en" sz="2540"/>
              <a:t> to make graphs and analyze it.</a:t>
            </a:r>
            <a:endParaRPr sz="2540"/>
          </a:p>
          <a:p>
            <a:pPr indent="0" lvl="0" marL="0" rtl="0" algn="l">
              <a:spcBef>
                <a:spcPts val="0"/>
              </a:spcBef>
              <a:spcAft>
                <a:spcPts val="0"/>
              </a:spcAft>
              <a:buSzPts val="990"/>
              <a:buNone/>
            </a:pPr>
            <a:r>
              <a:t/>
            </a:r>
            <a:endParaRPr sz="2540"/>
          </a:p>
        </p:txBody>
      </p:sp>
      <p:sp>
        <p:nvSpPr>
          <p:cNvPr id="294" name="Google Shape;294;p15"/>
          <p:cNvSpPr txBox="1"/>
          <p:nvPr/>
        </p:nvSpPr>
        <p:spPr>
          <a:xfrm>
            <a:off x="2751000" y="106775"/>
            <a:ext cx="37485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600">
                <a:solidFill>
                  <a:schemeClr val="lt1"/>
                </a:solidFill>
                <a:latin typeface="Maven Pro"/>
                <a:ea typeface="Maven Pro"/>
                <a:cs typeface="Maven Pro"/>
                <a:sym typeface="Maven Pro"/>
              </a:rPr>
              <a:t>PROCEDURE</a:t>
            </a:r>
            <a:endParaRPr b="1" sz="4600">
              <a:solidFill>
                <a:schemeClr val="lt1"/>
              </a:solidFill>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2760674" y="128500"/>
            <a:ext cx="4254300" cy="507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SzPct val="51030"/>
              <a:buNone/>
            </a:pPr>
            <a:r>
              <a:rPr lang="en" sz="1940">
                <a:latin typeface="Arial"/>
                <a:ea typeface="Arial"/>
                <a:cs typeface="Arial"/>
                <a:sym typeface="Arial"/>
              </a:rPr>
              <a:t>QUESTIONS IN THE</a:t>
            </a:r>
            <a:r>
              <a:rPr lang="en" sz="1940">
                <a:latin typeface="Arial"/>
                <a:ea typeface="Arial"/>
                <a:cs typeface="Arial"/>
                <a:sym typeface="Arial"/>
              </a:rPr>
              <a:t> GOOGLE FORM</a:t>
            </a:r>
            <a:endParaRPr sz="1940">
              <a:latin typeface="Arial"/>
              <a:ea typeface="Arial"/>
              <a:cs typeface="Arial"/>
              <a:sym typeface="Arial"/>
            </a:endParaRPr>
          </a:p>
        </p:txBody>
      </p:sp>
      <p:pic>
        <p:nvPicPr>
          <p:cNvPr id="300" name="Google Shape;300;p16"/>
          <p:cNvPicPr preferRelativeResize="0"/>
          <p:nvPr/>
        </p:nvPicPr>
        <p:blipFill>
          <a:blip r:embed="rId3">
            <a:alphaModFix/>
          </a:blip>
          <a:stretch>
            <a:fillRect/>
          </a:stretch>
        </p:blipFill>
        <p:spPr>
          <a:xfrm>
            <a:off x="846027" y="699800"/>
            <a:ext cx="3772126" cy="2628450"/>
          </a:xfrm>
          <a:prstGeom prst="rect">
            <a:avLst/>
          </a:prstGeom>
          <a:noFill/>
          <a:ln>
            <a:noFill/>
          </a:ln>
        </p:spPr>
      </p:pic>
      <p:pic>
        <p:nvPicPr>
          <p:cNvPr id="301" name="Google Shape;301;p16"/>
          <p:cNvPicPr preferRelativeResize="0"/>
          <p:nvPr/>
        </p:nvPicPr>
        <p:blipFill>
          <a:blip r:embed="rId4">
            <a:alphaModFix/>
          </a:blip>
          <a:stretch>
            <a:fillRect/>
          </a:stretch>
        </p:blipFill>
        <p:spPr>
          <a:xfrm>
            <a:off x="4700375" y="699801"/>
            <a:ext cx="3772125" cy="2624406"/>
          </a:xfrm>
          <a:prstGeom prst="rect">
            <a:avLst/>
          </a:prstGeom>
          <a:noFill/>
          <a:ln>
            <a:noFill/>
          </a:ln>
        </p:spPr>
      </p:pic>
      <p:pic>
        <p:nvPicPr>
          <p:cNvPr id="302" name="Google Shape;302;p16"/>
          <p:cNvPicPr preferRelativeResize="0"/>
          <p:nvPr/>
        </p:nvPicPr>
        <p:blipFill>
          <a:blip r:embed="rId5">
            <a:alphaModFix/>
          </a:blip>
          <a:stretch>
            <a:fillRect/>
          </a:stretch>
        </p:blipFill>
        <p:spPr>
          <a:xfrm>
            <a:off x="2760725" y="3422800"/>
            <a:ext cx="4254207" cy="15205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17"/>
          <p:cNvPicPr preferRelativeResize="0"/>
          <p:nvPr/>
        </p:nvPicPr>
        <p:blipFill>
          <a:blip r:embed="rId3">
            <a:alphaModFix/>
          </a:blip>
          <a:stretch>
            <a:fillRect/>
          </a:stretch>
        </p:blipFill>
        <p:spPr>
          <a:xfrm>
            <a:off x="207188" y="997025"/>
            <a:ext cx="4254176" cy="1520549"/>
          </a:xfrm>
          <a:prstGeom prst="rect">
            <a:avLst/>
          </a:prstGeom>
          <a:noFill/>
          <a:ln>
            <a:noFill/>
          </a:ln>
        </p:spPr>
      </p:pic>
      <p:pic>
        <p:nvPicPr>
          <p:cNvPr id="308" name="Google Shape;308;p17"/>
          <p:cNvPicPr preferRelativeResize="0"/>
          <p:nvPr/>
        </p:nvPicPr>
        <p:blipFill>
          <a:blip r:embed="rId4">
            <a:alphaModFix/>
          </a:blip>
          <a:stretch>
            <a:fillRect/>
          </a:stretch>
        </p:blipFill>
        <p:spPr>
          <a:xfrm>
            <a:off x="4504475" y="997025"/>
            <a:ext cx="4509500" cy="1520550"/>
          </a:xfrm>
          <a:prstGeom prst="rect">
            <a:avLst/>
          </a:prstGeom>
          <a:noFill/>
          <a:ln>
            <a:noFill/>
          </a:ln>
        </p:spPr>
      </p:pic>
      <p:pic>
        <p:nvPicPr>
          <p:cNvPr id="309" name="Google Shape;309;p17"/>
          <p:cNvPicPr preferRelativeResize="0"/>
          <p:nvPr/>
        </p:nvPicPr>
        <p:blipFill>
          <a:blip r:embed="rId5">
            <a:alphaModFix/>
          </a:blip>
          <a:stretch>
            <a:fillRect/>
          </a:stretch>
        </p:blipFill>
        <p:spPr>
          <a:xfrm>
            <a:off x="223188" y="2837425"/>
            <a:ext cx="4222200" cy="1653627"/>
          </a:xfrm>
          <a:prstGeom prst="rect">
            <a:avLst/>
          </a:prstGeom>
          <a:noFill/>
          <a:ln>
            <a:noFill/>
          </a:ln>
        </p:spPr>
      </p:pic>
      <p:pic>
        <p:nvPicPr>
          <p:cNvPr id="310" name="Google Shape;310;p17"/>
          <p:cNvPicPr preferRelativeResize="0"/>
          <p:nvPr/>
        </p:nvPicPr>
        <p:blipFill>
          <a:blip r:embed="rId6">
            <a:alphaModFix/>
          </a:blip>
          <a:stretch>
            <a:fillRect/>
          </a:stretch>
        </p:blipFill>
        <p:spPr>
          <a:xfrm>
            <a:off x="4572000" y="2871975"/>
            <a:ext cx="4443001" cy="1476825"/>
          </a:xfrm>
          <a:prstGeom prst="rect">
            <a:avLst/>
          </a:prstGeom>
          <a:noFill/>
          <a:ln>
            <a:noFill/>
          </a:ln>
        </p:spPr>
      </p:pic>
      <p:sp>
        <p:nvSpPr>
          <p:cNvPr id="311" name="Google Shape;311;p17"/>
          <p:cNvSpPr txBox="1"/>
          <p:nvPr>
            <p:ph type="title"/>
          </p:nvPr>
        </p:nvSpPr>
        <p:spPr>
          <a:xfrm>
            <a:off x="2504899" y="232200"/>
            <a:ext cx="4254300" cy="507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SzPct val="51030"/>
              <a:buNone/>
            </a:pPr>
            <a:r>
              <a:rPr lang="en" sz="1940">
                <a:latin typeface="Arial"/>
                <a:ea typeface="Arial"/>
                <a:cs typeface="Arial"/>
                <a:sym typeface="Arial"/>
              </a:rPr>
              <a:t>QUESTIONS IN THE GOOGLE FORM</a:t>
            </a:r>
            <a:endParaRPr sz="194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18"/>
          <p:cNvPicPr preferRelativeResize="0"/>
          <p:nvPr/>
        </p:nvPicPr>
        <p:blipFill>
          <a:blip r:embed="rId3">
            <a:alphaModFix/>
          </a:blip>
          <a:stretch>
            <a:fillRect/>
          </a:stretch>
        </p:blipFill>
        <p:spPr>
          <a:xfrm>
            <a:off x="669375" y="741325"/>
            <a:ext cx="3409524" cy="2397651"/>
          </a:xfrm>
          <a:prstGeom prst="rect">
            <a:avLst/>
          </a:prstGeom>
          <a:noFill/>
          <a:ln>
            <a:noFill/>
          </a:ln>
        </p:spPr>
      </p:pic>
      <p:pic>
        <p:nvPicPr>
          <p:cNvPr id="317" name="Google Shape;317;p18"/>
          <p:cNvPicPr preferRelativeResize="0"/>
          <p:nvPr/>
        </p:nvPicPr>
        <p:blipFill>
          <a:blip r:embed="rId4">
            <a:alphaModFix/>
          </a:blip>
          <a:stretch>
            <a:fillRect/>
          </a:stretch>
        </p:blipFill>
        <p:spPr>
          <a:xfrm>
            <a:off x="4309575" y="741325"/>
            <a:ext cx="4462788" cy="2397651"/>
          </a:xfrm>
          <a:prstGeom prst="rect">
            <a:avLst/>
          </a:prstGeom>
          <a:noFill/>
          <a:ln>
            <a:noFill/>
          </a:ln>
        </p:spPr>
      </p:pic>
      <p:pic>
        <p:nvPicPr>
          <p:cNvPr id="318" name="Google Shape;318;p18"/>
          <p:cNvPicPr preferRelativeResize="0"/>
          <p:nvPr/>
        </p:nvPicPr>
        <p:blipFill>
          <a:blip r:embed="rId5">
            <a:alphaModFix/>
          </a:blip>
          <a:stretch>
            <a:fillRect/>
          </a:stretch>
        </p:blipFill>
        <p:spPr>
          <a:xfrm>
            <a:off x="2016575" y="3326900"/>
            <a:ext cx="4616852" cy="1291525"/>
          </a:xfrm>
          <a:prstGeom prst="rect">
            <a:avLst/>
          </a:prstGeom>
          <a:noFill/>
          <a:ln>
            <a:noFill/>
          </a:ln>
        </p:spPr>
      </p:pic>
      <p:sp>
        <p:nvSpPr>
          <p:cNvPr id="319" name="Google Shape;319;p18"/>
          <p:cNvSpPr txBox="1"/>
          <p:nvPr>
            <p:ph type="title"/>
          </p:nvPr>
        </p:nvSpPr>
        <p:spPr>
          <a:xfrm>
            <a:off x="2444849" y="128500"/>
            <a:ext cx="4254300" cy="507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SzPct val="51030"/>
              <a:buNone/>
            </a:pPr>
            <a:r>
              <a:rPr lang="en" sz="1940">
                <a:latin typeface="Arial"/>
                <a:ea typeface="Arial"/>
                <a:cs typeface="Arial"/>
                <a:sym typeface="Arial"/>
              </a:rPr>
              <a:t>QUESTIONS IN THE GOOGLE FORM</a:t>
            </a:r>
            <a:endParaRPr sz="194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9"/>
          <p:cNvSpPr txBox="1"/>
          <p:nvPr>
            <p:ph type="title"/>
          </p:nvPr>
        </p:nvSpPr>
        <p:spPr>
          <a:xfrm>
            <a:off x="767425" y="131700"/>
            <a:ext cx="76032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700"/>
              <a:t>Importing data into Python</a:t>
            </a:r>
            <a:endParaRPr sz="2700"/>
          </a:p>
        </p:txBody>
      </p:sp>
      <p:pic>
        <p:nvPicPr>
          <p:cNvPr id="325" name="Google Shape;325;p19"/>
          <p:cNvPicPr preferRelativeResize="0"/>
          <p:nvPr/>
        </p:nvPicPr>
        <p:blipFill>
          <a:blip r:embed="rId3">
            <a:alphaModFix/>
          </a:blip>
          <a:stretch>
            <a:fillRect/>
          </a:stretch>
        </p:blipFill>
        <p:spPr>
          <a:xfrm>
            <a:off x="477513" y="1764675"/>
            <a:ext cx="2790825" cy="1276350"/>
          </a:xfrm>
          <a:prstGeom prst="rect">
            <a:avLst/>
          </a:prstGeom>
          <a:noFill/>
          <a:ln>
            <a:noFill/>
          </a:ln>
        </p:spPr>
      </p:pic>
      <p:pic>
        <p:nvPicPr>
          <p:cNvPr id="326" name="Google Shape;326;p19"/>
          <p:cNvPicPr preferRelativeResize="0"/>
          <p:nvPr/>
        </p:nvPicPr>
        <p:blipFill>
          <a:blip r:embed="rId4">
            <a:alphaModFix/>
          </a:blip>
          <a:stretch>
            <a:fillRect/>
          </a:stretch>
        </p:blipFill>
        <p:spPr>
          <a:xfrm>
            <a:off x="3451000" y="979326"/>
            <a:ext cx="5486075" cy="3619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0"/>
          <p:cNvSpPr txBox="1"/>
          <p:nvPr>
            <p:ph idx="1" type="body"/>
          </p:nvPr>
        </p:nvSpPr>
        <p:spPr>
          <a:xfrm>
            <a:off x="3220225" y="301875"/>
            <a:ext cx="2544600" cy="905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This shows that there are no blank or NA values in our data frame.</a:t>
            </a:r>
            <a:endParaRPr/>
          </a:p>
        </p:txBody>
      </p:sp>
      <p:pic>
        <p:nvPicPr>
          <p:cNvPr id="332" name="Google Shape;332;p20"/>
          <p:cNvPicPr preferRelativeResize="0"/>
          <p:nvPr/>
        </p:nvPicPr>
        <p:blipFill>
          <a:blip r:embed="rId3">
            <a:alphaModFix/>
          </a:blip>
          <a:stretch>
            <a:fillRect/>
          </a:stretch>
        </p:blipFill>
        <p:spPr>
          <a:xfrm>
            <a:off x="734350" y="1326825"/>
            <a:ext cx="7361175" cy="327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21"/>
          <p:cNvPicPr preferRelativeResize="0"/>
          <p:nvPr/>
        </p:nvPicPr>
        <p:blipFill>
          <a:blip r:embed="rId3">
            <a:alphaModFix/>
          </a:blip>
          <a:stretch>
            <a:fillRect/>
          </a:stretch>
        </p:blipFill>
        <p:spPr>
          <a:xfrm>
            <a:off x="5444500" y="1189424"/>
            <a:ext cx="3573925" cy="3558575"/>
          </a:xfrm>
          <a:prstGeom prst="rect">
            <a:avLst/>
          </a:prstGeom>
          <a:noFill/>
          <a:ln>
            <a:noFill/>
          </a:ln>
        </p:spPr>
      </p:pic>
      <p:pic>
        <p:nvPicPr>
          <p:cNvPr id="338" name="Google Shape;338;p21"/>
          <p:cNvPicPr preferRelativeResize="0"/>
          <p:nvPr/>
        </p:nvPicPr>
        <p:blipFill>
          <a:blip r:embed="rId4">
            <a:alphaModFix/>
          </a:blip>
          <a:stretch>
            <a:fillRect/>
          </a:stretch>
        </p:blipFill>
        <p:spPr>
          <a:xfrm>
            <a:off x="217425" y="333775"/>
            <a:ext cx="5008000" cy="2774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