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Yeseva One" charset="1" panose="000005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2841625"/>
            <a:ext cx="11721636" cy="483235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Heart Disease Prediction using ML</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171348" y="8778875"/>
            <a:ext cx="11721636" cy="1078992"/>
          </a:xfrm>
          <a:prstGeom prst="rect">
            <a:avLst/>
          </a:prstGeom>
        </p:spPr>
        <p:txBody>
          <a:bodyPr anchor="t" rtlCol="false" tIns="0" lIns="0" bIns="0" rIns="0">
            <a:spAutoFit/>
          </a:bodyPr>
          <a:lstStyle/>
          <a:p>
            <a:pPr algn="r">
              <a:lnSpc>
                <a:spcPts val="4283"/>
              </a:lnSpc>
            </a:pPr>
            <a:r>
              <a:rPr lang="en-US" sz="3399">
                <a:solidFill>
                  <a:srgbClr val="000000"/>
                </a:solidFill>
                <a:latin typeface="Libre Baskerville"/>
              </a:rPr>
              <a:t>RISHI JAIN (RA2211003011786)</a:t>
            </a:r>
          </a:p>
          <a:p>
            <a:pPr algn="r">
              <a:lnSpc>
                <a:spcPts val="4283"/>
              </a:lnSpc>
            </a:pPr>
            <a:r>
              <a:rPr lang="en-US" sz="3399">
                <a:solidFill>
                  <a:srgbClr val="000000"/>
                </a:solidFill>
                <a:latin typeface="Libre Baskerville"/>
              </a:rPr>
              <a:t>MARUSHKA SINGHANIA (RA2211003011810)</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603586" y="442197"/>
            <a:ext cx="8496705"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Problem Statement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028700" y="2716963"/>
            <a:ext cx="16230600" cy="6829425"/>
          </a:xfrm>
          <a:prstGeom prst="rect">
            <a:avLst/>
          </a:prstGeom>
        </p:spPr>
        <p:txBody>
          <a:bodyPr anchor="t" rtlCol="false" tIns="0" lIns="0" bIns="0" rIns="0">
            <a:spAutoFit/>
          </a:bodyPr>
          <a:lstStyle/>
          <a:p>
            <a:pPr algn="ctr">
              <a:lnSpc>
                <a:spcPts val="4500"/>
              </a:lnSpc>
            </a:pPr>
            <a:r>
              <a:rPr lang="en-US" sz="3000" spc="108">
                <a:solidFill>
                  <a:srgbClr val="000000"/>
                </a:solidFill>
                <a:latin typeface="Libre Baskerville"/>
              </a:rPr>
              <a:t>The prevalence of heart disease continues to be a significant health concern globally, contributing to a considerable number of deaths annually. Early detection and accurate prediction of heart disease is crucial for timely intervention and prevention. Machine learning algorithms offer promising avenues for analyzing diverse patient data and predicting the heart disease occurrence. However, developing a robust predictive model that efficiently utilizes various clinical, demographic, and lifestyle factors while maintaining high accuracy remains a challenge. This project aims to address this challenge by designing and implementing a machine learning-based system capable of accurately predicting heart disease based on comprehensive patient data, ultimately assisting healthcare professionals in early diagnosis and personalized intervention strategies.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Literature Survey</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91820"/>
          <a:ext cx="18288000" cy="10383316"/>
        </p:xfrm>
        <a:graphic>
          <a:graphicData uri="http://schemas.openxmlformats.org/drawingml/2006/table">
            <a:tbl>
              <a:tblPr/>
              <a:tblGrid>
                <a:gridCol w="1885191"/>
                <a:gridCol w="2857613"/>
                <a:gridCol w="2272880"/>
                <a:gridCol w="3604771"/>
                <a:gridCol w="7667546"/>
              </a:tblGrid>
              <a:tr h="1772384">
                <a:tc>
                  <a:txBody>
                    <a:bodyPr anchor="t" rtlCol="false"/>
                    <a:lstStyle/>
                    <a:p>
                      <a:pPr algn="l">
                        <a:lnSpc>
                          <a:spcPts val="2099"/>
                        </a:lnSpc>
                        <a:defRPr/>
                      </a:pPr>
                      <a:endParaRPr lang="en-US" sz="1100"/>
                    </a:p>
                    <a:p>
                      <a:pPr>
                        <a:lnSpc>
                          <a:spcPts val="2099"/>
                        </a:lnSpc>
                      </a:pPr>
                      <a:r>
                        <a:rPr lang="en-US" sz="1499">
                          <a:solidFill>
                            <a:srgbClr val="000000"/>
                          </a:solidFill>
                          <a:latin typeface="Yeseva One"/>
                        </a:rPr>
                        <a:t>           S.NO </a:t>
                      </a:r>
                    </a:p>
                    <a:p>
                      <a:pPr>
                        <a:lnSpc>
                          <a:spcPts val="2099"/>
                        </a:lnSpc>
                      </a:pPr>
                      <a:r>
                        <a:rPr lang="en-US" sz="14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AUTHOR NAME</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YEAR OF PREDICTION</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TECHNIQUES/</a:t>
                      </a:r>
                    </a:p>
                    <a:p>
                      <a:pPr>
                        <a:lnSpc>
                          <a:spcPts val="1959"/>
                        </a:lnSpc>
                      </a:pPr>
                      <a:r>
                        <a:rPr lang="en-US" sz="1399">
                          <a:solidFill>
                            <a:srgbClr val="000000"/>
                          </a:solidFill>
                          <a:latin typeface="Yeseva One"/>
                        </a:rPr>
                        <a:t>  ALGORITHMS</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OBJECTIVE</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64971">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1.</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DEVANSH SHAH </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2020</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DECISION TREE</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This research paper aims to envision the</a:t>
                      </a:r>
                    </a:p>
                    <a:p>
                      <a:pPr>
                        <a:lnSpc>
                          <a:spcPts val="1959"/>
                        </a:lnSpc>
                      </a:pPr>
                      <a:r>
                        <a:rPr lang="en-US" sz="1399">
                          <a:solidFill>
                            <a:srgbClr val="000000"/>
                          </a:solidFill>
                          <a:latin typeface="Yeseva One"/>
                        </a:rPr>
                        <a:t>  probability of developing heart disease in the patients. The results portray</a:t>
                      </a:r>
                    </a:p>
                    <a:p>
                      <a:pPr>
                        <a:lnSpc>
                          <a:spcPts val="1959"/>
                        </a:lnSpc>
                      </a:pPr>
                      <a:r>
                        <a:rPr lang="en-US" sz="1399">
                          <a:solidFill>
                            <a:srgbClr val="000000"/>
                          </a:solidFill>
                          <a:latin typeface="Yeseva One"/>
                        </a:rPr>
                        <a:t>  that the highest accuracy score is achieved with K-nearest neighbor.</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13076">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2.</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V V RAMALINGAM</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2018</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RANDOM FOREST MODEL</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Models</a:t>
                      </a:r>
                    </a:p>
                    <a:p>
                      <a:pPr>
                        <a:lnSpc>
                          <a:spcPts val="1959"/>
                        </a:lnSpc>
                      </a:pPr>
                      <a:r>
                        <a:rPr lang="en-US" sz="1399">
                          <a:solidFill>
                            <a:srgbClr val="000000"/>
                          </a:solidFill>
                          <a:latin typeface="Yeseva One"/>
                        </a:rPr>
                        <a:t>  based on supervised learning algorithms such as Support Vector Machines</a:t>
                      </a:r>
                    </a:p>
                    <a:p>
                      <a:pPr>
                        <a:lnSpc>
                          <a:spcPts val="1959"/>
                        </a:lnSpc>
                      </a:pPr>
                      <a:r>
                        <a:rPr lang="en-US" sz="1399">
                          <a:solidFill>
                            <a:srgbClr val="000000"/>
                          </a:solidFill>
                          <a:latin typeface="Yeseva One"/>
                        </a:rPr>
                        <a:t>  (SVM), K-Nearest Neighbour (KNN), NaïveBayes, Decision Trees (DT), Random</a:t>
                      </a:r>
                    </a:p>
                    <a:p>
                      <a:pPr>
                        <a:lnSpc>
                          <a:spcPts val="1959"/>
                        </a:lnSpc>
                      </a:pPr>
                      <a:r>
                        <a:rPr lang="en-US" sz="1399">
                          <a:solidFill>
                            <a:srgbClr val="000000"/>
                          </a:solidFill>
                          <a:latin typeface="Yeseva One"/>
                        </a:rPr>
                        <a:t>  Forest (RF) and ensemble models are found very popular among the researchers.</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64971">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3</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Apurb Rajdhan</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2020</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LOGISTIC REGRESSION</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This paper presents performance analysis of various</a:t>
                      </a:r>
                    </a:p>
                    <a:p>
                      <a:pPr>
                        <a:lnSpc>
                          <a:spcPts val="1959"/>
                        </a:lnSpc>
                      </a:pPr>
                      <a:r>
                        <a:rPr lang="en-US" sz="1399">
                          <a:solidFill>
                            <a:srgbClr val="000000"/>
                          </a:solidFill>
                          <a:latin typeface="Yeseva One"/>
                        </a:rPr>
                        <a:t>  ML techniques such as Naive Bayes, Decision Tree, Logistic Regression and</a:t>
                      </a:r>
                    </a:p>
                    <a:p>
                      <a:pPr>
                        <a:lnSpc>
                          <a:spcPts val="1959"/>
                        </a:lnSpc>
                      </a:pPr>
                      <a:r>
                        <a:rPr lang="en-US" sz="1399">
                          <a:solidFill>
                            <a:srgbClr val="000000"/>
                          </a:solidFill>
                          <a:latin typeface="Yeseva One"/>
                        </a:rPr>
                        <a:t>  Random Forest for predicting heart disease at an early stage</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13076">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4</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Niloy Biswas</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2023</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Support Vector</a:t>
                      </a:r>
                    </a:p>
                    <a:p>
                      <a:pPr>
                        <a:lnSpc>
                          <a:spcPts val="1959"/>
                        </a:lnSpc>
                      </a:pPr>
                      <a:r>
                        <a:rPr lang="en-US" sz="1399">
                          <a:solidFill>
                            <a:srgbClr val="000000"/>
                          </a:solidFill>
                          <a:latin typeface="Yeseva One"/>
                        </a:rPr>
                        <a:t>  Machine</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In this analysis, Jupyter notebook</a:t>
                      </a:r>
                    </a:p>
                    <a:p>
                      <a:pPr>
                        <a:lnSpc>
                          <a:spcPts val="1959"/>
                        </a:lnSpc>
                      </a:pPr>
                      <a:r>
                        <a:rPr lang="en-US" sz="1399">
                          <a:solidFill>
                            <a:srgbClr val="000000"/>
                          </a:solidFill>
                          <a:latin typeface="Yeseva One"/>
                        </a:rPr>
                        <a:t>  is used to perform heart disease prediction of the dataset. It helps to</a:t>
                      </a:r>
                    </a:p>
                    <a:p>
                      <a:pPr>
                        <a:lnSpc>
                          <a:spcPts val="1959"/>
                        </a:lnSpc>
                      </a:pPr>
                      <a:r>
                        <a:rPr lang="en-US" sz="1399">
                          <a:solidFill>
                            <a:srgbClr val="000000"/>
                          </a:solidFill>
                          <a:latin typeface="Yeseva One"/>
                        </a:rPr>
                        <a:t>  create documents with live codes and easy to visualize various data relation</a:t>
                      </a:r>
                    </a:p>
                    <a:p>
                      <a:pPr>
                        <a:lnSpc>
                          <a:spcPts val="1959"/>
                        </a:lnSpc>
                      </a:pPr>
                      <a:r>
                        <a:rPr lang="en-US" sz="1399">
                          <a:solidFill>
                            <a:srgbClr val="000000"/>
                          </a:solidFill>
                          <a:latin typeface="Yeseva One"/>
                        </a:rPr>
                        <a:t>  diagrams of the dataset.</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54837">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5</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Mr.VALLE HARSHA VARDHAN</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2023</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NAIVE BAYES ALGORITHM</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endParaRPr lang="en-US" sz="1100"/>
                    </a:p>
                    <a:p>
                      <a:pPr>
                        <a:lnSpc>
                          <a:spcPts val="1959"/>
                        </a:lnSpc>
                      </a:pPr>
                      <a:r>
                        <a:rPr lang="en-US" sz="1399">
                          <a:solidFill>
                            <a:srgbClr val="000000"/>
                          </a:solidFill>
                          <a:latin typeface="Yeseva One"/>
                        </a:rPr>
                        <a:t>  The dataset, which includes 76 features, contains</a:t>
                      </a:r>
                    </a:p>
                    <a:p>
                      <a:pPr>
                        <a:lnSpc>
                          <a:spcPts val="1959"/>
                        </a:lnSpc>
                      </a:pPr>
                      <a:r>
                        <a:rPr lang="en-US" sz="1399">
                          <a:solidFill>
                            <a:srgbClr val="000000"/>
                          </a:solidFill>
                          <a:latin typeface="Yeseva One"/>
                        </a:rPr>
                        <a:t>  the expected characteristics that contribute to heart disease in individuals,</a:t>
                      </a:r>
                    </a:p>
                    <a:p>
                      <a:pPr>
                        <a:lnSpc>
                          <a:spcPts val="1959"/>
                        </a:lnSpc>
                      </a:pPr>
                      <a:r>
                        <a:rPr lang="en-US" sz="1399">
                          <a:solidFill>
                            <a:srgbClr val="000000"/>
                          </a:solidFill>
                          <a:latin typeface="Yeseva One"/>
                        </a:rPr>
                        <a:t>  and 14 significant characteristics are chosen from them to help assess the</a:t>
                      </a:r>
                    </a:p>
                    <a:p>
                      <a:pPr>
                        <a:lnSpc>
                          <a:spcPts val="1959"/>
                        </a:lnSpc>
                      </a:pPr>
                      <a:r>
                        <a:rPr lang="en-US" sz="1399">
                          <a:solidFill>
                            <a:srgbClr val="000000"/>
                          </a:solidFill>
                          <a:latin typeface="Yeseva One"/>
                        </a:rPr>
                        <a:t>  system.</a:t>
                      </a:r>
                    </a:p>
                    <a:p>
                      <a:pPr>
                        <a:lnSpc>
                          <a:spcPts val="1959"/>
                        </a:lnSpc>
                      </a:pPr>
                      <a:r>
                        <a:rPr lang="en-US" sz="1399">
                          <a:solidFill>
                            <a:srgbClr val="000000"/>
                          </a:solidFill>
                          <a:latin typeface="Yeseva One"/>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591062" y="161925"/>
            <a:ext cx="8496705"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Challenges Identified</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0" y="2305050"/>
            <a:ext cx="18288000" cy="7981950"/>
          </a:xfrm>
          <a:prstGeom prst="rect">
            <a:avLst/>
          </a:prstGeom>
        </p:spPr>
        <p:txBody>
          <a:bodyPr anchor="t" rtlCol="false" tIns="0" lIns="0" bIns="0" rIns="0">
            <a:spAutoFit/>
          </a:bodyPr>
          <a:lstStyle/>
          <a:p>
            <a:pPr algn="ctr" marL="647700" indent="-323850" lvl="1">
              <a:lnSpc>
                <a:spcPts val="4200"/>
              </a:lnSpc>
              <a:buFont typeface="Arial"/>
              <a:buChar char="•"/>
            </a:pPr>
            <a:r>
              <a:rPr lang="en-US" sz="3000" spc="81">
                <a:solidFill>
                  <a:srgbClr val="000000"/>
                </a:solidFill>
                <a:latin typeface="Libre Baskerville Bold"/>
              </a:rPr>
              <a:t>Limited Generalization:</a:t>
            </a:r>
            <a:r>
              <a:rPr lang="en-US" sz="3000" spc="81">
                <a:solidFill>
                  <a:srgbClr val="000000"/>
                </a:solidFill>
                <a:latin typeface="Libre Baskerville"/>
              </a:rPr>
              <a:t> Many ML models may perform well on the datasets they were trained on but struggle to generalize to unseen data from different populations or healthcare settings. This limitation can hinder the applicability of the model in diverse real-world scenarios.</a:t>
            </a:r>
          </a:p>
          <a:p>
            <a:pPr algn="ctr">
              <a:lnSpc>
                <a:spcPts val="4200"/>
              </a:lnSpc>
            </a:pPr>
          </a:p>
          <a:p>
            <a:pPr algn="ctr" marL="647700" indent="-323850" lvl="1">
              <a:lnSpc>
                <a:spcPts val="4200"/>
              </a:lnSpc>
              <a:buFont typeface="Arial"/>
              <a:buChar char="•"/>
            </a:pPr>
            <a:r>
              <a:rPr lang="en-US" sz="3000" spc="81">
                <a:solidFill>
                  <a:srgbClr val="000000"/>
                </a:solidFill>
                <a:latin typeface="Libre Baskerville Bold"/>
              </a:rPr>
              <a:t>Data Imbalance: </a:t>
            </a:r>
            <a:r>
              <a:rPr lang="en-US" sz="3000" spc="81">
                <a:solidFill>
                  <a:srgbClr val="000000"/>
                </a:solidFill>
                <a:latin typeface="Libre Baskerville"/>
              </a:rPr>
              <a:t>Imbalanced datasets, where one class (e.g., presence of heart disease) is significantly more prevalent than the other, can lead to biased model predictions. ML models trained on such imbalanced data may exhibit poor performance, especially in accurately predicting the minority class.</a:t>
            </a:r>
          </a:p>
          <a:p>
            <a:pPr algn="ctr">
              <a:lnSpc>
                <a:spcPts val="4200"/>
              </a:lnSpc>
            </a:pPr>
          </a:p>
          <a:p>
            <a:pPr algn="ctr" marL="647700" indent="-323850" lvl="1">
              <a:lnSpc>
                <a:spcPts val="4200"/>
              </a:lnSpc>
              <a:buFont typeface="Arial"/>
              <a:buChar char="•"/>
            </a:pPr>
            <a:r>
              <a:rPr lang="en-US" sz="3000" spc="81">
                <a:solidFill>
                  <a:srgbClr val="000000"/>
                </a:solidFill>
                <a:latin typeface="Libre Baskerville Bold"/>
              </a:rPr>
              <a:t>Ethical and Privacy Concerns:</a:t>
            </a:r>
            <a:r>
              <a:rPr lang="en-US" sz="3000" spc="81">
                <a:solidFill>
                  <a:srgbClr val="000000"/>
                </a:solidFill>
                <a:latin typeface="Libre Baskerville"/>
              </a:rPr>
              <a:t> Healthcare data, especially sensitive patient information, raise ethical and privacy concerns regarding data sharing and model deployment. Ensuring compliance with regulations such as HIPAA (Health Insurance Portability and Accountability Act) while maintaining data utility for ML model training is a significant challenge.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867538" y="421535"/>
            <a:ext cx="13818718"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Referred Papers / Citations</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14350" y="2591165"/>
            <a:ext cx="17259300" cy="7557932"/>
          </a:xfrm>
          <a:prstGeom prst="rect">
            <a:avLst/>
          </a:prstGeom>
        </p:spPr>
        <p:txBody>
          <a:bodyPr anchor="t" rtlCol="false" tIns="0" lIns="0" bIns="0" rIns="0">
            <a:spAutoFit/>
          </a:bodyPr>
          <a:lstStyle/>
          <a:p>
            <a:pPr>
              <a:lnSpc>
                <a:spcPts val="1681"/>
              </a:lnSpc>
              <a:spcBef>
                <a:spcPct val="0"/>
              </a:spcBef>
            </a:pPr>
            <a:r>
              <a:rPr lang="en-US" sz="1681">
                <a:solidFill>
                  <a:srgbClr val="000000"/>
                </a:solidFill>
                <a:latin typeface="Yeseva One"/>
              </a:rPr>
              <a:t>1.)  Shah, D., Patel, S. &amp; Bharti, S.K. Heart Disease Prediction using Machine Learning Techniques. SN COMPUT. SCI. 1, 345 (2020). https://doi.org/10.1007/s42979-020-00365-y</a:t>
            </a:r>
          </a:p>
          <a:p>
            <a:pPr>
              <a:lnSpc>
                <a:spcPts val="1681"/>
              </a:lnSpc>
              <a:spcBef>
                <a:spcPct val="0"/>
              </a:spcBef>
            </a:pPr>
          </a:p>
          <a:p>
            <a:pPr>
              <a:lnSpc>
                <a:spcPts val="1681"/>
              </a:lnSpc>
              <a:spcBef>
                <a:spcPct val="0"/>
              </a:spcBef>
            </a:pPr>
            <a:r>
              <a:rPr lang="en-US" sz="1681">
                <a:solidFill>
                  <a:srgbClr val="000000"/>
                </a:solidFill>
                <a:latin typeface="Yeseva One"/>
              </a:rPr>
              <a:t>2.)</a:t>
            </a:r>
          </a:p>
          <a:p>
            <a:pPr>
              <a:lnSpc>
                <a:spcPts val="1681"/>
              </a:lnSpc>
              <a:spcBef>
                <a:spcPct val="0"/>
              </a:spcBef>
            </a:pPr>
            <a:r>
              <a:rPr lang="en-US" sz="1681">
                <a:solidFill>
                  <a:srgbClr val="000000"/>
                </a:solidFill>
                <a:latin typeface="Yeseva One"/>
              </a:rPr>
              <a:t>TY  - JOUR</a:t>
            </a:r>
          </a:p>
          <a:p>
            <a:pPr>
              <a:lnSpc>
                <a:spcPts val="1681"/>
              </a:lnSpc>
              <a:spcBef>
                <a:spcPct val="0"/>
              </a:spcBef>
            </a:pPr>
            <a:r>
              <a:rPr lang="en-US" sz="1681">
                <a:solidFill>
                  <a:srgbClr val="000000"/>
                </a:solidFill>
                <a:latin typeface="Yeseva One"/>
              </a:rPr>
              <a:t>AU  - Ramalingam, V V</a:t>
            </a:r>
          </a:p>
          <a:p>
            <a:pPr>
              <a:lnSpc>
                <a:spcPts val="1681"/>
              </a:lnSpc>
              <a:spcBef>
                <a:spcPct val="0"/>
              </a:spcBef>
            </a:pPr>
            <a:r>
              <a:rPr lang="en-US" sz="1681">
                <a:solidFill>
                  <a:srgbClr val="000000"/>
                </a:solidFill>
                <a:latin typeface="Yeseva One"/>
              </a:rPr>
              <a:t>AU  - Dandapath, Ayantan</a:t>
            </a:r>
          </a:p>
          <a:p>
            <a:pPr>
              <a:lnSpc>
                <a:spcPts val="1681"/>
              </a:lnSpc>
              <a:spcBef>
                <a:spcPct val="0"/>
              </a:spcBef>
            </a:pPr>
            <a:r>
              <a:rPr lang="en-US" sz="1681">
                <a:solidFill>
                  <a:srgbClr val="000000"/>
                </a:solidFill>
                <a:latin typeface="Yeseva One"/>
              </a:rPr>
              <a:t>AU  - Raja, M</a:t>
            </a:r>
          </a:p>
          <a:p>
            <a:pPr>
              <a:lnSpc>
                <a:spcPts val="1681"/>
              </a:lnSpc>
              <a:spcBef>
                <a:spcPct val="0"/>
              </a:spcBef>
            </a:pPr>
            <a:r>
              <a:rPr lang="en-US" sz="1681">
                <a:solidFill>
                  <a:srgbClr val="000000"/>
                </a:solidFill>
                <a:latin typeface="Yeseva One"/>
              </a:rPr>
              <a:t>PY  - 2018/03/19</a:t>
            </a:r>
          </a:p>
          <a:p>
            <a:pPr>
              <a:lnSpc>
                <a:spcPts val="1681"/>
              </a:lnSpc>
              <a:spcBef>
                <a:spcPct val="0"/>
              </a:spcBef>
            </a:pPr>
            <a:r>
              <a:rPr lang="en-US" sz="1681">
                <a:solidFill>
                  <a:srgbClr val="000000"/>
                </a:solidFill>
                <a:latin typeface="Yeseva One"/>
              </a:rPr>
              <a:t>SP  - 684</a:t>
            </a:r>
          </a:p>
          <a:p>
            <a:pPr>
              <a:lnSpc>
                <a:spcPts val="1681"/>
              </a:lnSpc>
              <a:spcBef>
                <a:spcPct val="0"/>
              </a:spcBef>
            </a:pPr>
            <a:r>
              <a:rPr lang="en-US" sz="1681">
                <a:solidFill>
                  <a:srgbClr val="000000"/>
                </a:solidFill>
                <a:latin typeface="Yeseva One"/>
              </a:rPr>
              <a:t>T1  - Heart disease prediction using machine learning techniques: A survey</a:t>
            </a:r>
          </a:p>
          <a:p>
            <a:pPr>
              <a:lnSpc>
                <a:spcPts val="1681"/>
              </a:lnSpc>
              <a:spcBef>
                <a:spcPct val="0"/>
              </a:spcBef>
            </a:pPr>
            <a:r>
              <a:rPr lang="en-US" sz="1681">
                <a:solidFill>
                  <a:srgbClr val="000000"/>
                </a:solidFill>
                <a:latin typeface="Yeseva One"/>
              </a:rPr>
              <a:t>VL  - 7</a:t>
            </a:r>
          </a:p>
          <a:p>
            <a:pPr>
              <a:lnSpc>
                <a:spcPts val="1681"/>
              </a:lnSpc>
              <a:spcBef>
                <a:spcPct val="0"/>
              </a:spcBef>
            </a:pPr>
            <a:r>
              <a:rPr lang="en-US" sz="1681">
                <a:solidFill>
                  <a:srgbClr val="000000"/>
                </a:solidFill>
                <a:latin typeface="Yeseva One"/>
              </a:rPr>
              <a:t>DO  - 10.14419/ijet.v7i2.8.10557</a:t>
            </a:r>
          </a:p>
          <a:p>
            <a:pPr>
              <a:lnSpc>
                <a:spcPts val="1681"/>
              </a:lnSpc>
              <a:spcBef>
                <a:spcPct val="0"/>
              </a:spcBef>
            </a:pPr>
            <a:r>
              <a:rPr lang="en-US" sz="1681">
                <a:solidFill>
                  <a:srgbClr val="000000"/>
                </a:solidFill>
                <a:latin typeface="Yeseva One"/>
              </a:rPr>
              <a:t>JO  - International Journal of Engineering &amp; Technology</a:t>
            </a:r>
          </a:p>
          <a:p>
            <a:pPr>
              <a:lnSpc>
                <a:spcPts val="1681"/>
              </a:lnSpc>
              <a:spcBef>
                <a:spcPct val="0"/>
              </a:spcBef>
            </a:pPr>
          </a:p>
          <a:p>
            <a:pPr>
              <a:lnSpc>
                <a:spcPts val="1681"/>
              </a:lnSpc>
              <a:spcBef>
                <a:spcPct val="0"/>
              </a:spcBef>
            </a:pPr>
            <a:r>
              <a:rPr lang="en-US" sz="1681">
                <a:solidFill>
                  <a:srgbClr val="000000"/>
                </a:solidFill>
                <a:latin typeface="Yeseva One"/>
              </a:rPr>
              <a:t>3.)</a:t>
            </a:r>
          </a:p>
          <a:p>
            <a:pPr>
              <a:lnSpc>
                <a:spcPts val="1681"/>
              </a:lnSpc>
              <a:spcBef>
                <a:spcPct val="0"/>
              </a:spcBef>
            </a:pPr>
            <a:r>
              <a:rPr lang="en-US" sz="1681">
                <a:solidFill>
                  <a:srgbClr val="000000"/>
                </a:solidFill>
                <a:latin typeface="Yeseva One"/>
              </a:rPr>
              <a:t>TY  - JOUR</a:t>
            </a:r>
          </a:p>
          <a:p>
            <a:pPr>
              <a:lnSpc>
                <a:spcPts val="1681"/>
              </a:lnSpc>
              <a:spcBef>
                <a:spcPct val="0"/>
              </a:spcBef>
            </a:pPr>
            <a:r>
              <a:rPr lang="en-US" sz="1681">
                <a:solidFill>
                  <a:srgbClr val="000000"/>
                </a:solidFill>
                <a:latin typeface="Yeseva One"/>
              </a:rPr>
              <a:t>AU  - Rajdhan, Apurb</a:t>
            </a:r>
          </a:p>
          <a:p>
            <a:pPr>
              <a:lnSpc>
                <a:spcPts val="1681"/>
              </a:lnSpc>
              <a:spcBef>
                <a:spcPct val="0"/>
              </a:spcBef>
            </a:pPr>
            <a:r>
              <a:rPr lang="en-US" sz="1681">
                <a:solidFill>
                  <a:srgbClr val="000000"/>
                </a:solidFill>
                <a:latin typeface="Yeseva One"/>
              </a:rPr>
              <a:t>AU  - Agarwal, Avi</a:t>
            </a:r>
          </a:p>
          <a:p>
            <a:pPr>
              <a:lnSpc>
                <a:spcPts val="1681"/>
              </a:lnSpc>
              <a:spcBef>
                <a:spcPct val="0"/>
              </a:spcBef>
            </a:pPr>
            <a:r>
              <a:rPr lang="en-US" sz="1681">
                <a:solidFill>
                  <a:srgbClr val="000000"/>
                </a:solidFill>
                <a:latin typeface="Yeseva One"/>
              </a:rPr>
              <a:t>AU  - Sai, Milan</a:t>
            </a:r>
          </a:p>
          <a:p>
            <a:pPr>
              <a:lnSpc>
                <a:spcPts val="1681"/>
              </a:lnSpc>
              <a:spcBef>
                <a:spcPct val="0"/>
              </a:spcBef>
            </a:pPr>
            <a:r>
              <a:rPr lang="en-US" sz="1681">
                <a:solidFill>
                  <a:srgbClr val="000000"/>
                </a:solidFill>
                <a:latin typeface="Yeseva One"/>
              </a:rPr>
              <a:t>AU  - Ghuli, Poonam</a:t>
            </a:r>
          </a:p>
          <a:p>
            <a:pPr>
              <a:lnSpc>
                <a:spcPts val="1681"/>
              </a:lnSpc>
              <a:spcBef>
                <a:spcPct val="0"/>
              </a:spcBef>
            </a:pPr>
            <a:r>
              <a:rPr lang="en-US" sz="1681">
                <a:solidFill>
                  <a:srgbClr val="000000"/>
                </a:solidFill>
                <a:latin typeface="Yeseva One"/>
              </a:rPr>
              <a:t>PY  - 2020/05/01</a:t>
            </a:r>
          </a:p>
          <a:p>
            <a:pPr>
              <a:lnSpc>
                <a:spcPts val="1681"/>
              </a:lnSpc>
              <a:spcBef>
                <a:spcPct val="0"/>
              </a:spcBef>
            </a:pPr>
            <a:r>
              <a:rPr lang="en-US" sz="1681">
                <a:solidFill>
                  <a:srgbClr val="000000"/>
                </a:solidFill>
                <a:latin typeface="Yeseva One"/>
              </a:rPr>
              <a:t>SP  - </a:t>
            </a:r>
          </a:p>
          <a:p>
            <a:pPr>
              <a:lnSpc>
                <a:spcPts val="1681"/>
              </a:lnSpc>
              <a:spcBef>
                <a:spcPct val="0"/>
              </a:spcBef>
            </a:pPr>
            <a:r>
              <a:rPr lang="en-US" sz="1681">
                <a:solidFill>
                  <a:srgbClr val="000000"/>
                </a:solidFill>
                <a:latin typeface="Yeseva One"/>
              </a:rPr>
              <a:t>T1  - Heart Disease Prediction using Machine Learning</a:t>
            </a:r>
          </a:p>
          <a:p>
            <a:pPr>
              <a:lnSpc>
                <a:spcPts val="1681"/>
              </a:lnSpc>
              <a:spcBef>
                <a:spcPct val="0"/>
              </a:spcBef>
            </a:pPr>
            <a:r>
              <a:rPr lang="en-US" sz="1681">
                <a:solidFill>
                  <a:srgbClr val="000000"/>
                </a:solidFill>
                <a:latin typeface="Yeseva One"/>
              </a:rPr>
              <a:t>VL  - V9</a:t>
            </a:r>
          </a:p>
          <a:p>
            <a:pPr>
              <a:lnSpc>
                <a:spcPts val="1681"/>
              </a:lnSpc>
              <a:spcBef>
                <a:spcPct val="0"/>
              </a:spcBef>
            </a:pPr>
            <a:r>
              <a:rPr lang="en-US" sz="1681">
                <a:solidFill>
                  <a:srgbClr val="000000"/>
                </a:solidFill>
                <a:latin typeface="Yeseva One"/>
              </a:rPr>
              <a:t>DO  - 10.17577/IJERTV9IS040614</a:t>
            </a:r>
          </a:p>
          <a:p>
            <a:pPr>
              <a:lnSpc>
                <a:spcPts val="1681"/>
              </a:lnSpc>
              <a:spcBef>
                <a:spcPct val="0"/>
              </a:spcBef>
            </a:pPr>
            <a:r>
              <a:rPr lang="en-US" sz="1681">
                <a:solidFill>
                  <a:srgbClr val="000000"/>
                </a:solidFill>
                <a:latin typeface="Yeseva One"/>
              </a:rPr>
              <a:t>JO  - International Journal of Engineering Research and</a:t>
            </a:r>
          </a:p>
          <a:p>
            <a:pPr>
              <a:lnSpc>
                <a:spcPts val="1681"/>
              </a:lnSpc>
              <a:spcBef>
                <a:spcPct val="0"/>
              </a:spcBef>
            </a:pPr>
          </a:p>
          <a:p>
            <a:pPr>
              <a:lnSpc>
                <a:spcPts val="1681"/>
              </a:lnSpc>
              <a:spcBef>
                <a:spcPct val="0"/>
              </a:spcBef>
            </a:pPr>
          </a:p>
          <a:p>
            <a:pPr>
              <a:lnSpc>
                <a:spcPts val="1681"/>
              </a:lnSpc>
              <a:spcBef>
                <a:spcPct val="0"/>
              </a:spcBef>
            </a:pPr>
          </a:p>
          <a:p>
            <a:pPr>
              <a:lnSpc>
                <a:spcPts val="1681"/>
              </a:lnSpc>
              <a:spcBef>
                <a:spcPct val="0"/>
              </a:spcBef>
            </a:pPr>
            <a:r>
              <a:rPr lang="en-US" sz="1681">
                <a:solidFill>
                  <a:srgbClr val="000000"/>
                </a:solidFill>
                <a:latin typeface="Yeseva One"/>
              </a:rPr>
              <a:t>4.) Niloy Biswas,Md Mamun Ali,Md Abdur Rahaman, Minhajul Islam, Md. Rajib Mia, Sami Azam,Kawsar Ahmed,Francis M. Bui,Fahad Ahmed Al-Zahrani,and Mohammad Ali Moni</a:t>
            </a:r>
          </a:p>
          <a:p>
            <a:pPr>
              <a:lnSpc>
                <a:spcPts val="1681"/>
              </a:lnSpc>
              <a:spcBef>
                <a:spcPct val="0"/>
              </a:spcBef>
            </a:pPr>
            <a:r>
              <a:rPr lang="en-US" sz="1681">
                <a:solidFill>
                  <a:srgbClr val="000000"/>
                </a:solidFill>
                <a:latin typeface="Yeseva One"/>
              </a:rPr>
              <a:t>Department of Software Engineering (SWE), Daffodil International University (DIU), Sukrabad, Dhaka 1207, Bangladesh</a:t>
            </a:r>
          </a:p>
          <a:p>
            <a:pPr>
              <a:lnSpc>
                <a:spcPts val="1681"/>
              </a:lnSpc>
              <a:spcBef>
                <a:spcPct val="0"/>
              </a:spcBef>
            </a:pPr>
          </a:p>
          <a:p>
            <a:pPr>
              <a:lnSpc>
                <a:spcPts val="1681"/>
              </a:lnSpc>
              <a:spcBef>
                <a:spcPct val="0"/>
              </a:spcBef>
            </a:pPr>
          </a:p>
          <a:p>
            <a:pPr>
              <a:lnSpc>
                <a:spcPts val="1681"/>
              </a:lnSpc>
              <a:spcBef>
                <a:spcPct val="0"/>
              </a:spcBef>
            </a:pPr>
            <a:r>
              <a:rPr lang="en-US" sz="1681">
                <a:solidFill>
                  <a:srgbClr val="000000"/>
                </a:solidFill>
                <a:latin typeface="Yeseva One"/>
              </a:rPr>
              <a:t>5.) Mr.VALLE HARSHA VARDHAN 1, Mr.UPPALA RAJESH KUMAR2 , Ms.VANUMU VARDHINI 3 , Ms. SABBI LEELA VARALAKSHMI 4,Mr.A.SURAJ KUMAR 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571135" y="5024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Objectives</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83182" y="4851558"/>
            <a:ext cx="11721636" cy="781050"/>
          </a:xfrm>
          <a:prstGeom prst="rect">
            <a:avLst/>
          </a:prstGeom>
        </p:spPr>
        <p:txBody>
          <a:bodyPr anchor="t" rtlCol="false" tIns="0" lIns="0" bIns="0" rIns="0">
            <a:spAutoFit/>
          </a:bodyPr>
          <a:lstStyle/>
          <a:p>
            <a:pPr algn="ctr" marL="647700" indent="-323850" lvl="1">
              <a:lnSpc>
                <a:spcPts val="3000"/>
              </a:lnSpc>
              <a:buFont typeface="Arial"/>
              <a:buChar char="•"/>
            </a:pPr>
            <a:r>
              <a:rPr lang="en-US" sz="3000">
                <a:solidFill>
                  <a:srgbClr val="000000"/>
                </a:solidFill>
                <a:latin typeface="Libre Baskerville"/>
              </a:rPr>
              <a:t>Rishi Jain: Front End, Data Aquisition</a:t>
            </a:r>
          </a:p>
          <a:p>
            <a:pPr algn="ctr" marL="647700" indent="-323850" lvl="1">
              <a:lnSpc>
                <a:spcPts val="3000"/>
              </a:lnSpc>
              <a:buFont typeface="Arial"/>
              <a:buChar char="•"/>
            </a:pPr>
            <a:r>
              <a:rPr lang="en-US" sz="3000">
                <a:solidFill>
                  <a:srgbClr val="000000"/>
                </a:solidFill>
                <a:latin typeface="Libre Baskerville"/>
              </a:rPr>
              <a:t>Marushka Singhania: Data pre processing, front end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Thank</a:t>
            </a:r>
          </a:p>
          <a:p>
            <a:pPr algn="ctr">
              <a:lnSpc>
                <a:spcPts val="12500"/>
              </a:lnSpc>
            </a:pPr>
            <a:r>
              <a:rPr lang="en-US" sz="12500">
                <a:solidFill>
                  <a:srgbClr val="000000"/>
                </a:solidFill>
                <a:latin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DAF8u0RxlpQ</dc:identifier>
  <dcterms:modified xsi:type="dcterms:W3CDTF">2011-08-01T06:04:30Z</dcterms:modified>
  <cp:revision>1</cp:revision>
  <dc:title>Heart Disease Prediction</dc:title>
</cp:coreProperties>
</file>