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637" r:id="rId3"/>
    <p:sldId id="747" r:id="rId4"/>
    <p:sldId id="749" r:id="rId5"/>
    <p:sldId id="750" r:id="rId6"/>
    <p:sldId id="755" r:id="rId7"/>
    <p:sldId id="751" r:id="rId8"/>
    <p:sldId id="795" r:id="rId9"/>
    <p:sldId id="796" r:id="rId10"/>
    <p:sldId id="797" r:id="rId11"/>
    <p:sldId id="757" r:id="rId12"/>
    <p:sldId id="782" r:id="rId13"/>
    <p:sldId id="783" r:id="rId14"/>
    <p:sldId id="784" r:id="rId15"/>
    <p:sldId id="785" r:id="rId16"/>
    <p:sldId id="760" r:id="rId17"/>
    <p:sldId id="761" r:id="rId18"/>
    <p:sldId id="794" r:id="rId19"/>
    <p:sldId id="787" r:id="rId20"/>
    <p:sldId id="793" r:id="rId21"/>
    <p:sldId id="788" r:id="rId22"/>
    <p:sldId id="762" r:id="rId23"/>
    <p:sldId id="779" r:id="rId24"/>
    <p:sldId id="780" r:id="rId25"/>
    <p:sldId id="781" r:id="rId26"/>
    <p:sldId id="789" r:id="rId27"/>
    <p:sldId id="790" r:id="rId28"/>
    <p:sldId id="791" r:id="rId29"/>
    <p:sldId id="769" r:id="rId30"/>
    <p:sldId id="770" r:id="rId31"/>
    <p:sldId id="771" r:id="rId32"/>
    <p:sldId id="772" r:id="rId33"/>
    <p:sldId id="773" r:id="rId34"/>
    <p:sldId id="774" r:id="rId35"/>
    <p:sldId id="775" r:id="rId36"/>
    <p:sldId id="778" r:id="rId3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A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56" autoAdjust="0"/>
    <p:restoredTop sz="86655" autoAdjust="0"/>
  </p:normalViewPr>
  <p:slideViewPr>
    <p:cSldViewPr snapToGrid="0" snapToObjects="1">
      <p:cViewPr>
        <p:scale>
          <a:sx n="108" d="100"/>
          <a:sy n="108" d="100"/>
        </p:scale>
        <p:origin x="-88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1AD73-5157-A144-804E-BA662211D389}" type="datetimeFigureOut">
              <a:rPr lang="de-DE" smtClean="0"/>
              <a:t>30.10.2017</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7C476-C6AA-0B42-8184-493CBCE8DF8F}" type="slidenum">
              <a:rPr lang="en-US" smtClean="0"/>
              <a:t>‹#›</a:t>
            </a:fld>
            <a:endParaRPr lang="en-US"/>
          </a:p>
        </p:txBody>
      </p:sp>
    </p:spTree>
    <p:extLst>
      <p:ext uri="{BB962C8B-B14F-4D97-AF65-F5344CB8AC3E}">
        <p14:creationId xmlns:p14="http://schemas.microsoft.com/office/powerpoint/2010/main" val="34987783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What do you think of this format? Pros and cons?</a:t>
            </a:r>
          </a:p>
        </p:txBody>
      </p:sp>
      <p:sp>
        <p:nvSpPr>
          <p:cNvPr id="4" name="Foliennummernplatzhalter 3"/>
          <p:cNvSpPr>
            <a:spLocks noGrp="1"/>
          </p:cNvSpPr>
          <p:nvPr>
            <p:ph type="sldNum" sz="quarter" idx="10"/>
          </p:nvPr>
        </p:nvSpPr>
        <p:spPr/>
        <p:txBody>
          <a:bodyPr/>
          <a:lstStyle/>
          <a:p>
            <a:fld id="{A097C476-C6AA-0B42-8184-493CBCE8DF8F}" type="slidenum">
              <a:rPr lang="en-US" smtClean="0"/>
              <a:t>4</a:t>
            </a:fld>
            <a:endParaRPr lang="en-US"/>
          </a:p>
        </p:txBody>
      </p:sp>
    </p:spTree>
    <p:extLst>
      <p:ext uri="{BB962C8B-B14F-4D97-AF65-F5344CB8AC3E}">
        <p14:creationId xmlns:p14="http://schemas.microsoft.com/office/powerpoint/2010/main" val="192943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Observer defines a one-to-many relationship so that when one object changes state, the others are notified and updated automatically. </a:t>
            </a:r>
            <a:endParaRPr lang="en-US" dirty="0"/>
          </a:p>
        </p:txBody>
      </p:sp>
      <p:sp>
        <p:nvSpPr>
          <p:cNvPr id="4" name="Foliennummernplatzhalter 3"/>
          <p:cNvSpPr>
            <a:spLocks noGrp="1"/>
          </p:cNvSpPr>
          <p:nvPr>
            <p:ph type="sldNum" sz="quarter" idx="10"/>
          </p:nvPr>
        </p:nvSpPr>
        <p:spPr/>
        <p:txBody>
          <a:bodyPr/>
          <a:lstStyle/>
          <a:p>
            <a:fld id="{A097C476-C6AA-0B42-8184-493CBCE8DF8F}" type="slidenum">
              <a:rPr lang="en-US" smtClean="0"/>
              <a:t>19</a:t>
            </a:fld>
            <a:endParaRPr lang="en-US"/>
          </a:p>
        </p:txBody>
      </p:sp>
    </p:spTree>
    <p:extLst>
      <p:ext uri="{BB962C8B-B14F-4D97-AF65-F5344CB8AC3E}">
        <p14:creationId xmlns:p14="http://schemas.microsoft.com/office/powerpoint/2010/main" val="266147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30.10.2017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8678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30.10.2017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7188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30.10.2017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375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06277033-67D7-BE44-8F7D-CA36AB5BC3E5}" type="datetimeFigureOut">
              <a:rPr lang="de-DE" smtClean="0"/>
              <a:t>30.10.2017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8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06277033-67D7-BE44-8F7D-CA36AB5BC3E5}" type="datetimeFigureOut">
              <a:rPr lang="de-DE" smtClean="0"/>
              <a:t>30.10.2017</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2524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06277033-67D7-BE44-8F7D-CA36AB5BC3E5}" type="datetimeFigureOut">
              <a:rPr lang="de-DE" smtClean="0"/>
              <a:t>30.10.2017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118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06277033-67D7-BE44-8F7D-CA36AB5BC3E5}" type="datetimeFigureOut">
              <a:rPr lang="de-DE" smtClean="0"/>
              <a:t>30.10.2017</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5249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en-US"/>
          </a:p>
        </p:txBody>
      </p:sp>
      <p:sp>
        <p:nvSpPr>
          <p:cNvPr id="3" name="Datumsplatzhalter 2"/>
          <p:cNvSpPr>
            <a:spLocks noGrp="1"/>
          </p:cNvSpPr>
          <p:nvPr>
            <p:ph type="dt" sz="half" idx="10"/>
          </p:nvPr>
        </p:nvSpPr>
        <p:spPr/>
        <p:txBody>
          <a:bodyPr/>
          <a:lstStyle/>
          <a:p>
            <a:fld id="{06277033-67D7-BE44-8F7D-CA36AB5BC3E5}" type="datetimeFigureOut">
              <a:rPr lang="de-DE" smtClean="0"/>
              <a:t>30.10.2017</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14776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6277033-67D7-BE44-8F7D-CA36AB5BC3E5}" type="datetimeFigureOut">
              <a:rPr lang="de-DE" smtClean="0"/>
              <a:t>30.10.2017</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34950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30.10.2017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1399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06277033-67D7-BE44-8F7D-CA36AB5BC3E5}" type="datetimeFigureOut">
              <a:rPr lang="de-DE" smtClean="0"/>
              <a:t>30.10.2017</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ADE8FDC9-1591-DD47-9C68-597E93F8613D}" type="slidenum">
              <a:rPr lang="en-US" smtClean="0"/>
              <a:t>‹#›</a:t>
            </a:fld>
            <a:endParaRPr lang="en-US"/>
          </a:p>
        </p:txBody>
      </p:sp>
    </p:spTree>
    <p:extLst>
      <p:ext uri="{BB962C8B-B14F-4D97-AF65-F5344CB8AC3E}">
        <p14:creationId xmlns:p14="http://schemas.microsoft.com/office/powerpoint/2010/main" val="2558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77033-67D7-BE44-8F7D-CA36AB5BC3E5}" type="datetimeFigureOut">
              <a:rPr lang="de-DE" smtClean="0"/>
              <a:t>30.10.2017</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FDC9-1591-DD47-9C68-597E93F8613D}" type="slidenum">
              <a:rPr lang="en-US" smtClean="0"/>
              <a:t>‹#›</a:t>
            </a:fld>
            <a:endParaRPr lang="en-US"/>
          </a:p>
        </p:txBody>
      </p:sp>
    </p:spTree>
    <p:extLst>
      <p:ext uri="{BB962C8B-B14F-4D97-AF65-F5344CB8AC3E}">
        <p14:creationId xmlns:p14="http://schemas.microsoft.com/office/powerpoint/2010/main" val="118011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localhost\Users\franky\Dropbox\CSCI%204497%20OOAD\slides\_Material\11_2_Adapter_Pattern.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localhost\Users\franky\Dropbox\CSCI%204497%20OOAD\z_Facebook_Interview_Prep.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91320" y="2130425"/>
            <a:ext cx="8144301" cy="1470025"/>
          </a:xfrm>
        </p:spPr>
        <p:txBody>
          <a:bodyPr>
            <a:normAutofit/>
          </a:bodyPr>
          <a:lstStyle/>
          <a:p>
            <a:r>
              <a:rPr lang="en-US" sz="4900" dirty="0" smtClean="0"/>
              <a:t>Gang of Four (</a:t>
            </a:r>
            <a:r>
              <a:rPr lang="en-US" sz="4900" dirty="0" err="1" smtClean="0"/>
              <a:t>GoF</a:t>
            </a:r>
            <a:r>
              <a:rPr lang="en-US" sz="4900" dirty="0" smtClean="0"/>
              <a:t>)</a:t>
            </a:r>
            <a:endParaRPr lang="en-US" sz="3300" dirty="0"/>
          </a:p>
        </p:txBody>
      </p:sp>
      <p:sp>
        <p:nvSpPr>
          <p:cNvPr id="3" name="Untertitel 2"/>
          <p:cNvSpPr>
            <a:spLocks noGrp="1"/>
          </p:cNvSpPr>
          <p:nvPr>
            <p:ph type="subTitle" idx="1"/>
          </p:nvPr>
        </p:nvSpPr>
        <p:spPr/>
        <p:txBody>
          <a:bodyPr>
            <a:normAutofit fontScale="85000" lnSpcReduction="20000"/>
          </a:bodyPr>
          <a:lstStyle/>
          <a:p>
            <a:r>
              <a:rPr lang="en-US" dirty="0"/>
              <a:t>Lecture </a:t>
            </a:r>
            <a:r>
              <a:rPr lang="en-US" dirty="0" smtClean="0"/>
              <a:t>10</a:t>
            </a:r>
            <a:endParaRPr lang="en-US" dirty="0"/>
          </a:p>
          <a:p>
            <a:endParaRPr lang="en-US" dirty="0"/>
          </a:p>
          <a:p>
            <a:r>
              <a:rPr lang="en-US" dirty="0" smtClean="0"/>
              <a:t>CSCI </a:t>
            </a:r>
            <a:r>
              <a:rPr lang="en-US" dirty="0"/>
              <a:t>6628</a:t>
            </a:r>
          </a:p>
          <a:p>
            <a:r>
              <a:rPr lang="en-US" dirty="0"/>
              <a:t>(Covers </a:t>
            </a:r>
            <a:r>
              <a:rPr lang="en-US" dirty="0" err="1"/>
              <a:t>Larman</a:t>
            </a:r>
            <a:r>
              <a:rPr lang="en-US" dirty="0"/>
              <a:t> chap </a:t>
            </a:r>
            <a:r>
              <a:rPr lang="en-US" dirty="0" smtClean="0"/>
              <a:t>26)</a:t>
            </a:r>
            <a:endParaRPr lang="en-US" dirty="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865970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Singleton pattern (creational)</a:t>
            </a:r>
          </a:p>
        </p:txBody>
      </p:sp>
      <p:sp>
        <p:nvSpPr>
          <p:cNvPr id="3" name="Inhaltsplatzhalter 2"/>
          <p:cNvSpPr>
            <a:spLocks noGrp="1"/>
          </p:cNvSpPr>
          <p:nvPr>
            <p:ph idx="1"/>
          </p:nvPr>
        </p:nvSpPr>
        <p:spPr/>
        <p:txBody>
          <a:bodyPr>
            <a:normAutofit fontScale="55000" lnSpcReduction="20000"/>
          </a:bodyPr>
          <a:lstStyle/>
          <a:p>
            <a:r>
              <a:rPr lang="en-US" dirty="0"/>
              <a:t>A class with just instance and provide a global point of access</a:t>
            </a:r>
          </a:p>
          <a:p>
            <a:pPr lvl="1"/>
            <a:r>
              <a:rPr lang="en-US" dirty="0"/>
              <a:t>Global Variables can be dangerous!  </a:t>
            </a:r>
            <a:br>
              <a:rPr lang="en-US" dirty="0"/>
            </a:br>
            <a:r>
              <a:rPr lang="en-US" dirty="0"/>
              <a:t>(side effects, break information hiding</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a:lnSpc>
                <a:spcPct val="80000"/>
              </a:lnSpc>
              <a:buNone/>
            </a:pPr>
            <a:r>
              <a:rPr lang="en-US" altLang="en-US" dirty="0">
                <a:latin typeface="Courier New" panose="02070309020205020404" pitchFamily="49" charset="0"/>
                <a:cs typeface="Courier New" panose="02070309020205020404" pitchFamily="49" charset="0"/>
              </a:rPr>
              <a:t>class Singleton </a:t>
            </a:r>
          </a:p>
          <a:p>
            <a:pPr>
              <a:lnSpc>
                <a:spcPct val="80000"/>
              </a:lnSpc>
              <a:buNone/>
            </a:pPr>
            <a:r>
              <a:rPr lang="en-US" altLang="en-US" dirty="0">
                <a:latin typeface="Courier New" panose="02070309020205020404" pitchFamily="49" charset="0"/>
                <a:cs typeface="Courier New" panose="02070309020205020404" pitchFamily="49" charset="0"/>
              </a:rPr>
              <a:t>	{ public: </a:t>
            </a:r>
          </a:p>
          <a:p>
            <a:pPr>
              <a:lnSpc>
                <a:spcPct val="80000"/>
              </a:lnSpc>
              <a:buNone/>
            </a:pPr>
            <a:r>
              <a:rPr lang="en-US" altLang="en-US" dirty="0">
                <a:latin typeface="Courier New" panose="02070309020205020404" pitchFamily="49" charset="0"/>
                <a:cs typeface="Courier New" panose="02070309020205020404" pitchFamily="49" charset="0"/>
              </a:rPr>
              <a:t>       static Singleton* </a:t>
            </a:r>
            <a:r>
              <a:rPr lang="en-US" altLang="en-US" dirty="0" err="1">
                <a:latin typeface="Courier New" panose="02070309020205020404" pitchFamily="49" charset="0"/>
                <a:cs typeface="Courier New" panose="02070309020205020404" pitchFamily="49" charset="0"/>
              </a:rPr>
              <a:t>getInstance</a:t>
            </a:r>
            <a:r>
              <a:rPr lang="en-US" altLang="en-US" dirty="0">
                <a:latin typeface="Courier New" panose="02070309020205020404" pitchFamily="49" charset="0"/>
                <a:cs typeface="Courier New" panose="02070309020205020404" pitchFamily="49" charset="0"/>
              </a:rPr>
              <a:t>(); </a:t>
            </a:r>
          </a:p>
          <a:p>
            <a:pPr>
              <a:lnSpc>
                <a:spcPct val="80000"/>
              </a:lnSpc>
              <a:buNone/>
            </a:pPr>
            <a:r>
              <a:rPr lang="en-US" altLang="en-US" dirty="0">
                <a:latin typeface="Courier New" panose="02070309020205020404" pitchFamily="49" charset="0"/>
                <a:cs typeface="Courier New" panose="02070309020205020404" pitchFamily="49" charset="0"/>
              </a:rPr>
              <a:t>    protected: //</a:t>
            </a:r>
            <a:r>
              <a:rPr lang="en-US" altLang="en-US" i="1" dirty="0">
                <a:latin typeface="Courier New" panose="02070309020205020404" pitchFamily="49" charset="0"/>
                <a:cs typeface="Courier New" panose="02070309020205020404" pitchFamily="49" charset="0"/>
              </a:rPr>
              <a:t>Why are the following protected?</a:t>
            </a:r>
            <a:endParaRPr lang="en-US" altLang="en-US" dirty="0">
              <a:latin typeface="Courier New" panose="02070309020205020404" pitchFamily="49" charset="0"/>
              <a:cs typeface="Courier New" panose="02070309020205020404" pitchFamily="49" charset="0"/>
            </a:endParaRPr>
          </a:p>
          <a:p>
            <a:pPr>
              <a:lnSpc>
                <a:spcPct val="80000"/>
              </a:lnSpc>
              <a:buNone/>
            </a:pPr>
            <a:r>
              <a:rPr lang="en-US" altLang="en-US" dirty="0">
                <a:latin typeface="Courier New" panose="02070309020205020404" pitchFamily="49" charset="0"/>
                <a:cs typeface="Courier New" panose="02070309020205020404" pitchFamily="49" charset="0"/>
              </a:rPr>
              <a:t>       Singleton(); </a:t>
            </a:r>
            <a:endParaRPr lang="en-US" altLang="en-US" i="1" dirty="0">
              <a:latin typeface="Courier New" panose="02070309020205020404" pitchFamily="49" charset="0"/>
              <a:cs typeface="Courier New" panose="02070309020205020404" pitchFamily="49" charset="0"/>
            </a:endParaRPr>
          </a:p>
          <a:p>
            <a:pPr>
              <a:lnSpc>
                <a:spcPct val="80000"/>
              </a:lnSpc>
              <a:buNone/>
            </a:pPr>
            <a:r>
              <a:rPr lang="en-US" altLang="en-US" dirty="0">
                <a:latin typeface="Courier New" panose="02070309020205020404" pitchFamily="49" charset="0"/>
                <a:cs typeface="Courier New" panose="02070309020205020404" pitchFamily="49" charset="0"/>
              </a:rPr>
              <a:t>       Singleton(</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Singleton&amp;); </a:t>
            </a:r>
          </a:p>
          <a:p>
            <a:pPr>
              <a:lnSpc>
                <a:spcPct val="80000"/>
              </a:lnSpc>
              <a:buNone/>
            </a:pPr>
            <a:r>
              <a:rPr lang="en-US" altLang="en-US" dirty="0">
                <a:latin typeface="Courier New" panose="02070309020205020404" pitchFamily="49" charset="0"/>
                <a:cs typeface="Courier New" panose="02070309020205020404" pitchFamily="49" charset="0"/>
              </a:rPr>
              <a:t>       Singleton&amp; operator=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Singleton&amp;); </a:t>
            </a:r>
          </a:p>
          <a:p>
            <a:pPr>
              <a:lnSpc>
                <a:spcPct val="80000"/>
              </a:lnSpc>
              <a:buNone/>
            </a:pPr>
            <a:r>
              <a:rPr lang="en-US" altLang="en-US" dirty="0">
                <a:latin typeface="Courier New" panose="02070309020205020404" pitchFamily="49" charset="0"/>
                <a:cs typeface="Courier New" panose="02070309020205020404" pitchFamily="49" charset="0"/>
              </a:rPr>
              <a:t>   private: static Singleton* instance; </a:t>
            </a:r>
          </a:p>
          <a:p>
            <a:pPr>
              <a:lnSpc>
                <a:spcPct val="80000"/>
              </a:lnSpc>
              <a:buNone/>
            </a:pPr>
            <a:r>
              <a:rPr lang="en-US" altLang="en-US" dirty="0">
                <a:latin typeface="Courier New" panose="02070309020205020404" pitchFamily="49" charset="0"/>
                <a:cs typeface="Courier New" panose="02070309020205020404" pitchFamily="49" charset="0"/>
              </a:rPr>
              <a:t>  }; </a:t>
            </a:r>
          </a:p>
          <a:p>
            <a:pPr>
              <a:lnSpc>
                <a:spcPct val="80000"/>
              </a:lnSpc>
              <a:buNone/>
            </a:pPr>
            <a:r>
              <a:rPr lang="en-US" altLang="en-US" dirty="0">
                <a:latin typeface="Courier New" panose="02070309020205020404" pitchFamily="49" charset="0"/>
                <a:cs typeface="Courier New" panose="02070309020205020404" pitchFamily="49" charset="0"/>
              </a:rPr>
              <a:t>  Singleton *p2 = p1-&gt;</a:t>
            </a:r>
            <a:r>
              <a:rPr lang="en-US" altLang="en-US" dirty="0" err="1">
                <a:latin typeface="Courier New" panose="02070309020205020404" pitchFamily="49" charset="0"/>
                <a:cs typeface="Courier New" panose="02070309020205020404" pitchFamily="49" charset="0"/>
              </a:rPr>
              <a:t>getInstance</a:t>
            </a:r>
            <a:r>
              <a:rPr lang="en-US" altLang="en-US" dirty="0">
                <a:latin typeface="Courier New" panose="02070309020205020404" pitchFamily="49" charset="0"/>
                <a:cs typeface="Courier New" panose="02070309020205020404" pitchFamily="49" charset="0"/>
              </a:rPr>
              <a:t>(); </a:t>
            </a:r>
          </a:p>
          <a:p>
            <a:endParaRPr lang="en-US" dirty="0"/>
          </a:p>
        </p:txBody>
      </p:sp>
      <p:pic>
        <p:nvPicPr>
          <p:cNvPr id="4" name="Picture 5" descr="Singleto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336800"/>
            <a:ext cx="49530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380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Structural patterns</a:t>
            </a:r>
          </a:p>
        </p:txBody>
      </p:sp>
      <p:sp>
        <p:nvSpPr>
          <p:cNvPr id="3" name="Inhaltsplatzhalter 2"/>
          <p:cNvSpPr>
            <a:spLocks noGrp="1"/>
          </p:cNvSpPr>
          <p:nvPr>
            <p:ph idx="1"/>
          </p:nvPr>
        </p:nvSpPr>
        <p:spPr/>
        <p:txBody>
          <a:bodyPr>
            <a:normAutofit fontScale="92500" lnSpcReduction="10000"/>
          </a:bodyPr>
          <a:lstStyle/>
          <a:p>
            <a:pPr>
              <a:lnSpc>
                <a:spcPct val="80000"/>
              </a:lnSpc>
            </a:pPr>
            <a:r>
              <a:rPr lang="en-US" altLang="en-US" sz="2400" b="1" dirty="0"/>
              <a:t>Adapter:</a:t>
            </a:r>
          </a:p>
          <a:p>
            <a:pPr lvl="1">
              <a:lnSpc>
                <a:spcPct val="80000"/>
              </a:lnSpc>
            </a:pPr>
            <a:r>
              <a:rPr lang="en-US" altLang="en-US" sz="2300" dirty="0"/>
              <a:t>Converts interface of a class into one that clients expect</a:t>
            </a:r>
          </a:p>
          <a:p>
            <a:pPr>
              <a:lnSpc>
                <a:spcPct val="80000"/>
              </a:lnSpc>
            </a:pPr>
            <a:r>
              <a:rPr lang="en-US" altLang="en-US" sz="2400" b="1" dirty="0"/>
              <a:t>Bridge</a:t>
            </a:r>
            <a:r>
              <a:rPr lang="en-US" altLang="en-US" sz="2400" dirty="0"/>
              <a:t>: </a:t>
            </a:r>
          </a:p>
          <a:p>
            <a:pPr lvl="1">
              <a:lnSpc>
                <a:spcPct val="80000"/>
              </a:lnSpc>
            </a:pPr>
            <a:r>
              <a:rPr lang="en-US" altLang="en-US" sz="2300" dirty="0"/>
              <a:t>Links abstraction with many possible implementations</a:t>
            </a:r>
          </a:p>
          <a:p>
            <a:pPr>
              <a:lnSpc>
                <a:spcPct val="80000"/>
              </a:lnSpc>
            </a:pPr>
            <a:r>
              <a:rPr lang="en-US" altLang="en-US" sz="2400" b="1" dirty="0"/>
              <a:t>Composite</a:t>
            </a:r>
            <a:r>
              <a:rPr lang="en-US" altLang="en-US" sz="2400" dirty="0"/>
              <a:t>: </a:t>
            </a:r>
          </a:p>
          <a:p>
            <a:pPr lvl="1">
              <a:lnSpc>
                <a:spcPct val="80000"/>
              </a:lnSpc>
            </a:pPr>
            <a:r>
              <a:rPr lang="en-US" altLang="en-US" sz="2300" dirty="0"/>
              <a:t>Represents part-whole hierarchies as tree structures</a:t>
            </a:r>
          </a:p>
          <a:p>
            <a:pPr>
              <a:lnSpc>
                <a:spcPct val="80000"/>
              </a:lnSpc>
            </a:pPr>
            <a:r>
              <a:rPr lang="en-US" altLang="en-US" sz="2400" b="1" dirty="0"/>
              <a:t>Decorator</a:t>
            </a:r>
            <a:r>
              <a:rPr lang="en-US" altLang="en-US" sz="2400" dirty="0"/>
              <a:t>:</a:t>
            </a:r>
          </a:p>
          <a:p>
            <a:pPr lvl="1">
              <a:lnSpc>
                <a:spcPct val="80000"/>
              </a:lnSpc>
            </a:pPr>
            <a:r>
              <a:rPr lang="en-US" altLang="en-US" sz="2400" dirty="0"/>
              <a:t>Attach additional responsibilities to object dynamically</a:t>
            </a:r>
          </a:p>
          <a:p>
            <a:pPr>
              <a:lnSpc>
                <a:spcPct val="80000"/>
              </a:lnSpc>
            </a:pPr>
            <a:r>
              <a:rPr lang="en-US" altLang="en-US" sz="2400" b="1" dirty="0"/>
              <a:t>Facade</a:t>
            </a:r>
            <a:r>
              <a:rPr lang="en-US" altLang="en-US" sz="2400" dirty="0"/>
              <a:t>:</a:t>
            </a:r>
          </a:p>
          <a:p>
            <a:pPr lvl="1">
              <a:lnSpc>
                <a:spcPct val="80000"/>
              </a:lnSpc>
            </a:pPr>
            <a:r>
              <a:rPr lang="en-US" altLang="en-US" sz="2400" dirty="0"/>
              <a:t>Simplifies the interface for a subsystem</a:t>
            </a:r>
          </a:p>
          <a:p>
            <a:pPr>
              <a:lnSpc>
                <a:spcPct val="80000"/>
              </a:lnSpc>
            </a:pPr>
            <a:r>
              <a:rPr lang="en-US" altLang="en-US" sz="2400" b="1" dirty="0"/>
              <a:t>Flyweight</a:t>
            </a:r>
            <a:r>
              <a:rPr lang="en-US" altLang="en-US" sz="2400" dirty="0"/>
              <a:t>:</a:t>
            </a:r>
          </a:p>
          <a:p>
            <a:pPr lvl="1">
              <a:lnSpc>
                <a:spcPct val="80000"/>
              </a:lnSpc>
            </a:pPr>
            <a:r>
              <a:rPr lang="en-US" altLang="en-US" sz="2400" dirty="0"/>
              <a:t>Shares many fine-grained objects efficiently</a:t>
            </a:r>
          </a:p>
          <a:p>
            <a:pPr>
              <a:lnSpc>
                <a:spcPct val="80000"/>
              </a:lnSpc>
            </a:pPr>
            <a:r>
              <a:rPr lang="en-US" altLang="en-US" sz="2400" b="1" dirty="0"/>
              <a:t>Proxy</a:t>
            </a:r>
            <a:r>
              <a:rPr lang="en-US" altLang="en-US" sz="2400" dirty="0"/>
              <a:t>:</a:t>
            </a:r>
          </a:p>
          <a:p>
            <a:pPr lvl="1">
              <a:lnSpc>
                <a:spcPct val="80000"/>
              </a:lnSpc>
            </a:pPr>
            <a:r>
              <a:rPr lang="en-US" altLang="en-US" sz="2400" dirty="0"/>
              <a:t>Provides a surrogate or placeholder for another object to control access to </a:t>
            </a:r>
            <a:r>
              <a:rPr lang="en-US" altLang="en-US" sz="2400" dirty="0" smtClean="0"/>
              <a:t>it</a:t>
            </a:r>
            <a:endParaRPr lang="en-US" altLang="en-US" sz="2400" dirty="0"/>
          </a:p>
        </p:txBody>
      </p:sp>
    </p:spTree>
    <p:extLst>
      <p:ext uri="{BB962C8B-B14F-4D97-AF65-F5344CB8AC3E}">
        <p14:creationId xmlns:p14="http://schemas.microsoft.com/office/powerpoint/2010/main" val="3324224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Adapter </a:t>
            </a:r>
            <a:r>
              <a:rPr lang="en-US" dirty="0" smtClean="0"/>
              <a:t>pattern</a:t>
            </a:r>
            <a:endParaRPr lang="en-US" dirty="0"/>
          </a:p>
        </p:txBody>
      </p:sp>
      <p:sp>
        <p:nvSpPr>
          <p:cNvPr id="3" name="Inhaltsplatzhalter 2"/>
          <p:cNvSpPr>
            <a:spLocks noGrp="1"/>
          </p:cNvSpPr>
          <p:nvPr>
            <p:ph idx="1"/>
          </p:nvPr>
        </p:nvSpPr>
        <p:spPr/>
        <p:txBody>
          <a:bodyPr>
            <a:normAutofit lnSpcReduction="10000"/>
          </a:bodyPr>
          <a:lstStyle/>
          <a:p>
            <a:r>
              <a:rPr lang="en-US" b="1" dirty="0"/>
              <a:t>Problem</a:t>
            </a:r>
            <a:r>
              <a:rPr lang="en-US" dirty="0"/>
              <a:t>: How to resolve incompatible interfaces or provide a stable interface to similar components with different interfaces?</a:t>
            </a:r>
          </a:p>
          <a:p>
            <a:r>
              <a:rPr lang="en-US" b="1" dirty="0"/>
              <a:t>Solution</a:t>
            </a:r>
            <a:r>
              <a:rPr lang="en-US" dirty="0"/>
              <a:t>: Convert original </a:t>
            </a:r>
            <a:r>
              <a:rPr lang="en-US" dirty="0" smtClean="0"/>
              <a:t>(interface) component </a:t>
            </a:r>
            <a:r>
              <a:rPr lang="en-US" dirty="0"/>
              <a:t>into another one through an intermediate adapter</a:t>
            </a:r>
            <a:r>
              <a:rPr lang="en-US" dirty="0" smtClean="0"/>
              <a:t>.</a:t>
            </a:r>
            <a:endParaRPr lang="en-US" dirty="0"/>
          </a:p>
          <a:p>
            <a:pPr lvl="1"/>
            <a:r>
              <a:rPr lang="en-US" dirty="0"/>
              <a:t>Use interfaces and polymorphism to add </a:t>
            </a:r>
            <a:r>
              <a:rPr lang="en-US" dirty="0" smtClean="0"/>
              <a:t>indirection </a:t>
            </a:r>
            <a:r>
              <a:rPr lang="en-US" dirty="0"/>
              <a:t>to varying </a:t>
            </a:r>
            <a:r>
              <a:rPr lang="en-US" dirty="0" smtClean="0"/>
              <a:t>APIs</a:t>
            </a:r>
          </a:p>
          <a:p>
            <a:r>
              <a:rPr lang="en-US" dirty="0" smtClean="0">
                <a:hlinkClick r:id="rId2" action="ppaction://hlinkfile"/>
              </a:rPr>
              <a:t>Example</a:t>
            </a:r>
            <a:r>
              <a:rPr lang="en-US" dirty="0" smtClean="0"/>
              <a:t> </a:t>
            </a:r>
            <a:r>
              <a:rPr lang="en-US" dirty="0"/>
              <a:t>(11_2_Adapter_Pattern.pdf)</a:t>
            </a:r>
            <a:r>
              <a:rPr lang="en-US" dirty="0" smtClean="0"/>
              <a:t>.</a:t>
            </a:r>
            <a:endParaRPr lang="en-US" dirty="0"/>
          </a:p>
          <a:p>
            <a:endParaRPr lang="en-US" dirty="0"/>
          </a:p>
        </p:txBody>
      </p:sp>
    </p:spTree>
    <p:extLst>
      <p:ext uri="{BB962C8B-B14F-4D97-AF65-F5344CB8AC3E}">
        <p14:creationId xmlns:p14="http://schemas.microsoft.com/office/powerpoint/2010/main" val="3971772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POS example: Instantiate adapters for external services</a:t>
            </a:r>
          </a:p>
        </p:txBody>
      </p:sp>
      <p:sp>
        <p:nvSpPr>
          <p:cNvPr id="3" name="Inhaltsplatzhalt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nvGraphicFramePr>
        <p:xfrm>
          <a:off x="609600" y="1422400"/>
          <a:ext cx="8305800" cy="5248275"/>
        </p:xfrm>
        <a:graphic>
          <a:graphicData uri="http://schemas.openxmlformats.org/presentationml/2006/ole">
            <mc:AlternateContent xmlns:mc="http://schemas.openxmlformats.org/markup-compatibility/2006">
              <mc:Choice xmlns:v="urn:schemas-microsoft-com:vml" Requires="v">
                <p:oleObj spid="_x0000_s7206" name="Visio" r:id="rId3" imgW="7053139" imgH="5110742" progId="Visio.Drawing.11">
                  <p:embed/>
                </p:oleObj>
              </mc:Choice>
              <mc:Fallback>
                <p:oleObj name="Visio" r:id="rId3" imgW="7053139" imgH="5110742"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22400"/>
                        <a:ext cx="8305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058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Using an Adapter: adapt </a:t>
            </a:r>
            <a:r>
              <a:rPr lang="en-US" dirty="0" err="1"/>
              <a:t>postSale</a:t>
            </a:r>
            <a:r>
              <a:rPr lang="en-US" dirty="0"/>
              <a:t> request to SOAP XML interface</a:t>
            </a:r>
          </a:p>
        </p:txBody>
      </p:sp>
      <p:graphicFrame>
        <p:nvGraphicFramePr>
          <p:cNvPr id="4" name="Content Placeholder 3"/>
          <p:cNvGraphicFramePr>
            <a:graphicFrameLocks noGrp="1" noChangeAspect="1"/>
          </p:cNvGraphicFramePr>
          <p:nvPr>
            <p:ph idx="1"/>
          </p:nvPr>
        </p:nvGraphicFramePr>
        <p:xfrm>
          <a:off x="1608931" y="2728119"/>
          <a:ext cx="5926138" cy="2270125"/>
        </p:xfrm>
        <a:graphic>
          <a:graphicData uri="http://schemas.openxmlformats.org/presentationml/2006/ole">
            <mc:AlternateContent xmlns:mc="http://schemas.openxmlformats.org/markup-compatibility/2006">
              <mc:Choice xmlns:v="urn:schemas-microsoft-com:vml" Requires="v">
                <p:oleObj spid="_x0000_s8230" name="Visio" r:id="rId3" imgW="5926167" imgH="2270816" progId="Visio.Drawing.11">
                  <p:embed/>
                </p:oleObj>
              </mc:Choice>
              <mc:Fallback>
                <p:oleObj name="Visio" r:id="rId3" imgW="5926167" imgH="2270816"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931" y="2728119"/>
                        <a:ext cx="5926138"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419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Benefits of Adapter pattern</a:t>
            </a:r>
          </a:p>
        </p:txBody>
      </p:sp>
      <p:sp>
        <p:nvSpPr>
          <p:cNvPr id="3" name="Inhaltsplatzhalter 2"/>
          <p:cNvSpPr>
            <a:spLocks noGrp="1"/>
          </p:cNvSpPr>
          <p:nvPr>
            <p:ph idx="1"/>
          </p:nvPr>
        </p:nvSpPr>
        <p:spPr/>
        <p:txBody>
          <a:bodyPr/>
          <a:lstStyle/>
          <a:p>
            <a:r>
              <a:rPr lang="en-US" dirty="0"/>
              <a:t>Reduces coupling to implementation specific details</a:t>
            </a:r>
          </a:p>
          <a:p>
            <a:r>
              <a:rPr lang="en-US" dirty="0"/>
              <a:t>Polymorphism and Indirection reveals essential behavior provided</a:t>
            </a:r>
          </a:p>
          <a:p>
            <a:r>
              <a:rPr lang="en-US" dirty="0"/>
              <a:t>Including name of design pattern in new class </a:t>
            </a:r>
            <a:r>
              <a:rPr lang="en-US" dirty="0" smtClean="0"/>
              <a:t> </a:t>
            </a:r>
            <a:r>
              <a:rPr lang="en-US" dirty="0"/>
              <a:t>in class diagrams and code communicates to other developers in terms of known design patterns</a:t>
            </a:r>
          </a:p>
          <a:p>
            <a:endParaRPr lang="en-US" dirty="0"/>
          </a:p>
        </p:txBody>
      </p:sp>
    </p:spTree>
    <p:extLst>
      <p:ext uri="{BB962C8B-B14F-4D97-AF65-F5344CB8AC3E}">
        <p14:creationId xmlns:p14="http://schemas.microsoft.com/office/powerpoint/2010/main" val="1354596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Behavioral Patterns</a:t>
            </a:r>
          </a:p>
        </p:txBody>
      </p:sp>
      <p:sp>
        <p:nvSpPr>
          <p:cNvPr id="3" name="Inhaltsplatzhalter 2"/>
          <p:cNvSpPr>
            <a:spLocks noGrp="1"/>
          </p:cNvSpPr>
          <p:nvPr>
            <p:ph idx="1"/>
          </p:nvPr>
        </p:nvSpPr>
        <p:spPr/>
        <p:txBody>
          <a:bodyPr>
            <a:normAutofit fontScale="77500" lnSpcReduction="20000"/>
          </a:bodyPr>
          <a:lstStyle/>
          <a:p>
            <a:r>
              <a:rPr lang="en-US" b="1" dirty="0"/>
              <a:t>Chain of </a:t>
            </a:r>
            <a:r>
              <a:rPr lang="en-US" b="1" dirty="0" smtClean="0"/>
              <a:t>Responsibility</a:t>
            </a:r>
            <a:endParaRPr lang="en-US" b="1" dirty="0"/>
          </a:p>
          <a:p>
            <a:pPr lvl="1"/>
            <a:r>
              <a:rPr lang="en-US" dirty="0"/>
              <a:t>Request delegated to the responsible service provider</a:t>
            </a:r>
          </a:p>
          <a:p>
            <a:r>
              <a:rPr lang="en-US" b="1" dirty="0" smtClean="0"/>
              <a:t>Command</a:t>
            </a:r>
          </a:p>
          <a:p>
            <a:pPr lvl="1"/>
            <a:r>
              <a:rPr lang="en-US" dirty="0" smtClean="0"/>
              <a:t>Request </a:t>
            </a:r>
            <a:r>
              <a:rPr lang="en-US" dirty="0"/>
              <a:t>or Action is first-class object, hence storable</a:t>
            </a:r>
          </a:p>
          <a:p>
            <a:r>
              <a:rPr lang="en-US" b="1" dirty="0" smtClean="0"/>
              <a:t>Iterator</a:t>
            </a:r>
            <a:endParaRPr lang="en-US" b="1" dirty="0"/>
          </a:p>
          <a:p>
            <a:pPr lvl="1"/>
            <a:r>
              <a:rPr lang="en-US" dirty="0"/>
              <a:t>Aggregate and access elements sequentially</a:t>
            </a:r>
          </a:p>
          <a:p>
            <a:r>
              <a:rPr lang="en-US" b="1" dirty="0" smtClean="0"/>
              <a:t>Interpreter</a:t>
            </a:r>
            <a:endParaRPr lang="en-US" b="1" dirty="0"/>
          </a:p>
          <a:p>
            <a:pPr lvl="1"/>
            <a:r>
              <a:rPr lang="en-US" dirty="0"/>
              <a:t>Language interpreter for a small grammar</a:t>
            </a:r>
          </a:p>
          <a:p>
            <a:r>
              <a:rPr lang="en-US" b="1" dirty="0" smtClean="0"/>
              <a:t>Mediator</a:t>
            </a:r>
            <a:endParaRPr lang="en-US" dirty="0"/>
          </a:p>
          <a:p>
            <a:pPr lvl="1"/>
            <a:r>
              <a:rPr lang="en-US" dirty="0"/>
              <a:t>Coordinates interactions between its associates</a:t>
            </a:r>
          </a:p>
          <a:p>
            <a:r>
              <a:rPr lang="en-US" b="1" dirty="0" smtClean="0"/>
              <a:t>Memento</a:t>
            </a:r>
            <a:endParaRPr lang="en-US" dirty="0"/>
          </a:p>
          <a:p>
            <a:pPr lvl="1"/>
            <a:r>
              <a:rPr lang="en-US" dirty="0" smtClean="0"/>
              <a:t>Snapshot captures and restores object states privately</a:t>
            </a:r>
          </a:p>
          <a:p>
            <a:endParaRPr lang="en-US" dirty="0"/>
          </a:p>
        </p:txBody>
      </p:sp>
      <p:sp>
        <p:nvSpPr>
          <p:cNvPr id="4" name="Textfeld 3"/>
          <p:cNvSpPr txBox="1"/>
          <p:nvPr/>
        </p:nvSpPr>
        <p:spPr>
          <a:xfrm>
            <a:off x="235857" y="283028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9068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normAutofit/>
          </a:bodyPr>
          <a:lstStyle/>
          <a:p>
            <a:pPr>
              <a:lnSpc>
                <a:spcPct val="80000"/>
              </a:lnSpc>
            </a:pPr>
            <a:r>
              <a:rPr lang="en-US" altLang="en-US" sz="2400" b="1" dirty="0" smtClean="0"/>
              <a:t>Observer</a:t>
            </a:r>
            <a:endParaRPr lang="en-US" altLang="en-US" sz="2400" dirty="0"/>
          </a:p>
          <a:p>
            <a:pPr lvl="1">
              <a:lnSpc>
                <a:spcPct val="80000"/>
              </a:lnSpc>
            </a:pPr>
            <a:r>
              <a:rPr lang="en-US" altLang="en-US" sz="2400" dirty="0"/>
              <a:t>Observers update automatically when observed object changes</a:t>
            </a:r>
          </a:p>
          <a:p>
            <a:pPr>
              <a:lnSpc>
                <a:spcPct val="80000"/>
              </a:lnSpc>
            </a:pPr>
            <a:r>
              <a:rPr lang="en-US" altLang="en-US" sz="2400" b="1" dirty="0" smtClean="0"/>
              <a:t>State</a:t>
            </a:r>
            <a:endParaRPr lang="en-US" altLang="en-US" sz="2400" dirty="0"/>
          </a:p>
          <a:p>
            <a:pPr lvl="1">
              <a:lnSpc>
                <a:spcPct val="80000"/>
              </a:lnSpc>
            </a:pPr>
            <a:r>
              <a:rPr lang="en-US" altLang="en-US" sz="2400" dirty="0"/>
              <a:t>Object whose behavior depends on its state</a:t>
            </a:r>
          </a:p>
          <a:p>
            <a:pPr>
              <a:lnSpc>
                <a:spcPct val="80000"/>
              </a:lnSpc>
            </a:pPr>
            <a:r>
              <a:rPr lang="en-US" altLang="en-US" sz="2400" b="1" dirty="0" smtClean="0"/>
              <a:t>Strategy</a:t>
            </a:r>
            <a:endParaRPr lang="en-US" altLang="en-US" sz="2400" dirty="0"/>
          </a:p>
          <a:p>
            <a:pPr lvl="1">
              <a:lnSpc>
                <a:spcPct val="80000"/>
              </a:lnSpc>
            </a:pPr>
            <a:r>
              <a:rPr lang="en-US" altLang="en-US" sz="2400" dirty="0"/>
              <a:t>Abstraction for selecting one of many algorithms</a:t>
            </a:r>
          </a:p>
          <a:p>
            <a:pPr>
              <a:lnSpc>
                <a:spcPct val="80000"/>
              </a:lnSpc>
            </a:pPr>
            <a:r>
              <a:rPr lang="en-US" altLang="en-US" sz="2400" b="1" dirty="0"/>
              <a:t>Template </a:t>
            </a:r>
            <a:r>
              <a:rPr lang="en-US" altLang="en-US" sz="2400" b="1" dirty="0" smtClean="0"/>
              <a:t>Method</a:t>
            </a:r>
            <a:endParaRPr lang="en-US" altLang="en-US" sz="2400" dirty="0"/>
          </a:p>
          <a:p>
            <a:pPr lvl="1">
              <a:lnSpc>
                <a:spcPct val="80000"/>
              </a:lnSpc>
            </a:pPr>
            <a:r>
              <a:rPr lang="en-US" altLang="en-US" sz="2400" dirty="0"/>
              <a:t>Algorithm with some steps supplied by derived class</a:t>
            </a:r>
          </a:p>
          <a:p>
            <a:pPr>
              <a:lnSpc>
                <a:spcPct val="80000"/>
              </a:lnSpc>
            </a:pPr>
            <a:r>
              <a:rPr lang="en-US" altLang="en-US" sz="2400" b="1" dirty="0" smtClean="0"/>
              <a:t>Visitor</a:t>
            </a:r>
            <a:endParaRPr lang="en-US" altLang="en-US" sz="2400" dirty="0"/>
          </a:p>
          <a:p>
            <a:pPr lvl="1">
              <a:lnSpc>
                <a:spcPct val="80000"/>
              </a:lnSpc>
            </a:pPr>
            <a:r>
              <a:rPr lang="en-US" altLang="en-US" sz="2400" dirty="0"/>
              <a:t>Operations applied to elements of a heterogeneous object structure</a:t>
            </a:r>
          </a:p>
        </p:txBody>
      </p:sp>
      <p:sp>
        <p:nvSpPr>
          <p:cNvPr id="4" name="Textfeld 3"/>
          <p:cNvSpPr txBox="1"/>
          <p:nvPr/>
        </p:nvSpPr>
        <p:spPr>
          <a:xfrm>
            <a:off x="235857" y="283028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5030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Observer pattern</a:t>
            </a:r>
            <a:endParaRPr lang="en-US" dirty="0"/>
          </a:p>
        </p:txBody>
      </p:sp>
      <p:sp>
        <p:nvSpPr>
          <p:cNvPr id="3" name="Inhaltsplatzhalter 2"/>
          <p:cNvSpPr>
            <a:spLocks noGrp="1"/>
          </p:cNvSpPr>
          <p:nvPr>
            <p:ph idx="1"/>
          </p:nvPr>
        </p:nvSpPr>
        <p:spPr/>
        <p:txBody>
          <a:bodyPr>
            <a:normAutofit fontScale="92500" lnSpcReduction="10000"/>
          </a:bodyPr>
          <a:lstStyle/>
          <a:p>
            <a:r>
              <a:rPr lang="en-US" b="1" dirty="0"/>
              <a:t>Problem</a:t>
            </a:r>
            <a:r>
              <a:rPr lang="en-US" dirty="0"/>
              <a:t>: A large monolithic design does not scale well as new graphing or monitoring requirements are levied.</a:t>
            </a:r>
            <a:endParaRPr lang="en-US" dirty="0" smtClean="0"/>
          </a:p>
          <a:p>
            <a:r>
              <a:rPr lang="en-US" b="1" dirty="0"/>
              <a:t>Solution</a:t>
            </a:r>
            <a:r>
              <a:rPr lang="en-US" dirty="0"/>
              <a:t>: </a:t>
            </a:r>
            <a:r>
              <a:rPr lang="en-US" dirty="0" smtClean="0"/>
              <a:t>Delegate </a:t>
            </a:r>
            <a:r>
              <a:rPr lang="en-US" dirty="0"/>
              <a:t>all "view" functionality to decoupled and distinct Observer objects. </a:t>
            </a:r>
            <a:r>
              <a:rPr lang="en-US" dirty="0" smtClean="0"/>
              <a:t>Whenever </a:t>
            </a:r>
            <a:r>
              <a:rPr lang="en-US" dirty="0"/>
              <a:t>the Subject changes, it broadcasts to all registered Observers that it has changed, and each Observer queries the Subject for that subset of the Subject's state that it is responsible for monitoring.</a:t>
            </a:r>
          </a:p>
        </p:txBody>
      </p:sp>
    </p:spTree>
    <p:extLst>
      <p:ext uri="{BB962C8B-B14F-4D97-AF65-F5344CB8AC3E}">
        <p14:creationId xmlns:p14="http://schemas.microsoft.com/office/powerpoint/2010/main" val="4207516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Observer pattern</a:t>
            </a:r>
          </a:p>
        </p:txBody>
      </p:sp>
      <p:sp>
        <p:nvSpPr>
          <p:cNvPr id="3" name="Inhaltsplatzhalter 2"/>
          <p:cNvSpPr>
            <a:spLocks noGrp="1"/>
          </p:cNvSpPr>
          <p:nvPr>
            <p:ph idx="1"/>
          </p:nvPr>
        </p:nvSpPr>
        <p:spPr/>
        <p:txBody>
          <a:bodyPr>
            <a:normAutofit fontScale="92500" lnSpcReduction="10000"/>
          </a:bodyPr>
          <a:lstStyle/>
          <a:p>
            <a:r>
              <a:rPr lang="en-US" dirty="0"/>
              <a:t>Intent: </a:t>
            </a:r>
          </a:p>
          <a:p>
            <a:pPr lvl="1"/>
            <a:r>
              <a:rPr lang="en-US" dirty="0"/>
              <a:t>Define a one-to-many dependency between objects </a:t>
            </a:r>
            <a:br>
              <a:rPr lang="en-US" dirty="0"/>
            </a:br>
            <a:r>
              <a:rPr lang="en-US" dirty="0"/>
              <a:t>so that when one object changes state, all its dependents are notified and updated automatically</a:t>
            </a:r>
          </a:p>
          <a:p>
            <a:r>
              <a:rPr lang="en-US" dirty="0"/>
              <a:t>Used in Model-View-Controller framework</a:t>
            </a:r>
          </a:p>
          <a:p>
            <a:pPr lvl="1"/>
            <a:r>
              <a:rPr lang="en-US" dirty="0"/>
              <a:t>Model is problem domain</a:t>
            </a:r>
          </a:p>
          <a:p>
            <a:pPr lvl="1"/>
            <a:r>
              <a:rPr lang="en-US" dirty="0"/>
              <a:t>View is windowing system</a:t>
            </a:r>
          </a:p>
          <a:p>
            <a:pPr lvl="1"/>
            <a:r>
              <a:rPr lang="en-US" dirty="0"/>
              <a:t>Controller is mouse/keyboard control</a:t>
            </a:r>
          </a:p>
          <a:p>
            <a:r>
              <a:rPr lang="en-US" dirty="0" smtClean="0"/>
              <a:t>JDK’s </a:t>
            </a:r>
            <a:r>
              <a:rPr lang="en-US" dirty="0"/>
              <a:t>Abstract Window Toolkit (listeners)</a:t>
            </a:r>
          </a:p>
          <a:p>
            <a:r>
              <a:rPr lang="en-US" dirty="0"/>
              <a:t>Java’s Thread monitors, notify(), etc.</a:t>
            </a:r>
          </a:p>
          <a:p>
            <a:endParaRPr lang="en-US" dirty="0"/>
          </a:p>
        </p:txBody>
      </p:sp>
    </p:spTree>
    <p:extLst>
      <p:ext uri="{BB962C8B-B14F-4D97-AF65-F5344CB8AC3E}">
        <p14:creationId xmlns:p14="http://schemas.microsoft.com/office/powerpoint/2010/main" val="775224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11 - </a:t>
            </a:r>
            <a:r>
              <a:rPr lang="en-US" dirty="0"/>
              <a:t>O</a:t>
            </a:r>
            <a:r>
              <a:rPr lang="en-US" dirty="0" smtClean="0"/>
              <a:t>bjectives</a:t>
            </a:r>
            <a:endParaRPr lang="en-US"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a:t>Learn to apply </a:t>
            </a:r>
            <a:r>
              <a:rPr lang="en-US" dirty="0" err="1" smtClean="0"/>
              <a:t>GoF</a:t>
            </a:r>
            <a:r>
              <a:rPr lang="en-US" dirty="0" smtClean="0"/>
              <a:t> </a:t>
            </a:r>
            <a:r>
              <a:rPr lang="en-US" dirty="0"/>
              <a:t>principles or patterns for OOD</a:t>
            </a:r>
            <a:r>
              <a:rPr lang="en-US" dirty="0" smtClean="0"/>
              <a:t>.</a:t>
            </a:r>
          </a:p>
          <a:p>
            <a:pPr lvl="1"/>
            <a:endParaRPr lang="en-US" dirty="0"/>
          </a:p>
        </p:txBody>
      </p:sp>
    </p:spTree>
    <p:extLst>
      <p:ext uri="{BB962C8B-B14F-4D97-AF65-F5344CB8AC3E}">
        <p14:creationId xmlns:p14="http://schemas.microsoft.com/office/powerpoint/2010/main" val="235700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Observer Pattern overview</a:t>
            </a:r>
            <a:endParaRPr lang="en-US" dirty="0"/>
          </a:p>
        </p:txBody>
      </p:sp>
      <p:pic>
        <p:nvPicPr>
          <p:cNvPr id="4" name="Inhaltsplatzhalter 3" descr="Bildschirmfoto 2016-11-09 um 12.26.27.png"/>
          <p:cNvPicPr>
            <a:picLocks noGrp="1" noChangeAspect="1"/>
          </p:cNvPicPr>
          <p:nvPr>
            <p:ph idx="1"/>
          </p:nvPr>
        </p:nvPicPr>
        <p:blipFill>
          <a:blip r:embed="rId2">
            <a:extLst>
              <a:ext uri="{28A0092B-C50C-407E-A947-70E740481C1C}">
                <a14:useLocalDpi xmlns:a14="http://schemas.microsoft.com/office/drawing/2010/main" val="0"/>
              </a:ext>
            </a:extLst>
          </a:blip>
          <a:srcRect t="522" b="522"/>
          <a:stretch>
            <a:fillRect/>
          </a:stretch>
        </p:blipFill>
        <p:spPr/>
      </p:pic>
    </p:spTree>
    <p:extLst>
      <p:ext uri="{BB962C8B-B14F-4D97-AF65-F5344CB8AC3E}">
        <p14:creationId xmlns:p14="http://schemas.microsoft.com/office/powerpoint/2010/main" val="2198701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Structure of Observer Pattern</a:t>
            </a:r>
          </a:p>
        </p:txBody>
      </p:sp>
      <p:sp>
        <p:nvSpPr>
          <p:cNvPr id="3" name="Inhaltsplatzhalter 2"/>
          <p:cNvSpPr>
            <a:spLocks noGrp="1"/>
          </p:cNvSpPr>
          <p:nvPr>
            <p:ph idx="1"/>
          </p:nvPr>
        </p:nvSpPr>
        <p:spPr/>
        <p:txBody>
          <a:bodyPr/>
          <a:lstStyle/>
          <a:p>
            <a:endParaRPr lang="en-US"/>
          </a:p>
        </p:txBody>
      </p:sp>
      <p:graphicFrame>
        <p:nvGraphicFramePr>
          <p:cNvPr id="4" name="Object 3"/>
          <p:cNvGraphicFramePr>
            <a:graphicFrameLocks noChangeAspect="1"/>
          </p:cNvGraphicFramePr>
          <p:nvPr/>
        </p:nvGraphicFramePr>
        <p:xfrm>
          <a:off x="685800" y="1600200"/>
          <a:ext cx="7772400" cy="4610100"/>
        </p:xfrm>
        <a:graphic>
          <a:graphicData uri="http://schemas.openxmlformats.org/presentationml/2006/ole">
            <mc:AlternateContent xmlns:mc="http://schemas.openxmlformats.org/markup-compatibility/2006">
              <mc:Choice xmlns:v="urn:schemas-microsoft-com:vml" Requires="v">
                <p:oleObj spid="_x0000_s9254" name="Visio" r:id="rId3" imgW="6005703" imgH="3562096" progId="Visio.Drawing.6">
                  <p:embed/>
                </p:oleObj>
              </mc:Choice>
              <mc:Fallback>
                <p:oleObj name="Visio" r:id="rId3" imgW="6005703" imgH="356209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777240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6604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Benefits of Design Patterns</a:t>
            </a:r>
            <a:endParaRPr lang="en-US" dirty="0"/>
          </a:p>
        </p:txBody>
      </p:sp>
      <p:sp>
        <p:nvSpPr>
          <p:cNvPr id="3" name="Inhaltsplatzhalter 2"/>
          <p:cNvSpPr>
            <a:spLocks noGrp="1"/>
          </p:cNvSpPr>
          <p:nvPr>
            <p:ph idx="1"/>
          </p:nvPr>
        </p:nvSpPr>
        <p:spPr/>
        <p:txBody>
          <a:bodyPr/>
          <a:lstStyle/>
          <a:p>
            <a:pPr>
              <a:lnSpc>
                <a:spcPct val="90000"/>
              </a:lnSpc>
            </a:pPr>
            <a:r>
              <a:rPr lang="en-US" altLang="en-US" dirty="0"/>
              <a:t>Design patterns enable large-scale reuse of software architectures and also help document systems</a:t>
            </a:r>
          </a:p>
          <a:p>
            <a:pPr>
              <a:lnSpc>
                <a:spcPct val="90000"/>
              </a:lnSpc>
            </a:pPr>
            <a:r>
              <a:rPr lang="en-US" altLang="en-US" dirty="0"/>
              <a:t>Patterns explicitly capture expert knowledge and design tradeoffs and make it more widely available</a:t>
            </a:r>
          </a:p>
          <a:p>
            <a:pPr>
              <a:lnSpc>
                <a:spcPct val="90000"/>
              </a:lnSpc>
            </a:pPr>
            <a:r>
              <a:rPr lang="en-US" altLang="en-US" dirty="0"/>
              <a:t>Patterns help improve developer communication</a:t>
            </a:r>
          </a:p>
          <a:p>
            <a:pPr>
              <a:lnSpc>
                <a:spcPct val="90000"/>
              </a:lnSpc>
            </a:pPr>
            <a:r>
              <a:rPr lang="en-US" altLang="en-US" dirty="0"/>
              <a:t>Pattern names form a common vocabulary</a:t>
            </a:r>
          </a:p>
          <a:p>
            <a:endParaRPr lang="en-US" dirty="0"/>
          </a:p>
        </p:txBody>
      </p:sp>
    </p:spTree>
    <p:extLst>
      <p:ext uri="{BB962C8B-B14F-4D97-AF65-F5344CB8AC3E}">
        <p14:creationId xmlns:p14="http://schemas.microsoft.com/office/powerpoint/2010/main" val="2342451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Group work</a:t>
            </a:r>
            <a:endParaRPr lang="en-US" dirty="0"/>
          </a:p>
        </p:txBody>
      </p:sp>
      <p:sp>
        <p:nvSpPr>
          <p:cNvPr id="3" name="Inhaltsplatzhalter 2"/>
          <p:cNvSpPr>
            <a:spLocks noGrp="1"/>
          </p:cNvSpPr>
          <p:nvPr>
            <p:ph idx="1"/>
          </p:nvPr>
        </p:nvSpPr>
        <p:spPr/>
        <p:txBody>
          <a:bodyPr>
            <a:normAutofit lnSpcReduction="10000"/>
          </a:bodyPr>
          <a:lstStyle/>
          <a:p>
            <a:r>
              <a:rPr lang="en-US" b="1" dirty="0" smtClean="0"/>
              <a:t>Remaining lecture (as well as next) will be done as a Jigsaw again.</a:t>
            </a:r>
          </a:p>
          <a:p>
            <a:pPr lvl="1"/>
            <a:r>
              <a:rPr lang="en-US" dirty="0" smtClean="0"/>
              <a:t>Expert Group 1: Proxy pattern</a:t>
            </a:r>
          </a:p>
          <a:p>
            <a:pPr lvl="1"/>
            <a:r>
              <a:rPr lang="en-US" dirty="0"/>
              <a:t>Expert Group </a:t>
            </a:r>
            <a:r>
              <a:rPr lang="en-US" dirty="0" smtClean="0"/>
              <a:t>2: Factory pattern</a:t>
            </a:r>
          </a:p>
          <a:p>
            <a:pPr lvl="1"/>
            <a:r>
              <a:rPr lang="en-US" dirty="0"/>
              <a:t>Expert Group </a:t>
            </a:r>
            <a:r>
              <a:rPr lang="en-US" dirty="0" smtClean="0"/>
              <a:t>3: Strategy pattern</a:t>
            </a:r>
          </a:p>
          <a:p>
            <a:pPr lvl="1"/>
            <a:r>
              <a:rPr lang="en-US" dirty="0"/>
              <a:t>Expert Group </a:t>
            </a:r>
            <a:r>
              <a:rPr lang="en-US" dirty="0" smtClean="0"/>
              <a:t>4: Facade pattern</a:t>
            </a:r>
            <a:endParaRPr lang="en-US" dirty="0"/>
          </a:p>
          <a:p>
            <a:r>
              <a:rPr lang="en-US" b="1" dirty="0" smtClean="0"/>
              <a:t>Outcome</a:t>
            </a:r>
            <a:r>
              <a:rPr lang="en-US" dirty="0" smtClean="0"/>
              <a:t>: a handout (about 1-2 pages) per pattern</a:t>
            </a:r>
          </a:p>
          <a:p>
            <a:pPr lvl="1"/>
            <a:r>
              <a:rPr lang="en-US" dirty="0" smtClean="0"/>
              <a:t>More details later.</a:t>
            </a:r>
          </a:p>
        </p:txBody>
      </p:sp>
    </p:spTree>
    <p:extLst>
      <p:ext uri="{BB962C8B-B14F-4D97-AF65-F5344CB8AC3E}">
        <p14:creationId xmlns:p14="http://schemas.microsoft.com/office/powerpoint/2010/main" val="1385138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Jigsaw - 1</a:t>
            </a:r>
            <a:endParaRPr lang="en-US" dirty="0"/>
          </a:p>
        </p:txBody>
      </p:sp>
      <p:sp>
        <p:nvSpPr>
          <p:cNvPr id="3" name="Inhaltsplatzhalter 2"/>
          <p:cNvSpPr>
            <a:spLocks noGrp="1"/>
          </p:cNvSpPr>
          <p:nvPr>
            <p:ph idx="1"/>
          </p:nvPr>
        </p:nvSpPr>
        <p:spPr/>
        <p:txBody>
          <a:bodyPr/>
          <a:lstStyle/>
          <a:p>
            <a:r>
              <a:rPr lang="en-US" dirty="0" smtClean="0"/>
              <a:t>Each team assigns one person to one of the following expert groups:</a:t>
            </a:r>
          </a:p>
          <a:p>
            <a:pPr lvl="1"/>
            <a:r>
              <a:rPr lang="en-US" dirty="0"/>
              <a:t>Expert Group 1: Proxy pattern</a:t>
            </a:r>
          </a:p>
          <a:p>
            <a:pPr lvl="1"/>
            <a:r>
              <a:rPr lang="en-US" dirty="0"/>
              <a:t>Expert Group 2: Factory pattern</a:t>
            </a:r>
          </a:p>
          <a:p>
            <a:pPr lvl="1"/>
            <a:r>
              <a:rPr lang="en-US" dirty="0"/>
              <a:t>Expert Group 3: Strategy pattern</a:t>
            </a:r>
          </a:p>
          <a:p>
            <a:pPr lvl="1"/>
            <a:r>
              <a:rPr lang="en-US" dirty="0"/>
              <a:t>Expert Group 4: Facade pattern</a:t>
            </a:r>
          </a:p>
        </p:txBody>
      </p:sp>
    </p:spTree>
    <p:extLst>
      <p:ext uri="{BB962C8B-B14F-4D97-AF65-F5344CB8AC3E}">
        <p14:creationId xmlns:p14="http://schemas.microsoft.com/office/powerpoint/2010/main" val="4101479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Jigsaw - 2</a:t>
            </a:r>
            <a:endParaRPr lang="en-US" dirty="0"/>
          </a:p>
        </p:txBody>
      </p:sp>
      <p:sp>
        <p:nvSpPr>
          <p:cNvPr id="3" name="Inhaltsplatzhalter 2"/>
          <p:cNvSpPr>
            <a:spLocks noGrp="1"/>
          </p:cNvSpPr>
          <p:nvPr>
            <p:ph idx="1"/>
          </p:nvPr>
        </p:nvSpPr>
        <p:spPr/>
        <p:txBody>
          <a:bodyPr>
            <a:normAutofit/>
          </a:bodyPr>
          <a:lstStyle/>
          <a:p>
            <a:r>
              <a:rPr lang="en-US" dirty="0" smtClean="0"/>
              <a:t>Inform yourself about your pattern</a:t>
            </a:r>
          </a:p>
          <a:p>
            <a:pPr lvl="1"/>
            <a:r>
              <a:rPr lang="en-US" dirty="0" smtClean="0"/>
              <a:t> e.g., based on the book chapters, videos or other qualified sources</a:t>
            </a:r>
          </a:p>
          <a:p>
            <a:r>
              <a:rPr lang="en-US" dirty="0" smtClean="0"/>
              <a:t>Guidance questions:</a:t>
            </a:r>
          </a:p>
          <a:p>
            <a:pPr lvl="1"/>
            <a:r>
              <a:rPr lang="en-US" altLang="en-US" dirty="0" smtClean="0"/>
              <a:t>What is the problem / why use it?</a:t>
            </a:r>
          </a:p>
          <a:p>
            <a:pPr lvl="1"/>
            <a:r>
              <a:rPr lang="en-US" altLang="en-US" dirty="0" smtClean="0"/>
              <a:t>How can the pattern solve the problem?</a:t>
            </a:r>
          </a:p>
          <a:p>
            <a:pPr lvl="1"/>
            <a:r>
              <a:rPr lang="en-US" altLang="en-US" dirty="0" smtClean="0"/>
              <a:t>Benefits </a:t>
            </a:r>
            <a:r>
              <a:rPr lang="en-US" altLang="en-US" dirty="0"/>
              <a:t>and </a:t>
            </a:r>
            <a:r>
              <a:rPr lang="en-US" altLang="en-US" dirty="0" smtClean="0"/>
              <a:t>contradictions?</a:t>
            </a:r>
            <a:r>
              <a:rPr lang="en-US" dirty="0" smtClean="0"/>
              <a:t> </a:t>
            </a:r>
          </a:p>
        </p:txBody>
      </p:sp>
      <p:sp>
        <p:nvSpPr>
          <p:cNvPr id="4" name="Textfeld 3"/>
          <p:cNvSpPr txBox="1"/>
          <p:nvPr/>
        </p:nvSpPr>
        <p:spPr>
          <a:xfrm>
            <a:off x="457200" y="6404429"/>
            <a:ext cx="5510267" cy="369332"/>
          </a:xfrm>
          <a:prstGeom prst="rect">
            <a:avLst/>
          </a:prstGeom>
          <a:noFill/>
        </p:spPr>
        <p:txBody>
          <a:bodyPr wrap="none" rtlCol="0">
            <a:spAutoFit/>
          </a:bodyPr>
          <a:lstStyle/>
          <a:p>
            <a:r>
              <a:rPr lang="en-US" dirty="0" smtClean="0"/>
              <a:t>Note: if you don’t do your homework, you let your team. </a:t>
            </a:r>
            <a:endParaRPr lang="en-US" dirty="0"/>
          </a:p>
        </p:txBody>
      </p:sp>
    </p:spTree>
    <p:extLst>
      <p:ext uri="{BB962C8B-B14F-4D97-AF65-F5344CB8AC3E}">
        <p14:creationId xmlns:p14="http://schemas.microsoft.com/office/powerpoint/2010/main" val="1067631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Jigsaw - 3</a:t>
            </a:r>
            <a:endParaRPr lang="en-US" dirty="0"/>
          </a:p>
        </p:txBody>
      </p:sp>
      <p:sp>
        <p:nvSpPr>
          <p:cNvPr id="3" name="Inhaltsplatzhalter 2"/>
          <p:cNvSpPr>
            <a:spLocks noGrp="1"/>
          </p:cNvSpPr>
          <p:nvPr>
            <p:ph idx="1"/>
          </p:nvPr>
        </p:nvSpPr>
        <p:spPr/>
        <p:txBody>
          <a:bodyPr>
            <a:normAutofit/>
          </a:bodyPr>
          <a:lstStyle/>
          <a:p>
            <a:r>
              <a:rPr lang="en-US" dirty="0" smtClean="0"/>
              <a:t>All “expert groups” get together</a:t>
            </a:r>
          </a:p>
          <a:p>
            <a:pPr lvl="1"/>
            <a:r>
              <a:rPr lang="en-US" dirty="0" smtClean="0"/>
              <a:t>E.g., All students that are in “Expert Group 3” will sit together.</a:t>
            </a:r>
          </a:p>
          <a:p>
            <a:r>
              <a:rPr lang="en-US" dirty="0" smtClean="0"/>
              <a:t>Discuss your findings within the expert group until everyone is on the same page</a:t>
            </a:r>
          </a:p>
          <a:p>
            <a:pPr lvl="1"/>
            <a:r>
              <a:rPr lang="en-US" b="1" dirty="0" smtClean="0"/>
              <a:t>Duration 30min </a:t>
            </a:r>
            <a:r>
              <a:rPr lang="en-US" dirty="0" smtClean="0"/>
              <a:t>(hard time limit; make sure you are done)</a:t>
            </a:r>
          </a:p>
          <a:p>
            <a:pPr lvl="1"/>
            <a:r>
              <a:rPr lang="en-US" dirty="0" smtClean="0"/>
              <a:t>You may want to make some notes</a:t>
            </a:r>
          </a:p>
        </p:txBody>
      </p:sp>
    </p:spTree>
    <p:extLst>
      <p:ext uri="{BB962C8B-B14F-4D97-AF65-F5344CB8AC3E}">
        <p14:creationId xmlns:p14="http://schemas.microsoft.com/office/powerpoint/2010/main" val="761007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Jigsaw - 4</a:t>
            </a:r>
            <a:endParaRPr lang="en-US" dirty="0"/>
          </a:p>
        </p:txBody>
      </p:sp>
      <p:sp>
        <p:nvSpPr>
          <p:cNvPr id="3" name="Inhaltsplatzhalter 2"/>
          <p:cNvSpPr>
            <a:spLocks noGrp="1"/>
          </p:cNvSpPr>
          <p:nvPr>
            <p:ph idx="1"/>
          </p:nvPr>
        </p:nvSpPr>
        <p:spPr/>
        <p:txBody>
          <a:bodyPr/>
          <a:lstStyle/>
          <a:p>
            <a:r>
              <a:rPr lang="en-US" dirty="0" smtClean="0"/>
              <a:t>Develop a handout for the other groups that contain your main findings.  </a:t>
            </a:r>
          </a:p>
          <a:p>
            <a:pPr lvl="1"/>
            <a:r>
              <a:rPr lang="en-US" dirty="0" smtClean="0"/>
              <a:t>Suggestion: use the guidance questions from slide “Jigsaw – 2”.</a:t>
            </a:r>
          </a:p>
          <a:p>
            <a:pPr lvl="1"/>
            <a:r>
              <a:rPr lang="en-US" dirty="0" smtClean="0"/>
              <a:t>Try not to have more than </a:t>
            </a:r>
            <a:r>
              <a:rPr lang="en-US" dirty="0"/>
              <a:t>1</a:t>
            </a:r>
            <a:r>
              <a:rPr lang="en-US" dirty="0" smtClean="0"/>
              <a:t> page per pattern; preferred in digitally written.</a:t>
            </a:r>
          </a:p>
          <a:p>
            <a:pPr lvl="1"/>
            <a:r>
              <a:rPr lang="en-US" b="1" dirty="0"/>
              <a:t>Duration 45min </a:t>
            </a:r>
            <a:r>
              <a:rPr lang="en-US" dirty="0"/>
              <a:t>(hard time limit; make sure you are done</a:t>
            </a:r>
            <a:r>
              <a:rPr lang="en-US" dirty="0" smtClean="0"/>
              <a:t>).</a:t>
            </a:r>
          </a:p>
          <a:p>
            <a:pPr lvl="1"/>
            <a:endParaRPr lang="en-US" dirty="0"/>
          </a:p>
        </p:txBody>
      </p:sp>
    </p:spTree>
    <p:extLst>
      <p:ext uri="{BB962C8B-B14F-4D97-AF65-F5344CB8AC3E}">
        <p14:creationId xmlns:p14="http://schemas.microsoft.com/office/powerpoint/2010/main" val="3872549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Jigsaw - 5</a:t>
            </a:r>
            <a:endParaRPr lang="en-US" dirty="0"/>
          </a:p>
        </p:txBody>
      </p:sp>
      <p:sp>
        <p:nvSpPr>
          <p:cNvPr id="3" name="Inhaltsplatzhalter 2"/>
          <p:cNvSpPr>
            <a:spLocks noGrp="1"/>
          </p:cNvSpPr>
          <p:nvPr>
            <p:ph idx="1"/>
          </p:nvPr>
        </p:nvSpPr>
        <p:spPr/>
        <p:txBody>
          <a:bodyPr/>
          <a:lstStyle/>
          <a:p>
            <a:r>
              <a:rPr lang="en-US" dirty="0" smtClean="0"/>
              <a:t>Go back to your original group (your team)</a:t>
            </a:r>
          </a:p>
          <a:p>
            <a:pPr lvl="1"/>
            <a:r>
              <a:rPr lang="en-US" dirty="0" smtClean="0"/>
              <a:t>Everyone presents their findings to the team</a:t>
            </a:r>
          </a:p>
          <a:p>
            <a:pPr lvl="2"/>
            <a:r>
              <a:rPr lang="en-US" dirty="0"/>
              <a:t>B</a:t>
            </a:r>
            <a:r>
              <a:rPr lang="en-US" dirty="0" smtClean="0"/>
              <a:t>ased on the developed hand outs</a:t>
            </a:r>
          </a:p>
          <a:p>
            <a:pPr lvl="1"/>
            <a:r>
              <a:rPr lang="en-US" b="1"/>
              <a:t>Duration </a:t>
            </a:r>
            <a:r>
              <a:rPr lang="en-US" b="1" dirty="0"/>
              <a:t>4</a:t>
            </a:r>
            <a:r>
              <a:rPr lang="en-US" b="1" smtClean="0"/>
              <a:t>0min </a:t>
            </a:r>
            <a:r>
              <a:rPr lang="en-US" dirty="0"/>
              <a:t>(hard time limit; make sure you are done</a:t>
            </a:r>
            <a:r>
              <a:rPr lang="en-US" dirty="0" smtClean="0"/>
              <a:t>).</a:t>
            </a:r>
          </a:p>
          <a:p>
            <a:pPr lvl="2"/>
            <a:r>
              <a:rPr lang="en-US" dirty="0"/>
              <a:t>T</a:t>
            </a:r>
            <a:r>
              <a:rPr lang="en-US" dirty="0" smtClean="0"/>
              <a:t>hat means about 10 minutes per pattern.</a:t>
            </a:r>
          </a:p>
          <a:p>
            <a:pPr lvl="1"/>
            <a:endParaRPr lang="en-US" dirty="0"/>
          </a:p>
        </p:txBody>
      </p:sp>
    </p:spTree>
    <p:extLst>
      <p:ext uri="{BB962C8B-B14F-4D97-AF65-F5344CB8AC3E}">
        <p14:creationId xmlns:p14="http://schemas.microsoft.com/office/powerpoint/2010/main" val="2366758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Factory pattern</a:t>
            </a:r>
          </a:p>
        </p:txBody>
      </p:sp>
      <p:sp>
        <p:nvSpPr>
          <p:cNvPr id="3" name="Inhaltsplatzhalter 2"/>
          <p:cNvSpPr>
            <a:spLocks noGrp="1"/>
          </p:cNvSpPr>
          <p:nvPr>
            <p:ph idx="1"/>
          </p:nvPr>
        </p:nvSpPr>
        <p:spPr/>
        <p:txBody>
          <a:bodyPr>
            <a:normAutofit/>
          </a:bodyPr>
          <a:lstStyle/>
          <a:p>
            <a:r>
              <a:rPr lang="en-US" dirty="0"/>
              <a:t>Context/Problem</a:t>
            </a:r>
          </a:p>
          <a:p>
            <a:pPr lvl="1"/>
            <a:r>
              <a:rPr lang="en-US" dirty="0"/>
              <a:t>Who should be responsible for creating objects when there are special considerations, such as complex </a:t>
            </a:r>
            <a:r>
              <a:rPr lang="en-US" dirty="0" err="1"/>
              <a:t>logic,a</a:t>
            </a:r>
            <a:r>
              <a:rPr lang="en-US" dirty="0"/>
              <a:t> desire to separate the creation responsibilities for better cohesion, and so </a:t>
            </a:r>
            <a:r>
              <a:rPr lang="en-US" dirty="0" smtClean="0"/>
              <a:t>forth</a:t>
            </a:r>
          </a:p>
          <a:p>
            <a:r>
              <a:rPr lang="en-US" dirty="0"/>
              <a:t>Solution</a:t>
            </a:r>
          </a:p>
          <a:p>
            <a:pPr lvl="1"/>
            <a:r>
              <a:rPr lang="en-US" dirty="0" smtClean="0"/>
              <a:t>Create </a:t>
            </a:r>
            <a:r>
              <a:rPr lang="en-US" dirty="0"/>
              <a:t>a Pure Fabrication to handle the creation</a:t>
            </a:r>
          </a:p>
          <a:p>
            <a:endParaRPr lang="en-US" dirty="0"/>
          </a:p>
        </p:txBody>
      </p:sp>
    </p:spTree>
    <p:extLst>
      <p:ext uri="{BB962C8B-B14F-4D97-AF65-F5344CB8AC3E}">
        <p14:creationId xmlns:p14="http://schemas.microsoft.com/office/powerpoint/2010/main" val="3398321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Assignment</a:t>
            </a:r>
            <a:endParaRPr lang="en-US" dirty="0"/>
          </a:p>
        </p:txBody>
      </p:sp>
      <p:sp>
        <p:nvSpPr>
          <p:cNvPr id="3" name="Inhaltsplatzhalter 2"/>
          <p:cNvSpPr>
            <a:spLocks noGrp="1"/>
          </p:cNvSpPr>
          <p:nvPr>
            <p:ph idx="1"/>
          </p:nvPr>
        </p:nvSpPr>
        <p:spPr/>
        <p:txBody>
          <a:bodyPr>
            <a:normAutofit/>
          </a:bodyPr>
          <a:lstStyle/>
          <a:p>
            <a:pPr lvl="1"/>
            <a:endParaRPr lang="en-US" dirty="0"/>
          </a:p>
        </p:txBody>
      </p:sp>
    </p:spTree>
    <p:extLst>
      <p:ext uri="{BB962C8B-B14F-4D97-AF65-F5344CB8AC3E}">
        <p14:creationId xmlns:p14="http://schemas.microsoft.com/office/powerpoint/2010/main" val="19944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Factory can create different objects from a file</a:t>
            </a:r>
          </a:p>
        </p:txBody>
      </p:sp>
      <p:sp>
        <p:nvSpPr>
          <p:cNvPr id="3" name="Inhaltsplatzhalter 2"/>
          <p:cNvSpPr>
            <a:spLocks noGrp="1"/>
          </p:cNvSpPr>
          <p:nvPr>
            <p:ph idx="1"/>
          </p:nvPr>
        </p:nvSpPr>
        <p:spPr/>
        <p:txBody>
          <a:bodyPr/>
          <a:lstStyle/>
          <a:p>
            <a:endParaRPr lang="en-US" dirty="0"/>
          </a:p>
        </p:txBody>
      </p:sp>
      <p:pic>
        <p:nvPicPr>
          <p:cNvPr id="5" name="Picture 4" descr="DCD-Fa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7788"/>
            <a:ext cx="7696200" cy="505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073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en-US" dirty="0"/>
              <a:t>Advantages of Factory Objects?</a:t>
            </a:r>
            <a:endParaRPr lang="en-US" dirty="0"/>
          </a:p>
        </p:txBody>
      </p:sp>
      <p:sp>
        <p:nvSpPr>
          <p:cNvPr id="3" name="Inhaltsplatzhalter 2"/>
          <p:cNvSpPr>
            <a:spLocks noGrp="1"/>
          </p:cNvSpPr>
          <p:nvPr>
            <p:ph idx="1"/>
          </p:nvPr>
        </p:nvSpPr>
        <p:spPr/>
        <p:txBody>
          <a:bodyPr/>
          <a:lstStyle/>
          <a:p>
            <a:r>
              <a:rPr lang="en-US" dirty="0"/>
              <a:t>Separates responsibility of complex creation into cohesive helper classes</a:t>
            </a:r>
          </a:p>
          <a:p>
            <a:r>
              <a:rPr lang="en-US" dirty="0"/>
              <a:t>Hides complex creation logic, such as initialization from a file</a:t>
            </a:r>
          </a:p>
          <a:p>
            <a:r>
              <a:rPr lang="en-US" dirty="0"/>
              <a:t>Handles memory management strategies, </a:t>
            </a:r>
            <a:br>
              <a:rPr lang="en-US" dirty="0"/>
            </a:br>
            <a:r>
              <a:rPr lang="en-US" dirty="0"/>
              <a:t>such or recycling or caching</a:t>
            </a:r>
          </a:p>
          <a:p>
            <a:endParaRPr lang="en-US" dirty="0"/>
          </a:p>
        </p:txBody>
      </p:sp>
    </p:spTree>
    <p:extLst>
      <p:ext uri="{BB962C8B-B14F-4D97-AF65-F5344CB8AC3E}">
        <p14:creationId xmlns:p14="http://schemas.microsoft.com/office/powerpoint/2010/main" val="338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Use Singleton to create a Factory</a:t>
            </a:r>
          </a:p>
        </p:txBody>
      </p:sp>
      <p:sp>
        <p:nvSpPr>
          <p:cNvPr id="3" name="Inhaltsplatzhalter 2"/>
          <p:cNvSpPr>
            <a:spLocks noGrp="1"/>
          </p:cNvSpPr>
          <p:nvPr>
            <p:ph idx="1"/>
          </p:nvPr>
        </p:nvSpPr>
        <p:spPr/>
        <p:txBody>
          <a:bodyPr/>
          <a:lstStyle/>
          <a:p>
            <a:endParaRPr lang="en-US"/>
          </a:p>
        </p:txBody>
      </p:sp>
      <p:graphicFrame>
        <p:nvGraphicFramePr>
          <p:cNvPr id="4" name="Object 3"/>
          <p:cNvGraphicFramePr>
            <a:graphicFrameLocks noChangeAspect="1"/>
          </p:cNvGraphicFramePr>
          <p:nvPr/>
        </p:nvGraphicFramePr>
        <p:xfrm>
          <a:off x="533400" y="1066800"/>
          <a:ext cx="8001000" cy="5694363"/>
        </p:xfrm>
        <a:graphic>
          <a:graphicData uri="http://schemas.openxmlformats.org/presentationml/2006/ole">
            <mc:AlternateContent xmlns:mc="http://schemas.openxmlformats.org/markup-compatibility/2006">
              <mc:Choice xmlns:v="urn:schemas-microsoft-com:vml" Requires="v">
                <p:oleObj spid="_x0000_s3113" name="Visio" r:id="rId3" imgW="6296201" imgH="4482022" progId="Visio.Drawing.11">
                  <p:embed/>
                </p:oleObj>
              </mc:Choice>
              <mc:Fallback>
                <p:oleObj name="Visio" r:id="rId3" imgW="6296201" imgH="4482022"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800100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416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Adapter, Factory and Singleton working together</a:t>
            </a:r>
          </a:p>
        </p:txBody>
      </p:sp>
      <p:sp>
        <p:nvSpPr>
          <p:cNvPr id="3" name="Inhaltsplatzhalt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49638717"/>
              </p:ext>
            </p:extLst>
          </p:nvPr>
        </p:nvGraphicFramePr>
        <p:xfrm>
          <a:off x="457200" y="1494747"/>
          <a:ext cx="8153400" cy="5233987"/>
        </p:xfrm>
        <a:graphic>
          <a:graphicData uri="http://schemas.openxmlformats.org/presentationml/2006/ole">
            <mc:AlternateContent xmlns:mc="http://schemas.openxmlformats.org/markup-compatibility/2006">
              <mc:Choice xmlns:v="urn:schemas-microsoft-com:vml" Requires="v">
                <p:oleObj spid="_x0000_s4137" name="Visio" r:id="rId3" imgW="6870934" imgH="4411165" progId="Visio.Drawing.11">
                  <p:embed/>
                </p:oleObj>
              </mc:Choice>
              <mc:Fallback>
                <p:oleObj name="Visio" r:id="rId3" imgW="6870934" imgH="4411165"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4747"/>
                        <a:ext cx="8153400" cy="523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12722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Strategy design pattern</a:t>
            </a:r>
          </a:p>
        </p:txBody>
      </p:sp>
      <p:sp>
        <p:nvSpPr>
          <p:cNvPr id="3" name="Inhaltsplatzhalter 2"/>
          <p:cNvSpPr>
            <a:spLocks noGrp="1"/>
          </p:cNvSpPr>
          <p:nvPr>
            <p:ph idx="1"/>
          </p:nvPr>
        </p:nvSpPr>
        <p:spPr/>
        <p:txBody>
          <a:bodyPr>
            <a:normAutofit fontScale="77500" lnSpcReduction="20000"/>
          </a:bodyPr>
          <a:lstStyle/>
          <a:p>
            <a:r>
              <a:rPr lang="en-US" b="1" dirty="0"/>
              <a:t>Problem</a:t>
            </a:r>
            <a:r>
              <a:rPr lang="en-US" dirty="0"/>
              <a:t>: How to design a family of algorithms or policies that are essentially the same but vary in details?</a:t>
            </a:r>
          </a:p>
          <a:p>
            <a:r>
              <a:rPr lang="en-US" b="1" dirty="0"/>
              <a:t>Solution</a:t>
            </a:r>
            <a:r>
              <a:rPr lang="en-US" dirty="0"/>
              <a:t>: "Define a family of algorithms, encapsulate each one, and make them interchangeable." [Gamma, p315] </a:t>
            </a:r>
          </a:p>
          <a:p>
            <a:r>
              <a:rPr lang="en-US" dirty="0"/>
              <a:t>Use abstraction and polymorphism to show high level algorithm and hide varying implementation </a:t>
            </a:r>
            <a:r>
              <a:rPr lang="en-US" dirty="0" smtClean="0"/>
              <a:t>details</a:t>
            </a:r>
          </a:p>
          <a:p>
            <a:endParaRPr lang="en-US" dirty="0"/>
          </a:p>
          <a:p>
            <a:endParaRPr lang="en-US" dirty="0" smtClean="0"/>
          </a:p>
          <a:p>
            <a:endParaRPr lang="en-US" dirty="0"/>
          </a:p>
          <a:p>
            <a:pPr marL="0" indent="0">
              <a:buNone/>
            </a:pPr>
            <a:r>
              <a:rPr lang="en-US" dirty="0" smtClean="0"/>
              <a:t>				.</a:t>
            </a:r>
            <a:endParaRPr lang="en-US" dirty="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63963"/>
            <a:ext cx="52578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59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Multiple </a:t>
            </a:r>
            <a:r>
              <a:rPr lang="en-US" dirty="0" err="1"/>
              <a:t>SalePricingStrategy</a:t>
            </a:r>
            <a:r>
              <a:rPr lang="en-US" dirty="0"/>
              <a:t> classes with polymorphic </a:t>
            </a:r>
            <a:r>
              <a:rPr lang="en-US" dirty="0" err="1"/>
              <a:t>getTotal</a:t>
            </a:r>
            <a:r>
              <a:rPr lang="en-US" dirty="0"/>
              <a:t> method</a:t>
            </a:r>
          </a:p>
        </p:txBody>
      </p:sp>
      <p:sp>
        <p:nvSpPr>
          <p:cNvPr id="3" name="Inhaltsplatzhalter 2"/>
          <p:cNvSpPr>
            <a:spLocks noGrp="1"/>
          </p:cNvSpPr>
          <p:nvPr>
            <p:ph idx="1"/>
          </p:nvPr>
        </p:nvSpPr>
        <p:spPr/>
        <p:txBody>
          <a:bodyPr/>
          <a:lstStyle/>
          <a:p>
            <a:endParaRPr lang="en-US"/>
          </a:p>
        </p:txBody>
      </p:sp>
      <p:graphicFrame>
        <p:nvGraphicFramePr>
          <p:cNvPr id="4" name="Object 3"/>
          <p:cNvGraphicFramePr>
            <a:graphicFrameLocks noChangeAspect="1"/>
          </p:cNvGraphicFramePr>
          <p:nvPr/>
        </p:nvGraphicFramePr>
        <p:xfrm>
          <a:off x="304800" y="1512888"/>
          <a:ext cx="8077200" cy="5238750"/>
        </p:xfrm>
        <a:graphic>
          <a:graphicData uri="http://schemas.openxmlformats.org/presentationml/2006/ole">
            <mc:AlternateContent xmlns:mc="http://schemas.openxmlformats.org/markup-compatibility/2006">
              <mc:Choice xmlns:v="urn:schemas-microsoft-com:vml" Requires="v">
                <p:oleObj spid="_x0000_s5161" name="Visio" r:id="rId3" imgW="6468283" imgH="4195218" progId="Visio.Drawing.11">
                  <p:embed/>
                </p:oleObj>
              </mc:Choice>
              <mc:Fallback>
                <p:oleObj name="Visio" r:id="rId3" imgW="6468283" imgH="419521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12888"/>
                        <a:ext cx="80772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944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Patterns in software libraries</a:t>
            </a:r>
          </a:p>
        </p:txBody>
      </p:sp>
      <p:sp>
        <p:nvSpPr>
          <p:cNvPr id="3" name="Inhaltsplatzhalter 2"/>
          <p:cNvSpPr>
            <a:spLocks noGrp="1"/>
          </p:cNvSpPr>
          <p:nvPr>
            <p:ph idx="1"/>
          </p:nvPr>
        </p:nvSpPr>
        <p:spPr/>
        <p:txBody>
          <a:bodyPr>
            <a:normAutofit lnSpcReduction="10000"/>
          </a:bodyPr>
          <a:lstStyle/>
          <a:p>
            <a:r>
              <a:rPr lang="en-US" dirty="0"/>
              <a:t>AWT and Swing use Observer pattern</a:t>
            </a:r>
          </a:p>
          <a:p>
            <a:r>
              <a:rPr lang="en-US" dirty="0"/>
              <a:t>Iterator pattern in C++ template library &amp; JDK</a:t>
            </a:r>
          </a:p>
          <a:p>
            <a:r>
              <a:rPr lang="en-US" dirty="0"/>
              <a:t>Façade pattern used in many student-oriented libraries to simplify more complicated libraries!</a:t>
            </a:r>
          </a:p>
          <a:p>
            <a:r>
              <a:rPr lang="en-US" dirty="0"/>
              <a:t>Bridge and other patterns recurs in middleware for distributed computing frameworks</a:t>
            </a:r>
          </a:p>
          <a:p>
            <a:r>
              <a:rPr lang="en-US" dirty="0"/>
              <a:t>…</a:t>
            </a:r>
          </a:p>
          <a:p>
            <a:endParaRPr lang="en-US" dirty="0"/>
          </a:p>
        </p:txBody>
      </p:sp>
    </p:spTree>
    <p:extLst>
      <p:ext uri="{BB962C8B-B14F-4D97-AF65-F5344CB8AC3E}">
        <p14:creationId xmlns:p14="http://schemas.microsoft.com/office/powerpoint/2010/main" val="420323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a:t>
            </a:r>
            <a:r>
              <a:rPr lang="en-US" dirty="0" smtClean="0"/>
              <a:t>“Gang </a:t>
            </a:r>
            <a:r>
              <a:rPr lang="en-US" dirty="0"/>
              <a:t>of </a:t>
            </a:r>
            <a:r>
              <a:rPr lang="en-US" dirty="0" smtClean="0"/>
              <a:t>Four</a:t>
            </a:r>
            <a:r>
              <a:rPr lang="en-US" dirty="0"/>
              <a:t>” (</a:t>
            </a:r>
            <a:r>
              <a:rPr lang="en-US" dirty="0" err="1"/>
              <a:t>GoF</a:t>
            </a:r>
            <a:r>
              <a:rPr lang="en-US" dirty="0"/>
              <a:t>)</a:t>
            </a:r>
          </a:p>
        </p:txBody>
      </p:sp>
      <p:sp>
        <p:nvSpPr>
          <p:cNvPr id="3" name="Inhaltsplatzhalter 2"/>
          <p:cNvSpPr>
            <a:spLocks noGrp="1"/>
          </p:cNvSpPr>
          <p:nvPr>
            <p:ph idx="1"/>
          </p:nvPr>
        </p:nvSpPr>
        <p:spPr/>
        <p:txBody>
          <a:bodyPr>
            <a:normAutofit lnSpcReduction="10000"/>
          </a:bodyPr>
          <a:lstStyle/>
          <a:p>
            <a:r>
              <a:rPr lang="en-US" dirty="0"/>
              <a:t>Design Patterns book catalogs 23 different patterns </a:t>
            </a:r>
          </a:p>
          <a:p>
            <a:pPr lvl="1"/>
            <a:r>
              <a:rPr lang="en-US" dirty="0"/>
              <a:t>Solutions to different classes of problems, in C++ &amp; Smalltalk</a:t>
            </a:r>
          </a:p>
          <a:p>
            <a:pPr lvl="1"/>
            <a:r>
              <a:rPr lang="en-US" dirty="0"/>
              <a:t>Problems and solutions are broadly applicable, used by many people over many years</a:t>
            </a:r>
          </a:p>
          <a:p>
            <a:pPr lvl="1"/>
            <a:r>
              <a:rPr lang="en-US" dirty="0"/>
              <a:t>Patterns suggest opportunities for reuse in analysis, design and programming</a:t>
            </a:r>
          </a:p>
          <a:p>
            <a:pPr lvl="1"/>
            <a:r>
              <a:rPr lang="en-US" dirty="0" err="1" smtClean="0"/>
              <a:t>GoF</a:t>
            </a:r>
            <a:r>
              <a:rPr lang="en-US" dirty="0" smtClean="0"/>
              <a:t> </a:t>
            </a:r>
            <a:r>
              <a:rPr lang="en-US" dirty="0"/>
              <a:t>presents each pattern in a structured format</a:t>
            </a:r>
          </a:p>
          <a:p>
            <a:pPr lvl="2"/>
            <a:r>
              <a:rPr lang="en-US" dirty="0" smtClean="0"/>
              <a:t>See </a:t>
            </a:r>
            <a:r>
              <a:rPr lang="en-US" b="1" dirty="0" smtClean="0"/>
              <a:t>11_1_GoF_pattern_tutorial.pdf</a:t>
            </a:r>
            <a:r>
              <a:rPr lang="en-US" dirty="0" smtClean="0"/>
              <a:t> !</a:t>
            </a:r>
            <a:endParaRPr lang="en-US" dirty="0"/>
          </a:p>
          <a:p>
            <a:endParaRPr lang="en-US" dirty="0"/>
          </a:p>
        </p:txBody>
      </p:sp>
    </p:spTree>
    <p:extLst>
      <p:ext uri="{BB962C8B-B14F-4D97-AF65-F5344CB8AC3E}">
        <p14:creationId xmlns:p14="http://schemas.microsoft.com/office/powerpoint/2010/main" val="128814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Elements of Design Patterns</a:t>
            </a:r>
          </a:p>
        </p:txBody>
      </p:sp>
      <p:sp>
        <p:nvSpPr>
          <p:cNvPr id="3" name="Inhaltsplatzhalter 2"/>
          <p:cNvSpPr>
            <a:spLocks noGrp="1"/>
          </p:cNvSpPr>
          <p:nvPr>
            <p:ph idx="1"/>
          </p:nvPr>
        </p:nvSpPr>
        <p:spPr/>
        <p:txBody>
          <a:bodyPr>
            <a:normAutofit/>
          </a:bodyPr>
          <a:lstStyle/>
          <a:p>
            <a:r>
              <a:rPr lang="en-US" dirty="0"/>
              <a:t>Design patterns have 4 essential elements:</a:t>
            </a:r>
          </a:p>
          <a:p>
            <a:pPr lvl="1"/>
            <a:r>
              <a:rPr lang="en-US" dirty="0"/>
              <a:t>Pattern name: increases vocabulary of designers</a:t>
            </a:r>
          </a:p>
          <a:p>
            <a:pPr lvl="1"/>
            <a:r>
              <a:rPr lang="en-US" dirty="0"/>
              <a:t>Problem: intent, context, when to apply </a:t>
            </a:r>
          </a:p>
          <a:p>
            <a:pPr lvl="1"/>
            <a:r>
              <a:rPr lang="en-US" dirty="0" smtClean="0"/>
              <a:t>Solution</a:t>
            </a:r>
            <a:r>
              <a:rPr lang="en-US" dirty="0"/>
              <a:t>: UML-like structure, abstract code</a:t>
            </a:r>
          </a:p>
          <a:p>
            <a:pPr lvl="1"/>
            <a:r>
              <a:rPr lang="en-US" dirty="0"/>
              <a:t>Consequences: results and </a:t>
            </a:r>
            <a:r>
              <a:rPr lang="en-US" dirty="0" smtClean="0"/>
              <a:t>tradeoffs</a:t>
            </a:r>
          </a:p>
          <a:p>
            <a:r>
              <a:rPr lang="en-US" dirty="0" smtClean="0"/>
              <a:t>Do I need Design Patterns?</a:t>
            </a:r>
          </a:p>
          <a:p>
            <a:pPr lvl="1"/>
            <a:r>
              <a:rPr lang="en-US" dirty="0" smtClean="0"/>
              <a:t>See </a:t>
            </a:r>
            <a:r>
              <a:rPr lang="en-US" dirty="0" smtClean="0">
                <a:hlinkClick r:id="rId2" action="ppaction://hlinkfile"/>
              </a:rPr>
              <a:t>here</a:t>
            </a:r>
            <a:r>
              <a:rPr lang="en-US" dirty="0" smtClean="0"/>
              <a:t>.</a:t>
            </a:r>
            <a:endParaRPr lang="en-US" dirty="0"/>
          </a:p>
          <a:p>
            <a:endParaRPr lang="en-US" dirty="0"/>
          </a:p>
        </p:txBody>
      </p:sp>
    </p:spTree>
    <p:extLst>
      <p:ext uri="{BB962C8B-B14F-4D97-AF65-F5344CB8AC3E}">
        <p14:creationId xmlns:p14="http://schemas.microsoft.com/office/powerpoint/2010/main" val="3437374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Design Patterns are NOT</a:t>
            </a:r>
          </a:p>
        </p:txBody>
      </p:sp>
      <p:sp>
        <p:nvSpPr>
          <p:cNvPr id="3" name="Inhaltsplatzhalter 2"/>
          <p:cNvSpPr>
            <a:spLocks noGrp="1"/>
          </p:cNvSpPr>
          <p:nvPr>
            <p:ph idx="1"/>
          </p:nvPr>
        </p:nvSpPr>
        <p:spPr/>
        <p:txBody>
          <a:bodyPr>
            <a:normAutofit fontScale="92500" lnSpcReduction="10000"/>
          </a:bodyPr>
          <a:lstStyle/>
          <a:p>
            <a:r>
              <a:rPr lang="en-US" dirty="0"/>
              <a:t>Data structures that can be encoded in classes and reused as is (i.e., linked lists, hash tables)</a:t>
            </a:r>
          </a:p>
          <a:p>
            <a:r>
              <a:rPr lang="en-US" dirty="0"/>
              <a:t>Complex domain-specific designs </a:t>
            </a:r>
            <a:br>
              <a:rPr lang="en-US" dirty="0"/>
            </a:br>
            <a:r>
              <a:rPr lang="en-US" dirty="0"/>
              <a:t>(for an entire application or subsystem)</a:t>
            </a:r>
          </a:p>
          <a:p>
            <a:r>
              <a:rPr lang="en-US" dirty="0" smtClean="0"/>
              <a:t>If </a:t>
            </a:r>
            <a:r>
              <a:rPr lang="en-US" dirty="0"/>
              <a:t>they are not familiar data structures or complex domain-specific subsystems, what are they?</a:t>
            </a:r>
          </a:p>
          <a:p>
            <a:pPr marL="0" indent="0">
              <a:buNone/>
            </a:pPr>
            <a:r>
              <a:rPr lang="en-US" dirty="0"/>
              <a:t>	</a:t>
            </a:r>
            <a:r>
              <a:rPr lang="en-US" dirty="0" smtClean="0"/>
              <a:t>They </a:t>
            </a:r>
            <a:r>
              <a:rPr lang="en-US" dirty="0"/>
              <a:t>are:</a:t>
            </a:r>
          </a:p>
          <a:p>
            <a:pPr lvl="1"/>
            <a:r>
              <a:rPr lang="en-US" dirty="0"/>
              <a:t>“Descriptions of communicating objects and classes </a:t>
            </a:r>
            <a:br>
              <a:rPr lang="en-US" dirty="0"/>
            </a:br>
            <a:r>
              <a:rPr lang="en-US" dirty="0"/>
              <a:t>that are customized to solve a general design problem in a particular context.”</a:t>
            </a:r>
          </a:p>
        </p:txBody>
      </p:sp>
    </p:spTree>
    <p:extLst>
      <p:ext uri="{BB962C8B-B14F-4D97-AF65-F5344CB8AC3E}">
        <p14:creationId xmlns:p14="http://schemas.microsoft.com/office/powerpoint/2010/main" val="94140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Three Types of </a:t>
            </a:r>
            <a:r>
              <a:rPr lang="en-US" dirty="0" err="1"/>
              <a:t>GoF</a:t>
            </a:r>
            <a:r>
              <a:rPr lang="en-US" dirty="0"/>
              <a:t> Patterns</a:t>
            </a:r>
          </a:p>
        </p:txBody>
      </p:sp>
      <p:sp>
        <p:nvSpPr>
          <p:cNvPr id="3" name="Inhaltsplatzhalter 2"/>
          <p:cNvSpPr>
            <a:spLocks noGrp="1"/>
          </p:cNvSpPr>
          <p:nvPr>
            <p:ph idx="1"/>
          </p:nvPr>
        </p:nvSpPr>
        <p:spPr/>
        <p:txBody>
          <a:bodyPr>
            <a:normAutofit lnSpcReduction="10000"/>
          </a:bodyPr>
          <a:lstStyle/>
          <a:p>
            <a:r>
              <a:rPr lang="en-US" b="1" dirty="0" smtClean="0"/>
              <a:t>Creational </a:t>
            </a:r>
            <a:r>
              <a:rPr lang="en-US" b="1" dirty="0"/>
              <a:t>patterns:</a:t>
            </a:r>
          </a:p>
          <a:p>
            <a:pPr lvl="1"/>
            <a:r>
              <a:rPr lang="en-US" dirty="0"/>
              <a:t>Deal with initializing and configuring </a:t>
            </a:r>
            <a:r>
              <a:rPr lang="en-US" dirty="0" smtClean="0"/>
              <a:t>objects</a:t>
            </a:r>
          </a:p>
          <a:p>
            <a:r>
              <a:rPr lang="en-US" b="1" dirty="0"/>
              <a:t>Structural patterns:</a:t>
            </a:r>
          </a:p>
          <a:p>
            <a:pPr lvl="1"/>
            <a:r>
              <a:rPr lang="en-US" dirty="0"/>
              <a:t>Composition of classes or objects</a:t>
            </a:r>
          </a:p>
          <a:p>
            <a:pPr lvl="1"/>
            <a:r>
              <a:rPr lang="en-US" dirty="0"/>
              <a:t>Decouple interface and implementation of </a:t>
            </a:r>
            <a:r>
              <a:rPr lang="en-US" dirty="0" smtClean="0"/>
              <a:t>classes</a:t>
            </a:r>
            <a:endParaRPr lang="en-US" dirty="0"/>
          </a:p>
          <a:p>
            <a:r>
              <a:rPr lang="en-US" b="1" dirty="0" smtClean="0"/>
              <a:t>Behavioral </a:t>
            </a:r>
            <a:r>
              <a:rPr lang="en-US" b="1" dirty="0"/>
              <a:t>patterns:</a:t>
            </a:r>
          </a:p>
          <a:p>
            <a:pPr lvl="1"/>
            <a:r>
              <a:rPr lang="en-US" dirty="0"/>
              <a:t>Deal with dynamic interactions among societies of objects</a:t>
            </a:r>
          </a:p>
          <a:p>
            <a:pPr lvl="1"/>
            <a:r>
              <a:rPr lang="en-US" dirty="0"/>
              <a:t>How they distribute responsibility</a:t>
            </a:r>
          </a:p>
          <a:p>
            <a:endParaRPr lang="en-US" dirty="0"/>
          </a:p>
        </p:txBody>
      </p:sp>
    </p:spTree>
    <p:extLst>
      <p:ext uri="{BB962C8B-B14F-4D97-AF65-F5344CB8AC3E}">
        <p14:creationId xmlns:p14="http://schemas.microsoft.com/office/powerpoint/2010/main" val="1216496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Creational Patterns</a:t>
            </a:r>
          </a:p>
        </p:txBody>
      </p:sp>
      <p:sp>
        <p:nvSpPr>
          <p:cNvPr id="3" name="Inhaltsplatzhalter 2"/>
          <p:cNvSpPr>
            <a:spLocks noGrp="1"/>
          </p:cNvSpPr>
          <p:nvPr>
            <p:ph idx="1"/>
          </p:nvPr>
        </p:nvSpPr>
        <p:spPr/>
        <p:txBody>
          <a:bodyPr>
            <a:normAutofit fontScale="62500" lnSpcReduction="20000"/>
          </a:bodyPr>
          <a:lstStyle/>
          <a:p>
            <a:r>
              <a:rPr lang="en-US" b="1" dirty="0" smtClean="0"/>
              <a:t>Singleton </a:t>
            </a:r>
          </a:p>
          <a:p>
            <a:pPr lvl="1"/>
            <a:r>
              <a:rPr lang="en-US" dirty="0" smtClean="0"/>
              <a:t>Guarantee </a:t>
            </a:r>
            <a:r>
              <a:rPr lang="en-US" dirty="0"/>
              <a:t>access to a singular (sole) instance</a:t>
            </a:r>
          </a:p>
          <a:p>
            <a:r>
              <a:rPr lang="en-US" b="1" dirty="0"/>
              <a:t>Simple </a:t>
            </a:r>
            <a:r>
              <a:rPr lang="en-US" b="1" dirty="0" smtClean="0"/>
              <a:t>Factory</a:t>
            </a:r>
          </a:p>
          <a:p>
            <a:pPr lvl="1"/>
            <a:r>
              <a:rPr lang="en-US" dirty="0" smtClean="0"/>
              <a:t>Create </a:t>
            </a:r>
            <a:r>
              <a:rPr lang="en-US" dirty="0"/>
              <a:t>specialized, complex objects</a:t>
            </a:r>
          </a:p>
          <a:p>
            <a:r>
              <a:rPr lang="en-US" b="1" dirty="0"/>
              <a:t>Abstract </a:t>
            </a:r>
            <a:r>
              <a:rPr lang="en-US" b="1" dirty="0" smtClean="0"/>
              <a:t>Factory</a:t>
            </a:r>
          </a:p>
          <a:p>
            <a:pPr lvl="1"/>
            <a:r>
              <a:rPr lang="en-US" dirty="0" smtClean="0"/>
              <a:t>Create </a:t>
            </a:r>
            <a:r>
              <a:rPr lang="en-US" dirty="0"/>
              <a:t>a family of specialized factories</a:t>
            </a:r>
          </a:p>
          <a:p>
            <a:r>
              <a:rPr lang="en-US" b="1" dirty="0"/>
              <a:t>Factory </a:t>
            </a:r>
            <a:r>
              <a:rPr lang="en-US" b="1" dirty="0" smtClean="0"/>
              <a:t>Method</a:t>
            </a:r>
          </a:p>
          <a:p>
            <a:pPr lvl="1"/>
            <a:r>
              <a:rPr lang="en-US" dirty="0" smtClean="0"/>
              <a:t>Define </a:t>
            </a:r>
            <a:r>
              <a:rPr lang="en-US" dirty="0"/>
              <a:t>an interface for creating an object, but let subclasses decide which class to instantiate</a:t>
            </a:r>
          </a:p>
          <a:p>
            <a:r>
              <a:rPr lang="en-US" b="1" dirty="0" smtClean="0"/>
              <a:t>Builder</a:t>
            </a:r>
          </a:p>
          <a:p>
            <a:pPr lvl="1"/>
            <a:r>
              <a:rPr lang="en-US" dirty="0" smtClean="0"/>
              <a:t>Construct </a:t>
            </a:r>
            <a:r>
              <a:rPr lang="en-US" dirty="0"/>
              <a:t>a complex object step by step</a:t>
            </a:r>
          </a:p>
          <a:p>
            <a:r>
              <a:rPr lang="en-US" b="1" dirty="0" smtClean="0"/>
              <a:t>Prototype</a:t>
            </a:r>
          </a:p>
          <a:p>
            <a:pPr lvl="1"/>
            <a:r>
              <a:rPr lang="en-US" dirty="0" smtClean="0"/>
              <a:t>Clone </a:t>
            </a:r>
            <a:r>
              <a:rPr lang="en-US" dirty="0"/>
              <a:t>new instances from a prototype</a:t>
            </a:r>
          </a:p>
          <a:p>
            <a:r>
              <a:rPr lang="en-US" b="1" dirty="0"/>
              <a:t>Lazy </a:t>
            </a:r>
            <a:r>
              <a:rPr lang="en-US" b="1" dirty="0" smtClean="0"/>
              <a:t>initialization</a:t>
            </a:r>
          </a:p>
          <a:p>
            <a:pPr lvl="1"/>
            <a:r>
              <a:rPr lang="en-US" dirty="0" smtClean="0"/>
              <a:t>Delay </a:t>
            </a:r>
            <a:r>
              <a:rPr lang="en-US" dirty="0"/>
              <a:t>costly creation until it is needed</a:t>
            </a:r>
          </a:p>
          <a:p>
            <a:endParaRPr lang="en-US" dirty="0"/>
          </a:p>
        </p:txBody>
      </p:sp>
    </p:spTree>
    <p:extLst>
      <p:ext uri="{BB962C8B-B14F-4D97-AF65-F5344CB8AC3E}">
        <p14:creationId xmlns:p14="http://schemas.microsoft.com/office/powerpoint/2010/main" val="398282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Singleton pattern</a:t>
            </a:r>
            <a:endParaRPr lang="en-US" dirty="0"/>
          </a:p>
        </p:txBody>
      </p:sp>
      <p:sp>
        <p:nvSpPr>
          <p:cNvPr id="3" name="Inhaltsplatzhalter 2"/>
          <p:cNvSpPr>
            <a:spLocks noGrp="1"/>
          </p:cNvSpPr>
          <p:nvPr>
            <p:ph idx="1"/>
          </p:nvPr>
        </p:nvSpPr>
        <p:spPr/>
        <p:txBody>
          <a:bodyPr/>
          <a:lstStyle/>
          <a:p>
            <a:r>
              <a:rPr lang="en-US" b="1" dirty="0" smtClean="0"/>
              <a:t>Problem</a:t>
            </a:r>
            <a:r>
              <a:rPr lang="en-US" dirty="0" smtClean="0"/>
              <a:t>: Application </a:t>
            </a:r>
            <a:r>
              <a:rPr lang="en-US" dirty="0"/>
              <a:t>needs one, and only one, instance of an object. Additionally, lazy initialization and global access are necessary</a:t>
            </a:r>
            <a:r>
              <a:rPr lang="en-US" dirty="0" smtClean="0"/>
              <a:t>.</a:t>
            </a:r>
          </a:p>
          <a:p>
            <a:r>
              <a:rPr lang="en-US" b="1" dirty="0"/>
              <a:t>Solution</a:t>
            </a:r>
            <a:r>
              <a:rPr lang="en-US" dirty="0"/>
              <a:t>: Make the class of the single instance responsible for access and "initialization on first use". The single instance is a private static attribute. The </a:t>
            </a:r>
            <a:r>
              <a:rPr lang="en-US" dirty="0" err="1"/>
              <a:t>accessor</a:t>
            </a:r>
            <a:r>
              <a:rPr lang="en-US" dirty="0"/>
              <a:t> function is a public static method.</a:t>
            </a:r>
          </a:p>
        </p:txBody>
      </p:sp>
      <p:pic>
        <p:nvPicPr>
          <p:cNvPr id="6" name="Bild 5" descr="Bildschirmfoto 2016-11-09 um 12.13.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368" y="5207000"/>
            <a:ext cx="4050632" cy="1651000"/>
          </a:xfrm>
          <a:prstGeom prst="rect">
            <a:avLst/>
          </a:prstGeom>
        </p:spPr>
      </p:pic>
    </p:spTree>
    <p:extLst>
      <p:ext uri="{BB962C8B-B14F-4D97-AF65-F5344CB8AC3E}">
        <p14:creationId xmlns:p14="http://schemas.microsoft.com/office/powerpoint/2010/main" val="3665559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Office PowerPoint</Application>
  <PresentationFormat>On-screen Show (4:3)</PresentationFormat>
  <Paragraphs>215</Paragraphs>
  <Slides>36</Slides>
  <Notes>2</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Office-Design</vt:lpstr>
      <vt:lpstr>Visio</vt:lpstr>
      <vt:lpstr>Gang of Four (GoF)</vt:lpstr>
      <vt:lpstr>Lecture 11 - Objectives</vt:lpstr>
      <vt:lpstr>Assignment</vt:lpstr>
      <vt:lpstr>The “Gang of Four” (GoF)</vt:lpstr>
      <vt:lpstr>Elements of Design Patterns</vt:lpstr>
      <vt:lpstr>Design Patterns are NOT</vt:lpstr>
      <vt:lpstr>Three Types of GoF Patterns</vt:lpstr>
      <vt:lpstr>Creational Patterns</vt:lpstr>
      <vt:lpstr>Singleton pattern</vt:lpstr>
      <vt:lpstr>Singleton pattern (creational)</vt:lpstr>
      <vt:lpstr>Structural patterns</vt:lpstr>
      <vt:lpstr>Adapter pattern</vt:lpstr>
      <vt:lpstr>POS example: Instantiate adapters for external services</vt:lpstr>
      <vt:lpstr>Using an Adapter: adapt postSale request to SOAP XML interface</vt:lpstr>
      <vt:lpstr>Benefits of Adapter pattern</vt:lpstr>
      <vt:lpstr>Behavioral Patterns</vt:lpstr>
      <vt:lpstr>PowerPoint Presentation</vt:lpstr>
      <vt:lpstr>Observer pattern</vt:lpstr>
      <vt:lpstr>Observer pattern</vt:lpstr>
      <vt:lpstr>Observer Pattern overview</vt:lpstr>
      <vt:lpstr>Structure of Observer Pattern</vt:lpstr>
      <vt:lpstr>Benefits of Design Patterns</vt:lpstr>
      <vt:lpstr>Group work</vt:lpstr>
      <vt:lpstr>Jigsaw - 1</vt:lpstr>
      <vt:lpstr>Jigsaw - 2</vt:lpstr>
      <vt:lpstr>Jigsaw - 3</vt:lpstr>
      <vt:lpstr>Jigsaw - 4</vt:lpstr>
      <vt:lpstr>Jigsaw - 5</vt:lpstr>
      <vt:lpstr>Simple Factory pattern</vt:lpstr>
      <vt:lpstr>Factory can create different objects from a file</vt:lpstr>
      <vt:lpstr>Advantages of Factory Objects?</vt:lpstr>
      <vt:lpstr>Use Singleton to create a Factory</vt:lpstr>
      <vt:lpstr>Adapter, Factory and Singleton working together</vt:lpstr>
      <vt:lpstr>Strategy design pattern</vt:lpstr>
      <vt:lpstr>Multiple SalePricingStrategy classes with polymorphic getTotal method</vt:lpstr>
      <vt:lpstr>Patterns in software libraries</vt:lpstr>
    </vt:vector>
  </TitlesOfParts>
  <Company>Hochschule Darmstadt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machine diagrams </dc:title>
  <dc:creator>Frank Breitinger</dc:creator>
  <cp:lastModifiedBy>Thomas</cp:lastModifiedBy>
  <cp:revision>1950</cp:revision>
  <dcterms:created xsi:type="dcterms:W3CDTF">2015-10-02T00:24:13Z</dcterms:created>
  <dcterms:modified xsi:type="dcterms:W3CDTF">2017-10-30T20:57:47Z</dcterms:modified>
</cp:coreProperties>
</file>