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822" r:id="rId3"/>
    <p:sldId id="807" r:id="rId4"/>
    <p:sldId id="845" r:id="rId5"/>
    <p:sldId id="870" r:id="rId6"/>
    <p:sldId id="748" r:id="rId7"/>
    <p:sldId id="869" r:id="rId8"/>
    <p:sldId id="808" r:id="rId9"/>
    <p:sldId id="873" r:id="rId10"/>
    <p:sldId id="872" r:id="rId11"/>
    <p:sldId id="810" r:id="rId12"/>
    <p:sldId id="874" r:id="rId13"/>
    <p:sldId id="875" r:id="rId14"/>
    <p:sldId id="880" r:id="rId15"/>
    <p:sldId id="881" r:id="rId16"/>
    <p:sldId id="877" r:id="rId17"/>
    <p:sldId id="811" r:id="rId18"/>
    <p:sldId id="878" r:id="rId19"/>
    <p:sldId id="879" r:id="rId20"/>
    <p:sldId id="882" r:id="rId21"/>
    <p:sldId id="813" r:id="rId22"/>
    <p:sldId id="814" r:id="rId23"/>
    <p:sldId id="815" r:id="rId24"/>
    <p:sldId id="816" r:id="rId25"/>
    <p:sldId id="817" r:id="rId26"/>
    <p:sldId id="818" r:id="rId27"/>
    <p:sldId id="819" r:id="rId28"/>
    <p:sldId id="820" r:id="rId29"/>
    <p:sldId id="846" r:id="rId30"/>
    <p:sldId id="821" r:id="rId31"/>
    <p:sldId id="847" r:id="rId32"/>
    <p:sldId id="848" r:id="rId33"/>
    <p:sldId id="849" r:id="rId34"/>
    <p:sldId id="850" r:id="rId35"/>
    <p:sldId id="851" r:id="rId36"/>
    <p:sldId id="852" r:id="rId37"/>
    <p:sldId id="883" r:id="rId38"/>
    <p:sldId id="853" r:id="rId39"/>
    <p:sldId id="854" r:id="rId40"/>
    <p:sldId id="884" r:id="rId41"/>
    <p:sldId id="887" r:id="rId42"/>
    <p:sldId id="888" r:id="rId43"/>
    <p:sldId id="855" r:id="rId44"/>
    <p:sldId id="856" r:id="rId45"/>
    <p:sldId id="857" r:id="rId46"/>
    <p:sldId id="858" r:id="rId47"/>
    <p:sldId id="859" r:id="rId48"/>
    <p:sldId id="860" r:id="rId49"/>
    <p:sldId id="861" r:id="rId50"/>
    <p:sldId id="892" r:id="rId51"/>
    <p:sldId id="890" r:id="rId52"/>
    <p:sldId id="893" r:id="rId53"/>
    <p:sldId id="862" r:id="rId54"/>
    <p:sldId id="863" r:id="rId55"/>
    <p:sldId id="894" r:id="rId56"/>
    <p:sldId id="864" r:id="rId57"/>
    <p:sldId id="865" r:id="rId58"/>
    <p:sldId id="895" r:id="rId59"/>
    <p:sldId id="896" r:id="rId60"/>
    <p:sldId id="866" r:id="rId61"/>
    <p:sldId id="867" r:id="rId62"/>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A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56" autoAdjust="0"/>
    <p:restoredTop sz="93720" autoAdjust="0"/>
  </p:normalViewPr>
  <p:slideViewPr>
    <p:cSldViewPr snapToGrid="0" snapToObjects="1">
      <p:cViewPr>
        <p:scale>
          <a:sx n="112" d="100"/>
          <a:sy n="112" d="100"/>
        </p:scale>
        <p:origin x="-7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1AD73-5157-A144-804E-BA662211D389}" type="datetimeFigureOut">
              <a:rPr lang="de-DE" smtClean="0"/>
              <a:t>10.11.2017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7C476-C6AA-0B42-8184-493CBCE8DF8F}" type="slidenum">
              <a:rPr lang="en-US" smtClean="0"/>
              <a:t>‹#›</a:t>
            </a:fld>
            <a:endParaRPr lang="en-US"/>
          </a:p>
        </p:txBody>
      </p:sp>
    </p:spTree>
    <p:extLst>
      <p:ext uri="{BB962C8B-B14F-4D97-AF65-F5344CB8AC3E}">
        <p14:creationId xmlns:p14="http://schemas.microsoft.com/office/powerpoint/2010/main" val="3498778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2</a:t>
            </a:fld>
            <a:endParaRPr lang="en-US"/>
          </a:p>
        </p:txBody>
      </p:sp>
    </p:spTree>
    <p:extLst>
      <p:ext uri="{BB962C8B-B14F-4D97-AF65-F5344CB8AC3E}">
        <p14:creationId xmlns:p14="http://schemas.microsoft.com/office/powerpoint/2010/main" val="38699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Der </a:t>
            </a:r>
            <a:r>
              <a:rPr lang="en-US" dirty="0" err="1" smtClean="0"/>
              <a:t>Begriff</a:t>
            </a:r>
            <a:r>
              <a:rPr lang="en-US" dirty="0" smtClean="0"/>
              <a:t> </a:t>
            </a:r>
            <a:r>
              <a:rPr lang="en-US" dirty="0" err="1" smtClean="0"/>
              <a:t>Integrationstest</a:t>
            </a:r>
            <a:r>
              <a:rPr lang="en-US" dirty="0" smtClean="0"/>
              <a:t> </a:t>
            </a:r>
            <a:r>
              <a:rPr lang="en-US" dirty="0" err="1" smtClean="0"/>
              <a:t>bezeichnet</a:t>
            </a:r>
            <a:r>
              <a:rPr lang="en-US" dirty="0" smtClean="0"/>
              <a:t> in der </a:t>
            </a:r>
            <a:r>
              <a:rPr lang="en-US" dirty="0" err="1" smtClean="0"/>
              <a:t>Softwareentwicklung</a:t>
            </a:r>
            <a:r>
              <a:rPr lang="en-US" dirty="0" smtClean="0"/>
              <a:t> </a:t>
            </a:r>
            <a:r>
              <a:rPr lang="en-US" dirty="0" err="1" smtClean="0"/>
              <a:t>eine</a:t>
            </a:r>
            <a:r>
              <a:rPr lang="en-US" dirty="0" smtClean="0"/>
              <a:t> </a:t>
            </a:r>
            <a:r>
              <a:rPr lang="en-US" dirty="0" err="1" smtClean="0"/>
              <a:t>aufeinander</a:t>
            </a:r>
            <a:r>
              <a:rPr lang="en-US" dirty="0" smtClean="0"/>
              <a:t> </a:t>
            </a:r>
            <a:r>
              <a:rPr lang="en-US" dirty="0" err="1" smtClean="0"/>
              <a:t>abgestimmte</a:t>
            </a:r>
            <a:r>
              <a:rPr lang="en-US" dirty="0" smtClean="0"/>
              <a:t> </a:t>
            </a:r>
            <a:r>
              <a:rPr lang="en-US" dirty="0" err="1" smtClean="0"/>
              <a:t>Reihe</a:t>
            </a:r>
            <a:r>
              <a:rPr lang="en-US" dirty="0" smtClean="0"/>
              <a:t> von </a:t>
            </a:r>
            <a:r>
              <a:rPr lang="en-US" dirty="0" err="1" smtClean="0"/>
              <a:t>Einzeltests</a:t>
            </a:r>
            <a:r>
              <a:rPr lang="en-US" dirty="0" smtClean="0"/>
              <a:t>, die </a:t>
            </a:r>
            <a:r>
              <a:rPr lang="en-US" dirty="0" err="1" smtClean="0"/>
              <a:t>dazu</a:t>
            </a:r>
            <a:r>
              <a:rPr lang="en-US" dirty="0" smtClean="0"/>
              <a:t> </a:t>
            </a:r>
            <a:r>
              <a:rPr lang="en-US" dirty="0" err="1" smtClean="0"/>
              <a:t>dienen</a:t>
            </a:r>
            <a:r>
              <a:rPr lang="en-US" dirty="0" smtClean="0"/>
              <a:t>, </a:t>
            </a:r>
            <a:r>
              <a:rPr lang="en-US" dirty="0" err="1" smtClean="0"/>
              <a:t>verschiedene</a:t>
            </a:r>
            <a:r>
              <a:rPr lang="en-US" dirty="0" smtClean="0"/>
              <a:t> </a:t>
            </a:r>
            <a:r>
              <a:rPr lang="en-US" dirty="0" err="1" smtClean="0"/>
              <a:t>voneinander</a:t>
            </a:r>
            <a:r>
              <a:rPr lang="en-US" dirty="0" smtClean="0"/>
              <a:t> </a:t>
            </a:r>
            <a:r>
              <a:rPr lang="en-US" dirty="0" err="1" smtClean="0"/>
              <a:t>abhängige</a:t>
            </a:r>
            <a:r>
              <a:rPr lang="en-US" dirty="0" smtClean="0"/>
              <a:t> </a:t>
            </a:r>
            <a:r>
              <a:rPr lang="en-US" dirty="0" err="1" smtClean="0"/>
              <a:t>Komponenten</a:t>
            </a:r>
            <a:r>
              <a:rPr lang="en-US" dirty="0" smtClean="0"/>
              <a:t> </a:t>
            </a:r>
            <a:r>
              <a:rPr lang="en-US" dirty="0" err="1" smtClean="0"/>
              <a:t>eines</a:t>
            </a:r>
            <a:r>
              <a:rPr lang="en-US" dirty="0" smtClean="0"/>
              <a:t> </a:t>
            </a:r>
            <a:r>
              <a:rPr lang="en-US" dirty="0" err="1" smtClean="0"/>
              <a:t>komplexen</a:t>
            </a:r>
            <a:r>
              <a:rPr lang="en-US" dirty="0" smtClean="0"/>
              <a:t> Systems </a:t>
            </a:r>
            <a:r>
              <a:rPr lang="en-US" dirty="0" err="1" smtClean="0"/>
              <a:t>im</a:t>
            </a:r>
            <a:r>
              <a:rPr lang="en-US" dirty="0" smtClean="0"/>
              <a:t> </a:t>
            </a:r>
            <a:r>
              <a:rPr lang="en-US" dirty="0" err="1" smtClean="0"/>
              <a:t>Zusammenspiel</a:t>
            </a:r>
            <a:r>
              <a:rPr lang="en-US" dirty="0" smtClean="0"/>
              <a:t> </a:t>
            </a:r>
            <a:r>
              <a:rPr lang="en-US" dirty="0" err="1" smtClean="0"/>
              <a:t>miteinander</a:t>
            </a:r>
            <a:r>
              <a:rPr lang="en-US" dirty="0" smtClean="0"/>
              <a:t> </a:t>
            </a:r>
            <a:r>
              <a:rPr lang="en-US" dirty="0" err="1" smtClean="0"/>
              <a:t>zu</a:t>
            </a:r>
            <a:r>
              <a:rPr lang="en-US" dirty="0" smtClean="0"/>
              <a:t> </a:t>
            </a:r>
            <a:r>
              <a:rPr lang="en-US" dirty="0" err="1" smtClean="0"/>
              <a:t>testen</a:t>
            </a:r>
            <a:r>
              <a:rPr lang="en-US" dirty="0" smtClean="0"/>
              <a:t>. Die </a:t>
            </a:r>
            <a:r>
              <a:rPr lang="en-US" dirty="0" err="1" smtClean="0"/>
              <a:t>erstmals</a:t>
            </a:r>
            <a:r>
              <a:rPr lang="en-US" dirty="0" smtClean="0"/>
              <a:t> </a:t>
            </a:r>
            <a:r>
              <a:rPr lang="en-US" dirty="0" err="1" smtClean="0"/>
              <a:t>im</a:t>
            </a:r>
            <a:r>
              <a:rPr lang="en-US" dirty="0" smtClean="0"/>
              <a:t> </a:t>
            </a:r>
            <a:r>
              <a:rPr lang="en-US" dirty="0" err="1" smtClean="0"/>
              <a:t>gemeinsamen</a:t>
            </a:r>
            <a:r>
              <a:rPr lang="en-US" dirty="0" smtClean="0"/>
              <a:t> </a:t>
            </a:r>
            <a:r>
              <a:rPr lang="en-US" dirty="0" err="1" smtClean="0"/>
              <a:t>Kontext</a:t>
            </a:r>
            <a:r>
              <a:rPr lang="en-US" dirty="0" smtClean="0"/>
              <a:t> </a:t>
            </a:r>
            <a:r>
              <a:rPr lang="en-US" dirty="0" err="1" smtClean="0"/>
              <a:t>zu</a:t>
            </a:r>
            <a:r>
              <a:rPr lang="en-US" dirty="0" smtClean="0"/>
              <a:t> </a:t>
            </a:r>
            <a:r>
              <a:rPr lang="en-US" dirty="0" err="1" smtClean="0"/>
              <a:t>testenden</a:t>
            </a:r>
            <a:r>
              <a:rPr lang="en-US" dirty="0" smtClean="0"/>
              <a:t> </a:t>
            </a:r>
            <a:r>
              <a:rPr lang="en-US" dirty="0" err="1" smtClean="0"/>
              <a:t>Komponenten</a:t>
            </a:r>
            <a:r>
              <a:rPr lang="en-US" dirty="0" smtClean="0"/>
              <a:t> </a:t>
            </a:r>
            <a:r>
              <a:rPr lang="en-US" dirty="0" err="1" smtClean="0"/>
              <a:t>haben</a:t>
            </a:r>
            <a:r>
              <a:rPr lang="en-US" dirty="0" smtClean="0"/>
              <a:t> </a:t>
            </a:r>
            <a:r>
              <a:rPr lang="en-US" dirty="0" err="1" smtClean="0"/>
              <a:t>im</a:t>
            </a:r>
            <a:r>
              <a:rPr lang="en-US" dirty="0" smtClean="0"/>
              <a:t> </a:t>
            </a:r>
            <a:r>
              <a:rPr lang="en-US" dirty="0" err="1" smtClean="0"/>
              <a:t>Idealfall</a:t>
            </a:r>
            <a:r>
              <a:rPr lang="en-US" dirty="0" smtClean="0"/>
              <a:t> </a:t>
            </a:r>
            <a:r>
              <a:rPr lang="en-US" dirty="0" err="1" smtClean="0"/>
              <a:t>jeweilige</a:t>
            </a:r>
            <a:r>
              <a:rPr lang="en-US" dirty="0" smtClean="0"/>
              <a:t> </a:t>
            </a:r>
            <a:r>
              <a:rPr lang="en-US" dirty="0" err="1" smtClean="0"/>
              <a:t>Modultests</a:t>
            </a:r>
            <a:r>
              <a:rPr lang="en-US" dirty="0" smtClean="0"/>
              <a:t> </a:t>
            </a:r>
            <a:r>
              <a:rPr lang="en-US" dirty="0" err="1" smtClean="0"/>
              <a:t>erfolgreich</a:t>
            </a:r>
            <a:r>
              <a:rPr lang="en-US" dirty="0" smtClean="0"/>
              <a:t> </a:t>
            </a:r>
            <a:r>
              <a:rPr lang="en-US" dirty="0" err="1" smtClean="0"/>
              <a:t>bestanden</a:t>
            </a:r>
            <a:r>
              <a:rPr lang="en-US" dirty="0" smtClean="0"/>
              <a:t> und </a:t>
            </a:r>
            <a:r>
              <a:rPr lang="en-US" dirty="0" err="1" smtClean="0"/>
              <a:t>sind</a:t>
            </a:r>
            <a:r>
              <a:rPr lang="en-US" dirty="0" smtClean="0"/>
              <a:t> </a:t>
            </a:r>
            <a:r>
              <a:rPr lang="en-US" dirty="0" err="1" smtClean="0"/>
              <a:t>für</a:t>
            </a:r>
            <a:r>
              <a:rPr lang="en-US" dirty="0" smtClean="0"/>
              <a:t> </a:t>
            </a:r>
            <a:r>
              <a:rPr lang="en-US" dirty="0" err="1" smtClean="0"/>
              <a:t>sich</a:t>
            </a:r>
            <a:r>
              <a:rPr lang="en-US" dirty="0" smtClean="0"/>
              <a:t> </a:t>
            </a:r>
            <a:r>
              <a:rPr lang="en-US" dirty="0" err="1" smtClean="0"/>
              <a:t>isoliert</a:t>
            </a:r>
            <a:r>
              <a:rPr lang="en-US" dirty="0" smtClean="0"/>
              <a:t> </a:t>
            </a:r>
            <a:r>
              <a:rPr lang="en-US" dirty="0" err="1" smtClean="0"/>
              <a:t>fehlerfrei</a:t>
            </a:r>
            <a:r>
              <a:rPr lang="en-US" dirty="0" smtClean="0"/>
              <a:t> </a:t>
            </a:r>
            <a:r>
              <a:rPr lang="en-US" dirty="0" err="1" smtClean="0"/>
              <a:t>funktionsfähig</a:t>
            </a:r>
            <a:r>
              <a:rPr lang="en-US" dirty="0" smtClean="0"/>
              <a:t>.</a:t>
            </a:r>
          </a:p>
          <a:p>
            <a:endParaRPr lang="en-US" dirty="0" smtClean="0"/>
          </a:p>
          <a:p>
            <a:r>
              <a:rPr lang="en-US" dirty="0" smtClean="0"/>
              <a:t>http://www.guru99.com/thread-</a:t>
            </a:r>
            <a:r>
              <a:rPr lang="en-US" dirty="0" err="1" smtClean="0"/>
              <a:t>testing.html</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51</a:t>
            </a:fld>
            <a:endParaRPr lang="en-US"/>
          </a:p>
        </p:txBody>
      </p:sp>
    </p:spTree>
    <p:extLst>
      <p:ext uri="{BB962C8B-B14F-4D97-AF65-F5344CB8AC3E}">
        <p14:creationId xmlns:p14="http://schemas.microsoft.com/office/powerpoint/2010/main" val="162966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PDF see section 32.6</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11</a:t>
            </a:fld>
            <a:endParaRPr lang="en-US"/>
          </a:p>
        </p:txBody>
      </p:sp>
    </p:spTree>
    <p:extLst>
      <p:ext uri="{BB962C8B-B14F-4D97-AF65-F5344CB8AC3E}">
        <p14:creationId xmlns:p14="http://schemas.microsoft.com/office/powerpoint/2010/main" val="328188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POS = Point of Sale</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26</a:t>
            </a:fld>
            <a:endParaRPr lang="en-US"/>
          </a:p>
        </p:txBody>
      </p:sp>
    </p:spTree>
    <p:extLst>
      <p:ext uri="{BB962C8B-B14F-4D97-AF65-F5344CB8AC3E}">
        <p14:creationId xmlns:p14="http://schemas.microsoft.com/office/powerpoint/2010/main" val="331520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33</a:t>
            </a:fld>
            <a:endParaRPr lang="en-US"/>
          </a:p>
        </p:txBody>
      </p:sp>
    </p:spTree>
    <p:extLst>
      <p:ext uri="{BB962C8B-B14F-4D97-AF65-F5344CB8AC3E}">
        <p14:creationId xmlns:p14="http://schemas.microsoft.com/office/powerpoint/2010/main" val="2139722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ADT = Abstract </a:t>
            </a:r>
            <a:r>
              <a:rPr lang="en-US" dirty="0" err="1" smtClean="0"/>
              <a:t>Datatypes</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38</a:t>
            </a:fld>
            <a:endParaRPr lang="en-US"/>
          </a:p>
        </p:txBody>
      </p:sp>
    </p:spTree>
    <p:extLst>
      <p:ext uri="{BB962C8B-B14F-4D97-AF65-F5344CB8AC3E}">
        <p14:creationId xmlns:p14="http://schemas.microsoft.com/office/powerpoint/2010/main" val="1672543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Class </a:t>
            </a:r>
            <a:r>
              <a:rPr lang="de-DE" sz="1200" kern="1200" dirty="0" err="1" smtClean="0">
                <a:solidFill>
                  <a:schemeClr val="tx1"/>
                </a:solidFill>
                <a:effectLst/>
                <a:latin typeface="+mn-lt"/>
                <a:ea typeface="+mn-ea"/>
                <a:cs typeface="+mn-cs"/>
              </a:rPr>
              <a:t>Responsibility</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Collaboration</a:t>
            </a:r>
            <a:r>
              <a:rPr lang="de-DE" sz="1200" kern="1200" dirty="0" smtClean="0">
                <a:solidFill>
                  <a:schemeClr val="tx1"/>
                </a:solidFill>
                <a:effectLst/>
                <a:latin typeface="+mn-lt"/>
                <a:ea typeface="+mn-ea"/>
                <a:cs typeface="+mn-cs"/>
              </a:rPr>
              <a:t> </a:t>
            </a:r>
            <a:endParaRPr lang="de-DE" dirty="0" smtClean="0">
              <a:effectLst/>
            </a:endParaRPr>
          </a:p>
          <a:p>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39</a:t>
            </a:fld>
            <a:endParaRPr lang="en-US"/>
          </a:p>
        </p:txBody>
      </p:sp>
    </p:spTree>
    <p:extLst>
      <p:ext uri="{BB962C8B-B14F-4D97-AF65-F5344CB8AC3E}">
        <p14:creationId xmlns:p14="http://schemas.microsoft.com/office/powerpoint/2010/main" val="380731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err="1" smtClean="0">
                <a:solidFill>
                  <a:schemeClr val="tx1"/>
                </a:solidFill>
                <a:latin typeface="+mn-lt"/>
                <a:ea typeface="+mn-ea"/>
                <a:cs typeface="+mn-cs"/>
              </a:rPr>
              <a:t>Als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Kapselung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bezeichnet</a:t>
            </a:r>
            <a:r>
              <a:rPr lang="en-US" sz="1200" kern="1200" dirty="0" smtClean="0">
                <a:solidFill>
                  <a:schemeClr val="tx1"/>
                </a:solidFill>
                <a:latin typeface="+mn-lt"/>
                <a:ea typeface="+mn-ea"/>
                <a:cs typeface="+mn-cs"/>
              </a:rPr>
              <a:t> man den </a:t>
            </a:r>
            <a:r>
              <a:rPr lang="en-US" sz="1200" kern="1200" dirty="0" err="1" smtClean="0">
                <a:solidFill>
                  <a:schemeClr val="tx1"/>
                </a:solidFill>
                <a:latin typeface="+mn-lt"/>
                <a:ea typeface="+mn-ea"/>
                <a:cs typeface="+mn-cs"/>
              </a:rPr>
              <a:t>kontrollierten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Zugriff</a:t>
            </a:r>
            <a:r>
              <a:rPr lang="en-US" sz="1200" kern="1200" dirty="0" smtClean="0">
                <a:solidFill>
                  <a:schemeClr val="tx1"/>
                </a:solidFill>
                <a:latin typeface="+mn-lt"/>
                <a:ea typeface="+mn-ea"/>
                <a:cs typeface="+mn-cs"/>
              </a:rPr>
              <a:t> auf </a:t>
            </a:r>
            <a:r>
              <a:rPr lang="en-US" sz="1200" kern="1200" dirty="0" err="1" smtClean="0">
                <a:solidFill>
                  <a:schemeClr val="tx1"/>
                </a:solidFill>
                <a:latin typeface="+mn-lt"/>
                <a:ea typeface="+mn-ea"/>
                <a:cs typeface="+mn-cs"/>
              </a:rPr>
              <a:t>Methoden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bzw</a:t>
            </a:r>
            <a:r>
              <a:rPr lang="en-US" sz="1200" kern="1200" dirty="0" smtClean="0">
                <a:solidFill>
                  <a:schemeClr val="tx1"/>
                </a:solidFill>
                <a:latin typeface="+mn-lt"/>
                <a:ea typeface="+mn-ea"/>
                <a:cs typeface="+mn-cs"/>
              </a:rPr>
              <a:t>. Attribute von </a:t>
            </a:r>
            <a:r>
              <a:rPr lang="en-US" sz="1200" kern="1200" dirty="0" err="1" smtClean="0">
                <a:solidFill>
                  <a:schemeClr val="tx1"/>
                </a:solidFill>
                <a:latin typeface="+mn-lt"/>
                <a:ea typeface="+mn-ea"/>
                <a:cs typeface="+mn-cs"/>
              </a:rPr>
              <a:t>Klassen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Klassen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können</a:t>
            </a:r>
            <a:r>
              <a:rPr lang="en-US" sz="1200" kern="1200" dirty="0" smtClean="0">
                <a:solidFill>
                  <a:schemeClr val="tx1"/>
                </a:solidFill>
                <a:latin typeface="+mn-lt"/>
                <a:ea typeface="+mn-ea"/>
                <a:cs typeface="+mn-cs"/>
              </a:rPr>
              <a:t> den </a:t>
            </a:r>
            <a:r>
              <a:rPr lang="en-US" sz="1200" kern="1200" dirty="0" err="1" smtClean="0">
                <a:solidFill>
                  <a:schemeClr val="tx1"/>
                </a:solidFill>
                <a:latin typeface="+mn-lt"/>
                <a:ea typeface="+mn-ea"/>
                <a:cs typeface="+mn-cs"/>
              </a:rPr>
              <a:t>internen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Zustand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anderer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Klassen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nicht</a:t>
            </a:r>
            <a:r>
              <a:rPr lang="en-US" sz="1200" kern="1200" dirty="0" smtClean="0">
                <a:solidFill>
                  <a:schemeClr val="tx1"/>
                </a:solidFill>
                <a:latin typeface="+mn-lt"/>
                <a:ea typeface="+mn-ea"/>
                <a:cs typeface="+mn-cs"/>
              </a:rPr>
              <a:t> in </a:t>
            </a:r>
            <a:r>
              <a:rPr lang="en-US" sz="1200" kern="1200" dirty="0" err="1" smtClean="0">
                <a:solidFill>
                  <a:schemeClr val="tx1"/>
                </a:solidFill>
                <a:latin typeface="+mn-lt"/>
                <a:ea typeface="+mn-ea"/>
                <a:cs typeface="+mn-cs"/>
              </a:rPr>
              <a:t>unerwarteter</a:t>
            </a:r>
            <a:r>
              <a:rPr lang="en-US" sz="1200" kern="1200" dirty="0" smtClean="0">
                <a:solidFill>
                  <a:schemeClr val="tx1"/>
                </a:solidFill>
                <a:latin typeface="+mn-lt"/>
                <a:ea typeface="+mn-ea"/>
                <a:cs typeface="+mn-cs"/>
              </a:rPr>
              <a:t> Weise </a:t>
            </a:r>
            <a:r>
              <a:rPr lang="en-US" sz="1200" kern="1200" dirty="0" err="1" smtClean="0">
                <a:solidFill>
                  <a:schemeClr val="tx1"/>
                </a:solidFill>
                <a:latin typeface="+mn-lt"/>
                <a:ea typeface="+mn-ea"/>
                <a:cs typeface="+mn-cs"/>
              </a:rPr>
              <a:t>lesen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ändern</a:t>
            </a:r>
            <a:r>
              <a:rPr lang="en-US" sz="1200" kern="1200" dirty="0" smtClean="0">
                <a:solidFill>
                  <a:schemeClr val="tx1"/>
                </a:solidFill>
                <a:latin typeface="+mn-lt"/>
                <a:ea typeface="+mn-ea"/>
                <a:cs typeface="+mn-cs"/>
              </a:rPr>
              <a:t>. </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47</a:t>
            </a:fld>
            <a:endParaRPr lang="en-US"/>
          </a:p>
        </p:txBody>
      </p:sp>
    </p:spTree>
    <p:extLst>
      <p:ext uri="{BB962C8B-B14F-4D97-AF65-F5344CB8AC3E}">
        <p14:creationId xmlns:p14="http://schemas.microsoft.com/office/powerpoint/2010/main" val="307071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Der </a:t>
            </a:r>
            <a:r>
              <a:rPr lang="en-US" dirty="0" err="1" smtClean="0"/>
              <a:t>Begriff</a:t>
            </a:r>
            <a:r>
              <a:rPr lang="en-US" dirty="0" smtClean="0"/>
              <a:t> </a:t>
            </a:r>
            <a:r>
              <a:rPr lang="en-US" dirty="0" err="1" smtClean="0"/>
              <a:t>Integrationstest</a:t>
            </a:r>
            <a:r>
              <a:rPr lang="en-US" dirty="0" smtClean="0"/>
              <a:t> </a:t>
            </a:r>
            <a:r>
              <a:rPr lang="en-US" dirty="0" err="1" smtClean="0"/>
              <a:t>bezeichnet</a:t>
            </a:r>
            <a:r>
              <a:rPr lang="en-US" dirty="0" smtClean="0"/>
              <a:t> in der </a:t>
            </a:r>
            <a:r>
              <a:rPr lang="en-US" dirty="0" err="1" smtClean="0"/>
              <a:t>Softwareentwicklung</a:t>
            </a:r>
            <a:r>
              <a:rPr lang="en-US" dirty="0" smtClean="0"/>
              <a:t> </a:t>
            </a:r>
            <a:r>
              <a:rPr lang="en-US" dirty="0" err="1" smtClean="0"/>
              <a:t>eine</a:t>
            </a:r>
            <a:r>
              <a:rPr lang="en-US" dirty="0" smtClean="0"/>
              <a:t> </a:t>
            </a:r>
            <a:r>
              <a:rPr lang="en-US" dirty="0" err="1" smtClean="0"/>
              <a:t>aufeinander</a:t>
            </a:r>
            <a:r>
              <a:rPr lang="en-US" dirty="0" smtClean="0"/>
              <a:t> </a:t>
            </a:r>
            <a:r>
              <a:rPr lang="en-US" dirty="0" err="1" smtClean="0"/>
              <a:t>abgestimmte</a:t>
            </a:r>
            <a:r>
              <a:rPr lang="en-US" dirty="0" smtClean="0"/>
              <a:t> </a:t>
            </a:r>
            <a:r>
              <a:rPr lang="en-US" dirty="0" err="1" smtClean="0"/>
              <a:t>Reihe</a:t>
            </a:r>
            <a:r>
              <a:rPr lang="en-US" dirty="0" smtClean="0"/>
              <a:t> von </a:t>
            </a:r>
            <a:r>
              <a:rPr lang="en-US" dirty="0" err="1" smtClean="0"/>
              <a:t>Einzeltests</a:t>
            </a:r>
            <a:r>
              <a:rPr lang="en-US" dirty="0" smtClean="0"/>
              <a:t>, die </a:t>
            </a:r>
            <a:r>
              <a:rPr lang="en-US" dirty="0" err="1" smtClean="0"/>
              <a:t>dazu</a:t>
            </a:r>
            <a:r>
              <a:rPr lang="en-US" dirty="0" smtClean="0"/>
              <a:t> </a:t>
            </a:r>
            <a:r>
              <a:rPr lang="en-US" dirty="0" err="1" smtClean="0"/>
              <a:t>dienen</a:t>
            </a:r>
            <a:r>
              <a:rPr lang="en-US" dirty="0" smtClean="0"/>
              <a:t>, </a:t>
            </a:r>
            <a:r>
              <a:rPr lang="en-US" dirty="0" err="1" smtClean="0"/>
              <a:t>verschiedene</a:t>
            </a:r>
            <a:r>
              <a:rPr lang="en-US" dirty="0" smtClean="0"/>
              <a:t> </a:t>
            </a:r>
            <a:r>
              <a:rPr lang="en-US" dirty="0" err="1" smtClean="0"/>
              <a:t>voneinander</a:t>
            </a:r>
            <a:r>
              <a:rPr lang="en-US" dirty="0" smtClean="0"/>
              <a:t> </a:t>
            </a:r>
            <a:r>
              <a:rPr lang="en-US" dirty="0" err="1" smtClean="0"/>
              <a:t>abhängige</a:t>
            </a:r>
            <a:r>
              <a:rPr lang="en-US" dirty="0" smtClean="0"/>
              <a:t> </a:t>
            </a:r>
            <a:r>
              <a:rPr lang="en-US" dirty="0" err="1" smtClean="0"/>
              <a:t>Komponenten</a:t>
            </a:r>
            <a:r>
              <a:rPr lang="en-US" dirty="0" smtClean="0"/>
              <a:t> </a:t>
            </a:r>
            <a:r>
              <a:rPr lang="en-US" dirty="0" err="1" smtClean="0"/>
              <a:t>eines</a:t>
            </a:r>
            <a:r>
              <a:rPr lang="en-US" dirty="0" smtClean="0"/>
              <a:t> </a:t>
            </a:r>
            <a:r>
              <a:rPr lang="en-US" dirty="0" err="1" smtClean="0"/>
              <a:t>komplexen</a:t>
            </a:r>
            <a:r>
              <a:rPr lang="en-US" dirty="0" smtClean="0"/>
              <a:t> Systems </a:t>
            </a:r>
            <a:r>
              <a:rPr lang="en-US" dirty="0" err="1" smtClean="0"/>
              <a:t>im</a:t>
            </a:r>
            <a:r>
              <a:rPr lang="en-US" dirty="0" smtClean="0"/>
              <a:t> </a:t>
            </a:r>
            <a:r>
              <a:rPr lang="en-US" dirty="0" err="1" smtClean="0"/>
              <a:t>Zusammenspiel</a:t>
            </a:r>
            <a:r>
              <a:rPr lang="en-US" dirty="0" smtClean="0"/>
              <a:t> </a:t>
            </a:r>
            <a:r>
              <a:rPr lang="en-US" dirty="0" err="1" smtClean="0"/>
              <a:t>miteinander</a:t>
            </a:r>
            <a:r>
              <a:rPr lang="en-US" dirty="0" smtClean="0"/>
              <a:t> </a:t>
            </a:r>
            <a:r>
              <a:rPr lang="en-US" dirty="0" err="1" smtClean="0"/>
              <a:t>zu</a:t>
            </a:r>
            <a:r>
              <a:rPr lang="en-US" dirty="0" smtClean="0"/>
              <a:t> </a:t>
            </a:r>
            <a:r>
              <a:rPr lang="en-US" dirty="0" err="1" smtClean="0"/>
              <a:t>testen</a:t>
            </a:r>
            <a:r>
              <a:rPr lang="en-US" dirty="0" smtClean="0"/>
              <a:t>. Die </a:t>
            </a:r>
            <a:r>
              <a:rPr lang="en-US" dirty="0" err="1" smtClean="0"/>
              <a:t>erstmals</a:t>
            </a:r>
            <a:r>
              <a:rPr lang="en-US" dirty="0" smtClean="0"/>
              <a:t> </a:t>
            </a:r>
            <a:r>
              <a:rPr lang="en-US" dirty="0" err="1" smtClean="0"/>
              <a:t>im</a:t>
            </a:r>
            <a:r>
              <a:rPr lang="en-US" dirty="0" smtClean="0"/>
              <a:t> </a:t>
            </a:r>
            <a:r>
              <a:rPr lang="en-US" dirty="0" err="1" smtClean="0"/>
              <a:t>gemeinsamen</a:t>
            </a:r>
            <a:r>
              <a:rPr lang="en-US" dirty="0" smtClean="0"/>
              <a:t> </a:t>
            </a:r>
            <a:r>
              <a:rPr lang="en-US" dirty="0" err="1" smtClean="0"/>
              <a:t>Kontext</a:t>
            </a:r>
            <a:r>
              <a:rPr lang="en-US" dirty="0" smtClean="0"/>
              <a:t> </a:t>
            </a:r>
            <a:r>
              <a:rPr lang="en-US" dirty="0" err="1" smtClean="0"/>
              <a:t>zu</a:t>
            </a:r>
            <a:r>
              <a:rPr lang="en-US" dirty="0" smtClean="0"/>
              <a:t> </a:t>
            </a:r>
            <a:r>
              <a:rPr lang="en-US" dirty="0" err="1" smtClean="0"/>
              <a:t>testenden</a:t>
            </a:r>
            <a:r>
              <a:rPr lang="en-US" dirty="0" smtClean="0"/>
              <a:t> </a:t>
            </a:r>
            <a:r>
              <a:rPr lang="en-US" dirty="0" err="1" smtClean="0"/>
              <a:t>Komponenten</a:t>
            </a:r>
            <a:r>
              <a:rPr lang="en-US" dirty="0" smtClean="0"/>
              <a:t> </a:t>
            </a:r>
            <a:r>
              <a:rPr lang="en-US" dirty="0" err="1" smtClean="0"/>
              <a:t>haben</a:t>
            </a:r>
            <a:r>
              <a:rPr lang="en-US" dirty="0" smtClean="0"/>
              <a:t> </a:t>
            </a:r>
            <a:r>
              <a:rPr lang="en-US" dirty="0" err="1" smtClean="0"/>
              <a:t>im</a:t>
            </a:r>
            <a:r>
              <a:rPr lang="en-US" dirty="0" smtClean="0"/>
              <a:t> </a:t>
            </a:r>
            <a:r>
              <a:rPr lang="en-US" dirty="0" err="1" smtClean="0"/>
              <a:t>Idealfall</a:t>
            </a:r>
            <a:r>
              <a:rPr lang="en-US" dirty="0" smtClean="0"/>
              <a:t> </a:t>
            </a:r>
            <a:r>
              <a:rPr lang="en-US" dirty="0" err="1" smtClean="0"/>
              <a:t>jeweilige</a:t>
            </a:r>
            <a:r>
              <a:rPr lang="en-US" dirty="0" smtClean="0"/>
              <a:t> </a:t>
            </a:r>
            <a:r>
              <a:rPr lang="en-US" dirty="0" err="1" smtClean="0"/>
              <a:t>Modultests</a:t>
            </a:r>
            <a:r>
              <a:rPr lang="en-US" dirty="0" smtClean="0"/>
              <a:t> </a:t>
            </a:r>
            <a:r>
              <a:rPr lang="en-US" dirty="0" err="1" smtClean="0"/>
              <a:t>erfolgreich</a:t>
            </a:r>
            <a:r>
              <a:rPr lang="en-US" dirty="0" smtClean="0"/>
              <a:t> </a:t>
            </a:r>
            <a:r>
              <a:rPr lang="en-US" dirty="0" err="1" smtClean="0"/>
              <a:t>bestanden</a:t>
            </a:r>
            <a:r>
              <a:rPr lang="en-US" dirty="0" smtClean="0"/>
              <a:t> und </a:t>
            </a:r>
            <a:r>
              <a:rPr lang="en-US" dirty="0" err="1" smtClean="0"/>
              <a:t>sind</a:t>
            </a:r>
            <a:r>
              <a:rPr lang="en-US" dirty="0" smtClean="0"/>
              <a:t> </a:t>
            </a:r>
            <a:r>
              <a:rPr lang="en-US" dirty="0" err="1" smtClean="0"/>
              <a:t>für</a:t>
            </a:r>
            <a:r>
              <a:rPr lang="en-US" dirty="0" smtClean="0"/>
              <a:t> </a:t>
            </a:r>
            <a:r>
              <a:rPr lang="en-US" dirty="0" err="1" smtClean="0"/>
              <a:t>sich</a:t>
            </a:r>
            <a:r>
              <a:rPr lang="en-US" dirty="0" smtClean="0"/>
              <a:t> </a:t>
            </a:r>
            <a:r>
              <a:rPr lang="en-US" dirty="0" err="1" smtClean="0"/>
              <a:t>isoliert</a:t>
            </a:r>
            <a:r>
              <a:rPr lang="en-US" dirty="0" smtClean="0"/>
              <a:t> </a:t>
            </a:r>
            <a:r>
              <a:rPr lang="en-US" dirty="0" err="1" smtClean="0"/>
              <a:t>fehlerfrei</a:t>
            </a:r>
            <a:r>
              <a:rPr lang="en-US" dirty="0" smtClean="0"/>
              <a:t> </a:t>
            </a:r>
            <a:r>
              <a:rPr lang="en-US" dirty="0" err="1" smtClean="0"/>
              <a:t>funktionsfähig</a:t>
            </a:r>
            <a:r>
              <a:rPr lang="en-US" dirty="0" smtClean="0"/>
              <a:t>.</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49</a:t>
            </a:fld>
            <a:endParaRPr lang="en-US"/>
          </a:p>
        </p:txBody>
      </p:sp>
    </p:spTree>
    <p:extLst>
      <p:ext uri="{BB962C8B-B14F-4D97-AF65-F5344CB8AC3E}">
        <p14:creationId xmlns:p14="http://schemas.microsoft.com/office/powerpoint/2010/main" val="162966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Der </a:t>
            </a:r>
            <a:r>
              <a:rPr lang="en-US" dirty="0" err="1" smtClean="0"/>
              <a:t>Begriff</a:t>
            </a:r>
            <a:r>
              <a:rPr lang="en-US" dirty="0" smtClean="0"/>
              <a:t> </a:t>
            </a:r>
            <a:r>
              <a:rPr lang="en-US" dirty="0" err="1" smtClean="0"/>
              <a:t>Integrationstest</a:t>
            </a:r>
            <a:r>
              <a:rPr lang="en-US" dirty="0" smtClean="0"/>
              <a:t> </a:t>
            </a:r>
            <a:r>
              <a:rPr lang="en-US" dirty="0" err="1" smtClean="0"/>
              <a:t>bezeichnet</a:t>
            </a:r>
            <a:r>
              <a:rPr lang="en-US" dirty="0" smtClean="0"/>
              <a:t> in der </a:t>
            </a:r>
            <a:r>
              <a:rPr lang="en-US" dirty="0" err="1" smtClean="0"/>
              <a:t>Softwareentwicklung</a:t>
            </a:r>
            <a:r>
              <a:rPr lang="en-US" dirty="0" smtClean="0"/>
              <a:t> </a:t>
            </a:r>
            <a:r>
              <a:rPr lang="en-US" dirty="0" err="1" smtClean="0"/>
              <a:t>eine</a:t>
            </a:r>
            <a:r>
              <a:rPr lang="en-US" dirty="0" smtClean="0"/>
              <a:t> </a:t>
            </a:r>
            <a:r>
              <a:rPr lang="en-US" dirty="0" err="1" smtClean="0"/>
              <a:t>aufeinander</a:t>
            </a:r>
            <a:r>
              <a:rPr lang="en-US" dirty="0" smtClean="0"/>
              <a:t> </a:t>
            </a:r>
            <a:r>
              <a:rPr lang="en-US" dirty="0" err="1" smtClean="0"/>
              <a:t>abgestimmte</a:t>
            </a:r>
            <a:r>
              <a:rPr lang="en-US" dirty="0" smtClean="0"/>
              <a:t> </a:t>
            </a:r>
            <a:r>
              <a:rPr lang="en-US" dirty="0" err="1" smtClean="0"/>
              <a:t>Reihe</a:t>
            </a:r>
            <a:r>
              <a:rPr lang="en-US" dirty="0" smtClean="0"/>
              <a:t> von </a:t>
            </a:r>
            <a:r>
              <a:rPr lang="en-US" dirty="0" err="1" smtClean="0"/>
              <a:t>Einzeltests</a:t>
            </a:r>
            <a:r>
              <a:rPr lang="en-US" dirty="0" smtClean="0"/>
              <a:t>, die </a:t>
            </a:r>
            <a:r>
              <a:rPr lang="en-US" dirty="0" err="1" smtClean="0"/>
              <a:t>dazu</a:t>
            </a:r>
            <a:r>
              <a:rPr lang="en-US" dirty="0" smtClean="0"/>
              <a:t> </a:t>
            </a:r>
            <a:r>
              <a:rPr lang="en-US" dirty="0" err="1" smtClean="0"/>
              <a:t>dienen</a:t>
            </a:r>
            <a:r>
              <a:rPr lang="en-US" dirty="0" smtClean="0"/>
              <a:t>, </a:t>
            </a:r>
            <a:r>
              <a:rPr lang="en-US" dirty="0" err="1" smtClean="0"/>
              <a:t>verschiedene</a:t>
            </a:r>
            <a:r>
              <a:rPr lang="en-US" dirty="0" smtClean="0"/>
              <a:t> </a:t>
            </a:r>
            <a:r>
              <a:rPr lang="en-US" dirty="0" err="1" smtClean="0"/>
              <a:t>voneinander</a:t>
            </a:r>
            <a:r>
              <a:rPr lang="en-US" dirty="0" smtClean="0"/>
              <a:t> </a:t>
            </a:r>
            <a:r>
              <a:rPr lang="en-US" dirty="0" err="1" smtClean="0"/>
              <a:t>abhängige</a:t>
            </a:r>
            <a:r>
              <a:rPr lang="en-US" dirty="0" smtClean="0"/>
              <a:t> </a:t>
            </a:r>
            <a:r>
              <a:rPr lang="en-US" dirty="0" err="1" smtClean="0"/>
              <a:t>Komponenten</a:t>
            </a:r>
            <a:r>
              <a:rPr lang="en-US" dirty="0" smtClean="0"/>
              <a:t> </a:t>
            </a:r>
            <a:r>
              <a:rPr lang="en-US" dirty="0" err="1" smtClean="0"/>
              <a:t>eines</a:t>
            </a:r>
            <a:r>
              <a:rPr lang="en-US" dirty="0" smtClean="0"/>
              <a:t> </a:t>
            </a:r>
            <a:r>
              <a:rPr lang="en-US" dirty="0" err="1" smtClean="0"/>
              <a:t>komplexen</a:t>
            </a:r>
            <a:r>
              <a:rPr lang="en-US" dirty="0" smtClean="0"/>
              <a:t> Systems </a:t>
            </a:r>
            <a:r>
              <a:rPr lang="en-US" dirty="0" err="1" smtClean="0"/>
              <a:t>im</a:t>
            </a:r>
            <a:r>
              <a:rPr lang="en-US" dirty="0" smtClean="0"/>
              <a:t> </a:t>
            </a:r>
            <a:r>
              <a:rPr lang="en-US" dirty="0" err="1" smtClean="0"/>
              <a:t>Zusammenspiel</a:t>
            </a:r>
            <a:r>
              <a:rPr lang="en-US" dirty="0" smtClean="0"/>
              <a:t> </a:t>
            </a:r>
            <a:r>
              <a:rPr lang="en-US" dirty="0" err="1" smtClean="0"/>
              <a:t>miteinander</a:t>
            </a:r>
            <a:r>
              <a:rPr lang="en-US" dirty="0" smtClean="0"/>
              <a:t> </a:t>
            </a:r>
            <a:r>
              <a:rPr lang="en-US" dirty="0" err="1" smtClean="0"/>
              <a:t>zu</a:t>
            </a:r>
            <a:r>
              <a:rPr lang="en-US" dirty="0" smtClean="0"/>
              <a:t> </a:t>
            </a:r>
            <a:r>
              <a:rPr lang="en-US" dirty="0" err="1" smtClean="0"/>
              <a:t>testen</a:t>
            </a:r>
            <a:r>
              <a:rPr lang="en-US" dirty="0" smtClean="0"/>
              <a:t>. Die </a:t>
            </a:r>
            <a:r>
              <a:rPr lang="en-US" dirty="0" err="1" smtClean="0"/>
              <a:t>erstmals</a:t>
            </a:r>
            <a:r>
              <a:rPr lang="en-US" dirty="0" smtClean="0"/>
              <a:t> </a:t>
            </a:r>
            <a:r>
              <a:rPr lang="en-US" dirty="0" err="1" smtClean="0"/>
              <a:t>im</a:t>
            </a:r>
            <a:r>
              <a:rPr lang="en-US" dirty="0" smtClean="0"/>
              <a:t> </a:t>
            </a:r>
            <a:r>
              <a:rPr lang="en-US" dirty="0" err="1" smtClean="0"/>
              <a:t>gemeinsamen</a:t>
            </a:r>
            <a:r>
              <a:rPr lang="en-US" dirty="0" smtClean="0"/>
              <a:t> </a:t>
            </a:r>
            <a:r>
              <a:rPr lang="en-US" dirty="0" err="1" smtClean="0"/>
              <a:t>Kontext</a:t>
            </a:r>
            <a:r>
              <a:rPr lang="en-US" dirty="0" smtClean="0"/>
              <a:t> </a:t>
            </a:r>
            <a:r>
              <a:rPr lang="en-US" dirty="0" err="1" smtClean="0"/>
              <a:t>zu</a:t>
            </a:r>
            <a:r>
              <a:rPr lang="en-US" dirty="0" smtClean="0"/>
              <a:t> </a:t>
            </a:r>
            <a:r>
              <a:rPr lang="en-US" dirty="0" err="1" smtClean="0"/>
              <a:t>testenden</a:t>
            </a:r>
            <a:r>
              <a:rPr lang="en-US" dirty="0" smtClean="0"/>
              <a:t> </a:t>
            </a:r>
            <a:r>
              <a:rPr lang="en-US" dirty="0" err="1" smtClean="0"/>
              <a:t>Komponenten</a:t>
            </a:r>
            <a:r>
              <a:rPr lang="en-US" dirty="0" smtClean="0"/>
              <a:t> </a:t>
            </a:r>
            <a:r>
              <a:rPr lang="en-US" dirty="0" err="1" smtClean="0"/>
              <a:t>haben</a:t>
            </a:r>
            <a:r>
              <a:rPr lang="en-US" dirty="0" smtClean="0"/>
              <a:t> </a:t>
            </a:r>
            <a:r>
              <a:rPr lang="en-US" dirty="0" err="1" smtClean="0"/>
              <a:t>im</a:t>
            </a:r>
            <a:r>
              <a:rPr lang="en-US" dirty="0" smtClean="0"/>
              <a:t> </a:t>
            </a:r>
            <a:r>
              <a:rPr lang="en-US" dirty="0" err="1" smtClean="0"/>
              <a:t>Idealfall</a:t>
            </a:r>
            <a:r>
              <a:rPr lang="en-US" dirty="0" smtClean="0"/>
              <a:t> </a:t>
            </a:r>
            <a:r>
              <a:rPr lang="en-US" dirty="0" err="1" smtClean="0"/>
              <a:t>jeweilige</a:t>
            </a:r>
            <a:r>
              <a:rPr lang="en-US" dirty="0" smtClean="0"/>
              <a:t> </a:t>
            </a:r>
            <a:r>
              <a:rPr lang="en-US" dirty="0" err="1" smtClean="0"/>
              <a:t>Modultests</a:t>
            </a:r>
            <a:r>
              <a:rPr lang="en-US" dirty="0" smtClean="0"/>
              <a:t> </a:t>
            </a:r>
            <a:r>
              <a:rPr lang="en-US" dirty="0" err="1" smtClean="0"/>
              <a:t>erfolgreich</a:t>
            </a:r>
            <a:r>
              <a:rPr lang="en-US" dirty="0" smtClean="0"/>
              <a:t> </a:t>
            </a:r>
            <a:r>
              <a:rPr lang="en-US" dirty="0" err="1" smtClean="0"/>
              <a:t>bestanden</a:t>
            </a:r>
            <a:r>
              <a:rPr lang="en-US" dirty="0" smtClean="0"/>
              <a:t> und </a:t>
            </a:r>
            <a:r>
              <a:rPr lang="en-US" dirty="0" err="1" smtClean="0"/>
              <a:t>sind</a:t>
            </a:r>
            <a:r>
              <a:rPr lang="en-US" dirty="0" smtClean="0"/>
              <a:t> </a:t>
            </a:r>
            <a:r>
              <a:rPr lang="en-US" dirty="0" err="1" smtClean="0"/>
              <a:t>für</a:t>
            </a:r>
            <a:r>
              <a:rPr lang="en-US" dirty="0" smtClean="0"/>
              <a:t> </a:t>
            </a:r>
            <a:r>
              <a:rPr lang="en-US" dirty="0" err="1" smtClean="0"/>
              <a:t>sich</a:t>
            </a:r>
            <a:r>
              <a:rPr lang="en-US" dirty="0" smtClean="0"/>
              <a:t> </a:t>
            </a:r>
            <a:r>
              <a:rPr lang="en-US" dirty="0" err="1" smtClean="0"/>
              <a:t>isoliert</a:t>
            </a:r>
            <a:r>
              <a:rPr lang="en-US" dirty="0" smtClean="0"/>
              <a:t> </a:t>
            </a:r>
            <a:r>
              <a:rPr lang="en-US" dirty="0" err="1" smtClean="0"/>
              <a:t>fehlerfrei</a:t>
            </a:r>
            <a:r>
              <a:rPr lang="en-US" dirty="0" smtClean="0"/>
              <a:t> </a:t>
            </a:r>
            <a:r>
              <a:rPr lang="en-US" dirty="0" err="1" smtClean="0"/>
              <a:t>funktionsfähig</a:t>
            </a:r>
            <a:r>
              <a:rPr lang="en-US" dirty="0" smtClean="0"/>
              <a:t>.</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50</a:t>
            </a:fld>
            <a:endParaRPr lang="en-US"/>
          </a:p>
        </p:txBody>
      </p:sp>
    </p:spTree>
    <p:extLst>
      <p:ext uri="{BB962C8B-B14F-4D97-AF65-F5344CB8AC3E}">
        <p14:creationId xmlns:p14="http://schemas.microsoft.com/office/powerpoint/2010/main" val="162966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10.11.2017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86780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10.11.2017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7188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10.11.2017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3753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10.11.2017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874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06277033-67D7-BE44-8F7D-CA36AB5BC3E5}" type="datetimeFigureOut">
              <a:rPr lang="de-DE" smtClean="0"/>
              <a:t>10.11.2017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2524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06277033-67D7-BE44-8F7D-CA36AB5BC3E5}" type="datetimeFigureOut">
              <a:rPr lang="de-DE" smtClean="0"/>
              <a:t>10.11.2017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18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06277033-67D7-BE44-8F7D-CA36AB5BC3E5}" type="datetimeFigureOut">
              <a:rPr lang="de-DE" smtClean="0"/>
              <a:t>10.11.2017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5249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Datumsplatzhalter 2"/>
          <p:cNvSpPr>
            <a:spLocks noGrp="1"/>
          </p:cNvSpPr>
          <p:nvPr>
            <p:ph type="dt" sz="half" idx="10"/>
          </p:nvPr>
        </p:nvSpPr>
        <p:spPr/>
        <p:txBody>
          <a:bodyPr/>
          <a:lstStyle/>
          <a:p>
            <a:fld id="{06277033-67D7-BE44-8F7D-CA36AB5BC3E5}" type="datetimeFigureOut">
              <a:rPr lang="de-DE" smtClean="0"/>
              <a:t>10.11.2017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14776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6277033-67D7-BE44-8F7D-CA36AB5BC3E5}" type="datetimeFigureOut">
              <a:rPr lang="de-DE" smtClean="0"/>
              <a:t>10.11.2017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9506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10.11.2017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3991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10.11.2017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5583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77033-67D7-BE44-8F7D-CA36AB5BC3E5}" type="datetimeFigureOut">
              <a:rPr lang="de-DE" smtClean="0"/>
              <a:t>10.11.2017</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8FDC9-1591-DD47-9C68-597E93F8613D}" type="slidenum">
              <a:rPr lang="en-US" smtClean="0"/>
              <a:t>‹#›</a:t>
            </a:fld>
            <a:endParaRPr lang="en-US"/>
          </a:p>
        </p:txBody>
      </p:sp>
    </p:spTree>
    <p:extLst>
      <p:ext uri="{BB962C8B-B14F-4D97-AF65-F5344CB8AC3E}">
        <p14:creationId xmlns:p14="http://schemas.microsoft.com/office/powerpoint/2010/main" val="118011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91320" y="2130425"/>
            <a:ext cx="8144301" cy="1470025"/>
          </a:xfrm>
        </p:spPr>
        <p:txBody>
          <a:bodyPr>
            <a:normAutofit fontScale="90000"/>
          </a:bodyPr>
          <a:lstStyle/>
          <a:p>
            <a:r>
              <a:rPr lang="en-US" sz="4900" dirty="0"/>
              <a:t>Domain Model </a:t>
            </a:r>
            <a:r>
              <a:rPr lang="en-US" sz="4900" dirty="0" smtClean="0"/>
              <a:t>Refinement </a:t>
            </a:r>
            <a:r>
              <a:rPr lang="en-US" sz="4900" dirty="0"/>
              <a:t>&amp; Test-Driven Development </a:t>
            </a:r>
            <a:endParaRPr lang="en-US" sz="3300" dirty="0"/>
          </a:p>
        </p:txBody>
      </p:sp>
      <p:sp>
        <p:nvSpPr>
          <p:cNvPr id="3" name="Untertitel 2"/>
          <p:cNvSpPr>
            <a:spLocks noGrp="1"/>
          </p:cNvSpPr>
          <p:nvPr>
            <p:ph type="subTitle" idx="1"/>
          </p:nvPr>
        </p:nvSpPr>
        <p:spPr/>
        <p:txBody>
          <a:bodyPr>
            <a:normAutofit fontScale="85000" lnSpcReduction="20000"/>
          </a:bodyPr>
          <a:lstStyle/>
          <a:p>
            <a:r>
              <a:rPr lang="en-US" dirty="0"/>
              <a:t>Lecture </a:t>
            </a:r>
            <a:r>
              <a:rPr lang="en-US" dirty="0" smtClean="0"/>
              <a:t>11</a:t>
            </a:r>
            <a:endParaRPr lang="en-US" dirty="0"/>
          </a:p>
          <a:p>
            <a:endParaRPr lang="en-US" dirty="0"/>
          </a:p>
          <a:p>
            <a:r>
              <a:rPr lang="en-US" dirty="0" smtClean="0"/>
              <a:t>CSCI </a:t>
            </a:r>
            <a:r>
              <a:rPr lang="en-US" dirty="0"/>
              <a:t>6628</a:t>
            </a:r>
          </a:p>
          <a:p>
            <a:r>
              <a:rPr lang="en-US" dirty="0"/>
              <a:t>(Covers </a:t>
            </a:r>
            <a:r>
              <a:rPr lang="en-US" dirty="0" err="1"/>
              <a:t>Larman</a:t>
            </a:r>
            <a:r>
              <a:rPr lang="en-US" dirty="0"/>
              <a:t> chap </a:t>
            </a:r>
            <a:r>
              <a:rPr lang="en-US" dirty="0" smtClean="0"/>
              <a:t>13, 21, 32)</a:t>
            </a:r>
            <a:endParaRPr lang="en-US" dirty="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865970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85000" lnSpcReduction="20000"/>
          </a:bodyPr>
          <a:lstStyle/>
          <a:p>
            <a:r>
              <a:rPr lang="en-US" dirty="0"/>
              <a:t>Guidelines for creating conceptual subclasses:</a:t>
            </a:r>
          </a:p>
          <a:p>
            <a:pPr lvl="1"/>
            <a:r>
              <a:rPr lang="en-US" dirty="0"/>
              <a:t>Subclass has additional attributes or associations of interest</a:t>
            </a:r>
          </a:p>
          <a:p>
            <a:pPr lvl="1"/>
            <a:r>
              <a:rPr lang="en-US" dirty="0"/>
              <a:t>Subclass behaves or is operated on, or handled or manipulated differently than superclass or other subclasses </a:t>
            </a:r>
            <a:endParaRPr lang="en-US" dirty="0" smtClean="0"/>
          </a:p>
          <a:p>
            <a:r>
              <a:rPr lang="en-US" dirty="0"/>
              <a:t>Based on the above criteria, it is not compelling to partition </a:t>
            </a:r>
            <a:r>
              <a:rPr lang="en-US" i="1" dirty="0"/>
              <a:t>Customer </a:t>
            </a:r>
            <a:r>
              <a:rPr lang="en-US" dirty="0"/>
              <a:t>into the subclasses </a:t>
            </a:r>
            <a:r>
              <a:rPr lang="en-US" i="1" dirty="0" err="1"/>
              <a:t>MaleCustomer</a:t>
            </a:r>
            <a:r>
              <a:rPr lang="en-US" i="1" dirty="0"/>
              <a:t> </a:t>
            </a:r>
            <a:r>
              <a:rPr lang="en-US" dirty="0"/>
              <a:t>and </a:t>
            </a:r>
            <a:r>
              <a:rPr lang="en-US" i="1" dirty="0" err="1"/>
              <a:t>FemaleCustomer</a:t>
            </a:r>
            <a:r>
              <a:rPr lang="en-US" i="1" dirty="0"/>
              <a:t> </a:t>
            </a:r>
            <a:r>
              <a:rPr lang="en-US" dirty="0"/>
              <a:t>because they have no additional attributes or associations, are not operated on (treated) differently, and do not behave differently in ways that are of interest </a:t>
            </a:r>
          </a:p>
          <a:p>
            <a:endParaRPr lang="en-US" dirty="0"/>
          </a:p>
          <a:p>
            <a:endParaRPr lang="en-US" dirty="0"/>
          </a:p>
        </p:txBody>
      </p:sp>
    </p:spTree>
    <p:extLst>
      <p:ext uri="{BB962C8B-B14F-4D97-AF65-F5344CB8AC3E}">
        <p14:creationId xmlns:p14="http://schemas.microsoft.com/office/powerpoint/2010/main" val="1886393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en-US" dirty="0"/>
              <a:t>Is this hierarchy OK?  What does it add to our understanding of the domain?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88509395"/>
              </p:ext>
            </p:extLst>
          </p:nvPr>
        </p:nvGraphicFramePr>
        <p:xfrm>
          <a:off x="620487" y="1600200"/>
          <a:ext cx="7908865" cy="4865234"/>
        </p:xfrm>
        <a:graphic>
          <a:graphicData uri="http://schemas.openxmlformats.org/presentationml/2006/ole">
            <mc:AlternateContent xmlns:mc="http://schemas.openxmlformats.org/markup-compatibility/2006">
              <mc:Choice xmlns:v="urn:schemas-microsoft-com:vml" Requires="v">
                <p:oleObj spid="_x0000_s4170" name="Visio" r:id="rId4" imgW="5642737" imgH="3472021" progId="Visio.Drawing.11">
                  <p:embed/>
                </p:oleObj>
              </mc:Choice>
              <mc:Fallback>
                <p:oleObj name="Visio" r:id="rId4" imgW="5642737" imgH="3472021"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487" y="1600200"/>
                        <a:ext cx="7908865" cy="4865234"/>
                      </a:xfrm>
                      <a:prstGeom prst="rect">
                        <a:avLst/>
                      </a:prstGeom>
                      <a:noFill/>
                      <a:ln>
                        <a:noFill/>
                      </a:ln>
                      <a:effectLst/>
                      <a:extLst/>
                    </p:spPr>
                  </p:pic>
                </p:oleObj>
              </mc:Fallback>
            </mc:AlternateContent>
          </a:graphicData>
        </a:graphic>
      </p:graphicFrame>
      <p:sp>
        <p:nvSpPr>
          <p:cNvPr id="6" name="Text Box 5"/>
          <p:cNvSpPr txBox="1">
            <a:spLocks noChangeArrowheads="1"/>
          </p:cNvSpPr>
          <p:nvPr/>
        </p:nvSpPr>
        <p:spPr bwMode="auto">
          <a:xfrm>
            <a:off x="76200" y="6465434"/>
            <a:ext cx="9001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Models transactions with external services which are important in POS domain</a:t>
            </a:r>
          </a:p>
        </p:txBody>
      </p:sp>
    </p:spTree>
    <p:extLst>
      <p:ext uri="{BB962C8B-B14F-4D97-AF65-F5344CB8AC3E}">
        <p14:creationId xmlns:p14="http://schemas.microsoft.com/office/powerpoint/2010/main" val="2547332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Abstract </a:t>
            </a:r>
            <a:r>
              <a:rPr lang="en-US" dirty="0"/>
              <a:t>Conceptual Classes</a:t>
            </a:r>
          </a:p>
        </p:txBody>
      </p:sp>
      <p:sp>
        <p:nvSpPr>
          <p:cNvPr id="3" name="Inhaltsplatzhalter 2"/>
          <p:cNvSpPr>
            <a:spLocks noGrp="1"/>
          </p:cNvSpPr>
          <p:nvPr>
            <p:ph idx="1"/>
          </p:nvPr>
        </p:nvSpPr>
        <p:spPr/>
        <p:txBody>
          <a:bodyPr>
            <a:normAutofit fontScale="92500" lnSpcReduction="10000"/>
          </a:bodyPr>
          <a:lstStyle/>
          <a:p>
            <a:r>
              <a:rPr lang="en-US" dirty="0" smtClean="0"/>
              <a:t>It </a:t>
            </a:r>
            <a:r>
              <a:rPr lang="en-US" dirty="0"/>
              <a:t>is useful to identify abstract classes in the domain model because they constrain what classes it is possible to have concrete instances of, thus clarifying the rules of the problem domain</a:t>
            </a:r>
            <a:r>
              <a:rPr lang="en-US" dirty="0" smtClean="0"/>
              <a:t>.</a:t>
            </a:r>
          </a:p>
          <a:p>
            <a:r>
              <a:rPr lang="en-US" dirty="0" smtClean="0"/>
              <a:t>E.g., </a:t>
            </a:r>
            <a:r>
              <a:rPr lang="en-US" dirty="0"/>
              <a:t>assume that every </a:t>
            </a:r>
            <a:r>
              <a:rPr lang="en-US" i="1" dirty="0"/>
              <a:t>Payment</a:t>
            </a:r>
            <a:r>
              <a:rPr lang="en-US" dirty="0"/>
              <a:t> instance must more specifically be an instance of the subclass </a:t>
            </a:r>
            <a:r>
              <a:rPr lang="en-US" i="1" dirty="0" err="1"/>
              <a:t>CreditPayment</a:t>
            </a:r>
            <a:r>
              <a:rPr lang="en-US" dirty="0"/>
              <a:t>, </a:t>
            </a:r>
            <a:r>
              <a:rPr lang="en-US" i="1" dirty="0" err="1"/>
              <a:t>CashPayment</a:t>
            </a:r>
            <a:r>
              <a:rPr lang="en-US" dirty="0"/>
              <a:t>, or </a:t>
            </a:r>
            <a:r>
              <a:rPr lang="en-US" i="1" dirty="0" err="1"/>
              <a:t>CheckPayment</a:t>
            </a:r>
            <a:r>
              <a:rPr lang="en-US" dirty="0" smtClean="0"/>
              <a:t>. Since </a:t>
            </a:r>
            <a:r>
              <a:rPr lang="en-US" dirty="0"/>
              <a:t>every Payment member is also a member of a subclass, Payment is an abstract conceptual class by definition.</a:t>
            </a:r>
          </a:p>
        </p:txBody>
      </p:sp>
    </p:spTree>
    <p:extLst>
      <p:ext uri="{BB962C8B-B14F-4D97-AF65-F5344CB8AC3E}">
        <p14:creationId xmlns:p14="http://schemas.microsoft.com/office/powerpoint/2010/main" val="349011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descr="Bildschirmfoto 2016-07-29 um 15.13.05.png"/>
          <p:cNvPicPr>
            <a:picLocks noGrp="1" noChangeAspect="1"/>
          </p:cNvPicPr>
          <p:nvPr>
            <p:ph idx="1"/>
          </p:nvPr>
        </p:nvPicPr>
        <p:blipFill>
          <a:blip r:embed="rId2">
            <a:extLst>
              <a:ext uri="{28A0092B-C50C-407E-A947-70E740481C1C}">
                <a14:useLocalDpi xmlns:a14="http://schemas.microsoft.com/office/drawing/2010/main" val="0"/>
              </a:ext>
            </a:extLst>
          </a:blip>
          <a:srcRect t="-21031" b="-21031"/>
          <a:stretch>
            <a:fillRect/>
          </a:stretch>
        </p:blipFill>
        <p:spPr/>
      </p:pic>
    </p:spTree>
    <p:extLst>
      <p:ext uri="{BB962C8B-B14F-4D97-AF65-F5344CB8AC3E}">
        <p14:creationId xmlns:p14="http://schemas.microsoft.com/office/powerpoint/2010/main" val="2288862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en-US" dirty="0"/>
              <a:t>What about this hierarchy?  (Why not?)</a:t>
            </a:r>
            <a:endParaRPr lang="en-US" dirty="0"/>
          </a:p>
        </p:txBody>
      </p:sp>
      <p:sp>
        <p:nvSpPr>
          <p:cNvPr id="3" name="Inhaltsplatzhalter 2"/>
          <p:cNvSpPr>
            <a:spLocks noGrp="1"/>
          </p:cNvSpPr>
          <p:nvPr>
            <p:ph idx="1"/>
          </p:nvPr>
        </p:nvSpPr>
        <p:spPr/>
        <p:txBody>
          <a:bodyPr>
            <a:normAutofit fontScale="77500" lnSpcReduction="20000"/>
          </a:bodyPr>
          <a:lstStyle/>
          <a:p>
            <a:pPr>
              <a:buFontTx/>
              <a:buChar char="•"/>
            </a:pPr>
            <a:endParaRPr lang="en-US" altLang="en-US" dirty="0" smtClean="0"/>
          </a:p>
          <a:p>
            <a:pPr>
              <a:buFontTx/>
              <a:buChar char="•"/>
            </a:pPr>
            <a:endParaRPr lang="en-US" altLang="en-US" dirty="0"/>
          </a:p>
          <a:p>
            <a:pPr>
              <a:buFontTx/>
              <a:buChar char="•"/>
            </a:pPr>
            <a:endParaRPr lang="en-US" altLang="en-US" dirty="0" smtClean="0"/>
          </a:p>
          <a:p>
            <a:pPr>
              <a:buFontTx/>
              <a:buChar char="•"/>
            </a:pPr>
            <a:endParaRPr lang="en-US" altLang="en-US" dirty="0"/>
          </a:p>
          <a:p>
            <a:pPr>
              <a:buFontTx/>
              <a:buChar char="•"/>
            </a:pPr>
            <a:endParaRPr lang="en-US" altLang="en-US" dirty="0" smtClean="0"/>
          </a:p>
          <a:p>
            <a:pPr>
              <a:buFontTx/>
              <a:buChar char="•"/>
            </a:pPr>
            <a:endParaRPr lang="en-US" altLang="en-US" dirty="0"/>
          </a:p>
          <a:p>
            <a:pPr>
              <a:buFontTx/>
              <a:buChar char="•"/>
            </a:pPr>
            <a:endParaRPr lang="en-US" altLang="en-US" dirty="0" smtClean="0"/>
          </a:p>
          <a:p>
            <a:pPr>
              <a:buFontTx/>
              <a:buChar char="•"/>
            </a:pPr>
            <a:endParaRPr lang="en-US" altLang="en-US" dirty="0" smtClean="0"/>
          </a:p>
          <a:p>
            <a:pPr>
              <a:buFontTx/>
              <a:buChar char="•"/>
            </a:pPr>
            <a:r>
              <a:rPr lang="en-US" altLang="en-US" dirty="0" smtClean="0"/>
              <a:t>Classes </a:t>
            </a:r>
            <a:r>
              <a:rPr lang="en-US" altLang="en-US" dirty="0"/>
              <a:t>should be invariant</a:t>
            </a:r>
          </a:p>
          <a:p>
            <a:pPr>
              <a:buFontTx/>
              <a:buChar char="•"/>
            </a:pPr>
            <a:r>
              <a:rPr lang="en-US" altLang="en-US" dirty="0" smtClean="0"/>
              <a:t>Classes </a:t>
            </a:r>
            <a:r>
              <a:rPr lang="en-US" altLang="en-US" dirty="0"/>
              <a:t>can maintain state information as attributes</a:t>
            </a:r>
          </a:p>
          <a:p>
            <a:pPr>
              <a:buFontTx/>
              <a:buChar char="•"/>
            </a:pPr>
            <a:r>
              <a:rPr lang="en-US" altLang="en-US" dirty="0" smtClean="0"/>
              <a:t>Rather </a:t>
            </a:r>
            <a:r>
              <a:rPr lang="en-US" altLang="en-US" dirty="0"/>
              <a:t>than subclasses, model changing states with state charts</a:t>
            </a:r>
          </a:p>
          <a:p>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712048012"/>
              </p:ext>
            </p:extLst>
          </p:nvPr>
        </p:nvGraphicFramePr>
        <p:xfrm>
          <a:off x="642258" y="962026"/>
          <a:ext cx="7939314" cy="3780196"/>
        </p:xfrm>
        <a:graphic>
          <a:graphicData uri="http://schemas.openxmlformats.org/presentationml/2006/ole">
            <mc:AlternateContent xmlns:mc="http://schemas.openxmlformats.org/markup-compatibility/2006">
              <mc:Choice xmlns:v="urn:schemas-microsoft-com:vml" Requires="v">
                <p:oleObj spid="_x0000_s27691" name="Visio" r:id="rId3" imgW="4773325" imgH="2538500" progId="Visio.Drawing.11">
                  <p:embed/>
                </p:oleObj>
              </mc:Choice>
              <mc:Fallback>
                <p:oleObj name="Visio" r:id="rId3" imgW="4773325" imgH="25385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58" y="962026"/>
                        <a:ext cx="7939314" cy="378019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0466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10 min Exercise</a:t>
            </a:r>
            <a:endParaRPr lang="en-US" dirty="0"/>
          </a:p>
        </p:txBody>
      </p:sp>
      <p:sp>
        <p:nvSpPr>
          <p:cNvPr id="3" name="Inhaltsplatzhalter 2"/>
          <p:cNvSpPr>
            <a:spLocks noGrp="1"/>
          </p:cNvSpPr>
          <p:nvPr>
            <p:ph idx="1"/>
          </p:nvPr>
        </p:nvSpPr>
        <p:spPr/>
        <p:txBody>
          <a:bodyPr/>
          <a:lstStyle/>
          <a:p>
            <a:pPr marL="0" indent="0">
              <a:buNone/>
            </a:pPr>
            <a:r>
              <a:rPr lang="en-US" dirty="0" smtClean="0"/>
              <a:t>Think about a business owner how has several companies. Each company usually employs 1 to many people. How would you model this? </a:t>
            </a:r>
          </a:p>
          <a:p>
            <a:pPr marL="0" indent="0">
              <a:buNone/>
            </a:pPr>
            <a:r>
              <a:rPr lang="en-US" dirty="0" smtClean="0"/>
              <a:t>Attributes I like to see:</a:t>
            </a:r>
          </a:p>
          <a:p>
            <a:pPr>
              <a:buFontTx/>
              <a:buChar char="-"/>
            </a:pPr>
            <a:r>
              <a:rPr lang="en-US" dirty="0" smtClean="0"/>
              <a:t>salary</a:t>
            </a:r>
          </a:p>
          <a:p>
            <a:pPr>
              <a:buFontTx/>
              <a:buChar char="-"/>
            </a:pPr>
            <a:r>
              <a:rPr lang="en-US" dirty="0" smtClean="0"/>
              <a:t>gender</a:t>
            </a:r>
          </a:p>
          <a:p>
            <a:pPr>
              <a:buFontTx/>
              <a:buChar char="-"/>
            </a:pPr>
            <a:r>
              <a:rPr lang="en-US" dirty="0"/>
              <a:t>c</a:t>
            </a:r>
            <a:r>
              <a:rPr lang="en-US" dirty="0" smtClean="0"/>
              <a:t>ompany name</a:t>
            </a:r>
            <a:endParaRPr lang="en-US" dirty="0"/>
          </a:p>
        </p:txBody>
      </p:sp>
    </p:spTree>
    <p:extLst>
      <p:ext uri="{BB962C8B-B14F-4D97-AF65-F5344CB8AC3E}">
        <p14:creationId xmlns:p14="http://schemas.microsoft.com/office/powerpoint/2010/main" val="536504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When to design Association classes?</a:t>
            </a:r>
          </a:p>
        </p:txBody>
      </p:sp>
      <p:sp>
        <p:nvSpPr>
          <p:cNvPr id="3" name="Inhaltsplatzhalter 2"/>
          <p:cNvSpPr>
            <a:spLocks noGrp="1"/>
          </p:cNvSpPr>
          <p:nvPr>
            <p:ph idx="1"/>
          </p:nvPr>
        </p:nvSpPr>
        <p:spPr/>
        <p:txBody>
          <a:bodyPr>
            <a:normAutofit fontScale="85000" lnSpcReduction="20000"/>
          </a:bodyPr>
          <a:lstStyle/>
          <a:p>
            <a:pPr marL="0" indent="0">
              <a:buNone/>
            </a:pPr>
            <a:r>
              <a:rPr lang="en-US" dirty="0" smtClean="0"/>
              <a:t>Guideline:</a:t>
            </a:r>
          </a:p>
          <a:p>
            <a:r>
              <a:rPr lang="en-US" dirty="0"/>
              <a:t>In a domain model, if a class C can simultaneously have many values for the same kind of attribute A, do not place attribute A in C. Place attribute A in another class that is associated with C.</a:t>
            </a:r>
          </a:p>
          <a:p>
            <a:pPr lvl="1"/>
            <a:r>
              <a:rPr lang="en-US" dirty="0"/>
              <a:t>For </a:t>
            </a:r>
            <a:r>
              <a:rPr lang="en-US" dirty="0" smtClean="0"/>
              <a:t>example:</a:t>
            </a:r>
            <a:br>
              <a:rPr lang="en-US" dirty="0" smtClean="0"/>
            </a:br>
            <a:r>
              <a:rPr lang="en-US" dirty="0" smtClean="0"/>
              <a:t>A </a:t>
            </a:r>
            <a:r>
              <a:rPr lang="en-US" dirty="0"/>
              <a:t>Person may have many phone numbers. Place phone number in another class, such as </a:t>
            </a:r>
            <a:r>
              <a:rPr lang="en-US" dirty="0" err="1"/>
              <a:t>PhoneNumber</a:t>
            </a:r>
            <a:r>
              <a:rPr lang="en-US" dirty="0"/>
              <a:t> or </a:t>
            </a:r>
            <a:r>
              <a:rPr lang="en-US" dirty="0" err="1"/>
              <a:t>ContactInformation</a:t>
            </a:r>
            <a:r>
              <a:rPr lang="en-US" dirty="0"/>
              <a:t>, and associate many of these to Person</a:t>
            </a:r>
            <a:r>
              <a:rPr lang="en-US" dirty="0" smtClean="0"/>
              <a:t>.</a:t>
            </a:r>
          </a:p>
          <a:p>
            <a:r>
              <a:rPr lang="en-US" dirty="0" smtClean="0"/>
              <a:t>Short: </a:t>
            </a:r>
            <a:r>
              <a:rPr lang="en-US" b="1" dirty="0"/>
              <a:t>Association classes</a:t>
            </a:r>
            <a:r>
              <a:rPr lang="en-US" dirty="0"/>
              <a:t> allow you to add attributes, operations, and other features to </a:t>
            </a:r>
            <a:r>
              <a:rPr lang="en-US" dirty="0" smtClean="0"/>
              <a:t>associations.</a:t>
            </a:r>
            <a:endParaRPr lang="en-US" dirty="0"/>
          </a:p>
        </p:txBody>
      </p:sp>
    </p:spTree>
    <p:extLst>
      <p:ext uri="{BB962C8B-B14F-4D97-AF65-F5344CB8AC3E}">
        <p14:creationId xmlns:p14="http://schemas.microsoft.com/office/powerpoint/2010/main" val="1202183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When to design Association classes?</a:t>
            </a:r>
          </a:p>
        </p:txBody>
      </p:sp>
      <p:sp>
        <p:nvSpPr>
          <p:cNvPr id="3" name="Inhaltsplatzhalt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a:t>
            </a:r>
            <a:r>
              <a:rPr lang="en-US" dirty="0"/>
              <a:t>fact that both </a:t>
            </a:r>
            <a:r>
              <a:rPr lang="en-US" i="1" dirty="0"/>
              <a:t>Store</a:t>
            </a:r>
            <a:r>
              <a:rPr lang="en-US" dirty="0"/>
              <a:t> and </a:t>
            </a:r>
            <a:r>
              <a:rPr lang="en-US" i="1" dirty="0" err="1"/>
              <a:t>AuthorizationService</a:t>
            </a:r>
            <a:r>
              <a:rPr lang="en-US" dirty="0"/>
              <a:t> are related to </a:t>
            </a:r>
            <a:r>
              <a:rPr lang="en-US" i="1" dirty="0" err="1"/>
              <a:t>ServiceContract</a:t>
            </a:r>
            <a:r>
              <a:rPr lang="en-US" dirty="0"/>
              <a:t> is a clue that it is dependent on the relationship between the two. The </a:t>
            </a:r>
            <a:r>
              <a:rPr lang="en-US" i="1" dirty="0" err="1"/>
              <a:t>merchantID</a:t>
            </a:r>
            <a:r>
              <a:rPr lang="en-US" dirty="0"/>
              <a:t> may be thought of as an attribute related to the association between Store and </a:t>
            </a:r>
            <a:r>
              <a:rPr lang="en-US" i="1" dirty="0" err="1"/>
              <a:t>AuthorizationService</a:t>
            </a:r>
            <a:r>
              <a:rPr lang="en-US" dirty="0" smtClean="0"/>
              <a:t>.</a:t>
            </a:r>
          </a:p>
        </p:txBody>
      </p:sp>
      <p:graphicFrame>
        <p:nvGraphicFramePr>
          <p:cNvPr id="6" name="Object 10"/>
          <p:cNvGraphicFramePr>
            <a:graphicFrameLocks noChangeAspect="1"/>
          </p:cNvGraphicFramePr>
          <p:nvPr>
            <p:extLst>
              <p:ext uri="{D42A27DB-BD31-4B8C-83A1-F6EECF244321}">
                <p14:modId xmlns:p14="http://schemas.microsoft.com/office/powerpoint/2010/main" val="2688444873"/>
              </p:ext>
            </p:extLst>
          </p:nvPr>
        </p:nvGraphicFramePr>
        <p:xfrm>
          <a:off x="1415143" y="1695893"/>
          <a:ext cx="6168572" cy="2269912"/>
        </p:xfrm>
        <a:graphic>
          <a:graphicData uri="http://schemas.openxmlformats.org/presentationml/2006/ole">
            <mc:AlternateContent xmlns:mc="http://schemas.openxmlformats.org/markup-compatibility/2006">
              <mc:Choice xmlns:v="urn:schemas-microsoft-com:vml" Requires="v">
                <p:oleObj spid="_x0000_s5213" name="Visio" r:id="rId3" imgW="5237836" imgH="1927776" progId="Visio.Drawing.11">
                  <p:embed/>
                </p:oleObj>
              </mc:Choice>
              <mc:Fallback>
                <p:oleObj name="Visio" r:id="rId3" imgW="5237836" imgH="19277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143" y="1695893"/>
                        <a:ext cx="6168572" cy="2269912"/>
                      </a:xfrm>
                      <a:prstGeom prst="rect">
                        <a:avLst/>
                      </a:prstGeom>
                      <a:noFill/>
                      <a:ln>
                        <a:noFill/>
                      </a:ln>
                      <a:effectLst/>
                      <a:extLst/>
                    </p:spPr>
                  </p:pic>
                </p:oleObj>
              </mc:Fallback>
            </mc:AlternateContent>
          </a:graphicData>
        </a:graphic>
      </p:graphicFrame>
      <p:sp>
        <p:nvSpPr>
          <p:cNvPr id="9" name="Slide Number Placeholder 1"/>
          <p:cNvSpPr>
            <a:spLocks noGrp="1"/>
          </p:cNvSpPr>
          <p:nvPr>
            <p:ph type="sldNum" sz="quarter" idx="12"/>
          </p:nvPr>
        </p:nvSpPr>
        <p:spPr>
          <a:xfrm>
            <a:off x="6553200" y="6243638"/>
            <a:ext cx="2133600" cy="457200"/>
          </a:xfrm>
        </p:spPr>
        <p:txBody>
          <a:bodyPr/>
          <a:lstStyle/>
          <a:p>
            <a:pPr>
              <a:defRPr/>
            </a:pPr>
            <a:fld id="{D963F31D-0ADA-47E9-9F6B-E52B65FBFD34}" type="slidenum">
              <a:rPr lang="en-US" altLang="en-US" smtClean="0"/>
              <a:pPr>
                <a:defRPr/>
              </a:pPr>
              <a:t>17</a:t>
            </a:fld>
            <a:endParaRPr lang="en-US" altLang="en-US"/>
          </a:p>
        </p:txBody>
      </p:sp>
    </p:spTree>
    <p:extLst>
      <p:ext uri="{BB962C8B-B14F-4D97-AF65-F5344CB8AC3E}">
        <p14:creationId xmlns:p14="http://schemas.microsoft.com/office/powerpoint/2010/main" val="3344475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When to design Association classes?</a:t>
            </a:r>
          </a:p>
        </p:txBody>
      </p:sp>
      <p:sp>
        <p:nvSpPr>
          <p:cNvPr id="3" name="Inhaltsplatzhalter 2"/>
          <p:cNvSpPr>
            <a:spLocks noGrp="1"/>
          </p:cNvSpPr>
          <p:nvPr>
            <p:ph idx="1"/>
          </p:nvPr>
        </p:nvSpPr>
        <p:spPr/>
        <p:txBody>
          <a:bodyPr>
            <a:normAutofit fontScale="92500" lnSpcReduction="20000"/>
          </a:bodyPr>
          <a:lstStyle/>
          <a:p>
            <a:r>
              <a:rPr lang="en-US" dirty="0"/>
              <a:t>This leads to </a:t>
            </a:r>
            <a:r>
              <a:rPr lang="en-US" dirty="0" smtClean="0"/>
              <a:t>an </a:t>
            </a:r>
            <a:r>
              <a:rPr lang="en-US" dirty="0"/>
              <a:t>association class, in which we can add features to the association itself. </a:t>
            </a:r>
            <a:r>
              <a:rPr lang="en-US" i="1" dirty="0" err="1"/>
              <a:t>ServiceContract</a:t>
            </a:r>
            <a:r>
              <a:rPr lang="en-US" dirty="0"/>
              <a:t> may be modeled as an association class related to the association between Store and </a:t>
            </a:r>
            <a:r>
              <a:rPr lang="en-US" i="1" dirty="0" err="1"/>
              <a:t>AuthorizationService</a:t>
            </a:r>
            <a:r>
              <a:rPr lang="en-US" dirty="0" smtClean="0"/>
              <a:t>.</a:t>
            </a:r>
          </a:p>
          <a:p>
            <a:pPr lvl="1"/>
            <a:r>
              <a:rPr lang="en-US" dirty="0"/>
              <a:t>illustrated with a dashed line from the association to the association class </a:t>
            </a:r>
          </a:p>
          <a:p>
            <a:pPr lvl="1"/>
            <a:endParaRPr lang="en-US" dirty="0" smtClean="0"/>
          </a:p>
          <a:p>
            <a:pPr lvl="1"/>
            <a:endParaRPr lang="en-US" dirty="0"/>
          </a:p>
          <a:p>
            <a:pPr lvl="1"/>
            <a:endParaRPr lang="en-US" dirty="0" smtClean="0"/>
          </a:p>
          <a:p>
            <a:pPr lvl="1"/>
            <a:r>
              <a:rPr lang="en-US" dirty="0">
                <a:solidFill>
                  <a:schemeClr val="bg1"/>
                </a:solidFill>
              </a:rPr>
              <a:t>s</a:t>
            </a:r>
            <a:endParaRPr lang="en-US" dirty="0" smtClean="0">
              <a:solidFill>
                <a:schemeClr val="bg1"/>
              </a:solidFill>
            </a:endParaRPr>
          </a:p>
          <a:p>
            <a:endParaRPr lang="en-US" dirty="0"/>
          </a:p>
          <a:p>
            <a:endParaRPr lang="en-US" dirty="0" smtClean="0"/>
          </a:p>
          <a:p>
            <a:endParaRPr lang="en-US" dirty="0"/>
          </a:p>
          <a:p>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2128475796"/>
              </p:ext>
            </p:extLst>
          </p:nvPr>
        </p:nvGraphicFramePr>
        <p:xfrm>
          <a:off x="457200" y="4438650"/>
          <a:ext cx="8686800" cy="2419350"/>
        </p:xfrm>
        <a:graphic>
          <a:graphicData uri="http://schemas.openxmlformats.org/presentationml/2006/ole">
            <mc:AlternateContent xmlns:mc="http://schemas.openxmlformats.org/markup-compatibility/2006">
              <mc:Choice xmlns:v="urn:schemas-microsoft-com:vml" Requires="v">
                <p:oleObj spid="_x0000_s26668" name="Visio" r:id="rId3" imgW="6378306" imgH="1778187" progId="Visio.Drawing.11">
                  <p:embed/>
                </p:oleObj>
              </mc:Choice>
              <mc:Fallback>
                <p:oleObj name="Visio" r:id="rId3" imgW="6378306" imgH="1778187"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38650"/>
                        <a:ext cx="86868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1"/>
          <p:cNvSpPr>
            <a:spLocks noGrp="1"/>
          </p:cNvSpPr>
          <p:nvPr>
            <p:ph type="sldNum" sz="quarter" idx="12"/>
          </p:nvPr>
        </p:nvSpPr>
        <p:spPr>
          <a:xfrm>
            <a:off x="6553200" y="6243638"/>
            <a:ext cx="2133600" cy="457200"/>
          </a:xfrm>
        </p:spPr>
        <p:txBody>
          <a:bodyPr/>
          <a:lstStyle/>
          <a:p>
            <a:pPr>
              <a:defRPr/>
            </a:pPr>
            <a:fld id="{D963F31D-0ADA-47E9-9F6B-E52B65FBFD34}" type="slidenum">
              <a:rPr lang="en-US" altLang="en-US" smtClean="0"/>
              <a:pPr>
                <a:defRPr/>
              </a:pPr>
              <a:t>18</a:t>
            </a:fld>
            <a:endParaRPr lang="en-US" altLang="en-US"/>
          </a:p>
        </p:txBody>
      </p:sp>
    </p:spTree>
    <p:extLst>
      <p:ext uri="{BB962C8B-B14F-4D97-AF65-F5344CB8AC3E}">
        <p14:creationId xmlns:p14="http://schemas.microsoft.com/office/powerpoint/2010/main" val="579369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Guideline</a:t>
            </a:r>
            <a:endParaRPr lang="en-US" dirty="0"/>
          </a:p>
        </p:txBody>
      </p:sp>
      <p:sp>
        <p:nvSpPr>
          <p:cNvPr id="3" name="Inhaltsplatzhalter 2"/>
          <p:cNvSpPr>
            <a:spLocks noGrp="1"/>
          </p:cNvSpPr>
          <p:nvPr>
            <p:ph idx="1"/>
          </p:nvPr>
        </p:nvSpPr>
        <p:spPr/>
        <p:txBody>
          <a:bodyPr/>
          <a:lstStyle/>
          <a:p>
            <a:pPr marL="0" indent="0">
              <a:buNone/>
            </a:pPr>
            <a:r>
              <a:rPr lang="en-US" dirty="0"/>
              <a:t>Clues that an association class might be useful in a domain model:</a:t>
            </a:r>
          </a:p>
          <a:p>
            <a:r>
              <a:rPr lang="en-US" dirty="0"/>
              <a:t>An attribute is related to an association.</a:t>
            </a:r>
          </a:p>
          <a:p>
            <a:r>
              <a:rPr lang="en-US" dirty="0"/>
              <a:t>Instances of the association class have a lifetime dependency on the association.</a:t>
            </a:r>
          </a:p>
          <a:p>
            <a:r>
              <a:rPr lang="en-US" dirty="0"/>
              <a:t>There is a many-to-many association between two concepts and information associated with the association itself.</a:t>
            </a:r>
          </a:p>
        </p:txBody>
      </p:sp>
    </p:spTree>
    <p:extLst>
      <p:ext uri="{BB962C8B-B14F-4D97-AF65-F5344CB8AC3E}">
        <p14:creationId xmlns:p14="http://schemas.microsoft.com/office/powerpoint/2010/main" val="1068034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11 - </a:t>
            </a:r>
            <a:r>
              <a:rPr lang="en-US" dirty="0"/>
              <a:t>O</a:t>
            </a:r>
            <a:r>
              <a:rPr lang="en-US" dirty="0" smtClean="0"/>
              <a:t>bjectives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Refine the domain model with generalizations, specializations, association classes, time intervals, composition, and packages.</a:t>
            </a:r>
          </a:p>
          <a:p>
            <a:r>
              <a:rPr lang="en-US" dirty="0"/>
              <a:t>Identify when showing a subclass is worthwhile.</a:t>
            </a:r>
          </a:p>
          <a:p>
            <a:r>
              <a:rPr lang="en-US" dirty="0" smtClean="0"/>
              <a:t>To </a:t>
            </a:r>
            <a:r>
              <a:rPr lang="en-US" dirty="0"/>
              <a:t>discuss when testing takes place in the life </a:t>
            </a:r>
            <a:r>
              <a:rPr lang="en-US" dirty="0" smtClean="0"/>
              <a:t>cycle</a:t>
            </a:r>
            <a:endParaRPr lang="en-US" dirty="0"/>
          </a:p>
          <a:p>
            <a:pPr lvl="1"/>
            <a:r>
              <a:rPr lang="en-US" dirty="0"/>
              <a:t>Test-driven development advocates early testing</a:t>
            </a:r>
            <a:r>
              <a:rPr lang="en-US" dirty="0" smtClean="0"/>
              <a:t>!</a:t>
            </a:r>
            <a:endParaRPr lang="en-US" dirty="0"/>
          </a:p>
          <a:p>
            <a:r>
              <a:rPr lang="en-US" dirty="0"/>
              <a:t>To cover the strategies and tools associated with object oriented testing</a:t>
            </a:r>
          </a:p>
          <a:p>
            <a:pPr lvl="1"/>
            <a:r>
              <a:rPr lang="en-US" dirty="0"/>
              <a:t>Analysis and Design Testing</a:t>
            </a:r>
          </a:p>
          <a:p>
            <a:pPr lvl="1"/>
            <a:r>
              <a:rPr lang="en-US" dirty="0"/>
              <a:t>Class Tests</a:t>
            </a:r>
          </a:p>
          <a:p>
            <a:pPr lvl="1"/>
            <a:r>
              <a:rPr lang="en-US" dirty="0"/>
              <a:t>Integration Tests</a:t>
            </a:r>
          </a:p>
          <a:p>
            <a:pPr lvl="1"/>
            <a:r>
              <a:rPr lang="en-US" dirty="0"/>
              <a:t>Validation Tests</a:t>
            </a:r>
          </a:p>
          <a:p>
            <a:pPr lvl="1"/>
            <a:r>
              <a:rPr lang="en-US" dirty="0"/>
              <a:t>System </a:t>
            </a:r>
            <a:r>
              <a:rPr lang="en-US" dirty="0" smtClean="0"/>
              <a:t>Tests</a:t>
            </a:r>
          </a:p>
          <a:p>
            <a:pPr lvl="1"/>
            <a:endParaRPr lang="en-US" dirty="0"/>
          </a:p>
        </p:txBody>
      </p:sp>
    </p:spTree>
    <p:extLst>
      <p:ext uri="{BB962C8B-B14F-4D97-AF65-F5344CB8AC3E}">
        <p14:creationId xmlns:p14="http://schemas.microsoft.com/office/powerpoint/2010/main" val="2193845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dirty="0" smtClean="0"/>
              <a:t>Going back to the model you created. Would you change anything based on what you just heard?</a:t>
            </a:r>
            <a:endParaRPr lang="en-US" dirty="0"/>
          </a:p>
        </p:txBody>
      </p:sp>
    </p:spTree>
    <p:extLst>
      <p:ext uri="{BB962C8B-B14F-4D97-AF65-F5344CB8AC3E}">
        <p14:creationId xmlns:p14="http://schemas.microsoft.com/office/powerpoint/2010/main" val="2661065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More </a:t>
            </a:r>
            <a:r>
              <a:rPr lang="en-US" altLang="en-US" sz="4000" dirty="0"/>
              <a:t>Association</a:t>
            </a:r>
            <a:r>
              <a:rPr lang="en-US" altLang="en-US" dirty="0"/>
              <a:t> classes</a:t>
            </a:r>
            <a:endParaRPr lang="en-US" dirty="0"/>
          </a:p>
        </p:txBody>
      </p:sp>
      <p:graphicFrame>
        <p:nvGraphicFramePr>
          <p:cNvPr id="6" name="Object 3"/>
          <p:cNvGraphicFramePr>
            <a:graphicFrameLocks noGrp="1" noChangeAspect="1"/>
          </p:cNvGraphicFramePr>
          <p:nvPr>
            <p:ph idx="1"/>
          </p:nvPr>
        </p:nvGraphicFramePr>
        <p:xfrm>
          <a:off x="2088356" y="1641475"/>
          <a:ext cx="4967288" cy="4443413"/>
        </p:xfrm>
        <a:graphic>
          <a:graphicData uri="http://schemas.openxmlformats.org/presentationml/2006/ole">
            <mc:AlternateContent xmlns:mc="http://schemas.openxmlformats.org/markup-compatibility/2006">
              <mc:Choice xmlns:v="urn:schemas-microsoft-com:vml" Requires="v">
                <p:oleObj spid="_x0000_s7238" name="Visio" r:id="rId3" imgW="4967903" imgH="4442657" progId="Visio.Drawing.11">
                  <p:embed/>
                </p:oleObj>
              </mc:Choice>
              <mc:Fallback>
                <p:oleObj name="Visio" r:id="rId3" imgW="4967903" imgH="4442657"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356" y="1641475"/>
                        <a:ext cx="4967288" cy="444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0611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en-US" dirty="0"/>
              <a:t>When to add Composition notation?</a:t>
            </a:r>
            <a:endParaRPr lang="en-US" dirty="0"/>
          </a:p>
        </p:txBody>
      </p:sp>
      <p:sp>
        <p:nvSpPr>
          <p:cNvPr id="3" name="Inhaltsplatzhalter 2"/>
          <p:cNvSpPr>
            <a:spLocks noGrp="1"/>
          </p:cNvSpPr>
          <p:nvPr>
            <p:ph idx="1"/>
          </p:nvPr>
        </p:nvSpPr>
        <p:spPr/>
        <p:txBody>
          <a:bodyPr>
            <a:normAutofit fontScale="92500" lnSpcReduction="20000"/>
          </a:bodyPr>
          <a:lstStyle/>
          <a:p>
            <a:pPr marL="0" indent="0">
              <a:buNone/>
            </a:pPr>
            <a:r>
              <a:rPr lang="en-US" altLang="en-US" dirty="0"/>
              <a:t>Guidelines for drawing Composition (whole-part) </a:t>
            </a:r>
            <a:r>
              <a:rPr lang="en-US" altLang="en-US" dirty="0" smtClean="0"/>
              <a:t>relationships:</a:t>
            </a:r>
          </a:p>
          <a:p>
            <a:r>
              <a:rPr lang="en-US" altLang="en-US" dirty="0" smtClean="0"/>
              <a:t>Obvious </a:t>
            </a:r>
            <a:r>
              <a:rPr lang="en-US" altLang="en-US" dirty="0"/>
              <a:t>whole-part physical or logical assembly  </a:t>
            </a:r>
            <a:endParaRPr lang="en-US" altLang="en-US" dirty="0" smtClean="0"/>
          </a:p>
          <a:p>
            <a:r>
              <a:rPr lang="en-US" altLang="en-US" dirty="0" smtClean="0"/>
              <a:t>Lifetime </a:t>
            </a:r>
            <a:r>
              <a:rPr lang="en-US" altLang="en-US" dirty="0"/>
              <a:t>of part is bound within lifetime of </a:t>
            </a:r>
            <a:r>
              <a:rPr lang="en-US" altLang="en-US" dirty="0" smtClean="0"/>
              <a:t>whole (</a:t>
            </a:r>
            <a:r>
              <a:rPr lang="en-US" altLang="en-US" dirty="0"/>
              <a:t>create-delete dependency</a:t>
            </a:r>
            <a:r>
              <a:rPr lang="en-US" altLang="en-US" dirty="0" smtClean="0"/>
              <a:t>)</a:t>
            </a:r>
          </a:p>
          <a:p>
            <a:r>
              <a:rPr lang="en-US" altLang="en-US" dirty="0" smtClean="0"/>
              <a:t>Some </a:t>
            </a:r>
            <a:r>
              <a:rPr lang="en-US" altLang="en-US" dirty="0"/>
              <a:t>properties of whole propagate to parts, e.g., </a:t>
            </a:r>
            <a:r>
              <a:rPr lang="en-US" altLang="en-US" dirty="0" smtClean="0"/>
              <a:t>location</a:t>
            </a:r>
          </a:p>
          <a:p>
            <a:r>
              <a:rPr lang="en-US" altLang="en-US" dirty="0" smtClean="0"/>
              <a:t>Operations </a:t>
            </a:r>
            <a:r>
              <a:rPr lang="en-US" altLang="en-US" dirty="0"/>
              <a:t>of whole propagate to parts, e.g., </a:t>
            </a:r>
            <a:r>
              <a:rPr lang="en-US" altLang="en-US" dirty="0" smtClean="0"/>
              <a:t>movement</a:t>
            </a:r>
          </a:p>
          <a:p>
            <a:r>
              <a:rPr lang="en-US" altLang="en-US" dirty="0" smtClean="0"/>
              <a:t>But</a:t>
            </a:r>
            <a:r>
              <a:rPr lang="en-US" altLang="en-US" dirty="0"/>
              <a:t>: If in doubt, leave it out.</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7083786"/>
              </p:ext>
            </p:extLst>
          </p:nvPr>
        </p:nvGraphicFramePr>
        <p:xfrm>
          <a:off x="5388655" y="5265624"/>
          <a:ext cx="3482975" cy="1295400"/>
        </p:xfrm>
        <a:graphic>
          <a:graphicData uri="http://schemas.openxmlformats.org/presentationml/2006/ole">
            <mc:AlternateContent xmlns:mc="http://schemas.openxmlformats.org/markup-compatibility/2006">
              <mc:Choice xmlns:v="urn:schemas-microsoft-com:vml" Requires="v">
                <p:oleObj spid="_x0000_s9286" name="Visio" r:id="rId3" imgW="3483268" imgH="1295681" progId="Visio.Drawing.11">
                  <p:embed/>
                </p:oleObj>
              </mc:Choice>
              <mc:Fallback>
                <p:oleObj name="Visio" r:id="rId3" imgW="3483268" imgH="1295681"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8655" y="5265624"/>
                        <a:ext cx="34829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6574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UML package diagrams</a:t>
            </a:r>
            <a:endParaRPr lang="en-US" dirty="0"/>
          </a:p>
        </p:txBody>
      </p:sp>
      <p:sp>
        <p:nvSpPr>
          <p:cNvPr id="3" name="Inhaltsplatzhalter 2"/>
          <p:cNvSpPr>
            <a:spLocks noGrp="1"/>
          </p:cNvSpPr>
          <p:nvPr>
            <p:ph idx="1"/>
          </p:nvPr>
        </p:nvSpPr>
        <p:spPr/>
        <p:txBody>
          <a:bodyPr>
            <a:normAutofit fontScale="85000" lnSpcReduction="10000"/>
          </a:bodyPr>
          <a:lstStyle/>
          <a:p>
            <a:r>
              <a:rPr lang="en-US" dirty="0"/>
              <a:t>UML packages for higher level structure than classes</a:t>
            </a:r>
          </a:p>
          <a:p>
            <a:r>
              <a:rPr lang="en-US" dirty="0"/>
              <a:t>Denoted by box with smaller box on top</a:t>
            </a:r>
          </a:p>
          <a:p>
            <a:pPr lvl="1"/>
            <a:r>
              <a:rPr lang="en-US" dirty="0"/>
              <a:t>Note dependency arrows</a:t>
            </a:r>
          </a:p>
          <a:p>
            <a:pPr lvl="1"/>
            <a:r>
              <a:rPr lang="en-US" dirty="0"/>
              <a:t>A dependency indicates that changes to one element may cause changes to the other</a:t>
            </a:r>
          </a:p>
          <a:p>
            <a:r>
              <a:rPr lang="en-US" dirty="0"/>
              <a:t>Guidelines for partitioning the domain model into packages:</a:t>
            </a:r>
          </a:p>
          <a:p>
            <a:pPr lvl="1"/>
            <a:r>
              <a:rPr lang="en-US" dirty="0"/>
              <a:t>Place elements together if they are in same class hierarchy, participate in the same use cases, </a:t>
            </a:r>
            <a:br>
              <a:rPr lang="en-US" dirty="0"/>
            </a:br>
            <a:r>
              <a:rPr lang="en-US" dirty="0"/>
              <a:t>or closely related by concept or purpose, or strongly associated </a:t>
            </a:r>
          </a:p>
        </p:txBody>
      </p:sp>
    </p:spTree>
    <p:extLst>
      <p:ext uri="{BB962C8B-B14F-4D97-AF65-F5344CB8AC3E}">
        <p14:creationId xmlns:p14="http://schemas.microsoft.com/office/powerpoint/2010/main" val="1507133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UML package diagrams</a:t>
            </a:r>
            <a:endParaRPr lang="en-US" dirty="0"/>
          </a:p>
        </p:txBody>
      </p:sp>
      <p:sp>
        <p:nvSpPr>
          <p:cNvPr id="3" name="Inhaltsplatzhalter 2"/>
          <p:cNvSpPr>
            <a:spLocks noGrp="1"/>
          </p:cNvSpPr>
          <p:nvPr>
            <p:ph idx="1"/>
          </p:nvPr>
        </p:nvSpPr>
        <p:spPr/>
        <p:txBody>
          <a:bodyPr>
            <a:normAutofit fontScale="92500" lnSpcReduction="20000"/>
          </a:bodyPr>
          <a:lstStyle/>
          <a:p>
            <a:r>
              <a:rPr lang="en-US" dirty="0" smtClean="0"/>
              <a:t>Packages </a:t>
            </a:r>
            <a:r>
              <a:rPr lang="en-US" dirty="0"/>
              <a:t>can be grouped in higher-order packages</a:t>
            </a:r>
          </a:p>
          <a:p>
            <a:pPr lvl="1"/>
            <a:r>
              <a:rPr lang="en-US" dirty="0"/>
              <a:t>Packages may include packages</a:t>
            </a:r>
          </a:p>
          <a:p>
            <a:pPr lvl="1"/>
            <a:r>
              <a:rPr lang="en-US" dirty="0"/>
              <a:t>Common package as &lt;&lt;global&gt;&gt; means all packages in system have dependency to this one</a:t>
            </a:r>
          </a:p>
          <a:p>
            <a:pPr lvl="1"/>
            <a:r>
              <a:rPr lang="en-US" dirty="0"/>
              <a:t>General package marked {abstract} means this package is </a:t>
            </a:r>
            <a:br>
              <a:rPr lang="en-US" dirty="0"/>
            </a:br>
            <a:r>
              <a:rPr lang="en-US" dirty="0"/>
              <a:t>an interface, with subtypes</a:t>
            </a:r>
          </a:p>
          <a:p>
            <a:r>
              <a:rPr lang="en-US" dirty="0"/>
              <a:t>Guidelines: divide classes into packages; </a:t>
            </a:r>
            <a:br>
              <a:rPr lang="en-US" dirty="0"/>
            </a:br>
            <a:r>
              <a:rPr lang="en-US" dirty="0"/>
              <a:t>analyze dependencies; refactor to reduce dependencies</a:t>
            </a:r>
          </a:p>
          <a:p>
            <a:endParaRPr lang="en-US" dirty="0"/>
          </a:p>
        </p:txBody>
      </p:sp>
    </p:spTree>
    <p:extLst>
      <p:ext uri="{BB962C8B-B14F-4D97-AF65-F5344CB8AC3E}">
        <p14:creationId xmlns:p14="http://schemas.microsoft.com/office/powerpoint/2010/main" val="282634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en-US" dirty="0"/>
              <a:t>Higher order package for POS domain</a:t>
            </a:r>
            <a:endParaRPr lang="en-US" dirty="0"/>
          </a:p>
        </p:txBody>
      </p:sp>
      <p:graphicFrame>
        <p:nvGraphicFramePr>
          <p:cNvPr id="5" name="Object 3"/>
          <p:cNvGraphicFramePr>
            <a:graphicFrameLocks noGrp="1" noChangeAspect="1"/>
          </p:cNvGraphicFramePr>
          <p:nvPr>
            <p:ph idx="1"/>
            <p:extLst>
              <p:ext uri="{D42A27DB-BD31-4B8C-83A1-F6EECF244321}">
                <p14:modId xmlns:p14="http://schemas.microsoft.com/office/powerpoint/2010/main" val="2541047705"/>
              </p:ext>
            </p:extLst>
          </p:nvPr>
        </p:nvGraphicFramePr>
        <p:xfrm>
          <a:off x="1953418" y="2813050"/>
          <a:ext cx="5237163" cy="2100263"/>
        </p:xfrm>
        <a:graphic>
          <a:graphicData uri="http://schemas.openxmlformats.org/presentationml/2006/ole">
            <mc:AlternateContent xmlns:mc="http://schemas.openxmlformats.org/markup-compatibility/2006">
              <mc:Choice xmlns:v="urn:schemas-microsoft-com:vml" Requires="v">
                <p:oleObj spid="_x0000_s10308" name="Visio" r:id="rId3" imgW="5237836" imgH="2099858" progId="Visio.Drawing.11">
                  <p:embed/>
                </p:oleObj>
              </mc:Choice>
              <mc:Fallback>
                <p:oleObj name="Visio" r:id="rId3" imgW="5237836" imgH="2099858"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418" y="2813050"/>
                        <a:ext cx="5237163"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92772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en-US" dirty="0"/>
              <a:t>Why call this package Core for the POS domain</a:t>
            </a:r>
            <a:r>
              <a:rPr lang="en-US" altLang="en-US" dirty="0" smtClean="0"/>
              <a:t>?</a:t>
            </a:r>
            <a:endParaRPr lang="en-US" dirty="0"/>
          </a:p>
        </p:txBody>
      </p:sp>
      <p:graphicFrame>
        <p:nvGraphicFramePr>
          <p:cNvPr id="5" name="Object 3"/>
          <p:cNvGraphicFramePr>
            <a:graphicFrameLocks noGrp="1" noChangeAspect="1"/>
          </p:cNvGraphicFramePr>
          <p:nvPr>
            <p:ph idx="1"/>
            <p:extLst>
              <p:ext uri="{D42A27DB-BD31-4B8C-83A1-F6EECF244321}">
                <p14:modId xmlns:p14="http://schemas.microsoft.com/office/powerpoint/2010/main" val="2959379403"/>
              </p:ext>
            </p:extLst>
          </p:nvPr>
        </p:nvGraphicFramePr>
        <p:xfrm>
          <a:off x="1953418" y="3082925"/>
          <a:ext cx="5237163" cy="1560513"/>
        </p:xfrm>
        <a:graphic>
          <a:graphicData uri="http://schemas.openxmlformats.org/presentationml/2006/ole">
            <mc:AlternateContent xmlns:mc="http://schemas.openxmlformats.org/markup-compatibility/2006">
              <mc:Choice xmlns:v="urn:schemas-microsoft-com:vml" Requires="v">
                <p:oleObj spid="_x0000_s11332" name="Visio" r:id="rId4" imgW="5237836" imgH="1559991" progId="Visio.Drawing.11">
                  <p:embed/>
                </p:oleObj>
              </mc:Choice>
              <mc:Fallback>
                <p:oleObj name="Visio" r:id="rId4" imgW="5237836" imgH="1559991"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3418" y="3082925"/>
                        <a:ext cx="5237163"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53313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 rich package</a:t>
            </a:r>
            <a:endParaRPr lang="en-US" dirty="0"/>
          </a:p>
        </p:txBody>
      </p:sp>
      <p:graphicFrame>
        <p:nvGraphicFramePr>
          <p:cNvPr id="5" name="Object 3"/>
          <p:cNvGraphicFramePr>
            <a:graphicFrameLocks noGrp="1" noChangeAspect="1"/>
          </p:cNvGraphicFramePr>
          <p:nvPr>
            <p:ph idx="1"/>
            <p:extLst>
              <p:ext uri="{D42A27DB-BD31-4B8C-83A1-F6EECF244321}">
                <p14:modId xmlns:p14="http://schemas.microsoft.com/office/powerpoint/2010/main" val="2819448122"/>
              </p:ext>
            </p:extLst>
          </p:nvPr>
        </p:nvGraphicFramePr>
        <p:xfrm>
          <a:off x="1509128" y="1600200"/>
          <a:ext cx="6125743" cy="4525963"/>
        </p:xfrm>
        <a:graphic>
          <a:graphicData uri="http://schemas.openxmlformats.org/presentationml/2006/ole">
            <mc:AlternateContent xmlns:mc="http://schemas.openxmlformats.org/markup-compatibility/2006">
              <mc:Choice xmlns:v="urn:schemas-microsoft-com:vml" Requires="v">
                <p:oleObj spid="_x0000_s12356" name="Visio" r:id="rId3" imgW="6722471" imgH="4967903" progId="Visio.Drawing.11">
                  <p:embed/>
                </p:oleObj>
              </mc:Choice>
              <mc:Fallback>
                <p:oleObj name="Visio" r:id="rId3" imgW="6722471" imgH="4967903"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128" y="1600200"/>
                        <a:ext cx="61257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0764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en-US" dirty="0"/>
              <a:t>Note: Composition and tie to Core package</a:t>
            </a:r>
            <a:endParaRPr lang="en-US" dirty="0"/>
          </a:p>
        </p:txBody>
      </p:sp>
      <p:graphicFrame>
        <p:nvGraphicFramePr>
          <p:cNvPr id="4" name="Content Placeholder 3"/>
          <p:cNvGraphicFramePr>
            <a:graphicFrameLocks noGrp="1" noChangeAspect="1"/>
          </p:cNvGraphicFramePr>
          <p:nvPr>
            <p:ph idx="1"/>
          </p:nvPr>
        </p:nvGraphicFramePr>
        <p:xfrm>
          <a:off x="2121693" y="2121694"/>
          <a:ext cx="4900613" cy="3482975"/>
        </p:xfrm>
        <a:graphic>
          <a:graphicData uri="http://schemas.openxmlformats.org/presentationml/2006/ole">
            <mc:AlternateContent xmlns:mc="http://schemas.openxmlformats.org/markup-compatibility/2006">
              <mc:Choice xmlns:v="urn:schemas-microsoft-com:vml" Requires="v">
                <p:oleObj spid="_x0000_s13380" name="Visio" r:id="rId3" imgW="4900419" imgH="3483268" progId="Visio.Drawing.11">
                  <p:embed/>
                </p:oleObj>
              </mc:Choice>
              <mc:Fallback>
                <p:oleObj name="Visio" r:id="rId3" imgW="4900419" imgH="3483268"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693" y="2121694"/>
                        <a:ext cx="4900613"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1745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smtClean="0"/>
              <a:t>Test-driven development</a:t>
            </a:r>
            <a:endParaRPr lang="en-US" dirty="0"/>
          </a:p>
        </p:txBody>
      </p:sp>
    </p:spTree>
    <p:extLst>
      <p:ext uri="{BB962C8B-B14F-4D97-AF65-F5344CB8AC3E}">
        <p14:creationId xmlns:p14="http://schemas.microsoft.com/office/powerpoint/2010/main" val="114764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Assignment</a:t>
            </a:r>
            <a:endParaRPr lang="en-US" dirty="0"/>
          </a:p>
        </p:txBody>
      </p:sp>
      <p:sp>
        <p:nvSpPr>
          <p:cNvPr id="3" name="Inhaltsplatzhalter 2"/>
          <p:cNvSpPr>
            <a:spLocks noGrp="1"/>
          </p:cNvSpPr>
          <p:nvPr>
            <p:ph idx="1"/>
          </p:nvPr>
        </p:nvSpPr>
        <p:spPr/>
        <p:txBody>
          <a:bodyPr>
            <a:normAutofit/>
          </a:bodyPr>
          <a:lstStyle/>
          <a:p>
            <a:pPr marL="0" indent="0">
              <a:buNone/>
            </a:pPr>
            <a:r>
              <a:rPr lang="en-US" b="1" dirty="0" smtClean="0"/>
              <a:t>Sprint 3 (ongoing – 3 weeks left)</a:t>
            </a:r>
          </a:p>
          <a:p>
            <a:r>
              <a:rPr lang="en-US" dirty="0"/>
              <a:t>Continue working prototype and report.</a:t>
            </a:r>
          </a:p>
          <a:p>
            <a:pPr lvl="1"/>
            <a:r>
              <a:rPr lang="en-US" dirty="0">
                <a:solidFill>
                  <a:srgbClr val="FF0000"/>
                </a:solidFill>
              </a:rPr>
              <a:t>Yes there need to be </a:t>
            </a:r>
            <a:r>
              <a:rPr lang="en-US" b="1" i="1" dirty="0">
                <a:solidFill>
                  <a:srgbClr val="FF0000"/>
                </a:solidFill>
              </a:rPr>
              <a:t>more</a:t>
            </a:r>
            <a:r>
              <a:rPr lang="en-US" dirty="0">
                <a:solidFill>
                  <a:srgbClr val="FF0000"/>
                </a:solidFill>
              </a:rPr>
              <a:t> running / working code!</a:t>
            </a:r>
          </a:p>
          <a:p>
            <a:pPr marL="457200" lvl="1" indent="0">
              <a:buNone/>
            </a:pPr>
            <a:endParaRPr lang="en-US" dirty="0"/>
          </a:p>
        </p:txBody>
      </p:sp>
    </p:spTree>
    <p:extLst>
      <p:ext uri="{BB962C8B-B14F-4D97-AF65-F5344CB8AC3E}">
        <p14:creationId xmlns:p14="http://schemas.microsoft.com/office/powerpoint/2010/main" val="360729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Don’t forget to plan testing!</a:t>
            </a:r>
            <a:endParaRPr lang="en-US" dirty="0"/>
          </a:p>
        </p:txBody>
      </p:sp>
      <p:sp>
        <p:nvSpPr>
          <p:cNvPr id="3" name="Inhaltsplatzhalter 2"/>
          <p:cNvSpPr>
            <a:spLocks noGrp="1"/>
          </p:cNvSpPr>
          <p:nvPr>
            <p:ph idx="1"/>
          </p:nvPr>
        </p:nvSpPr>
        <p:spPr/>
        <p:txBody>
          <a:bodyPr/>
          <a:lstStyle/>
          <a:p>
            <a:r>
              <a:rPr lang="en-US" dirty="0"/>
              <a:t>Plan testing for classes and system</a:t>
            </a:r>
          </a:p>
          <a:p>
            <a:pPr lvl="1"/>
            <a:r>
              <a:rPr lang="en-US" dirty="0"/>
              <a:t>Write system and unit test plan descriptions as part of class design</a:t>
            </a:r>
          </a:p>
          <a:p>
            <a:pPr lvl="1"/>
            <a:r>
              <a:rPr lang="en-US" dirty="0"/>
              <a:t>Unit test all public member functions</a:t>
            </a:r>
          </a:p>
          <a:p>
            <a:pPr lvl="1"/>
            <a:r>
              <a:rPr lang="en-US" dirty="0"/>
              <a:t>Test for valid, invalid and boundary cases</a:t>
            </a:r>
          </a:p>
          <a:p>
            <a:pPr lvl="1"/>
            <a:r>
              <a:rPr lang="en-US" dirty="0"/>
              <a:t>System testing follows thorough class testing</a:t>
            </a:r>
          </a:p>
          <a:p>
            <a:pPr lvl="1"/>
            <a:r>
              <a:rPr lang="en-US" dirty="0"/>
              <a:t>See </a:t>
            </a:r>
            <a:r>
              <a:rPr lang="en-US" dirty="0" err="1" smtClean="0"/>
              <a:t>JUnit</a:t>
            </a:r>
            <a:r>
              <a:rPr lang="en-US" dirty="0" smtClean="0"/>
              <a:t> </a:t>
            </a:r>
            <a:r>
              <a:rPr lang="en-US" dirty="0"/>
              <a:t>tool for automated test generation support</a:t>
            </a:r>
          </a:p>
          <a:p>
            <a:endParaRPr lang="en-US" dirty="0"/>
          </a:p>
        </p:txBody>
      </p:sp>
    </p:spTree>
    <p:extLst>
      <p:ext uri="{BB962C8B-B14F-4D97-AF65-F5344CB8AC3E}">
        <p14:creationId xmlns:p14="http://schemas.microsoft.com/office/powerpoint/2010/main" val="551210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Object-Oriented Testing</a:t>
            </a:r>
          </a:p>
        </p:txBody>
      </p:sp>
      <p:sp>
        <p:nvSpPr>
          <p:cNvPr id="3" name="Inhaltsplatzhalter 2"/>
          <p:cNvSpPr>
            <a:spLocks noGrp="1"/>
          </p:cNvSpPr>
          <p:nvPr>
            <p:ph idx="1"/>
          </p:nvPr>
        </p:nvSpPr>
        <p:spPr/>
        <p:txBody>
          <a:bodyPr>
            <a:normAutofit fontScale="70000" lnSpcReduction="20000"/>
          </a:bodyPr>
          <a:lstStyle/>
          <a:p>
            <a:r>
              <a:rPr lang="en-US" dirty="0"/>
              <a:t>When should testing begin?</a:t>
            </a:r>
          </a:p>
          <a:p>
            <a:r>
              <a:rPr lang="en-US" dirty="0"/>
              <a:t>Analysis and Design:</a:t>
            </a:r>
          </a:p>
          <a:p>
            <a:pPr lvl="1"/>
            <a:r>
              <a:rPr lang="en-US" dirty="0"/>
              <a:t>Testing begins by evaluating the OOA and OOD models </a:t>
            </a:r>
          </a:p>
          <a:p>
            <a:pPr lvl="1"/>
            <a:r>
              <a:rPr lang="en-US" dirty="0"/>
              <a:t>How do we test OOA models (requirements and use cases)?</a:t>
            </a:r>
          </a:p>
          <a:p>
            <a:pPr lvl="1"/>
            <a:r>
              <a:rPr lang="en-US" dirty="0"/>
              <a:t>How do we test OOD models (class and sequence diagrams)?</a:t>
            </a:r>
          </a:p>
          <a:p>
            <a:pPr lvl="1"/>
            <a:r>
              <a:rPr lang="en-US" dirty="0"/>
              <a:t>Structured walk-throughs, prototypes</a:t>
            </a:r>
          </a:p>
          <a:p>
            <a:pPr lvl="1"/>
            <a:r>
              <a:rPr lang="en-US" dirty="0"/>
              <a:t>Formal reviews of correctness, completeness and consistency</a:t>
            </a:r>
          </a:p>
          <a:p>
            <a:r>
              <a:rPr lang="en-US" dirty="0"/>
              <a:t>Programming:</a:t>
            </a:r>
          </a:p>
          <a:p>
            <a:pPr lvl="1"/>
            <a:r>
              <a:rPr lang="en-US" dirty="0"/>
              <a:t>How does OO make testing different from procedural programming?</a:t>
            </a:r>
          </a:p>
          <a:p>
            <a:pPr lvl="1"/>
            <a:r>
              <a:rPr lang="en-US" dirty="0"/>
              <a:t>Concept of a ‘unit’ broadens due to class encapsulation</a:t>
            </a:r>
          </a:p>
          <a:p>
            <a:pPr lvl="1"/>
            <a:r>
              <a:rPr lang="en-US" dirty="0"/>
              <a:t>Integration focuses on classes and their context of a use case </a:t>
            </a:r>
            <a:r>
              <a:rPr lang="en-US" dirty="0" smtClean="0"/>
              <a:t>scenario or </a:t>
            </a:r>
            <a:r>
              <a:rPr lang="en-US" dirty="0"/>
              <a:t>their execution across a thread</a:t>
            </a:r>
          </a:p>
          <a:p>
            <a:pPr lvl="1"/>
            <a:r>
              <a:rPr lang="en-US" dirty="0"/>
              <a:t>Validation may still use conventional black box methods</a:t>
            </a:r>
          </a:p>
          <a:p>
            <a:endParaRPr lang="en-US" dirty="0"/>
          </a:p>
        </p:txBody>
      </p:sp>
    </p:spTree>
    <p:extLst>
      <p:ext uri="{BB962C8B-B14F-4D97-AF65-F5344CB8AC3E}">
        <p14:creationId xmlns:p14="http://schemas.microsoft.com/office/powerpoint/2010/main" val="3664914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Test-driven programming</a:t>
            </a:r>
          </a:p>
        </p:txBody>
      </p:sp>
      <p:sp>
        <p:nvSpPr>
          <p:cNvPr id="3" name="Inhaltsplatzhalter 2"/>
          <p:cNvSpPr>
            <a:spLocks noGrp="1"/>
          </p:cNvSpPr>
          <p:nvPr>
            <p:ph idx="1"/>
          </p:nvPr>
        </p:nvSpPr>
        <p:spPr/>
        <p:txBody>
          <a:bodyPr>
            <a:normAutofit fontScale="85000" lnSpcReduction="20000"/>
          </a:bodyPr>
          <a:lstStyle/>
          <a:p>
            <a:r>
              <a:rPr lang="en-US" dirty="0" err="1"/>
              <a:t>eXtreme</a:t>
            </a:r>
            <a:r>
              <a:rPr lang="en-US" dirty="0"/>
              <a:t> Programming (XP) advocates writing tests for units before writing actual code for units</a:t>
            </a:r>
          </a:p>
          <a:p>
            <a:r>
              <a:rPr lang="en-US" dirty="0"/>
              <a:t>Why might this practice be a good idea?</a:t>
            </a:r>
          </a:p>
          <a:p>
            <a:r>
              <a:rPr lang="en-US" dirty="0"/>
              <a:t>Constrains code to design: How so?</a:t>
            </a:r>
          </a:p>
          <a:p>
            <a:pPr lvl="1"/>
            <a:r>
              <a:rPr lang="en-US" dirty="0"/>
              <a:t>Design -&gt; Test -&gt; Code … in small iterations</a:t>
            </a:r>
          </a:p>
          <a:p>
            <a:r>
              <a:rPr lang="en-US" dirty="0"/>
              <a:t>Promotes validation and reliability: Why?</a:t>
            </a:r>
          </a:p>
          <a:p>
            <a:pPr lvl="1"/>
            <a:r>
              <a:rPr lang="en-US" dirty="0"/>
              <a:t>Always rerun all tests (easier with automated testing) before integrating new code in a release</a:t>
            </a:r>
          </a:p>
          <a:p>
            <a:r>
              <a:rPr lang="en-US" dirty="0"/>
              <a:t>Increases confidence to change code: Why? </a:t>
            </a:r>
          </a:p>
          <a:p>
            <a:pPr lvl="1"/>
            <a:r>
              <a:rPr lang="en-US" dirty="0"/>
              <a:t>Changes shouldn’t break old code if you can test old code</a:t>
            </a:r>
          </a:p>
          <a:p>
            <a:pPr lvl="1"/>
            <a:r>
              <a:rPr lang="en-US" dirty="0"/>
              <a:t>Creed of XP: “embrace change”</a:t>
            </a:r>
          </a:p>
          <a:p>
            <a:endParaRPr lang="en-US" dirty="0"/>
          </a:p>
        </p:txBody>
      </p:sp>
    </p:spTree>
    <p:extLst>
      <p:ext uri="{BB962C8B-B14F-4D97-AF65-F5344CB8AC3E}">
        <p14:creationId xmlns:p14="http://schemas.microsoft.com/office/powerpoint/2010/main" val="2100533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Tug Bug Curve</a:t>
            </a:r>
            <a:endParaRPr lang="en-US" dirty="0"/>
          </a:p>
        </p:txBody>
      </p:sp>
      <p:pic>
        <p:nvPicPr>
          <p:cNvPr id="4"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792" r="-5792"/>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854240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Criteria for Completion of Testing</a:t>
            </a:r>
          </a:p>
        </p:txBody>
      </p:sp>
      <p:sp>
        <p:nvSpPr>
          <p:cNvPr id="3" name="Inhaltsplatzhalter 2"/>
          <p:cNvSpPr>
            <a:spLocks noGrp="1"/>
          </p:cNvSpPr>
          <p:nvPr>
            <p:ph idx="1"/>
          </p:nvPr>
        </p:nvSpPr>
        <p:spPr/>
        <p:txBody>
          <a:bodyPr>
            <a:normAutofit fontScale="85000" lnSpcReduction="20000"/>
          </a:bodyPr>
          <a:lstStyle/>
          <a:p>
            <a:r>
              <a:rPr lang="en-US" dirty="0"/>
              <a:t>When are we done testing? (Are we there yet?)</a:t>
            </a:r>
          </a:p>
          <a:p>
            <a:r>
              <a:rPr lang="en-US" dirty="0"/>
              <a:t>How to answer this question is still a research question</a:t>
            </a:r>
          </a:p>
          <a:p>
            <a:pPr lvl="1"/>
            <a:r>
              <a:rPr lang="en-US" dirty="0"/>
              <a:t>One view: testing is never done… the burden simply shifts from the developer to the customer</a:t>
            </a:r>
          </a:p>
          <a:p>
            <a:pPr lvl="1"/>
            <a:r>
              <a:rPr lang="en-US" dirty="0"/>
              <a:t>Or: testing is done when you run out of time or money</a:t>
            </a:r>
          </a:p>
          <a:p>
            <a:pPr lvl="1"/>
            <a:r>
              <a:rPr lang="en-US" dirty="0"/>
              <a:t>Or use a statistical model:</a:t>
            </a:r>
          </a:p>
          <a:p>
            <a:pPr lvl="2"/>
            <a:r>
              <a:rPr lang="en-US" dirty="0"/>
              <a:t>Assume that errors decay logarithmically with testing time</a:t>
            </a:r>
          </a:p>
          <a:p>
            <a:pPr lvl="2"/>
            <a:r>
              <a:rPr lang="en-US" dirty="0"/>
              <a:t>Measure the number of errors in a unit period</a:t>
            </a:r>
          </a:p>
          <a:p>
            <a:pPr lvl="2"/>
            <a:r>
              <a:rPr lang="en-US" dirty="0"/>
              <a:t>Fit these measurements to a logarithmic curve </a:t>
            </a:r>
          </a:p>
          <a:p>
            <a:pPr lvl="2"/>
            <a:r>
              <a:rPr lang="en-US" dirty="0"/>
              <a:t>Can then say: “with our experimentally valid statistical model we have done sufficient testing to say that with 95% confidence the probability of 1000 CPU hours of failure free operation is at least 0.995”</a:t>
            </a:r>
          </a:p>
          <a:p>
            <a:endParaRPr lang="en-US" dirty="0"/>
          </a:p>
        </p:txBody>
      </p:sp>
    </p:spTree>
    <p:extLst>
      <p:ext uri="{BB962C8B-B14F-4D97-AF65-F5344CB8AC3E}">
        <p14:creationId xmlns:p14="http://schemas.microsoft.com/office/powerpoint/2010/main" val="292758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YAHOO!</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7578" b="-37578"/>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31854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Strategic Issues</a:t>
            </a:r>
          </a:p>
        </p:txBody>
      </p:sp>
      <p:sp>
        <p:nvSpPr>
          <p:cNvPr id="3" name="Inhaltsplatzhalter 2"/>
          <p:cNvSpPr>
            <a:spLocks noGrp="1"/>
          </p:cNvSpPr>
          <p:nvPr>
            <p:ph idx="1"/>
          </p:nvPr>
        </p:nvSpPr>
        <p:spPr/>
        <p:txBody>
          <a:bodyPr>
            <a:normAutofit fontScale="92500" lnSpcReduction="10000"/>
          </a:bodyPr>
          <a:lstStyle/>
          <a:p>
            <a:pPr marL="0" indent="0">
              <a:buNone/>
            </a:pPr>
            <a:r>
              <a:rPr lang="en-US" dirty="0"/>
              <a:t>Issues for a successful software testing strategy:</a:t>
            </a:r>
          </a:p>
          <a:p>
            <a:r>
              <a:rPr lang="en-US" dirty="0"/>
              <a:t>Specify product requirements long before testing commences </a:t>
            </a:r>
            <a:endParaRPr lang="en-US" dirty="0" smtClean="0"/>
          </a:p>
          <a:p>
            <a:pPr lvl="1"/>
            <a:r>
              <a:rPr lang="en-US" dirty="0" smtClean="0"/>
              <a:t>For </a:t>
            </a:r>
            <a:r>
              <a:rPr lang="en-US" dirty="0"/>
              <a:t>example: portability, maintainability, usability</a:t>
            </a:r>
            <a:br>
              <a:rPr lang="en-US" dirty="0"/>
            </a:br>
            <a:r>
              <a:rPr lang="en-US" dirty="0"/>
              <a:t>Do so in a manner that is unambiguous and </a:t>
            </a:r>
            <a:r>
              <a:rPr lang="en-US" dirty="0" smtClean="0"/>
              <a:t>quantifiable</a:t>
            </a:r>
          </a:p>
          <a:p>
            <a:r>
              <a:rPr lang="en-US" b="1" dirty="0" smtClean="0"/>
              <a:t>Exercise</a:t>
            </a:r>
            <a:r>
              <a:rPr lang="en-US" dirty="0" smtClean="0"/>
              <a:t>: Get together in teams of 2 and define portability, maintainability and usability in a manner that is unambiguous and quantifiable. (10 min)</a:t>
            </a:r>
            <a:endParaRPr lang="en-US" dirty="0"/>
          </a:p>
        </p:txBody>
      </p:sp>
    </p:spTree>
    <p:extLst>
      <p:ext uri="{BB962C8B-B14F-4D97-AF65-F5344CB8AC3E}">
        <p14:creationId xmlns:p14="http://schemas.microsoft.com/office/powerpoint/2010/main" val="1164845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Strategic </a:t>
            </a:r>
            <a:r>
              <a:rPr lang="en-US" dirty="0" smtClean="0"/>
              <a:t>Issues (cont’d)</a:t>
            </a:r>
            <a:endParaRPr lang="en-US" dirty="0"/>
          </a:p>
        </p:txBody>
      </p:sp>
      <p:sp>
        <p:nvSpPr>
          <p:cNvPr id="3" name="Inhaltsplatzhalter 2"/>
          <p:cNvSpPr>
            <a:spLocks noGrp="1"/>
          </p:cNvSpPr>
          <p:nvPr>
            <p:ph idx="1"/>
          </p:nvPr>
        </p:nvSpPr>
        <p:spPr/>
        <p:txBody>
          <a:bodyPr>
            <a:normAutofit fontScale="85000" lnSpcReduction="10000"/>
          </a:bodyPr>
          <a:lstStyle/>
          <a:p>
            <a:r>
              <a:rPr lang="en-US" dirty="0" smtClean="0"/>
              <a:t>Understand </a:t>
            </a:r>
            <a:r>
              <a:rPr lang="en-US" dirty="0"/>
              <a:t>the users of the software, with use cases</a:t>
            </a:r>
          </a:p>
          <a:p>
            <a:r>
              <a:rPr lang="en-US" dirty="0"/>
              <a:t>Develop a testing plan that emphasizes “rapid cycle testing” </a:t>
            </a:r>
            <a:endParaRPr lang="en-US" dirty="0" smtClean="0"/>
          </a:p>
          <a:p>
            <a:pPr lvl="1"/>
            <a:r>
              <a:rPr lang="en-US" dirty="0" smtClean="0"/>
              <a:t>Get </a:t>
            </a:r>
            <a:r>
              <a:rPr lang="en-US" dirty="0"/>
              <a:t>quick feedback from a series of small incremental tests</a:t>
            </a:r>
          </a:p>
          <a:p>
            <a:r>
              <a:rPr lang="en-US" dirty="0"/>
              <a:t>Build robust software that is designed to test itself </a:t>
            </a:r>
            <a:endParaRPr lang="en-US" dirty="0" smtClean="0"/>
          </a:p>
          <a:p>
            <a:pPr lvl="1"/>
            <a:r>
              <a:rPr lang="en-US" dirty="0" smtClean="0"/>
              <a:t>Use </a:t>
            </a:r>
            <a:r>
              <a:rPr lang="en-US" dirty="0"/>
              <a:t>assertions, exception handling and automated testing tools (</a:t>
            </a:r>
            <a:r>
              <a:rPr lang="en-US" dirty="0" err="1" smtClean="0"/>
              <a:t>JUnit</a:t>
            </a:r>
            <a:r>
              <a:rPr lang="en-US" dirty="0"/>
              <a:t>).</a:t>
            </a:r>
          </a:p>
          <a:p>
            <a:r>
              <a:rPr lang="en-US" dirty="0"/>
              <a:t>Conduct formal technical reviews to assess test strategy </a:t>
            </a:r>
            <a:r>
              <a:rPr lang="en-US" dirty="0" smtClean="0"/>
              <a:t>and </a:t>
            </a:r>
            <a:r>
              <a:rPr lang="en-US" dirty="0"/>
              <a:t>test cases - “Who watches the watchers?”</a:t>
            </a:r>
          </a:p>
          <a:p>
            <a:endParaRPr lang="en-US" dirty="0"/>
          </a:p>
        </p:txBody>
      </p:sp>
    </p:spTree>
    <p:extLst>
      <p:ext uri="{BB962C8B-B14F-4D97-AF65-F5344CB8AC3E}">
        <p14:creationId xmlns:p14="http://schemas.microsoft.com/office/powerpoint/2010/main" val="3092412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Testing Analysis and Design</a:t>
            </a:r>
          </a:p>
        </p:txBody>
      </p:sp>
      <p:sp>
        <p:nvSpPr>
          <p:cNvPr id="3" name="Inhaltsplatzhalter 2"/>
          <p:cNvSpPr>
            <a:spLocks noGrp="1"/>
          </p:cNvSpPr>
          <p:nvPr>
            <p:ph idx="1"/>
          </p:nvPr>
        </p:nvSpPr>
        <p:spPr/>
        <p:txBody>
          <a:bodyPr>
            <a:normAutofit fontScale="92500" lnSpcReduction="10000"/>
          </a:bodyPr>
          <a:lstStyle/>
          <a:p>
            <a:r>
              <a:rPr lang="en-US" dirty="0"/>
              <a:t>Syntactic correctness: </a:t>
            </a:r>
          </a:p>
          <a:p>
            <a:pPr lvl="1"/>
            <a:r>
              <a:rPr lang="en-US" dirty="0"/>
              <a:t>Are UML and ADT notation used correctly?</a:t>
            </a:r>
          </a:p>
          <a:p>
            <a:r>
              <a:rPr lang="en-US" dirty="0"/>
              <a:t>Semantic correctness: </a:t>
            </a:r>
          </a:p>
          <a:p>
            <a:pPr lvl="1"/>
            <a:r>
              <a:rPr lang="en-US" dirty="0"/>
              <a:t>Does the model reflect the real world problem?</a:t>
            </a:r>
          </a:p>
          <a:p>
            <a:pPr lvl="1"/>
            <a:r>
              <a:rPr lang="en-US" dirty="0"/>
              <a:t>Is UML used as intended by its designers?</a:t>
            </a:r>
          </a:p>
          <a:p>
            <a:pPr lvl="1"/>
            <a:r>
              <a:rPr lang="en-US" dirty="0"/>
              <a:t>Is the ADT design complete (capturing all the classes and operations in UML diagram) and understandable?</a:t>
            </a:r>
          </a:p>
          <a:p>
            <a:r>
              <a:rPr lang="en-US" dirty="0"/>
              <a:t>Testing for consistency:</a:t>
            </a:r>
          </a:p>
          <a:p>
            <a:pPr lvl="1"/>
            <a:r>
              <a:rPr lang="en-US" dirty="0"/>
              <a:t>An inconsistent model has representations in one part that are not reflected in other portions of the model</a:t>
            </a:r>
          </a:p>
          <a:p>
            <a:endParaRPr lang="en-US" dirty="0"/>
          </a:p>
        </p:txBody>
      </p:sp>
    </p:spTree>
    <p:extLst>
      <p:ext uri="{BB962C8B-B14F-4D97-AF65-F5344CB8AC3E}">
        <p14:creationId xmlns:p14="http://schemas.microsoft.com/office/powerpoint/2010/main" val="2494387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Testing the Class Model</a:t>
            </a:r>
          </a:p>
        </p:txBody>
      </p:sp>
      <p:sp>
        <p:nvSpPr>
          <p:cNvPr id="3" name="Inhaltsplatzhalter 2"/>
          <p:cNvSpPr>
            <a:spLocks noGrp="1"/>
          </p:cNvSpPr>
          <p:nvPr>
            <p:ph idx="1"/>
          </p:nvPr>
        </p:nvSpPr>
        <p:spPr/>
        <p:txBody>
          <a:bodyPr>
            <a:normAutofit fontScale="77500" lnSpcReduction="20000"/>
          </a:bodyPr>
          <a:lstStyle/>
          <a:p>
            <a:r>
              <a:rPr lang="en-US" dirty="0"/>
              <a:t>Revisit the Use Cases, CRC cards and UML class model. </a:t>
            </a:r>
            <a:br>
              <a:rPr lang="en-US" dirty="0"/>
            </a:br>
            <a:r>
              <a:rPr lang="en-US" dirty="0"/>
              <a:t>Check that all collaborations are properly represented. </a:t>
            </a:r>
            <a:br>
              <a:rPr lang="en-US" dirty="0"/>
            </a:br>
            <a:r>
              <a:rPr lang="en-US" dirty="0"/>
              <a:t>Inspect the description of each CRC index card to make sure a delegated responsibility is part of the collaborator’s definition.</a:t>
            </a:r>
          </a:p>
          <a:p>
            <a:pPr lvl="1"/>
            <a:r>
              <a:rPr lang="en-US" dirty="0"/>
              <a:t>Example: in a point of sale system. </a:t>
            </a:r>
          </a:p>
          <a:p>
            <a:pPr lvl="2"/>
            <a:r>
              <a:rPr lang="en-US" dirty="0"/>
              <a:t>A read credit card responsibility of a credit sale class is accomplished if satisfied by a credit card collaborator</a:t>
            </a:r>
          </a:p>
          <a:p>
            <a:r>
              <a:rPr lang="en-US" dirty="0"/>
              <a:t>Invert connections to ensure that each collaborator asked for a service is receiving requests from a reasonable source</a:t>
            </a:r>
          </a:p>
          <a:p>
            <a:pPr lvl="1"/>
            <a:r>
              <a:rPr lang="en-US" dirty="0"/>
              <a:t>Example: a credit card being asked for a purchase amount</a:t>
            </a:r>
          </a:p>
          <a:p>
            <a:r>
              <a:rPr lang="en-US" dirty="0"/>
              <a:t>Have you tested your analysis and design?</a:t>
            </a:r>
          </a:p>
          <a:p>
            <a:pPr lvl="1"/>
            <a:r>
              <a:rPr lang="en-US" dirty="0"/>
              <a:t>If not, who will do it?</a:t>
            </a:r>
          </a:p>
          <a:p>
            <a:endParaRPr lang="en-US" dirty="0"/>
          </a:p>
        </p:txBody>
      </p:sp>
    </p:spTree>
    <p:extLst>
      <p:ext uri="{BB962C8B-B14F-4D97-AF65-F5344CB8AC3E}">
        <p14:creationId xmlns:p14="http://schemas.microsoft.com/office/powerpoint/2010/main" val="2370412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smtClean="0"/>
              <a:t>Domain model refinement</a:t>
            </a:r>
            <a:endParaRPr lang="en-US" dirty="0"/>
          </a:p>
        </p:txBody>
      </p:sp>
    </p:spTree>
    <p:extLst>
      <p:ext uri="{BB962C8B-B14F-4D97-AF65-F5344CB8AC3E}">
        <p14:creationId xmlns:p14="http://schemas.microsoft.com/office/powerpoint/2010/main" val="28144135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Class Responsibility Collaboration </a:t>
            </a:r>
          </a:p>
        </p:txBody>
      </p:sp>
      <p:pic>
        <p:nvPicPr>
          <p:cNvPr id="4" name="Inhaltsplatzhalter 3" descr="Bildschirmfoto 2016-11-02 um 12.42.37.png"/>
          <p:cNvPicPr>
            <a:picLocks noGrp="1" noChangeAspect="1"/>
          </p:cNvPicPr>
          <p:nvPr>
            <p:ph idx="1"/>
          </p:nvPr>
        </p:nvPicPr>
        <p:blipFill>
          <a:blip r:embed="rId2">
            <a:extLst>
              <a:ext uri="{28A0092B-C50C-407E-A947-70E740481C1C}">
                <a14:useLocalDpi xmlns:a14="http://schemas.microsoft.com/office/drawing/2010/main" val="0"/>
              </a:ext>
            </a:extLst>
          </a:blip>
          <a:srcRect l="-15670" r="-15670"/>
          <a:stretch>
            <a:fillRect/>
          </a:stretch>
        </p:blipFill>
        <p:spPr/>
      </p:pic>
    </p:spTree>
    <p:extLst>
      <p:ext uri="{BB962C8B-B14F-4D97-AF65-F5344CB8AC3E}">
        <p14:creationId xmlns:p14="http://schemas.microsoft.com/office/powerpoint/2010/main" val="36723033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0292"/>
            <a:ext cx="8229600" cy="1143000"/>
          </a:xfrm>
        </p:spPr>
        <p:txBody>
          <a:bodyPr/>
          <a:lstStyle/>
          <a:p>
            <a:r>
              <a:rPr lang="en-US" dirty="0" smtClean="0"/>
              <a:t>Testing OO Code</a:t>
            </a:r>
            <a:endParaRPr lang="en-US" dirty="0"/>
          </a:p>
        </p:txBody>
      </p:sp>
    </p:spTree>
    <p:extLst>
      <p:ext uri="{BB962C8B-B14F-4D97-AF65-F5344CB8AC3E}">
        <p14:creationId xmlns:p14="http://schemas.microsoft.com/office/powerpoint/2010/main" val="1164642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Team exercise</a:t>
            </a:r>
            <a:endParaRPr lang="en-US" dirty="0"/>
          </a:p>
        </p:txBody>
      </p:sp>
      <p:sp>
        <p:nvSpPr>
          <p:cNvPr id="3" name="Inhaltsplatzhalter 2"/>
          <p:cNvSpPr>
            <a:spLocks noGrp="1"/>
          </p:cNvSpPr>
          <p:nvPr>
            <p:ph idx="1"/>
          </p:nvPr>
        </p:nvSpPr>
        <p:spPr/>
        <p:txBody>
          <a:bodyPr/>
          <a:lstStyle/>
          <a:p>
            <a:pPr marL="0" indent="0">
              <a:buNone/>
            </a:pPr>
            <a:r>
              <a:rPr lang="en-US" dirty="0" smtClean="0"/>
              <a:t>We are constantly talking about testing. But what / when should we test and how do we do it?</a:t>
            </a:r>
            <a:endParaRPr lang="en-US" dirty="0"/>
          </a:p>
          <a:p>
            <a:r>
              <a:rPr lang="en-US" smtClean="0"/>
              <a:t>~10 </a:t>
            </a:r>
            <a:r>
              <a:rPr lang="en-US" dirty="0" smtClean="0"/>
              <a:t>min.</a:t>
            </a:r>
            <a:endParaRPr lang="en-US" dirty="0"/>
          </a:p>
        </p:txBody>
      </p:sp>
    </p:spTree>
    <p:extLst>
      <p:ext uri="{BB962C8B-B14F-4D97-AF65-F5344CB8AC3E}">
        <p14:creationId xmlns:p14="http://schemas.microsoft.com/office/powerpoint/2010/main" val="898510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Testing OO Code</a:t>
            </a:r>
          </a:p>
        </p:txBody>
      </p:sp>
      <p:grpSp>
        <p:nvGrpSpPr>
          <p:cNvPr id="4" name="Group 11"/>
          <p:cNvGrpSpPr>
            <a:grpSpLocks/>
          </p:cNvGrpSpPr>
          <p:nvPr/>
        </p:nvGrpSpPr>
        <p:grpSpPr bwMode="auto">
          <a:xfrm>
            <a:off x="2340877" y="2162859"/>
            <a:ext cx="1982789" cy="1484312"/>
            <a:chOff x="1886" y="1111"/>
            <a:chExt cx="1249" cy="935"/>
          </a:xfrm>
        </p:grpSpPr>
        <p:sp>
          <p:nvSpPr>
            <p:cNvPr id="5" name="Freeform 8"/>
            <p:cNvSpPr>
              <a:spLocks/>
            </p:cNvSpPr>
            <p:nvPr/>
          </p:nvSpPr>
          <p:spPr bwMode="auto">
            <a:xfrm>
              <a:off x="1886" y="1241"/>
              <a:ext cx="773" cy="623"/>
            </a:xfrm>
            <a:custGeom>
              <a:avLst/>
              <a:gdLst>
                <a:gd name="T0" fmla="*/ 0 w 1546"/>
                <a:gd name="T1" fmla="*/ 0 h 1247"/>
                <a:gd name="T2" fmla="*/ 194 w 1546"/>
                <a:gd name="T3" fmla="*/ 122 h 1247"/>
                <a:gd name="T4" fmla="*/ 194 w 1546"/>
                <a:gd name="T5" fmla="*/ 155 h 1247"/>
                <a:gd name="T6" fmla="*/ 0 w 1546"/>
                <a:gd name="T7" fmla="*/ 33 h 1247"/>
                <a:gd name="T8" fmla="*/ 0 w 1546"/>
                <a:gd name="T9" fmla="*/ 0 h 1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6" h="1247">
                  <a:moveTo>
                    <a:pt x="0" y="0"/>
                  </a:moveTo>
                  <a:lnTo>
                    <a:pt x="1546" y="980"/>
                  </a:lnTo>
                  <a:lnTo>
                    <a:pt x="1546" y="1247"/>
                  </a:lnTo>
                  <a:lnTo>
                    <a:pt x="0" y="267"/>
                  </a:lnTo>
                  <a:lnTo>
                    <a:pt x="0" y="0"/>
                  </a:lnTo>
                  <a:close/>
                </a:path>
              </a:pathLst>
            </a:custGeom>
            <a:solidFill>
              <a:schemeClr val="accent1"/>
            </a:solidFill>
            <a:ln w="11113">
              <a:solidFill>
                <a:srgbClr val="000000"/>
              </a:solidFill>
              <a:prstDash val="solid"/>
              <a:round/>
              <a:headEnd/>
              <a:tailEnd/>
            </a:ln>
          </p:spPr>
          <p:txBody>
            <a:bodyPr/>
            <a:lstStyle/>
            <a:p>
              <a:endParaRPr lang="en-US"/>
            </a:p>
          </p:txBody>
        </p:sp>
        <p:sp>
          <p:nvSpPr>
            <p:cNvPr id="6" name="Freeform 9"/>
            <p:cNvSpPr>
              <a:spLocks/>
            </p:cNvSpPr>
            <p:nvPr/>
          </p:nvSpPr>
          <p:spPr bwMode="auto">
            <a:xfrm>
              <a:off x="1889" y="1111"/>
              <a:ext cx="1246" cy="802"/>
            </a:xfrm>
            <a:custGeom>
              <a:avLst/>
              <a:gdLst>
                <a:gd name="T0" fmla="*/ 0 w 2492"/>
                <a:gd name="T1" fmla="*/ 34 h 1603"/>
                <a:gd name="T2" fmla="*/ 76 w 2492"/>
                <a:gd name="T3" fmla="*/ 0 h 1603"/>
                <a:gd name="T4" fmla="*/ 258 w 2492"/>
                <a:gd name="T5" fmla="*/ 112 h 1603"/>
                <a:gd name="T6" fmla="*/ 312 w 2492"/>
                <a:gd name="T7" fmla="*/ 78 h 1603"/>
                <a:gd name="T8" fmla="*/ 312 w 2492"/>
                <a:gd name="T9" fmla="*/ 179 h 1603"/>
                <a:gd name="T10" fmla="*/ 129 w 2492"/>
                <a:gd name="T11" fmla="*/ 201 h 1603"/>
                <a:gd name="T12" fmla="*/ 194 w 2492"/>
                <a:gd name="T13" fmla="*/ 156 h 1603"/>
                <a:gd name="T14" fmla="*/ 0 w 2492"/>
                <a:gd name="T15" fmla="*/ 34 h 16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92" h="1603">
                  <a:moveTo>
                    <a:pt x="0" y="268"/>
                  </a:moveTo>
                  <a:lnTo>
                    <a:pt x="601" y="0"/>
                  </a:lnTo>
                  <a:lnTo>
                    <a:pt x="2062" y="891"/>
                  </a:lnTo>
                  <a:lnTo>
                    <a:pt x="2492" y="624"/>
                  </a:lnTo>
                  <a:lnTo>
                    <a:pt x="2492" y="1425"/>
                  </a:lnTo>
                  <a:lnTo>
                    <a:pt x="1031" y="1603"/>
                  </a:lnTo>
                  <a:lnTo>
                    <a:pt x="1547" y="1247"/>
                  </a:lnTo>
                  <a:lnTo>
                    <a:pt x="0" y="268"/>
                  </a:lnTo>
                  <a:close/>
                </a:path>
              </a:pathLst>
            </a:custGeom>
            <a:solidFill>
              <a:schemeClr val="accent1"/>
            </a:solidFill>
            <a:ln w="11113">
              <a:solidFill>
                <a:srgbClr val="000000"/>
              </a:solidFill>
              <a:prstDash val="solid"/>
              <a:round/>
              <a:headEnd/>
              <a:tailEnd/>
            </a:ln>
          </p:spPr>
          <p:txBody>
            <a:bodyPr/>
            <a:lstStyle/>
            <a:p>
              <a:endParaRPr lang="en-US"/>
            </a:p>
          </p:txBody>
        </p:sp>
        <p:sp>
          <p:nvSpPr>
            <p:cNvPr id="7" name="Freeform 10"/>
            <p:cNvSpPr>
              <a:spLocks/>
            </p:cNvSpPr>
            <p:nvPr/>
          </p:nvSpPr>
          <p:spPr bwMode="auto">
            <a:xfrm>
              <a:off x="2405" y="1824"/>
              <a:ext cx="730" cy="222"/>
            </a:xfrm>
            <a:custGeom>
              <a:avLst/>
              <a:gdLst>
                <a:gd name="T0" fmla="*/ 0 w 1461"/>
                <a:gd name="T1" fmla="*/ 22 h 446"/>
                <a:gd name="T2" fmla="*/ 182 w 1461"/>
                <a:gd name="T3" fmla="*/ 0 h 446"/>
                <a:gd name="T4" fmla="*/ 182 w 1461"/>
                <a:gd name="T5" fmla="*/ 33 h 446"/>
                <a:gd name="T6" fmla="*/ 0 w 1461"/>
                <a:gd name="T7" fmla="*/ 55 h 446"/>
                <a:gd name="T8" fmla="*/ 0 w 1461"/>
                <a:gd name="T9" fmla="*/ 22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1" h="446">
                  <a:moveTo>
                    <a:pt x="0" y="178"/>
                  </a:moveTo>
                  <a:lnTo>
                    <a:pt x="1461" y="0"/>
                  </a:lnTo>
                  <a:lnTo>
                    <a:pt x="1461" y="268"/>
                  </a:lnTo>
                  <a:lnTo>
                    <a:pt x="0" y="446"/>
                  </a:lnTo>
                  <a:lnTo>
                    <a:pt x="0" y="178"/>
                  </a:lnTo>
                  <a:close/>
                </a:path>
              </a:pathLst>
            </a:custGeom>
            <a:solidFill>
              <a:schemeClr val="accent1"/>
            </a:solidFill>
            <a:ln w="11113">
              <a:solidFill>
                <a:srgbClr val="000000"/>
              </a:solidFill>
              <a:prstDash val="solid"/>
              <a:round/>
              <a:headEnd/>
              <a:tailEnd/>
            </a:ln>
          </p:spPr>
          <p:txBody>
            <a:bodyPr/>
            <a:lstStyle/>
            <a:p>
              <a:endParaRPr lang="en-US"/>
            </a:p>
          </p:txBody>
        </p:sp>
      </p:grpSp>
      <p:grpSp>
        <p:nvGrpSpPr>
          <p:cNvPr id="8" name="Group 15"/>
          <p:cNvGrpSpPr>
            <a:grpSpLocks/>
          </p:cNvGrpSpPr>
          <p:nvPr/>
        </p:nvGrpSpPr>
        <p:grpSpPr bwMode="auto">
          <a:xfrm>
            <a:off x="4607826" y="2162859"/>
            <a:ext cx="1978026" cy="1484312"/>
            <a:chOff x="3314" y="1111"/>
            <a:chExt cx="1246" cy="935"/>
          </a:xfrm>
        </p:grpSpPr>
        <p:sp>
          <p:nvSpPr>
            <p:cNvPr id="9" name="Freeform 12"/>
            <p:cNvSpPr>
              <a:spLocks/>
            </p:cNvSpPr>
            <p:nvPr/>
          </p:nvSpPr>
          <p:spPr bwMode="auto">
            <a:xfrm>
              <a:off x="3787" y="1245"/>
              <a:ext cx="773" cy="623"/>
            </a:xfrm>
            <a:custGeom>
              <a:avLst/>
              <a:gdLst>
                <a:gd name="T0" fmla="*/ 193 w 1547"/>
                <a:gd name="T1" fmla="*/ 0 h 1246"/>
                <a:gd name="T2" fmla="*/ 0 w 1547"/>
                <a:gd name="T3" fmla="*/ 123 h 1246"/>
                <a:gd name="T4" fmla="*/ 0 w 1547"/>
                <a:gd name="T5" fmla="*/ 156 h 1246"/>
                <a:gd name="T6" fmla="*/ 193 w 1547"/>
                <a:gd name="T7" fmla="*/ 34 h 1246"/>
                <a:gd name="T8" fmla="*/ 193 w 1547"/>
                <a:gd name="T9" fmla="*/ 0 h 1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7" h="1246">
                  <a:moveTo>
                    <a:pt x="1547" y="0"/>
                  </a:moveTo>
                  <a:lnTo>
                    <a:pt x="0" y="979"/>
                  </a:lnTo>
                  <a:lnTo>
                    <a:pt x="0" y="1246"/>
                  </a:lnTo>
                  <a:lnTo>
                    <a:pt x="1547" y="267"/>
                  </a:lnTo>
                  <a:lnTo>
                    <a:pt x="1547" y="0"/>
                  </a:lnTo>
                  <a:close/>
                </a:path>
              </a:pathLst>
            </a:custGeom>
            <a:solidFill>
              <a:schemeClr val="accent1"/>
            </a:solidFill>
            <a:ln w="11113">
              <a:solidFill>
                <a:srgbClr val="000000"/>
              </a:solidFill>
              <a:prstDash val="solid"/>
              <a:round/>
              <a:headEnd/>
              <a:tailEnd/>
            </a:ln>
          </p:spPr>
          <p:txBody>
            <a:bodyPr/>
            <a:lstStyle/>
            <a:p>
              <a:endParaRPr lang="en-US"/>
            </a:p>
          </p:txBody>
        </p:sp>
        <p:sp>
          <p:nvSpPr>
            <p:cNvPr id="10" name="Freeform 13"/>
            <p:cNvSpPr>
              <a:spLocks/>
            </p:cNvSpPr>
            <p:nvPr/>
          </p:nvSpPr>
          <p:spPr bwMode="auto">
            <a:xfrm>
              <a:off x="3314" y="1111"/>
              <a:ext cx="1246" cy="802"/>
            </a:xfrm>
            <a:custGeom>
              <a:avLst/>
              <a:gdLst>
                <a:gd name="T0" fmla="*/ 312 w 2492"/>
                <a:gd name="T1" fmla="*/ 34 h 1603"/>
                <a:gd name="T2" fmla="*/ 237 w 2492"/>
                <a:gd name="T3" fmla="*/ 0 h 1603"/>
                <a:gd name="T4" fmla="*/ 54 w 2492"/>
                <a:gd name="T5" fmla="*/ 112 h 1603"/>
                <a:gd name="T6" fmla="*/ 0 w 2492"/>
                <a:gd name="T7" fmla="*/ 78 h 1603"/>
                <a:gd name="T8" fmla="*/ 0 w 2492"/>
                <a:gd name="T9" fmla="*/ 179 h 1603"/>
                <a:gd name="T10" fmla="*/ 183 w 2492"/>
                <a:gd name="T11" fmla="*/ 201 h 1603"/>
                <a:gd name="T12" fmla="*/ 119 w 2492"/>
                <a:gd name="T13" fmla="*/ 156 h 1603"/>
                <a:gd name="T14" fmla="*/ 312 w 2492"/>
                <a:gd name="T15" fmla="*/ 34 h 16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92" h="1603">
                  <a:moveTo>
                    <a:pt x="2492" y="268"/>
                  </a:moveTo>
                  <a:lnTo>
                    <a:pt x="1890" y="0"/>
                  </a:lnTo>
                  <a:lnTo>
                    <a:pt x="429" y="891"/>
                  </a:lnTo>
                  <a:lnTo>
                    <a:pt x="0" y="624"/>
                  </a:lnTo>
                  <a:lnTo>
                    <a:pt x="0" y="1425"/>
                  </a:lnTo>
                  <a:lnTo>
                    <a:pt x="1460" y="1603"/>
                  </a:lnTo>
                  <a:lnTo>
                    <a:pt x="945" y="1247"/>
                  </a:lnTo>
                  <a:lnTo>
                    <a:pt x="2492" y="268"/>
                  </a:lnTo>
                  <a:close/>
                </a:path>
              </a:pathLst>
            </a:custGeom>
            <a:solidFill>
              <a:schemeClr val="accent1"/>
            </a:solidFill>
            <a:ln w="11113">
              <a:solidFill>
                <a:srgbClr val="000000"/>
              </a:solidFill>
              <a:prstDash val="solid"/>
              <a:round/>
              <a:headEnd/>
              <a:tailEnd/>
            </a:ln>
          </p:spPr>
          <p:txBody>
            <a:bodyPr/>
            <a:lstStyle/>
            <a:p>
              <a:endParaRPr lang="en-US"/>
            </a:p>
          </p:txBody>
        </p:sp>
        <p:sp>
          <p:nvSpPr>
            <p:cNvPr id="11" name="Freeform 14"/>
            <p:cNvSpPr>
              <a:spLocks/>
            </p:cNvSpPr>
            <p:nvPr/>
          </p:nvSpPr>
          <p:spPr bwMode="auto">
            <a:xfrm>
              <a:off x="3314" y="1824"/>
              <a:ext cx="731" cy="222"/>
            </a:xfrm>
            <a:custGeom>
              <a:avLst/>
              <a:gdLst>
                <a:gd name="T0" fmla="*/ 183 w 1460"/>
                <a:gd name="T1" fmla="*/ 22 h 446"/>
                <a:gd name="T2" fmla="*/ 0 w 1460"/>
                <a:gd name="T3" fmla="*/ 0 h 446"/>
                <a:gd name="T4" fmla="*/ 0 w 1460"/>
                <a:gd name="T5" fmla="*/ 33 h 446"/>
                <a:gd name="T6" fmla="*/ 183 w 1460"/>
                <a:gd name="T7" fmla="*/ 55 h 446"/>
                <a:gd name="T8" fmla="*/ 183 w 1460"/>
                <a:gd name="T9" fmla="*/ 22 h 4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0" h="446">
                  <a:moveTo>
                    <a:pt x="1460" y="178"/>
                  </a:moveTo>
                  <a:lnTo>
                    <a:pt x="0" y="0"/>
                  </a:lnTo>
                  <a:lnTo>
                    <a:pt x="0" y="268"/>
                  </a:lnTo>
                  <a:lnTo>
                    <a:pt x="1460" y="446"/>
                  </a:lnTo>
                  <a:lnTo>
                    <a:pt x="1460" y="178"/>
                  </a:lnTo>
                  <a:close/>
                </a:path>
              </a:pathLst>
            </a:custGeom>
            <a:solidFill>
              <a:schemeClr val="accent1"/>
            </a:solidFill>
            <a:ln w="11113">
              <a:solidFill>
                <a:srgbClr val="000000"/>
              </a:solidFill>
              <a:prstDash val="solid"/>
              <a:round/>
              <a:headEnd/>
              <a:tailEnd/>
            </a:ln>
          </p:spPr>
          <p:txBody>
            <a:bodyPr/>
            <a:lstStyle/>
            <a:p>
              <a:endParaRPr lang="en-US"/>
            </a:p>
          </p:txBody>
        </p:sp>
      </p:grpSp>
      <p:grpSp>
        <p:nvGrpSpPr>
          <p:cNvPr id="12" name="Group 21"/>
          <p:cNvGrpSpPr>
            <a:grpSpLocks/>
          </p:cNvGrpSpPr>
          <p:nvPr/>
        </p:nvGrpSpPr>
        <p:grpSpPr bwMode="auto">
          <a:xfrm>
            <a:off x="1891615" y="3683684"/>
            <a:ext cx="2454275" cy="2260600"/>
            <a:chOff x="1603" y="2069"/>
            <a:chExt cx="1546" cy="1424"/>
          </a:xfrm>
        </p:grpSpPr>
        <p:sp>
          <p:nvSpPr>
            <p:cNvPr id="13" name="Freeform 16"/>
            <p:cNvSpPr>
              <a:spLocks/>
            </p:cNvSpPr>
            <p:nvPr/>
          </p:nvSpPr>
          <p:spPr bwMode="auto">
            <a:xfrm>
              <a:off x="1946" y="2510"/>
              <a:ext cx="988" cy="983"/>
            </a:xfrm>
            <a:custGeom>
              <a:avLst/>
              <a:gdLst>
                <a:gd name="T0" fmla="*/ 0 w 1976"/>
                <a:gd name="T1" fmla="*/ 185 h 1965"/>
                <a:gd name="T2" fmla="*/ 0 w 1976"/>
                <a:gd name="T3" fmla="*/ 246 h 1965"/>
                <a:gd name="T4" fmla="*/ 247 w 1976"/>
                <a:gd name="T5" fmla="*/ 37 h 1965"/>
                <a:gd name="T6" fmla="*/ 247 w 1976"/>
                <a:gd name="T7" fmla="*/ 0 h 1965"/>
                <a:gd name="T8" fmla="*/ 0 w 1976"/>
                <a:gd name="T9" fmla="*/ 185 h 19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6" h="1965">
                  <a:moveTo>
                    <a:pt x="0" y="1475"/>
                  </a:moveTo>
                  <a:lnTo>
                    <a:pt x="0" y="1965"/>
                  </a:lnTo>
                  <a:lnTo>
                    <a:pt x="1976" y="295"/>
                  </a:lnTo>
                  <a:lnTo>
                    <a:pt x="1976" y="0"/>
                  </a:lnTo>
                  <a:lnTo>
                    <a:pt x="0" y="1475"/>
                  </a:lnTo>
                  <a:close/>
                </a:path>
              </a:pathLst>
            </a:custGeom>
            <a:solidFill>
              <a:schemeClr val="accent1"/>
            </a:solidFill>
            <a:ln w="11113">
              <a:solidFill>
                <a:srgbClr val="000000"/>
              </a:solidFill>
              <a:prstDash val="solid"/>
              <a:round/>
              <a:headEnd/>
              <a:tailEnd/>
            </a:ln>
          </p:spPr>
          <p:txBody>
            <a:bodyPr/>
            <a:lstStyle/>
            <a:p>
              <a:endParaRPr lang="en-US"/>
            </a:p>
          </p:txBody>
        </p:sp>
        <p:sp>
          <p:nvSpPr>
            <p:cNvPr id="14" name="Freeform 17"/>
            <p:cNvSpPr>
              <a:spLocks/>
            </p:cNvSpPr>
            <p:nvPr/>
          </p:nvSpPr>
          <p:spPr bwMode="auto">
            <a:xfrm>
              <a:off x="2418" y="2069"/>
              <a:ext cx="215" cy="294"/>
            </a:xfrm>
            <a:custGeom>
              <a:avLst/>
              <a:gdLst>
                <a:gd name="T0" fmla="*/ 54 w 429"/>
                <a:gd name="T1" fmla="*/ 37 h 588"/>
                <a:gd name="T2" fmla="*/ 54 w 429"/>
                <a:gd name="T3" fmla="*/ 74 h 588"/>
                <a:gd name="T4" fmla="*/ 0 w 429"/>
                <a:gd name="T5" fmla="*/ 29 h 588"/>
                <a:gd name="T6" fmla="*/ 0 w 429"/>
                <a:gd name="T7" fmla="*/ 0 h 588"/>
                <a:gd name="T8" fmla="*/ 54 w 429"/>
                <a:gd name="T9" fmla="*/ 37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588">
                  <a:moveTo>
                    <a:pt x="429" y="293"/>
                  </a:moveTo>
                  <a:lnTo>
                    <a:pt x="429" y="588"/>
                  </a:lnTo>
                  <a:lnTo>
                    <a:pt x="0" y="228"/>
                  </a:lnTo>
                  <a:lnTo>
                    <a:pt x="0" y="0"/>
                  </a:lnTo>
                  <a:lnTo>
                    <a:pt x="429" y="293"/>
                  </a:lnTo>
                  <a:close/>
                </a:path>
              </a:pathLst>
            </a:custGeom>
            <a:solidFill>
              <a:schemeClr val="accent1"/>
            </a:solidFill>
            <a:ln w="11113">
              <a:solidFill>
                <a:srgbClr val="000000"/>
              </a:solidFill>
              <a:prstDash val="solid"/>
              <a:round/>
              <a:headEnd/>
              <a:tailEnd/>
            </a:ln>
          </p:spPr>
          <p:txBody>
            <a:bodyPr/>
            <a:lstStyle/>
            <a:p>
              <a:endParaRPr lang="en-US"/>
            </a:p>
          </p:txBody>
        </p:sp>
        <p:sp>
          <p:nvSpPr>
            <p:cNvPr id="15" name="Freeform 18"/>
            <p:cNvSpPr>
              <a:spLocks/>
            </p:cNvSpPr>
            <p:nvPr/>
          </p:nvSpPr>
          <p:spPr bwMode="auto">
            <a:xfrm>
              <a:off x="1603" y="2069"/>
              <a:ext cx="1546" cy="1179"/>
            </a:xfrm>
            <a:custGeom>
              <a:avLst/>
              <a:gdLst>
                <a:gd name="T0" fmla="*/ 0 w 3092"/>
                <a:gd name="T1" fmla="*/ 185 h 2358"/>
                <a:gd name="T2" fmla="*/ 258 w 3092"/>
                <a:gd name="T3" fmla="*/ 37 h 2358"/>
                <a:gd name="T4" fmla="*/ 204 w 3092"/>
                <a:gd name="T5" fmla="*/ 0 h 2358"/>
                <a:gd name="T6" fmla="*/ 376 w 3092"/>
                <a:gd name="T7" fmla="*/ 13 h 2358"/>
                <a:gd name="T8" fmla="*/ 387 w 3092"/>
                <a:gd name="T9" fmla="*/ 160 h 2358"/>
                <a:gd name="T10" fmla="*/ 333 w 3092"/>
                <a:gd name="T11" fmla="*/ 111 h 2358"/>
                <a:gd name="T12" fmla="*/ 86 w 3092"/>
                <a:gd name="T13" fmla="*/ 295 h 2358"/>
                <a:gd name="T14" fmla="*/ 0 w 3092"/>
                <a:gd name="T15" fmla="*/ 185 h 23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92" h="2358">
                  <a:moveTo>
                    <a:pt x="0" y="1473"/>
                  </a:moveTo>
                  <a:lnTo>
                    <a:pt x="2060" y="293"/>
                  </a:lnTo>
                  <a:lnTo>
                    <a:pt x="1631" y="0"/>
                  </a:lnTo>
                  <a:lnTo>
                    <a:pt x="3006" y="97"/>
                  </a:lnTo>
                  <a:lnTo>
                    <a:pt x="3092" y="1277"/>
                  </a:lnTo>
                  <a:lnTo>
                    <a:pt x="2662" y="883"/>
                  </a:lnTo>
                  <a:lnTo>
                    <a:pt x="686" y="2358"/>
                  </a:lnTo>
                  <a:lnTo>
                    <a:pt x="0" y="1473"/>
                  </a:lnTo>
                  <a:close/>
                </a:path>
              </a:pathLst>
            </a:custGeom>
            <a:solidFill>
              <a:schemeClr val="accent1"/>
            </a:solidFill>
            <a:ln w="11113">
              <a:solidFill>
                <a:srgbClr val="000000"/>
              </a:solidFill>
              <a:prstDash val="solid"/>
              <a:round/>
              <a:headEnd/>
              <a:tailEnd/>
            </a:ln>
          </p:spPr>
          <p:txBody>
            <a:bodyPr/>
            <a:lstStyle/>
            <a:p>
              <a:endParaRPr lang="en-US"/>
            </a:p>
          </p:txBody>
        </p:sp>
        <p:sp>
          <p:nvSpPr>
            <p:cNvPr id="16" name="Freeform 19"/>
            <p:cNvSpPr>
              <a:spLocks/>
            </p:cNvSpPr>
            <p:nvPr/>
          </p:nvSpPr>
          <p:spPr bwMode="auto">
            <a:xfrm>
              <a:off x="1603" y="2805"/>
              <a:ext cx="343" cy="688"/>
            </a:xfrm>
            <a:custGeom>
              <a:avLst/>
              <a:gdLst>
                <a:gd name="T0" fmla="*/ 0 w 686"/>
                <a:gd name="T1" fmla="*/ 0 h 1375"/>
                <a:gd name="T2" fmla="*/ 86 w 686"/>
                <a:gd name="T3" fmla="*/ 111 h 1375"/>
                <a:gd name="T4" fmla="*/ 86 w 686"/>
                <a:gd name="T5" fmla="*/ 172 h 1375"/>
                <a:gd name="T6" fmla="*/ 0 w 686"/>
                <a:gd name="T7" fmla="*/ 56 h 1375"/>
                <a:gd name="T8" fmla="*/ 0 w 686"/>
                <a:gd name="T9" fmla="*/ 0 h 1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1375">
                  <a:moveTo>
                    <a:pt x="0" y="0"/>
                  </a:moveTo>
                  <a:lnTo>
                    <a:pt x="686" y="885"/>
                  </a:lnTo>
                  <a:lnTo>
                    <a:pt x="686" y="1375"/>
                  </a:lnTo>
                  <a:lnTo>
                    <a:pt x="0" y="442"/>
                  </a:lnTo>
                  <a:lnTo>
                    <a:pt x="0" y="0"/>
                  </a:lnTo>
                  <a:close/>
                </a:path>
              </a:pathLst>
            </a:custGeom>
            <a:solidFill>
              <a:schemeClr val="accent1"/>
            </a:solidFill>
            <a:ln w="11113">
              <a:solidFill>
                <a:srgbClr val="000000"/>
              </a:solidFill>
              <a:prstDash val="solid"/>
              <a:round/>
              <a:headEnd/>
              <a:tailEnd/>
            </a:ln>
          </p:spPr>
          <p:txBody>
            <a:bodyPr/>
            <a:lstStyle/>
            <a:p>
              <a:endParaRPr lang="en-US"/>
            </a:p>
          </p:txBody>
        </p:sp>
        <p:sp>
          <p:nvSpPr>
            <p:cNvPr id="17" name="Freeform 20"/>
            <p:cNvSpPr>
              <a:spLocks/>
            </p:cNvSpPr>
            <p:nvPr/>
          </p:nvSpPr>
          <p:spPr bwMode="auto">
            <a:xfrm>
              <a:off x="2934" y="2510"/>
              <a:ext cx="215" cy="363"/>
            </a:xfrm>
            <a:custGeom>
              <a:avLst/>
              <a:gdLst>
                <a:gd name="T0" fmla="*/ 0 w 430"/>
                <a:gd name="T1" fmla="*/ 0 h 726"/>
                <a:gd name="T2" fmla="*/ 0 w 430"/>
                <a:gd name="T3" fmla="*/ 37 h 726"/>
                <a:gd name="T4" fmla="*/ 54 w 430"/>
                <a:gd name="T5" fmla="*/ 91 h 726"/>
                <a:gd name="T6" fmla="*/ 54 w 430"/>
                <a:gd name="T7" fmla="*/ 50 h 726"/>
                <a:gd name="T8" fmla="*/ 0 w 430"/>
                <a:gd name="T9" fmla="*/ 0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0" h="726">
                  <a:moveTo>
                    <a:pt x="0" y="0"/>
                  </a:moveTo>
                  <a:lnTo>
                    <a:pt x="0" y="295"/>
                  </a:lnTo>
                  <a:lnTo>
                    <a:pt x="430" y="726"/>
                  </a:lnTo>
                  <a:lnTo>
                    <a:pt x="430" y="394"/>
                  </a:lnTo>
                  <a:lnTo>
                    <a:pt x="0" y="0"/>
                  </a:lnTo>
                  <a:close/>
                </a:path>
              </a:pathLst>
            </a:custGeom>
            <a:solidFill>
              <a:schemeClr val="accent1"/>
            </a:solidFill>
            <a:ln w="11113">
              <a:solidFill>
                <a:srgbClr val="000000"/>
              </a:solidFill>
              <a:prstDash val="solid"/>
              <a:round/>
              <a:headEnd/>
              <a:tailEnd/>
            </a:ln>
          </p:spPr>
          <p:txBody>
            <a:bodyPr/>
            <a:lstStyle/>
            <a:p>
              <a:endParaRPr lang="en-US"/>
            </a:p>
          </p:txBody>
        </p:sp>
      </p:grpSp>
      <p:grpSp>
        <p:nvGrpSpPr>
          <p:cNvPr id="18" name="Group 27"/>
          <p:cNvGrpSpPr>
            <a:grpSpLocks/>
          </p:cNvGrpSpPr>
          <p:nvPr/>
        </p:nvGrpSpPr>
        <p:grpSpPr bwMode="auto">
          <a:xfrm>
            <a:off x="4572902" y="3683684"/>
            <a:ext cx="2454275" cy="2260600"/>
            <a:chOff x="3292" y="2069"/>
            <a:chExt cx="1546" cy="1424"/>
          </a:xfrm>
        </p:grpSpPr>
        <p:sp>
          <p:nvSpPr>
            <p:cNvPr id="19" name="Freeform 22"/>
            <p:cNvSpPr>
              <a:spLocks/>
            </p:cNvSpPr>
            <p:nvPr/>
          </p:nvSpPr>
          <p:spPr bwMode="auto">
            <a:xfrm>
              <a:off x="3507" y="2510"/>
              <a:ext cx="988" cy="983"/>
            </a:xfrm>
            <a:custGeom>
              <a:avLst/>
              <a:gdLst>
                <a:gd name="T0" fmla="*/ 247 w 1976"/>
                <a:gd name="T1" fmla="*/ 185 h 1965"/>
                <a:gd name="T2" fmla="*/ 247 w 1976"/>
                <a:gd name="T3" fmla="*/ 246 h 1965"/>
                <a:gd name="T4" fmla="*/ 0 w 1976"/>
                <a:gd name="T5" fmla="*/ 37 h 1965"/>
                <a:gd name="T6" fmla="*/ 0 w 1976"/>
                <a:gd name="T7" fmla="*/ 0 h 1965"/>
                <a:gd name="T8" fmla="*/ 247 w 1976"/>
                <a:gd name="T9" fmla="*/ 185 h 19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6" h="1965">
                  <a:moveTo>
                    <a:pt x="1976" y="1475"/>
                  </a:moveTo>
                  <a:lnTo>
                    <a:pt x="1976" y="1965"/>
                  </a:lnTo>
                  <a:lnTo>
                    <a:pt x="0" y="295"/>
                  </a:lnTo>
                  <a:lnTo>
                    <a:pt x="0" y="0"/>
                  </a:lnTo>
                  <a:lnTo>
                    <a:pt x="1976" y="1475"/>
                  </a:lnTo>
                  <a:close/>
                </a:path>
              </a:pathLst>
            </a:custGeom>
            <a:solidFill>
              <a:schemeClr val="accent1"/>
            </a:solidFill>
            <a:ln w="11113">
              <a:solidFill>
                <a:srgbClr val="000000"/>
              </a:solidFill>
              <a:prstDash val="solid"/>
              <a:round/>
              <a:headEnd/>
              <a:tailEnd/>
            </a:ln>
          </p:spPr>
          <p:txBody>
            <a:bodyPr/>
            <a:lstStyle/>
            <a:p>
              <a:endParaRPr lang="en-US"/>
            </a:p>
          </p:txBody>
        </p:sp>
        <p:sp>
          <p:nvSpPr>
            <p:cNvPr id="20" name="Freeform 23"/>
            <p:cNvSpPr>
              <a:spLocks/>
            </p:cNvSpPr>
            <p:nvPr/>
          </p:nvSpPr>
          <p:spPr bwMode="auto">
            <a:xfrm>
              <a:off x="3808" y="2069"/>
              <a:ext cx="214" cy="294"/>
            </a:xfrm>
            <a:custGeom>
              <a:avLst/>
              <a:gdLst>
                <a:gd name="T0" fmla="*/ 0 w 430"/>
                <a:gd name="T1" fmla="*/ 37 h 588"/>
                <a:gd name="T2" fmla="*/ 0 w 430"/>
                <a:gd name="T3" fmla="*/ 74 h 588"/>
                <a:gd name="T4" fmla="*/ 53 w 430"/>
                <a:gd name="T5" fmla="*/ 29 h 588"/>
                <a:gd name="T6" fmla="*/ 53 w 430"/>
                <a:gd name="T7" fmla="*/ 0 h 588"/>
                <a:gd name="T8" fmla="*/ 0 w 430"/>
                <a:gd name="T9" fmla="*/ 37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0" h="588">
                  <a:moveTo>
                    <a:pt x="0" y="293"/>
                  </a:moveTo>
                  <a:lnTo>
                    <a:pt x="0" y="588"/>
                  </a:lnTo>
                  <a:lnTo>
                    <a:pt x="430" y="228"/>
                  </a:lnTo>
                  <a:lnTo>
                    <a:pt x="430" y="0"/>
                  </a:lnTo>
                  <a:lnTo>
                    <a:pt x="0" y="293"/>
                  </a:lnTo>
                  <a:close/>
                </a:path>
              </a:pathLst>
            </a:custGeom>
            <a:solidFill>
              <a:schemeClr val="accent1"/>
            </a:solidFill>
            <a:ln w="11113">
              <a:solidFill>
                <a:srgbClr val="000000"/>
              </a:solidFill>
              <a:prstDash val="solid"/>
              <a:round/>
              <a:headEnd/>
              <a:tailEnd/>
            </a:ln>
          </p:spPr>
          <p:txBody>
            <a:bodyPr/>
            <a:lstStyle/>
            <a:p>
              <a:endParaRPr lang="en-US"/>
            </a:p>
          </p:txBody>
        </p:sp>
        <p:sp>
          <p:nvSpPr>
            <p:cNvPr id="21" name="Freeform 24"/>
            <p:cNvSpPr>
              <a:spLocks/>
            </p:cNvSpPr>
            <p:nvPr/>
          </p:nvSpPr>
          <p:spPr bwMode="auto">
            <a:xfrm>
              <a:off x="3292" y="2069"/>
              <a:ext cx="1546" cy="1179"/>
            </a:xfrm>
            <a:custGeom>
              <a:avLst/>
              <a:gdLst>
                <a:gd name="T0" fmla="*/ 387 w 3091"/>
                <a:gd name="T1" fmla="*/ 185 h 2358"/>
                <a:gd name="T2" fmla="*/ 129 w 3091"/>
                <a:gd name="T3" fmla="*/ 37 h 2358"/>
                <a:gd name="T4" fmla="*/ 183 w 3091"/>
                <a:gd name="T5" fmla="*/ 0 h 2358"/>
                <a:gd name="T6" fmla="*/ 11 w 3091"/>
                <a:gd name="T7" fmla="*/ 13 h 2358"/>
                <a:gd name="T8" fmla="*/ 0 w 3091"/>
                <a:gd name="T9" fmla="*/ 160 h 2358"/>
                <a:gd name="T10" fmla="*/ 54 w 3091"/>
                <a:gd name="T11" fmla="*/ 111 h 2358"/>
                <a:gd name="T12" fmla="*/ 301 w 3091"/>
                <a:gd name="T13" fmla="*/ 295 h 2358"/>
                <a:gd name="T14" fmla="*/ 387 w 3091"/>
                <a:gd name="T15" fmla="*/ 185 h 23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91" h="2358">
                  <a:moveTo>
                    <a:pt x="3091" y="1473"/>
                  </a:moveTo>
                  <a:lnTo>
                    <a:pt x="1031" y="293"/>
                  </a:lnTo>
                  <a:lnTo>
                    <a:pt x="1461" y="0"/>
                  </a:lnTo>
                  <a:lnTo>
                    <a:pt x="86" y="97"/>
                  </a:lnTo>
                  <a:lnTo>
                    <a:pt x="0" y="1277"/>
                  </a:lnTo>
                  <a:lnTo>
                    <a:pt x="430" y="883"/>
                  </a:lnTo>
                  <a:lnTo>
                    <a:pt x="2406" y="2358"/>
                  </a:lnTo>
                  <a:lnTo>
                    <a:pt x="3091" y="1473"/>
                  </a:lnTo>
                  <a:close/>
                </a:path>
              </a:pathLst>
            </a:custGeom>
            <a:solidFill>
              <a:schemeClr val="accent1"/>
            </a:solidFill>
            <a:ln w="11113">
              <a:solidFill>
                <a:srgbClr val="000000"/>
              </a:solidFill>
              <a:prstDash val="solid"/>
              <a:round/>
              <a:headEnd/>
              <a:tailEnd/>
            </a:ln>
          </p:spPr>
          <p:txBody>
            <a:bodyPr/>
            <a:lstStyle/>
            <a:p>
              <a:endParaRPr lang="en-US"/>
            </a:p>
          </p:txBody>
        </p:sp>
        <p:sp>
          <p:nvSpPr>
            <p:cNvPr id="22" name="Freeform 25"/>
            <p:cNvSpPr>
              <a:spLocks/>
            </p:cNvSpPr>
            <p:nvPr/>
          </p:nvSpPr>
          <p:spPr bwMode="auto">
            <a:xfrm>
              <a:off x="4495" y="2805"/>
              <a:ext cx="343" cy="688"/>
            </a:xfrm>
            <a:custGeom>
              <a:avLst/>
              <a:gdLst>
                <a:gd name="T0" fmla="*/ 86 w 685"/>
                <a:gd name="T1" fmla="*/ 0 h 1375"/>
                <a:gd name="T2" fmla="*/ 0 w 685"/>
                <a:gd name="T3" fmla="*/ 111 h 1375"/>
                <a:gd name="T4" fmla="*/ 0 w 685"/>
                <a:gd name="T5" fmla="*/ 172 h 1375"/>
                <a:gd name="T6" fmla="*/ 86 w 685"/>
                <a:gd name="T7" fmla="*/ 56 h 1375"/>
                <a:gd name="T8" fmla="*/ 86 w 685"/>
                <a:gd name="T9" fmla="*/ 0 h 1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 h="1375">
                  <a:moveTo>
                    <a:pt x="685" y="0"/>
                  </a:moveTo>
                  <a:lnTo>
                    <a:pt x="0" y="885"/>
                  </a:lnTo>
                  <a:lnTo>
                    <a:pt x="0" y="1375"/>
                  </a:lnTo>
                  <a:lnTo>
                    <a:pt x="685" y="442"/>
                  </a:lnTo>
                  <a:lnTo>
                    <a:pt x="685" y="0"/>
                  </a:lnTo>
                  <a:close/>
                </a:path>
              </a:pathLst>
            </a:custGeom>
            <a:solidFill>
              <a:schemeClr val="accent1"/>
            </a:solidFill>
            <a:ln w="11113">
              <a:solidFill>
                <a:srgbClr val="000000"/>
              </a:solidFill>
              <a:prstDash val="solid"/>
              <a:round/>
              <a:headEnd/>
              <a:tailEnd/>
            </a:ln>
          </p:spPr>
          <p:txBody>
            <a:bodyPr/>
            <a:lstStyle/>
            <a:p>
              <a:endParaRPr lang="en-US"/>
            </a:p>
          </p:txBody>
        </p:sp>
        <p:sp>
          <p:nvSpPr>
            <p:cNvPr id="23" name="Freeform 26"/>
            <p:cNvSpPr>
              <a:spLocks/>
            </p:cNvSpPr>
            <p:nvPr/>
          </p:nvSpPr>
          <p:spPr bwMode="auto">
            <a:xfrm>
              <a:off x="3292" y="2510"/>
              <a:ext cx="215" cy="363"/>
            </a:xfrm>
            <a:custGeom>
              <a:avLst/>
              <a:gdLst>
                <a:gd name="T0" fmla="*/ 54 w 430"/>
                <a:gd name="T1" fmla="*/ 0 h 726"/>
                <a:gd name="T2" fmla="*/ 54 w 430"/>
                <a:gd name="T3" fmla="*/ 37 h 726"/>
                <a:gd name="T4" fmla="*/ 0 w 430"/>
                <a:gd name="T5" fmla="*/ 91 h 726"/>
                <a:gd name="T6" fmla="*/ 0 w 430"/>
                <a:gd name="T7" fmla="*/ 50 h 726"/>
                <a:gd name="T8" fmla="*/ 54 w 430"/>
                <a:gd name="T9" fmla="*/ 0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0" h="726">
                  <a:moveTo>
                    <a:pt x="430" y="0"/>
                  </a:moveTo>
                  <a:lnTo>
                    <a:pt x="430" y="295"/>
                  </a:lnTo>
                  <a:lnTo>
                    <a:pt x="0" y="726"/>
                  </a:lnTo>
                  <a:lnTo>
                    <a:pt x="0" y="394"/>
                  </a:lnTo>
                  <a:lnTo>
                    <a:pt x="430" y="0"/>
                  </a:lnTo>
                  <a:close/>
                </a:path>
              </a:pathLst>
            </a:custGeom>
            <a:solidFill>
              <a:schemeClr val="accent1"/>
            </a:solidFill>
            <a:ln w="11113">
              <a:solidFill>
                <a:srgbClr val="000000"/>
              </a:solidFill>
              <a:prstDash val="solid"/>
              <a:round/>
              <a:headEnd/>
              <a:tailEnd/>
            </a:ln>
          </p:spPr>
          <p:txBody>
            <a:bodyPr/>
            <a:lstStyle/>
            <a:p>
              <a:endParaRPr lang="en-US"/>
            </a:p>
          </p:txBody>
        </p:sp>
      </p:grpSp>
      <p:sp>
        <p:nvSpPr>
          <p:cNvPr id="24" name="Rectangle 4"/>
          <p:cNvSpPr>
            <a:spLocks noChangeArrowheads="1"/>
          </p:cNvSpPr>
          <p:nvPr/>
        </p:nvSpPr>
        <p:spPr bwMode="auto">
          <a:xfrm>
            <a:off x="1023252" y="1754871"/>
            <a:ext cx="1657350" cy="495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defTabSz="1004888"/>
            <a:r>
              <a:rPr lang="en-US" sz="2600" b="1">
                <a:effectLst>
                  <a:outerShdw blurRad="38100" dist="38100" dir="2700000" algn="tl">
                    <a:srgbClr val="DDDDDD"/>
                  </a:outerShdw>
                </a:effectLst>
                <a:latin typeface="Times New Roman" charset="0"/>
              </a:rPr>
              <a:t>Class tests</a:t>
            </a:r>
          </a:p>
        </p:txBody>
      </p:sp>
      <p:sp>
        <p:nvSpPr>
          <p:cNvPr id="25" name="Rectangle 5"/>
          <p:cNvSpPr>
            <a:spLocks noChangeArrowheads="1"/>
          </p:cNvSpPr>
          <p:nvPr/>
        </p:nvSpPr>
        <p:spPr bwMode="auto">
          <a:xfrm>
            <a:off x="6333440" y="1816784"/>
            <a:ext cx="1795462"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algn="ctr" defTabSz="1004888">
              <a:lnSpc>
                <a:spcPct val="75000"/>
              </a:lnSpc>
            </a:pPr>
            <a:r>
              <a:rPr lang="en-US" sz="2600" b="1">
                <a:effectLst>
                  <a:outerShdw blurRad="38100" dist="38100" dir="2700000" algn="tl">
                    <a:srgbClr val="DDDDDD"/>
                  </a:outerShdw>
                </a:effectLst>
                <a:latin typeface="Times New Roman" charset="0"/>
              </a:rPr>
              <a:t>Integration</a:t>
            </a:r>
          </a:p>
          <a:p>
            <a:pPr algn="ctr" defTabSz="1004888">
              <a:lnSpc>
                <a:spcPct val="75000"/>
              </a:lnSpc>
            </a:pPr>
            <a:r>
              <a:rPr lang="en-US" sz="2600" b="1">
                <a:effectLst>
                  <a:outerShdw blurRad="38100" dist="38100" dir="2700000" algn="tl">
                    <a:srgbClr val="DDDDDD"/>
                  </a:outerShdw>
                </a:effectLst>
                <a:latin typeface="Times New Roman" charset="0"/>
              </a:rPr>
              <a:t>tests</a:t>
            </a:r>
          </a:p>
        </p:txBody>
      </p:sp>
      <p:sp>
        <p:nvSpPr>
          <p:cNvPr id="26" name="Rectangle 6"/>
          <p:cNvSpPr>
            <a:spLocks noChangeArrowheads="1"/>
          </p:cNvSpPr>
          <p:nvPr/>
        </p:nvSpPr>
        <p:spPr bwMode="auto">
          <a:xfrm>
            <a:off x="6839852" y="5418821"/>
            <a:ext cx="1687513"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algn="ctr" defTabSz="1004888">
              <a:lnSpc>
                <a:spcPct val="75000"/>
              </a:lnSpc>
            </a:pPr>
            <a:r>
              <a:rPr lang="en-US" sz="2600" b="1">
                <a:effectLst>
                  <a:outerShdw blurRad="38100" dist="38100" dir="2700000" algn="tl">
                    <a:srgbClr val="DDDDDD"/>
                  </a:outerShdw>
                </a:effectLst>
                <a:latin typeface="Times New Roman" charset="0"/>
              </a:rPr>
              <a:t>Validation</a:t>
            </a:r>
          </a:p>
          <a:p>
            <a:pPr algn="ctr" defTabSz="1004888">
              <a:lnSpc>
                <a:spcPct val="75000"/>
              </a:lnSpc>
            </a:pPr>
            <a:r>
              <a:rPr lang="en-US" sz="2600" b="1">
                <a:effectLst>
                  <a:outerShdw blurRad="38100" dist="38100" dir="2700000" algn="tl">
                    <a:srgbClr val="DDDDDD"/>
                  </a:outerShdw>
                </a:effectLst>
                <a:latin typeface="Times New Roman" charset="0"/>
              </a:rPr>
              <a:t>tests</a:t>
            </a:r>
          </a:p>
        </p:txBody>
      </p:sp>
      <p:sp>
        <p:nvSpPr>
          <p:cNvPr id="27" name="Rectangle 7"/>
          <p:cNvSpPr>
            <a:spLocks noChangeArrowheads="1"/>
          </p:cNvSpPr>
          <p:nvPr/>
        </p:nvSpPr>
        <p:spPr bwMode="auto">
          <a:xfrm>
            <a:off x="861327" y="5402946"/>
            <a:ext cx="1208088"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algn="ctr" defTabSz="1004888">
              <a:lnSpc>
                <a:spcPct val="75000"/>
              </a:lnSpc>
            </a:pPr>
            <a:r>
              <a:rPr lang="en-US" sz="2600" b="1">
                <a:effectLst>
                  <a:outerShdw blurRad="38100" dist="38100" dir="2700000" algn="tl">
                    <a:srgbClr val="DDDDDD"/>
                  </a:outerShdw>
                </a:effectLst>
                <a:latin typeface="Times New Roman" charset="0"/>
              </a:rPr>
              <a:t>System</a:t>
            </a:r>
          </a:p>
          <a:p>
            <a:pPr algn="ctr" defTabSz="1004888">
              <a:lnSpc>
                <a:spcPct val="75000"/>
              </a:lnSpc>
            </a:pPr>
            <a:r>
              <a:rPr lang="en-US" sz="2600" b="1">
                <a:effectLst>
                  <a:outerShdw blurRad="38100" dist="38100" dir="2700000" algn="tl">
                    <a:srgbClr val="DDDDDD"/>
                  </a:outerShdw>
                </a:effectLst>
                <a:latin typeface="Times New Roman" charset="0"/>
              </a:rPr>
              <a:t>tests</a:t>
            </a:r>
          </a:p>
        </p:txBody>
      </p:sp>
    </p:spTree>
    <p:extLst>
      <p:ext uri="{BB962C8B-B14F-4D97-AF65-F5344CB8AC3E}">
        <p14:creationId xmlns:p14="http://schemas.microsoft.com/office/powerpoint/2010/main" val="123245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right)">
                                      <p:cBhvr>
                                        <p:cTn id="23" dur="500"/>
                                        <p:tgtEl>
                                          <p:spTgt spid="26"/>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[1] Class (Unit) Testing</a:t>
            </a:r>
          </a:p>
        </p:txBody>
      </p:sp>
      <p:sp>
        <p:nvSpPr>
          <p:cNvPr id="3" name="Inhaltsplatzhalter 2"/>
          <p:cNvSpPr>
            <a:spLocks noGrp="1"/>
          </p:cNvSpPr>
          <p:nvPr>
            <p:ph idx="1"/>
          </p:nvPr>
        </p:nvSpPr>
        <p:spPr/>
        <p:txBody>
          <a:bodyPr>
            <a:normAutofit fontScale="77500" lnSpcReduction="20000"/>
          </a:bodyPr>
          <a:lstStyle/>
          <a:p>
            <a:r>
              <a:rPr lang="en-US" dirty="0"/>
              <a:t>Smallest testable unit is the encapsulated class</a:t>
            </a:r>
          </a:p>
          <a:p>
            <a:r>
              <a:rPr lang="en-US" dirty="0"/>
              <a:t>Test each operation as part of a class hierarchy </a:t>
            </a:r>
            <a:br>
              <a:rPr lang="en-US" dirty="0"/>
            </a:br>
            <a:r>
              <a:rPr lang="en-US" dirty="0"/>
              <a:t>because its class hierarchy defines its context of use</a:t>
            </a:r>
          </a:p>
          <a:p>
            <a:r>
              <a:rPr lang="en-US" dirty="0"/>
              <a:t>Approach:</a:t>
            </a:r>
          </a:p>
          <a:p>
            <a:pPr lvl="1"/>
            <a:r>
              <a:rPr lang="en-US" dirty="0"/>
              <a:t>Test each method (and constructor) within a class</a:t>
            </a:r>
          </a:p>
          <a:p>
            <a:pPr lvl="1"/>
            <a:r>
              <a:rPr lang="en-US" dirty="0"/>
              <a:t>Test the state behavior (attributes) of the class between methods</a:t>
            </a:r>
          </a:p>
          <a:p>
            <a:r>
              <a:rPr lang="en-US" dirty="0"/>
              <a:t>How is class testing different from conventional testing?</a:t>
            </a:r>
          </a:p>
          <a:p>
            <a:pPr lvl="1"/>
            <a:r>
              <a:rPr lang="en-US" dirty="0"/>
              <a:t>Conventional testing focuses on input-process-output, </a:t>
            </a:r>
            <a:br>
              <a:rPr lang="en-US" dirty="0"/>
            </a:br>
            <a:r>
              <a:rPr lang="en-US" dirty="0"/>
              <a:t>whereas class testing focuses on each method, then designing sequences of methods to exercise states of a </a:t>
            </a:r>
            <a:r>
              <a:rPr lang="en-US" dirty="0" smtClean="0"/>
              <a:t>class</a:t>
            </a:r>
            <a:endParaRPr lang="en-US" dirty="0"/>
          </a:p>
        </p:txBody>
      </p:sp>
    </p:spTree>
    <p:extLst>
      <p:ext uri="{BB962C8B-B14F-4D97-AF65-F5344CB8AC3E}">
        <p14:creationId xmlns:p14="http://schemas.microsoft.com/office/powerpoint/2010/main" val="4208739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Class Testing Process</a:t>
            </a:r>
            <a:endParaRPr lang="en-US" dirty="0"/>
          </a:p>
        </p:txBody>
      </p:sp>
      <p:pic>
        <p:nvPicPr>
          <p:cNvPr id="4"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9" y="1786393"/>
            <a:ext cx="2514600" cy="2451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pic>
        <p:nvPicPr>
          <p:cNvPr id="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614" y="2113418"/>
            <a:ext cx="2490788" cy="1625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pic>
        <p:nvPicPr>
          <p:cNvPr id="6"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4902" y="4180343"/>
            <a:ext cx="13208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sp>
        <p:nvSpPr>
          <p:cNvPr id="7" name="Rectangle 6"/>
          <p:cNvSpPr>
            <a:spLocks noChangeArrowheads="1"/>
          </p:cNvSpPr>
          <p:nvPr/>
        </p:nvSpPr>
        <p:spPr bwMode="auto">
          <a:xfrm>
            <a:off x="3642852" y="2432505"/>
            <a:ext cx="1568450" cy="1057275"/>
          </a:xfrm>
          <a:prstGeom prst="rect">
            <a:avLst/>
          </a:prstGeom>
          <a:solidFill>
            <a:schemeClr val="accent2"/>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8" name="Rectangle 7"/>
          <p:cNvSpPr>
            <a:spLocks noChangeArrowheads="1"/>
          </p:cNvSpPr>
          <p:nvPr/>
        </p:nvSpPr>
        <p:spPr bwMode="auto">
          <a:xfrm>
            <a:off x="3855577" y="2470605"/>
            <a:ext cx="1173162" cy="993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algn="ctr" defTabSz="1004888">
              <a:lnSpc>
                <a:spcPct val="75000"/>
              </a:lnSpc>
            </a:pPr>
            <a:r>
              <a:rPr lang="en-US" sz="2600" b="1">
                <a:effectLst>
                  <a:outerShdw blurRad="38100" dist="38100" dir="2700000" algn="tl">
                    <a:srgbClr val="DDDDDD"/>
                  </a:outerShdw>
                </a:effectLst>
                <a:latin typeface="Helvetica" charset="0"/>
              </a:rPr>
              <a:t>class</a:t>
            </a:r>
          </a:p>
          <a:p>
            <a:pPr algn="ctr" defTabSz="1004888">
              <a:lnSpc>
                <a:spcPct val="75000"/>
              </a:lnSpc>
            </a:pPr>
            <a:r>
              <a:rPr lang="en-US" sz="2600" b="1">
                <a:effectLst>
                  <a:outerShdw blurRad="38100" dist="38100" dir="2700000" algn="tl">
                    <a:srgbClr val="DDDDDD"/>
                  </a:outerShdw>
                </a:effectLst>
                <a:latin typeface="Helvetica" charset="0"/>
              </a:rPr>
              <a:t>to be</a:t>
            </a:r>
          </a:p>
          <a:p>
            <a:pPr algn="ctr" defTabSz="1004888">
              <a:lnSpc>
                <a:spcPct val="75000"/>
              </a:lnSpc>
            </a:pPr>
            <a:r>
              <a:rPr lang="en-US" sz="2600" b="1">
                <a:effectLst>
                  <a:outerShdw blurRad="38100" dist="38100" dir="2700000" algn="tl">
                    <a:srgbClr val="DDDDDD"/>
                  </a:outerShdw>
                </a:effectLst>
                <a:latin typeface="Helvetica" charset="0"/>
              </a:rPr>
              <a:t>tested</a:t>
            </a:r>
          </a:p>
        </p:txBody>
      </p:sp>
      <p:sp>
        <p:nvSpPr>
          <p:cNvPr id="9" name="Rectangle 8"/>
          <p:cNvSpPr>
            <a:spLocks noChangeArrowheads="1"/>
          </p:cNvSpPr>
          <p:nvPr/>
        </p:nvSpPr>
        <p:spPr bwMode="auto">
          <a:xfrm>
            <a:off x="4927139" y="4723268"/>
            <a:ext cx="1492250" cy="495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defTabSz="1004888"/>
            <a:r>
              <a:rPr lang="en-US" sz="2600" b="1">
                <a:effectLst>
                  <a:outerShdw blurRad="38100" dist="38100" dir="2700000" algn="tl">
                    <a:srgbClr val="DDDDDD"/>
                  </a:outerShdw>
                </a:effectLst>
                <a:latin typeface="Times New Roman" charset="0"/>
              </a:rPr>
              <a:t>test cases</a:t>
            </a:r>
          </a:p>
        </p:txBody>
      </p:sp>
      <p:sp>
        <p:nvSpPr>
          <p:cNvPr id="10" name="AutoShape 9"/>
          <p:cNvSpPr>
            <a:spLocks noChangeArrowheads="1"/>
          </p:cNvSpPr>
          <p:nvPr/>
        </p:nvSpPr>
        <p:spPr bwMode="auto">
          <a:xfrm>
            <a:off x="3120564" y="2918280"/>
            <a:ext cx="454025" cy="371475"/>
          </a:xfrm>
          <a:prstGeom prst="rightArrow">
            <a:avLst>
              <a:gd name="adj1" fmla="val 50000"/>
              <a:gd name="adj2" fmla="val 61117"/>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en-US"/>
          </a:p>
        </p:txBody>
      </p:sp>
      <p:sp>
        <p:nvSpPr>
          <p:cNvPr id="11" name="AutoShape 10"/>
          <p:cNvSpPr>
            <a:spLocks noChangeArrowheads="1"/>
          </p:cNvSpPr>
          <p:nvPr/>
        </p:nvSpPr>
        <p:spPr bwMode="auto">
          <a:xfrm>
            <a:off x="5417677" y="2889705"/>
            <a:ext cx="715962" cy="371475"/>
          </a:xfrm>
          <a:prstGeom prst="rightArrow">
            <a:avLst>
              <a:gd name="adj1" fmla="val 50000"/>
              <a:gd name="adj2" fmla="val 96376"/>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en-US"/>
          </a:p>
        </p:txBody>
      </p:sp>
      <p:sp>
        <p:nvSpPr>
          <p:cNvPr id="12" name="Rectangle 11"/>
          <p:cNvSpPr>
            <a:spLocks noChangeArrowheads="1"/>
          </p:cNvSpPr>
          <p:nvPr/>
        </p:nvSpPr>
        <p:spPr bwMode="auto">
          <a:xfrm>
            <a:off x="6716252" y="3737430"/>
            <a:ext cx="1135062" cy="495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defTabSz="1004888"/>
            <a:r>
              <a:rPr lang="en-US" sz="2600" b="1">
                <a:effectLst>
                  <a:outerShdw blurRad="38100" dist="38100" dir="2700000" algn="tl">
                    <a:srgbClr val="DDDDDD"/>
                  </a:outerShdw>
                </a:effectLst>
                <a:latin typeface="Times New Roman" charset="0"/>
              </a:rPr>
              <a:t>results</a:t>
            </a:r>
          </a:p>
        </p:txBody>
      </p:sp>
      <p:sp>
        <p:nvSpPr>
          <p:cNvPr id="13" name="AutoShape 12"/>
          <p:cNvSpPr>
            <a:spLocks noChangeArrowheads="1"/>
          </p:cNvSpPr>
          <p:nvPr/>
        </p:nvSpPr>
        <p:spPr bwMode="auto">
          <a:xfrm rot="16200000">
            <a:off x="4035758" y="3654087"/>
            <a:ext cx="357187" cy="400050"/>
          </a:xfrm>
          <a:prstGeom prst="rightArrow">
            <a:avLst>
              <a:gd name="adj1" fmla="val 50000"/>
              <a:gd name="adj2" fmla="val 50005"/>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en-US"/>
          </a:p>
        </p:txBody>
      </p:sp>
      <p:sp>
        <p:nvSpPr>
          <p:cNvPr id="14" name="Rectangle 13"/>
          <p:cNvSpPr>
            <a:spLocks noChangeArrowheads="1"/>
          </p:cNvSpPr>
          <p:nvPr/>
        </p:nvSpPr>
        <p:spPr bwMode="auto">
          <a:xfrm>
            <a:off x="1063164" y="4356555"/>
            <a:ext cx="1409700" cy="733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defTabSz="1004888">
              <a:lnSpc>
                <a:spcPct val="80000"/>
              </a:lnSpc>
            </a:pPr>
            <a:r>
              <a:rPr lang="en-US" sz="2600" b="1">
                <a:effectLst>
                  <a:outerShdw blurRad="38100" dist="38100" dir="2700000" algn="tl">
                    <a:srgbClr val="DDDDDD"/>
                  </a:outerShdw>
                </a:effectLst>
                <a:latin typeface="Times New Roman" charset="0"/>
              </a:rPr>
              <a:t>software</a:t>
            </a:r>
          </a:p>
          <a:p>
            <a:pPr defTabSz="1004888">
              <a:lnSpc>
                <a:spcPct val="80000"/>
              </a:lnSpc>
            </a:pPr>
            <a:r>
              <a:rPr lang="en-US" sz="2600" b="1">
                <a:effectLst>
                  <a:outerShdw blurRad="38100" dist="38100" dir="2700000" algn="tl">
                    <a:srgbClr val="DDDDDD"/>
                  </a:outerShdw>
                </a:effectLst>
                <a:latin typeface="Times New Roman" charset="0"/>
              </a:rPr>
              <a:t>engineer</a:t>
            </a:r>
          </a:p>
        </p:txBody>
      </p:sp>
      <p:sp>
        <p:nvSpPr>
          <p:cNvPr id="15" name="AutoShape 14"/>
          <p:cNvSpPr>
            <a:spLocks noChangeArrowheads="1"/>
          </p:cNvSpPr>
          <p:nvPr/>
        </p:nvSpPr>
        <p:spPr bwMode="auto">
          <a:xfrm rot="8345476">
            <a:off x="6189202" y="4372430"/>
            <a:ext cx="715962" cy="371475"/>
          </a:xfrm>
          <a:prstGeom prst="rightArrow">
            <a:avLst>
              <a:gd name="adj1" fmla="val 50000"/>
              <a:gd name="adj2" fmla="val 96376"/>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en-US"/>
          </a:p>
        </p:txBody>
      </p:sp>
      <p:sp>
        <p:nvSpPr>
          <p:cNvPr id="16" name="Rectangle 18"/>
          <p:cNvSpPr>
            <a:spLocks noChangeArrowheads="1"/>
          </p:cNvSpPr>
          <p:nvPr/>
        </p:nvSpPr>
        <p:spPr bwMode="auto">
          <a:xfrm>
            <a:off x="3474577" y="1934030"/>
            <a:ext cx="1958975" cy="495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9509" tIns="48882" rIns="99509" bIns="48882">
            <a:spAutoFit/>
          </a:bodyPr>
          <a:lstStyle/>
          <a:p>
            <a:pPr defTabSz="1004888"/>
            <a:r>
              <a:rPr lang="en-US" sz="2600" b="1">
                <a:effectLst>
                  <a:outerShdw blurRad="38100" dist="38100" dir="2700000" algn="tl">
                    <a:srgbClr val="DDDDDD"/>
                  </a:outerShdw>
                </a:effectLst>
                <a:latin typeface="Times New Roman" charset="0"/>
              </a:rPr>
              <a:t>How to test?</a:t>
            </a:r>
          </a:p>
        </p:txBody>
      </p:sp>
      <p:sp>
        <p:nvSpPr>
          <p:cNvPr id="17" name="Rectangle 19"/>
          <p:cNvSpPr>
            <a:spLocks noChangeArrowheads="1"/>
          </p:cNvSpPr>
          <p:nvPr/>
        </p:nvSpPr>
        <p:spPr bwMode="auto">
          <a:xfrm>
            <a:off x="6598777" y="4829630"/>
            <a:ext cx="1981200" cy="495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9509" tIns="48882" rIns="99509" bIns="48882">
            <a:spAutoFit/>
          </a:bodyPr>
          <a:lstStyle/>
          <a:p>
            <a:pPr defTabSz="1004888"/>
            <a:r>
              <a:rPr lang="en-US" sz="2600" b="1">
                <a:effectLst>
                  <a:outerShdw blurRad="38100" dist="38100" dir="2700000" algn="tl">
                    <a:srgbClr val="DDDDDD"/>
                  </a:outerShdw>
                </a:effectLst>
                <a:latin typeface="Times New Roman" charset="0"/>
              </a:rPr>
              <a:t>Why a loop?</a:t>
            </a:r>
          </a:p>
        </p:txBody>
      </p:sp>
    </p:spTree>
    <p:extLst>
      <p:ext uri="{BB962C8B-B14F-4D97-AF65-F5344CB8AC3E}">
        <p14:creationId xmlns:p14="http://schemas.microsoft.com/office/powerpoint/2010/main" val="5206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7"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right)">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animBg="1"/>
      <p:bldP spid="12" grpId="0"/>
      <p:bldP spid="13" grpId="0" animBg="1"/>
      <p:bldP spid="14" grpId="0"/>
      <p:bldP spid="15" grpId="0" animBg="1"/>
      <p:bldP spid="16"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Class Test Case Design</a:t>
            </a:r>
          </a:p>
        </p:txBody>
      </p:sp>
      <p:sp>
        <p:nvSpPr>
          <p:cNvPr id="3" name="Inhaltsplatzhalter 2"/>
          <p:cNvSpPr>
            <a:spLocks noGrp="1"/>
          </p:cNvSpPr>
          <p:nvPr>
            <p:ph idx="1"/>
          </p:nvPr>
        </p:nvSpPr>
        <p:spPr/>
        <p:txBody>
          <a:bodyPr>
            <a:normAutofit fontScale="70000" lnSpcReduction="20000"/>
          </a:bodyPr>
          <a:lstStyle/>
          <a:p>
            <a:r>
              <a:rPr lang="en-US" dirty="0"/>
              <a:t>Identify each test case uniquely  </a:t>
            </a:r>
            <a:endParaRPr lang="en-US" dirty="0" smtClean="0"/>
          </a:p>
          <a:p>
            <a:pPr lvl="1"/>
            <a:r>
              <a:rPr lang="en-US" dirty="0" smtClean="0"/>
              <a:t>Associate </a:t>
            </a:r>
            <a:r>
              <a:rPr lang="en-US" dirty="0"/>
              <a:t>test case explicitly with the class and/or method to be tested</a:t>
            </a:r>
          </a:p>
          <a:p>
            <a:r>
              <a:rPr lang="en-US" dirty="0"/>
              <a:t>State the purpose of the test </a:t>
            </a:r>
          </a:p>
          <a:p>
            <a:r>
              <a:rPr lang="en-US" dirty="0"/>
              <a:t>Each test case should contain:</a:t>
            </a:r>
          </a:p>
          <a:p>
            <a:pPr lvl="1"/>
            <a:r>
              <a:rPr lang="en-US" dirty="0"/>
              <a:t>A list of messages and operations that will be exercised as a consequence of the test</a:t>
            </a:r>
          </a:p>
          <a:p>
            <a:pPr lvl="1"/>
            <a:r>
              <a:rPr lang="en-US" dirty="0"/>
              <a:t>A list of exceptions that may occur as the object is tested</a:t>
            </a:r>
          </a:p>
          <a:p>
            <a:pPr lvl="1"/>
            <a:r>
              <a:rPr lang="en-US" dirty="0"/>
              <a:t>A list of external conditions for setup (i.e., changes in the environment external to the software that must exist in order to properly conduct the test)</a:t>
            </a:r>
          </a:p>
          <a:p>
            <a:pPr lvl="1"/>
            <a:r>
              <a:rPr lang="en-US" dirty="0"/>
              <a:t>Supplementary information that will aid in understanding or implementing the test</a:t>
            </a:r>
          </a:p>
          <a:p>
            <a:r>
              <a:rPr lang="en-US" dirty="0"/>
              <a:t>Automated unit testing tools facilitate these </a:t>
            </a:r>
            <a:r>
              <a:rPr lang="en-US" dirty="0" smtClean="0"/>
              <a:t>requirements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3413972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Challenges of Class Testing</a:t>
            </a:r>
          </a:p>
        </p:txBody>
      </p:sp>
      <p:sp>
        <p:nvSpPr>
          <p:cNvPr id="3" name="Inhaltsplatzhalter 2"/>
          <p:cNvSpPr>
            <a:spLocks noGrp="1"/>
          </p:cNvSpPr>
          <p:nvPr>
            <p:ph idx="1"/>
          </p:nvPr>
        </p:nvSpPr>
        <p:spPr/>
        <p:txBody>
          <a:bodyPr>
            <a:normAutofit fontScale="85000" lnSpcReduction="20000"/>
          </a:bodyPr>
          <a:lstStyle/>
          <a:p>
            <a:r>
              <a:rPr lang="en-US" dirty="0"/>
              <a:t>Encapsulation: </a:t>
            </a:r>
          </a:p>
          <a:p>
            <a:pPr lvl="1"/>
            <a:r>
              <a:rPr lang="en-US" dirty="0"/>
              <a:t>Difficult to obtain a snapshot of a class without building extra methods which display the classes’ state</a:t>
            </a:r>
          </a:p>
          <a:p>
            <a:r>
              <a:rPr lang="en-US" dirty="0"/>
              <a:t>Inheritance and polymorphism: </a:t>
            </a:r>
          </a:p>
          <a:p>
            <a:pPr lvl="1"/>
            <a:r>
              <a:rPr lang="en-US" dirty="0"/>
              <a:t>Each new context of use (subclass) requires re-testing because a method may be implemented differently (polymorphism). </a:t>
            </a:r>
          </a:p>
          <a:p>
            <a:pPr lvl="1"/>
            <a:r>
              <a:rPr lang="en-US" dirty="0" smtClean="0"/>
              <a:t>Other </a:t>
            </a:r>
            <a:r>
              <a:rPr lang="en-US" dirty="0"/>
              <a:t>unaltered methods within the subclass may use the redefined method and need to be tested</a:t>
            </a:r>
          </a:p>
          <a:p>
            <a:r>
              <a:rPr lang="en-US" dirty="0"/>
              <a:t>White box tests: </a:t>
            </a:r>
          </a:p>
          <a:p>
            <a:pPr lvl="1"/>
            <a:r>
              <a:rPr lang="en-US" dirty="0"/>
              <a:t>Basis path, condition, data flow and loop tests can all apply to individual methods, but don’t test interactions between methods</a:t>
            </a:r>
          </a:p>
          <a:p>
            <a:endParaRPr lang="en-US" dirty="0"/>
          </a:p>
        </p:txBody>
      </p:sp>
    </p:spTree>
    <p:extLst>
      <p:ext uri="{BB962C8B-B14F-4D97-AF65-F5344CB8AC3E}">
        <p14:creationId xmlns:p14="http://schemas.microsoft.com/office/powerpoint/2010/main" val="346031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Random Class Testing</a:t>
            </a:r>
          </a:p>
        </p:txBody>
      </p:sp>
      <p:sp>
        <p:nvSpPr>
          <p:cNvPr id="3" name="Inhaltsplatzhalter 2"/>
          <p:cNvSpPr>
            <a:spLocks noGrp="1"/>
          </p:cNvSpPr>
          <p:nvPr>
            <p:ph idx="1"/>
          </p:nvPr>
        </p:nvSpPr>
        <p:spPr/>
        <p:txBody>
          <a:bodyPr>
            <a:normAutofit fontScale="70000" lnSpcReduction="20000"/>
          </a:bodyPr>
          <a:lstStyle/>
          <a:p>
            <a:r>
              <a:rPr lang="en-US" dirty="0"/>
              <a:t>Identify methods applicable to a class</a:t>
            </a:r>
          </a:p>
          <a:p>
            <a:r>
              <a:rPr lang="en-US" dirty="0"/>
              <a:t>Define constraints on their use – e.g. the class must always be initialized first</a:t>
            </a:r>
          </a:p>
          <a:p>
            <a:r>
              <a:rPr lang="en-US" dirty="0"/>
              <a:t>Identify a minimum test sequence – an operation sequence that defines the minimum life history of the class</a:t>
            </a:r>
          </a:p>
          <a:p>
            <a:r>
              <a:rPr lang="en-US" dirty="0"/>
              <a:t>Generate a variety of random (but valid) test sequences – this exercises more complex class instance life histories</a:t>
            </a:r>
          </a:p>
          <a:p>
            <a:r>
              <a:rPr lang="en-US" dirty="0"/>
              <a:t>Example:</a:t>
            </a:r>
          </a:p>
          <a:p>
            <a:pPr lvl="1"/>
            <a:r>
              <a:rPr lang="en-US" dirty="0"/>
              <a:t>An account class in a banking application has open, setup, deposit, withdraw, balance, summarize and close methods</a:t>
            </a:r>
          </a:p>
          <a:p>
            <a:pPr lvl="1"/>
            <a:r>
              <a:rPr lang="en-US" dirty="0"/>
              <a:t>The account must be opened first and closed on completion</a:t>
            </a:r>
          </a:p>
          <a:p>
            <a:pPr lvl="1"/>
            <a:r>
              <a:rPr lang="en-US" dirty="0"/>
              <a:t>Open – setup – deposit – withdraw – close</a:t>
            </a:r>
          </a:p>
          <a:p>
            <a:pPr lvl="1"/>
            <a:r>
              <a:rPr lang="en-US" dirty="0" smtClean="0"/>
              <a:t>Open </a:t>
            </a:r>
            <a:r>
              <a:rPr lang="en-US" dirty="0"/>
              <a:t>– setup – deposit –* [deposit | withdraw | balance | summarize] – withdraw – close. Generate random test sequences using this template</a:t>
            </a:r>
          </a:p>
          <a:p>
            <a:endParaRPr lang="en-US" dirty="0"/>
          </a:p>
        </p:txBody>
      </p:sp>
    </p:spTree>
    <p:extLst>
      <p:ext uri="{BB962C8B-B14F-4D97-AF65-F5344CB8AC3E}">
        <p14:creationId xmlns:p14="http://schemas.microsoft.com/office/powerpoint/2010/main" val="3044255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[2] Integration Testing</a:t>
            </a:r>
          </a:p>
        </p:txBody>
      </p:sp>
      <p:sp>
        <p:nvSpPr>
          <p:cNvPr id="3" name="Inhaltsplatzhalter 2"/>
          <p:cNvSpPr>
            <a:spLocks noGrp="1"/>
          </p:cNvSpPr>
          <p:nvPr>
            <p:ph idx="1"/>
          </p:nvPr>
        </p:nvSpPr>
        <p:spPr/>
        <p:txBody>
          <a:bodyPr>
            <a:normAutofit/>
          </a:bodyPr>
          <a:lstStyle/>
          <a:p>
            <a:r>
              <a:rPr lang="en-US" dirty="0" smtClean="0"/>
              <a:t>A </a:t>
            </a:r>
            <a:r>
              <a:rPr lang="en-US" dirty="0"/>
              <a:t>typical software project consists of multiple software modules, coded by different programmers. </a:t>
            </a:r>
            <a:endParaRPr lang="en-US" dirty="0" smtClean="0"/>
          </a:p>
          <a:p>
            <a:pPr lvl="1"/>
            <a:r>
              <a:rPr lang="en-US" dirty="0" smtClean="0"/>
              <a:t>Integration </a:t>
            </a:r>
            <a:r>
              <a:rPr lang="en-US" dirty="0"/>
              <a:t>testing focuses on checking data communication amongst these modules</a:t>
            </a:r>
            <a:r>
              <a:rPr lang="en-US" dirty="0" smtClean="0"/>
              <a:t>.</a:t>
            </a:r>
          </a:p>
          <a:p>
            <a:pPr lvl="1"/>
            <a:r>
              <a:rPr lang="en-US" dirty="0" smtClean="0"/>
              <a:t>Individual </a:t>
            </a:r>
            <a:r>
              <a:rPr lang="en-US" dirty="0"/>
              <a:t>software modules are integrated logically and tested as a group</a:t>
            </a:r>
            <a:r>
              <a:rPr lang="en-US" dirty="0" smtClean="0"/>
              <a:t>.</a:t>
            </a:r>
            <a:endParaRPr lang="en-US" dirty="0"/>
          </a:p>
        </p:txBody>
      </p:sp>
    </p:spTree>
    <p:extLst>
      <p:ext uri="{BB962C8B-B14F-4D97-AF65-F5344CB8AC3E}">
        <p14:creationId xmlns:p14="http://schemas.microsoft.com/office/powerpoint/2010/main" val="55317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Generalization</a:t>
            </a:r>
          </a:p>
        </p:txBody>
      </p:sp>
      <p:sp>
        <p:nvSpPr>
          <p:cNvPr id="3" name="Inhaltsplatzhalter 2"/>
          <p:cNvSpPr>
            <a:spLocks noGrp="1"/>
          </p:cNvSpPr>
          <p:nvPr>
            <p:ph idx="1"/>
          </p:nvPr>
        </p:nvSpPr>
        <p:spPr/>
        <p:txBody>
          <a:bodyPr/>
          <a:lstStyle/>
          <a:p>
            <a:r>
              <a:rPr lang="en-US" dirty="0"/>
              <a:t>Generalization is the activity of identifying commonality among concepts and defining superclass (general concept) and subclass (specialized concept) relationships. </a:t>
            </a:r>
            <a:endParaRPr lang="en-US" dirty="0" smtClean="0"/>
          </a:p>
          <a:p>
            <a:r>
              <a:rPr lang="en-US" dirty="0" smtClean="0"/>
              <a:t>It </a:t>
            </a:r>
            <a:r>
              <a:rPr lang="en-US" dirty="0"/>
              <a:t>is a way to construct taxonomic classifications among concepts which are then illustrated in class hierarchies.</a:t>
            </a:r>
          </a:p>
        </p:txBody>
      </p:sp>
    </p:spTree>
    <p:extLst>
      <p:ext uri="{BB962C8B-B14F-4D97-AF65-F5344CB8AC3E}">
        <p14:creationId xmlns:p14="http://schemas.microsoft.com/office/powerpoint/2010/main" val="2569171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[2] Integration Testing</a:t>
            </a:r>
          </a:p>
        </p:txBody>
      </p:sp>
      <p:sp>
        <p:nvSpPr>
          <p:cNvPr id="3" name="Inhaltsplatzhalter 2"/>
          <p:cNvSpPr>
            <a:spLocks noGrp="1"/>
          </p:cNvSpPr>
          <p:nvPr>
            <p:ph idx="1"/>
          </p:nvPr>
        </p:nvSpPr>
        <p:spPr/>
        <p:txBody>
          <a:bodyPr>
            <a:normAutofit lnSpcReduction="10000"/>
          </a:bodyPr>
          <a:lstStyle/>
          <a:p>
            <a:r>
              <a:rPr lang="en-US" b="1" dirty="0"/>
              <a:t>Unit test</a:t>
            </a:r>
            <a:r>
              <a:rPr lang="en-US" dirty="0"/>
              <a:t>: Specify and test one point of the contract of single method of a class. This should have a very narrow and well defined scope. </a:t>
            </a:r>
            <a:endParaRPr lang="en-US" dirty="0" smtClean="0"/>
          </a:p>
          <a:p>
            <a:r>
              <a:rPr lang="en-US" b="1" dirty="0" smtClean="0"/>
              <a:t>Integration </a:t>
            </a:r>
            <a:r>
              <a:rPr lang="en-US" b="1" dirty="0"/>
              <a:t>test</a:t>
            </a:r>
            <a:r>
              <a:rPr lang="en-US" dirty="0"/>
              <a:t>: Test the correct inter-operation of multiple </a:t>
            </a:r>
            <a:r>
              <a:rPr lang="en-US" dirty="0" smtClean="0"/>
              <a:t>subsystems. </a:t>
            </a:r>
            <a:r>
              <a:rPr lang="en-US" dirty="0"/>
              <a:t>There is whole spectrum there, from testing integration between two classes, to testing integration with the production environment.</a:t>
            </a:r>
          </a:p>
        </p:txBody>
      </p:sp>
    </p:spTree>
    <p:extLst>
      <p:ext uri="{BB962C8B-B14F-4D97-AF65-F5344CB8AC3E}">
        <p14:creationId xmlns:p14="http://schemas.microsoft.com/office/powerpoint/2010/main" val="2579474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Integration Testing Strategies</a:t>
            </a:r>
            <a:endParaRPr lang="en-US" dirty="0"/>
          </a:p>
        </p:txBody>
      </p:sp>
      <p:sp>
        <p:nvSpPr>
          <p:cNvPr id="3" name="Inhaltsplatzhalter 2"/>
          <p:cNvSpPr>
            <a:spLocks noGrp="1"/>
          </p:cNvSpPr>
          <p:nvPr>
            <p:ph idx="1"/>
          </p:nvPr>
        </p:nvSpPr>
        <p:spPr/>
        <p:txBody>
          <a:bodyPr>
            <a:normAutofit fontScale="92500" lnSpcReduction="20000"/>
          </a:bodyPr>
          <a:lstStyle/>
          <a:p>
            <a:r>
              <a:rPr lang="en-US" dirty="0"/>
              <a:t>OO does not have a hierarchical control structure so conventional top-down and bottom-up integration tests have little </a:t>
            </a:r>
            <a:r>
              <a:rPr lang="en-US" dirty="0" smtClean="0"/>
              <a:t>meaning</a:t>
            </a:r>
          </a:p>
          <a:p>
            <a:r>
              <a:rPr lang="en-US" dirty="0" smtClean="0"/>
              <a:t>Integration </a:t>
            </a:r>
            <a:r>
              <a:rPr lang="en-US" dirty="0"/>
              <a:t>applied </a:t>
            </a:r>
            <a:r>
              <a:rPr lang="en-US" dirty="0" smtClean="0"/>
              <a:t>different </a:t>
            </a:r>
            <a:r>
              <a:rPr lang="en-US" dirty="0"/>
              <a:t>incremental </a:t>
            </a:r>
            <a:r>
              <a:rPr lang="en-US" dirty="0" smtClean="0"/>
              <a:t>strategies, e.g.,:</a:t>
            </a:r>
            <a:endParaRPr lang="en-US" dirty="0"/>
          </a:p>
          <a:p>
            <a:pPr lvl="1"/>
            <a:r>
              <a:rPr lang="en-US" dirty="0"/>
              <a:t>Thread-based testing: </a:t>
            </a:r>
            <a:endParaRPr lang="en-US" dirty="0" smtClean="0"/>
          </a:p>
          <a:p>
            <a:pPr lvl="2"/>
            <a:r>
              <a:rPr lang="en-US" dirty="0"/>
              <a:t>testing all classes required to respond to one system input or </a:t>
            </a:r>
            <a:r>
              <a:rPr lang="en-US" dirty="0" smtClean="0"/>
              <a:t>event </a:t>
            </a:r>
            <a:endParaRPr lang="en-US" dirty="0"/>
          </a:p>
          <a:p>
            <a:pPr lvl="1"/>
            <a:r>
              <a:rPr lang="en-US" dirty="0" smtClean="0"/>
              <a:t>Use</a:t>
            </a:r>
            <a:r>
              <a:rPr lang="en-US" dirty="0"/>
              <a:t>-based testing</a:t>
            </a:r>
            <a:r>
              <a:rPr lang="en-US" dirty="0" smtClean="0"/>
              <a:t>:</a:t>
            </a:r>
          </a:p>
          <a:p>
            <a:pPr lvl="2"/>
            <a:r>
              <a:rPr lang="en-US" dirty="0" smtClean="0"/>
              <a:t>integrates </a:t>
            </a:r>
            <a:r>
              <a:rPr lang="en-US" dirty="0"/>
              <a:t>classes required by one use case</a:t>
            </a:r>
          </a:p>
          <a:p>
            <a:pPr lvl="1"/>
            <a:r>
              <a:rPr lang="en-US" dirty="0"/>
              <a:t>Cluster testing: </a:t>
            </a:r>
            <a:endParaRPr lang="en-US" dirty="0" smtClean="0"/>
          </a:p>
          <a:p>
            <a:pPr lvl="2"/>
            <a:r>
              <a:rPr lang="en-US" dirty="0" smtClean="0"/>
              <a:t>integrates </a:t>
            </a:r>
            <a:r>
              <a:rPr lang="en-US" dirty="0"/>
              <a:t>classes required to demonstrate one collaboration</a:t>
            </a:r>
          </a:p>
          <a:p>
            <a:endParaRPr lang="en-US" dirty="0"/>
          </a:p>
        </p:txBody>
      </p:sp>
    </p:spTree>
    <p:extLst>
      <p:ext uri="{BB962C8B-B14F-4D97-AF65-F5344CB8AC3E}">
        <p14:creationId xmlns:p14="http://schemas.microsoft.com/office/powerpoint/2010/main" val="34362292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Challenges</a:t>
            </a:r>
            <a:endParaRPr lang="en-US" dirty="0"/>
          </a:p>
        </p:txBody>
      </p:sp>
      <p:sp>
        <p:nvSpPr>
          <p:cNvPr id="3" name="Inhaltsplatzhalter 2"/>
          <p:cNvSpPr>
            <a:spLocks noGrp="1"/>
          </p:cNvSpPr>
          <p:nvPr>
            <p:ph idx="1"/>
          </p:nvPr>
        </p:nvSpPr>
        <p:spPr/>
        <p:txBody>
          <a:bodyPr>
            <a:normAutofit lnSpcReduction="10000"/>
          </a:bodyPr>
          <a:lstStyle/>
          <a:p>
            <a:r>
              <a:rPr lang="en-US" dirty="0" smtClean="0"/>
              <a:t>Can be very complex especially if multi-threading is involved.</a:t>
            </a:r>
          </a:p>
          <a:p>
            <a:r>
              <a:rPr lang="en-US" dirty="0"/>
              <a:t>One </a:t>
            </a:r>
            <a:r>
              <a:rPr lang="en-US" dirty="0" smtClean="0"/>
              <a:t>challenge with </a:t>
            </a:r>
            <a:r>
              <a:rPr lang="en-US" dirty="0"/>
              <a:t>integration </a:t>
            </a:r>
            <a:r>
              <a:rPr lang="en-US" dirty="0" smtClean="0"/>
              <a:t>testing is </a:t>
            </a:r>
            <a:r>
              <a:rPr lang="en-US" dirty="0"/>
              <a:t>when multiple teams are developing code</a:t>
            </a:r>
            <a:r>
              <a:rPr lang="en-US" dirty="0" smtClean="0"/>
              <a:t>.</a:t>
            </a:r>
          </a:p>
          <a:p>
            <a:pPr lvl="1"/>
            <a:r>
              <a:rPr lang="en-US" dirty="0"/>
              <a:t>T</a:t>
            </a:r>
            <a:r>
              <a:rPr lang="en-US" dirty="0" smtClean="0"/>
              <a:t>here </a:t>
            </a:r>
            <a:r>
              <a:rPr lang="en-US" dirty="0"/>
              <a:t>are no stories or tasks assigned and so it's unclear who is responsible for the integration testing that must happen to ensure the code deployed by different teams is working well together</a:t>
            </a:r>
            <a:r>
              <a:rPr lang="en-US" dirty="0" smtClean="0"/>
              <a:t>.</a:t>
            </a:r>
          </a:p>
          <a:p>
            <a:pPr lvl="2"/>
            <a:r>
              <a:rPr lang="en-US" dirty="0" smtClean="0"/>
              <a:t>And for fixing.</a:t>
            </a:r>
            <a:endParaRPr lang="en-US" dirty="0"/>
          </a:p>
        </p:txBody>
      </p:sp>
    </p:spTree>
    <p:extLst>
      <p:ext uri="{BB962C8B-B14F-4D97-AF65-F5344CB8AC3E}">
        <p14:creationId xmlns:p14="http://schemas.microsoft.com/office/powerpoint/2010/main" val="15957190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Random Integration Testing</a:t>
            </a:r>
          </a:p>
        </p:txBody>
      </p:sp>
      <p:sp>
        <p:nvSpPr>
          <p:cNvPr id="3" name="Inhaltsplatzhalter 2"/>
          <p:cNvSpPr>
            <a:spLocks noGrp="1"/>
          </p:cNvSpPr>
          <p:nvPr>
            <p:ph idx="1"/>
          </p:nvPr>
        </p:nvSpPr>
        <p:spPr/>
        <p:txBody>
          <a:bodyPr>
            <a:normAutofit fontScale="77500" lnSpcReduction="20000"/>
          </a:bodyPr>
          <a:lstStyle/>
          <a:p>
            <a:pPr marL="0" indent="0">
              <a:buNone/>
            </a:pPr>
            <a:r>
              <a:rPr lang="en-US" dirty="0"/>
              <a:t>Multiple Class Random Testing</a:t>
            </a:r>
          </a:p>
          <a:p>
            <a:r>
              <a:rPr lang="en-US" dirty="0"/>
              <a:t>For each client class, use the list of class methods to generate a series of random test sequences. </a:t>
            </a:r>
            <a:br>
              <a:rPr lang="en-US" dirty="0"/>
            </a:br>
            <a:r>
              <a:rPr lang="en-US" dirty="0"/>
              <a:t>Methods will send messages to other server classes.</a:t>
            </a:r>
          </a:p>
          <a:p>
            <a:r>
              <a:rPr lang="en-US" dirty="0"/>
              <a:t>For each message that is generated, determine the collaborating class and the corresponding method in the server object.</a:t>
            </a:r>
          </a:p>
          <a:p>
            <a:r>
              <a:rPr lang="en-US" dirty="0"/>
              <a:t>For each method in the server object (that has been invoked by messages sent from the client object), determine the messages that it transmits</a:t>
            </a:r>
          </a:p>
          <a:p>
            <a:r>
              <a:rPr lang="en-US" dirty="0"/>
              <a:t>For each of the messages, determine the next level of methods that are invoked and incorporate these into the test sequence</a:t>
            </a:r>
          </a:p>
        </p:txBody>
      </p:sp>
    </p:spTree>
    <p:extLst>
      <p:ext uri="{BB962C8B-B14F-4D97-AF65-F5344CB8AC3E}">
        <p14:creationId xmlns:p14="http://schemas.microsoft.com/office/powerpoint/2010/main" val="347295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[3] Validation Testing</a:t>
            </a:r>
          </a:p>
        </p:txBody>
      </p:sp>
      <p:sp>
        <p:nvSpPr>
          <p:cNvPr id="3" name="Inhaltsplatzhalter 2"/>
          <p:cNvSpPr>
            <a:spLocks noGrp="1"/>
          </p:cNvSpPr>
          <p:nvPr>
            <p:ph idx="1"/>
          </p:nvPr>
        </p:nvSpPr>
        <p:spPr/>
        <p:txBody>
          <a:bodyPr>
            <a:normAutofit lnSpcReduction="10000"/>
          </a:bodyPr>
          <a:lstStyle/>
          <a:p>
            <a:r>
              <a:rPr lang="en-US" dirty="0"/>
              <a:t>Determining if the system complies with the requirements and performs functions for which it is intended and meets the organization’s goals and user needs.</a:t>
            </a:r>
          </a:p>
          <a:p>
            <a:r>
              <a:rPr lang="en-US" dirty="0"/>
              <a:t>Validation is done at the end of the development process and takes place after verifications are completed</a:t>
            </a:r>
            <a:r>
              <a:rPr lang="en-US" dirty="0" smtClean="0"/>
              <a:t>.</a:t>
            </a:r>
          </a:p>
          <a:p>
            <a:r>
              <a:rPr lang="en-US" dirty="0"/>
              <a:t>It answers the question like: </a:t>
            </a:r>
            <a:r>
              <a:rPr lang="en-US" b="1" dirty="0"/>
              <a:t>Am I building the right product?</a:t>
            </a:r>
          </a:p>
        </p:txBody>
      </p:sp>
    </p:spTree>
    <p:extLst>
      <p:ext uri="{BB962C8B-B14F-4D97-AF65-F5344CB8AC3E}">
        <p14:creationId xmlns:p14="http://schemas.microsoft.com/office/powerpoint/2010/main" val="2217823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Validation Testing (cont’d</a:t>
            </a:r>
            <a:r>
              <a:rPr lang="en-US" dirty="0" smtClean="0"/>
              <a:t>)</a:t>
            </a:r>
            <a:endParaRPr lang="en-US" dirty="0"/>
          </a:p>
        </p:txBody>
      </p:sp>
      <p:sp>
        <p:nvSpPr>
          <p:cNvPr id="3" name="Inhaltsplatzhalter 2"/>
          <p:cNvSpPr>
            <a:spLocks noGrp="1"/>
          </p:cNvSpPr>
          <p:nvPr>
            <p:ph idx="1"/>
          </p:nvPr>
        </p:nvSpPr>
        <p:spPr/>
        <p:txBody>
          <a:bodyPr>
            <a:normAutofit fontScale="77500" lnSpcReduction="20000"/>
          </a:bodyPr>
          <a:lstStyle/>
          <a:p>
            <a:r>
              <a:rPr lang="en-US" dirty="0" smtClean="0"/>
              <a:t>Validation </a:t>
            </a:r>
            <a:r>
              <a:rPr lang="en-US" dirty="0"/>
              <a:t>succeeds when software functions in a manner that can be reasonably expected by the customer. </a:t>
            </a:r>
          </a:p>
          <a:p>
            <a:r>
              <a:rPr lang="en-US" dirty="0"/>
              <a:t>Focus on user-visible actions and user-recognizable outputs</a:t>
            </a:r>
          </a:p>
          <a:p>
            <a:pPr lvl="1"/>
            <a:r>
              <a:rPr lang="en-US" dirty="0"/>
              <a:t>Details of class connections disappear at this level</a:t>
            </a:r>
          </a:p>
          <a:p>
            <a:r>
              <a:rPr lang="en-US" dirty="0"/>
              <a:t>Apply:</a:t>
            </a:r>
          </a:p>
          <a:p>
            <a:pPr lvl="1"/>
            <a:r>
              <a:rPr lang="en-US" dirty="0"/>
              <a:t>Use-case scenarios from the software requirements </a:t>
            </a:r>
            <a:r>
              <a:rPr lang="en-US" dirty="0" smtClean="0"/>
              <a:t>specification</a:t>
            </a:r>
            <a:endParaRPr lang="en-US" dirty="0"/>
          </a:p>
          <a:p>
            <a:pPr lvl="1"/>
            <a:r>
              <a:rPr lang="en-US" dirty="0"/>
              <a:t>Black-box testing to create a deficiency list</a:t>
            </a:r>
          </a:p>
          <a:p>
            <a:pPr lvl="1"/>
            <a:r>
              <a:rPr lang="en-US" dirty="0"/>
              <a:t>Acceptance tests through alpha (at developer’s site) and beta (at customer’s site) testing with actual </a:t>
            </a:r>
            <a:r>
              <a:rPr lang="en-US" dirty="0" smtClean="0"/>
              <a:t>customers</a:t>
            </a:r>
          </a:p>
          <a:p>
            <a:r>
              <a:rPr lang="en-US" dirty="0" smtClean="0"/>
              <a:t>Is it possible that a software passes Class and Integration test but fail Validation testing? If so, example.</a:t>
            </a:r>
            <a:endParaRPr lang="en-US" dirty="0"/>
          </a:p>
          <a:p>
            <a:r>
              <a:rPr lang="en-US" dirty="0"/>
              <a:t>How will you validate your term product?</a:t>
            </a:r>
          </a:p>
          <a:p>
            <a:endParaRPr lang="en-US" dirty="0"/>
          </a:p>
        </p:txBody>
      </p:sp>
    </p:spTree>
    <p:extLst>
      <p:ext uri="{BB962C8B-B14F-4D97-AF65-F5344CB8AC3E}">
        <p14:creationId xmlns:p14="http://schemas.microsoft.com/office/powerpoint/2010/main" val="9810440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Acceptance testing, anyone?</a:t>
            </a:r>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6859" b="-36859"/>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6263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[4] System Testing</a:t>
            </a:r>
            <a:endParaRPr lang="en-US" dirty="0"/>
          </a:p>
        </p:txBody>
      </p:sp>
      <p:sp>
        <p:nvSpPr>
          <p:cNvPr id="3" name="Inhaltsplatzhalter 2"/>
          <p:cNvSpPr>
            <a:spLocks noGrp="1"/>
          </p:cNvSpPr>
          <p:nvPr>
            <p:ph idx="1"/>
          </p:nvPr>
        </p:nvSpPr>
        <p:spPr/>
        <p:txBody>
          <a:bodyPr>
            <a:normAutofit fontScale="92500" lnSpcReduction="10000"/>
          </a:bodyPr>
          <a:lstStyle/>
          <a:p>
            <a:r>
              <a:rPr lang="en-US" dirty="0"/>
              <a:t>Software may be part of a larger system. This often leads to “finger pointing” by other system </a:t>
            </a:r>
            <a:r>
              <a:rPr lang="en-US" dirty="0" err="1"/>
              <a:t>dev</a:t>
            </a:r>
            <a:r>
              <a:rPr lang="en-US" dirty="0"/>
              <a:t> teams</a:t>
            </a:r>
          </a:p>
          <a:p>
            <a:r>
              <a:rPr lang="en-US" dirty="0"/>
              <a:t>Finger pointing </a:t>
            </a:r>
            <a:r>
              <a:rPr lang="en-US" dirty="0" smtClean="0"/>
              <a:t>defense:</a:t>
            </a:r>
            <a:endParaRPr lang="en-US" dirty="0"/>
          </a:p>
          <a:p>
            <a:pPr lvl="1"/>
            <a:r>
              <a:rPr lang="en-US" dirty="0"/>
              <a:t>Design error-handling paths that </a:t>
            </a:r>
            <a:r>
              <a:rPr lang="en-US" dirty="0" smtClean="0"/>
              <a:t>test all info coming from other elements of the system</a:t>
            </a:r>
          </a:p>
          <a:p>
            <a:pPr lvl="1"/>
            <a:r>
              <a:rPr lang="en-US" dirty="0" smtClean="0"/>
              <a:t>Conduct </a:t>
            </a:r>
            <a:r>
              <a:rPr lang="en-US" dirty="0"/>
              <a:t>a series of tests that simulate bad </a:t>
            </a:r>
            <a:r>
              <a:rPr lang="en-US" dirty="0" smtClean="0"/>
              <a:t>data or other potential errors at the interface</a:t>
            </a:r>
            <a:endParaRPr lang="en-US" dirty="0"/>
          </a:p>
          <a:p>
            <a:pPr lvl="1"/>
            <a:r>
              <a:rPr lang="en-US" dirty="0"/>
              <a:t>Record the results of tests to use as </a:t>
            </a:r>
            <a:r>
              <a:rPr lang="en-US" dirty="0" smtClean="0"/>
              <a:t>evidence (if finger pointing occurs)</a:t>
            </a:r>
            <a:endParaRPr lang="en-US" dirty="0"/>
          </a:p>
          <a:p>
            <a:endParaRPr lang="en-US" dirty="0"/>
          </a:p>
        </p:txBody>
      </p:sp>
    </p:spTree>
    <p:extLst>
      <p:ext uri="{BB962C8B-B14F-4D97-AF65-F5344CB8AC3E}">
        <p14:creationId xmlns:p14="http://schemas.microsoft.com/office/powerpoint/2010/main" val="34617496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System Testing vs. Validation Testing</a:t>
            </a:r>
            <a:endParaRPr lang="en-US" dirty="0"/>
          </a:p>
        </p:txBody>
      </p:sp>
      <p:sp>
        <p:nvSpPr>
          <p:cNvPr id="3" name="Inhaltsplatzhalter 2"/>
          <p:cNvSpPr>
            <a:spLocks noGrp="1"/>
          </p:cNvSpPr>
          <p:nvPr>
            <p:ph idx="1"/>
          </p:nvPr>
        </p:nvSpPr>
        <p:spPr/>
        <p:txBody>
          <a:bodyPr/>
          <a:lstStyle/>
          <a:p>
            <a:r>
              <a:rPr lang="en-US" dirty="0" smtClean="0"/>
              <a:t>Validation testing to test software if it meets its stated requirements.</a:t>
            </a:r>
          </a:p>
          <a:p>
            <a:r>
              <a:rPr lang="en-US" dirty="0" smtClean="0"/>
              <a:t>System testing is the testing of the Software and Hardware together and to find out if they both can work together to be a successful application.</a:t>
            </a:r>
            <a:endParaRPr lang="en-US" dirty="0"/>
          </a:p>
        </p:txBody>
      </p:sp>
    </p:spTree>
    <p:extLst>
      <p:ext uri="{BB962C8B-B14F-4D97-AF65-F5344CB8AC3E}">
        <p14:creationId xmlns:p14="http://schemas.microsoft.com/office/powerpoint/2010/main" val="18441723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Types of System </a:t>
            </a:r>
            <a:r>
              <a:rPr lang="en-US" dirty="0" smtClean="0"/>
              <a:t>Testing</a:t>
            </a:r>
            <a:endParaRPr lang="en-US" dirty="0"/>
          </a:p>
        </p:txBody>
      </p:sp>
      <p:sp>
        <p:nvSpPr>
          <p:cNvPr id="3" name="Inhaltsplatzhalter 2"/>
          <p:cNvSpPr>
            <a:spLocks noGrp="1"/>
          </p:cNvSpPr>
          <p:nvPr>
            <p:ph idx="1"/>
          </p:nvPr>
        </p:nvSpPr>
        <p:spPr/>
        <p:txBody>
          <a:bodyPr>
            <a:normAutofit fontScale="85000" lnSpcReduction="10000"/>
          </a:bodyPr>
          <a:lstStyle/>
          <a:p>
            <a:r>
              <a:rPr lang="en-US" dirty="0" smtClean="0"/>
              <a:t>Recovery </a:t>
            </a:r>
            <a:r>
              <a:rPr lang="en-US" dirty="0"/>
              <a:t>testing: </a:t>
            </a:r>
            <a:endParaRPr lang="en-US" dirty="0" smtClean="0"/>
          </a:p>
          <a:p>
            <a:pPr lvl="1"/>
            <a:r>
              <a:rPr lang="en-US" dirty="0" smtClean="0"/>
              <a:t>how </a:t>
            </a:r>
            <a:r>
              <a:rPr lang="en-US" dirty="0"/>
              <a:t>well and quickly does the system recover from faults</a:t>
            </a:r>
          </a:p>
          <a:p>
            <a:r>
              <a:rPr lang="en-US" dirty="0"/>
              <a:t>Security testing: </a:t>
            </a:r>
            <a:endParaRPr lang="en-US" dirty="0" smtClean="0"/>
          </a:p>
          <a:p>
            <a:pPr lvl="1"/>
            <a:r>
              <a:rPr lang="en-US" dirty="0" smtClean="0"/>
              <a:t>verify </a:t>
            </a:r>
            <a:r>
              <a:rPr lang="en-US" dirty="0"/>
              <a:t>that protection mechanisms built into the system will protect from unauthorized access (hackers, disgruntled employees, fraudsters)</a:t>
            </a:r>
          </a:p>
          <a:p>
            <a:r>
              <a:rPr lang="en-US" dirty="0"/>
              <a:t>Stress testing: </a:t>
            </a:r>
            <a:endParaRPr lang="en-US" dirty="0" smtClean="0"/>
          </a:p>
          <a:p>
            <a:pPr lvl="1"/>
            <a:r>
              <a:rPr lang="en-US" dirty="0" smtClean="0"/>
              <a:t>place </a:t>
            </a:r>
            <a:r>
              <a:rPr lang="en-US" dirty="0"/>
              <a:t>abnormal load on the system</a:t>
            </a:r>
          </a:p>
          <a:p>
            <a:r>
              <a:rPr lang="en-US" dirty="0"/>
              <a:t>Performance testing: </a:t>
            </a:r>
            <a:endParaRPr lang="en-US" dirty="0" smtClean="0"/>
          </a:p>
          <a:p>
            <a:pPr lvl="1"/>
            <a:r>
              <a:rPr lang="en-US" dirty="0" smtClean="0"/>
              <a:t>investigate </a:t>
            </a:r>
            <a:r>
              <a:rPr lang="en-US" dirty="0"/>
              <a:t>the run-time performance within the context of an integrated system </a:t>
            </a:r>
          </a:p>
          <a:p>
            <a:endParaRPr lang="en-US" dirty="0"/>
          </a:p>
        </p:txBody>
      </p:sp>
    </p:spTree>
    <p:extLst>
      <p:ext uri="{BB962C8B-B14F-4D97-AF65-F5344CB8AC3E}">
        <p14:creationId xmlns:p14="http://schemas.microsoft.com/office/powerpoint/2010/main" val="287025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G</a:t>
            </a:r>
            <a:r>
              <a:rPr lang="en-US" dirty="0" smtClean="0"/>
              <a:t>eneralization hierarchies</a:t>
            </a:r>
            <a:endParaRPr lang="en-US" dirty="0"/>
          </a:p>
        </p:txBody>
      </p:sp>
      <p:sp>
        <p:nvSpPr>
          <p:cNvPr id="3" name="Inhaltsplatzhalter 2"/>
          <p:cNvSpPr>
            <a:spLocks noGrp="1"/>
          </p:cNvSpPr>
          <p:nvPr>
            <p:ph idx="1"/>
          </p:nvPr>
        </p:nvSpPr>
        <p:spPr/>
        <p:txBody>
          <a:bodyPr>
            <a:normAutofit/>
          </a:bodyPr>
          <a:lstStyle/>
          <a:p>
            <a:r>
              <a:rPr lang="en-US" dirty="0" smtClean="0"/>
              <a:t>When to make generalization hierarchies?</a:t>
            </a:r>
          </a:p>
          <a:p>
            <a:r>
              <a:rPr lang="en-US" dirty="0"/>
              <a:t>Why is the following a good example</a:t>
            </a:r>
            <a:r>
              <a:rPr lang="en-US" dirty="0" smtClean="0"/>
              <a:t>?</a:t>
            </a:r>
            <a:endParaRPr lang="en-US" dirty="0"/>
          </a:p>
          <a:p>
            <a:pPr marL="0" indent="0">
              <a:buNone/>
            </a:pPr>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43629508"/>
              </p:ext>
            </p:extLst>
          </p:nvPr>
        </p:nvGraphicFramePr>
        <p:xfrm>
          <a:off x="457200" y="3523339"/>
          <a:ext cx="8229600" cy="1631950"/>
        </p:xfrm>
        <a:graphic>
          <a:graphicData uri="http://schemas.openxmlformats.org/presentationml/2006/ole">
            <mc:AlternateContent xmlns:mc="http://schemas.openxmlformats.org/markup-compatibility/2006">
              <mc:Choice xmlns:v="urn:schemas-microsoft-com:vml" Requires="v">
                <p:oleObj spid="_x0000_s1098" name="Visio" r:id="rId3" imgW="6243339" imgH="1383410" progId="Visio.Drawing.11">
                  <p:embed/>
                </p:oleObj>
              </mc:Choice>
              <mc:Fallback>
                <p:oleObj name="Visio" r:id="rId3" imgW="6243339" imgH="138341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23339"/>
                        <a:ext cx="82296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48391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Can we do better?</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1552" r="-41552"/>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811471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Testing Summary</a:t>
            </a:r>
          </a:p>
        </p:txBody>
      </p:sp>
      <p:sp>
        <p:nvSpPr>
          <p:cNvPr id="3" name="Inhaltsplatzhalter 2"/>
          <p:cNvSpPr>
            <a:spLocks noGrp="1"/>
          </p:cNvSpPr>
          <p:nvPr>
            <p:ph idx="1"/>
          </p:nvPr>
        </p:nvSpPr>
        <p:spPr/>
        <p:txBody>
          <a:bodyPr>
            <a:normAutofit fontScale="92500" lnSpcReduction="20000"/>
          </a:bodyPr>
          <a:lstStyle/>
          <a:p>
            <a:r>
              <a:rPr lang="en-US" dirty="0"/>
              <a:t>Testing affects all stages </a:t>
            </a:r>
            <a:r>
              <a:rPr lang="en-US" dirty="0" smtClean="0"/>
              <a:t>of </a:t>
            </a:r>
            <a:r>
              <a:rPr lang="en-US" dirty="0"/>
              <a:t>software engineering cycle</a:t>
            </a:r>
          </a:p>
          <a:p>
            <a:pPr lvl="1"/>
            <a:r>
              <a:rPr lang="en-US" dirty="0"/>
              <a:t>One strategy is a bottom-up approach – class, integration, validation and system level testing</a:t>
            </a:r>
          </a:p>
          <a:p>
            <a:r>
              <a:rPr lang="en-US" dirty="0"/>
              <a:t>XP advocates test-driven development: plan tests before you write any code, then test any changes</a:t>
            </a:r>
          </a:p>
          <a:p>
            <a:r>
              <a:rPr lang="en-US" dirty="0"/>
              <a:t>Other techniques: </a:t>
            </a:r>
          </a:p>
          <a:p>
            <a:pPr lvl="1"/>
            <a:r>
              <a:rPr lang="en-US" dirty="0"/>
              <a:t>white box (look into technical internal details)</a:t>
            </a:r>
          </a:p>
          <a:p>
            <a:pPr lvl="1"/>
            <a:r>
              <a:rPr lang="en-US" dirty="0"/>
              <a:t>black box (view the external </a:t>
            </a:r>
            <a:r>
              <a:rPr lang="en-US" dirty="0" smtClean="0"/>
              <a:t>behavior)</a:t>
            </a:r>
            <a:endParaRPr lang="en-US" dirty="0"/>
          </a:p>
          <a:p>
            <a:pPr lvl="1"/>
            <a:r>
              <a:rPr lang="en-US" dirty="0"/>
              <a:t>debugging (systematic cause elimination approach is best) </a:t>
            </a:r>
          </a:p>
        </p:txBody>
      </p:sp>
      <p:sp>
        <p:nvSpPr>
          <p:cNvPr id="4" name="Rectangle 4"/>
          <p:cNvSpPr>
            <a:spLocks noChangeArrowheads="1"/>
          </p:cNvSpPr>
          <p:nvPr/>
        </p:nvSpPr>
        <p:spPr bwMode="auto">
          <a:xfrm>
            <a:off x="2951617" y="6038626"/>
            <a:ext cx="892175" cy="6143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 name="Rectangle 5"/>
          <p:cNvSpPr>
            <a:spLocks noChangeArrowheads="1"/>
          </p:cNvSpPr>
          <p:nvPr/>
        </p:nvSpPr>
        <p:spPr bwMode="auto">
          <a:xfrm>
            <a:off x="2888117" y="5975126"/>
            <a:ext cx="892175" cy="614362"/>
          </a:xfrm>
          <a:prstGeom prst="rect">
            <a:avLst/>
          </a:prstGeom>
          <a:solidFill>
            <a:schemeClr val="bg1"/>
          </a:solidFill>
          <a:ln w="9525">
            <a:solidFill>
              <a:schemeClr val="tx1"/>
            </a:solidFill>
            <a:miter lim="800000"/>
            <a:headEnd/>
            <a:tailEnd/>
          </a:ln>
        </p:spPr>
        <p:txBody>
          <a:bodyPr/>
          <a:lstStyle/>
          <a:p>
            <a:endParaRPr lang="en-US"/>
          </a:p>
        </p:txBody>
      </p:sp>
      <p:sp>
        <p:nvSpPr>
          <p:cNvPr id="6" name="Freeform 6"/>
          <p:cNvSpPr>
            <a:spLocks/>
          </p:cNvSpPr>
          <p:nvPr/>
        </p:nvSpPr>
        <p:spPr bwMode="auto">
          <a:xfrm>
            <a:off x="3856492" y="5987826"/>
            <a:ext cx="304800" cy="665162"/>
          </a:xfrm>
          <a:custGeom>
            <a:avLst/>
            <a:gdLst>
              <a:gd name="T0" fmla="*/ 2147483646 w 207"/>
              <a:gd name="T1" fmla="*/ 0 h 474"/>
              <a:gd name="T2" fmla="*/ 2147483646 w 207"/>
              <a:gd name="T3" fmla="*/ 2147483646 h 474"/>
              <a:gd name="T4" fmla="*/ 2147483646 w 207"/>
              <a:gd name="T5" fmla="*/ 2147483646 h 474"/>
              <a:gd name="T6" fmla="*/ 2147483646 w 207"/>
              <a:gd name="T7" fmla="*/ 2147483646 h 474"/>
              <a:gd name="T8" fmla="*/ 0 w 207"/>
              <a:gd name="T9" fmla="*/ 2147483646 h 474"/>
              <a:gd name="T10" fmla="*/ 0 w 207"/>
              <a:gd name="T11" fmla="*/ 2147483646 h 474"/>
              <a:gd name="T12" fmla="*/ 0 w 207"/>
              <a:gd name="T13" fmla="*/ 2147483646 h 474"/>
              <a:gd name="T14" fmla="*/ 2147483646 w 207"/>
              <a:gd name="T15" fmla="*/ 2147483646 h 474"/>
              <a:gd name="T16" fmla="*/ 2147483646 w 207"/>
              <a:gd name="T17" fmla="*/ 2147483646 h 474"/>
              <a:gd name="T18" fmla="*/ 2147483646 w 207"/>
              <a:gd name="T19" fmla="*/ 2147483646 h 474"/>
              <a:gd name="T20" fmla="*/ 2147483646 w 207"/>
              <a:gd name="T21" fmla="*/ 2147483646 h 474"/>
              <a:gd name="T22" fmla="*/ 2147483646 w 207"/>
              <a:gd name="T23" fmla="*/ 2147483646 h 474"/>
              <a:gd name="T24" fmla="*/ 2147483646 w 207"/>
              <a:gd name="T25" fmla="*/ 2147483646 h 474"/>
              <a:gd name="T26" fmla="*/ 2147483646 w 207"/>
              <a:gd name="T27" fmla="*/ 2147483646 h 474"/>
              <a:gd name="T28" fmla="*/ 2147483646 w 207"/>
              <a:gd name="T29" fmla="*/ 0 h 4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7" h="474">
                <a:moveTo>
                  <a:pt x="103" y="0"/>
                </a:moveTo>
                <a:lnTo>
                  <a:pt x="103" y="58"/>
                </a:lnTo>
                <a:lnTo>
                  <a:pt x="103" y="116"/>
                </a:lnTo>
                <a:lnTo>
                  <a:pt x="51" y="116"/>
                </a:lnTo>
                <a:lnTo>
                  <a:pt x="0" y="116"/>
                </a:lnTo>
                <a:lnTo>
                  <a:pt x="0" y="237"/>
                </a:lnTo>
                <a:lnTo>
                  <a:pt x="0" y="358"/>
                </a:lnTo>
                <a:lnTo>
                  <a:pt x="51" y="358"/>
                </a:lnTo>
                <a:lnTo>
                  <a:pt x="103" y="358"/>
                </a:lnTo>
                <a:lnTo>
                  <a:pt x="103" y="416"/>
                </a:lnTo>
                <a:lnTo>
                  <a:pt x="103" y="474"/>
                </a:lnTo>
                <a:lnTo>
                  <a:pt x="155" y="358"/>
                </a:lnTo>
                <a:lnTo>
                  <a:pt x="207" y="241"/>
                </a:lnTo>
                <a:lnTo>
                  <a:pt x="155" y="121"/>
                </a:lnTo>
                <a:lnTo>
                  <a:pt x="1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7"/>
          <p:cNvSpPr>
            <a:spLocks/>
          </p:cNvSpPr>
          <p:nvPr/>
        </p:nvSpPr>
        <p:spPr bwMode="auto">
          <a:xfrm>
            <a:off x="3851729" y="5994176"/>
            <a:ext cx="304800" cy="663575"/>
          </a:xfrm>
          <a:custGeom>
            <a:avLst/>
            <a:gdLst>
              <a:gd name="T0" fmla="*/ 2147483646 w 207"/>
              <a:gd name="T1" fmla="*/ 0 h 474"/>
              <a:gd name="T2" fmla="*/ 2147483646 w 207"/>
              <a:gd name="T3" fmla="*/ 2147483646 h 474"/>
              <a:gd name="T4" fmla="*/ 0 w 207"/>
              <a:gd name="T5" fmla="*/ 2147483646 h 474"/>
              <a:gd name="T6" fmla="*/ 0 w 207"/>
              <a:gd name="T7" fmla="*/ 2147483646 h 474"/>
              <a:gd name="T8" fmla="*/ 2147483646 w 207"/>
              <a:gd name="T9" fmla="*/ 2147483646 h 474"/>
              <a:gd name="T10" fmla="*/ 2147483646 w 207"/>
              <a:gd name="T11" fmla="*/ 2147483646 h 474"/>
              <a:gd name="T12" fmla="*/ 2147483646 w 207"/>
              <a:gd name="T13" fmla="*/ 2147483646 h 474"/>
              <a:gd name="T14" fmla="*/ 2147483646 w 207"/>
              <a:gd name="T15" fmla="*/ 0 h 4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7" h="474">
                <a:moveTo>
                  <a:pt x="104" y="0"/>
                </a:moveTo>
                <a:lnTo>
                  <a:pt x="104" y="117"/>
                </a:lnTo>
                <a:lnTo>
                  <a:pt x="0" y="117"/>
                </a:lnTo>
                <a:lnTo>
                  <a:pt x="0" y="358"/>
                </a:lnTo>
                <a:lnTo>
                  <a:pt x="104" y="358"/>
                </a:lnTo>
                <a:lnTo>
                  <a:pt x="104" y="474"/>
                </a:lnTo>
                <a:lnTo>
                  <a:pt x="207" y="242"/>
                </a:lnTo>
                <a:lnTo>
                  <a:pt x="104" y="0"/>
                </a:lnTo>
                <a:close/>
              </a:path>
            </a:pathLst>
          </a:custGeom>
          <a:solidFill>
            <a:srgbClr val="000000"/>
          </a:solidFill>
          <a:ln w="14288">
            <a:solidFill>
              <a:srgbClr val="000000"/>
            </a:solidFill>
            <a:prstDash val="solid"/>
            <a:round/>
            <a:headEnd/>
            <a:tailEnd/>
          </a:ln>
        </p:spPr>
        <p:txBody>
          <a:bodyPr/>
          <a:lstStyle/>
          <a:p>
            <a:endParaRPr lang="en-US"/>
          </a:p>
        </p:txBody>
      </p:sp>
      <p:sp>
        <p:nvSpPr>
          <p:cNvPr id="8" name="Rectangle 8"/>
          <p:cNvSpPr>
            <a:spLocks noChangeArrowheads="1"/>
          </p:cNvSpPr>
          <p:nvPr/>
        </p:nvSpPr>
        <p:spPr bwMode="auto">
          <a:xfrm>
            <a:off x="4224792" y="6051326"/>
            <a:ext cx="890587" cy="6143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9"/>
          <p:cNvSpPr>
            <a:spLocks noChangeArrowheads="1"/>
          </p:cNvSpPr>
          <p:nvPr/>
        </p:nvSpPr>
        <p:spPr bwMode="auto">
          <a:xfrm>
            <a:off x="4161292" y="5987826"/>
            <a:ext cx="890587" cy="614362"/>
          </a:xfrm>
          <a:prstGeom prst="rect">
            <a:avLst/>
          </a:prstGeom>
          <a:solidFill>
            <a:schemeClr val="bg1"/>
          </a:solidFill>
          <a:ln w="9525">
            <a:solidFill>
              <a:schemeClr val="tx1"/>
            </a:solidFill>
            <a:miter lim="800000"/>
            <a:headEnd/>
            <a:tailEnd/>
          </a:ln>
        </p:spPr>
        <p:txBody>
          <a:bodyPr/>
          <a:lstStyle/>
          <a:p>
            <a:endParaRPr lang="en-US"/>
          </a:p>
        </p:txBody>
      </p:sp>
      <p:sp>
        <p:nvSpPr>
          <p:cNvPr id="10" name="Rectangle 10"/>
          <p:cNvSpPr>
            <a:spLocks noChangeArrowheads="1"/>
          </p:cNvSpPr>
          <p:nvPr/>
        </p:nvSpPr>
        <p:spPr bwMode="auto">
          <a:xfrm>
            <a:off x="5499554" y="6064026"/>
            <a:ext cx="890588" cy="6143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Rectangle 11"/>
          <p:cNvSpPr>
            <a:spLocks noChangeArrowheads="1"/>
          </p:cNvSpPr>
          <p:nvPr/>
        </p:nvSpPr>
        <p:spPr bwMode="auto">
          <a:xfrm>
            <a:off x="5434467" y="6000526"/>
            <a:ext cx="890587" cy="614362"/>
          </a:xfrm>
          <a:prstGeom prst="rect">
            <a:avLst/>
          </a:prstGeom>
          <a:solidFill>
            <a:schemeClr val="bg1"/>
          </a:solidFill>
          <a:ln w="9525">
            <a:solidFill>
              <a:schemeClr val="tx1"/>
            </a:solidFill>
            <a:miter lim="800000"/>
            <a:headEnd/>
            <a:tailEnd/>
          </a:ln>
        </p:spPr>
        <p:txBody>
          <a:bodyPr/>
          <a:lstStyle/>
          <a:p>
            <a:endParaRPr lang="en-US"/>
          </a:p>
        </p:txBody>
      </p:sp>
      <p:sp>
        <p:nvSpPr>
          <p:cNvPr id="12" name="Rectangle 12"/>
          <p:cNvSpPr>
            <a:spLocks noChangeArrowheads="1"/>
          </p:cNvSpPr>
          <p:nvPr/>
        </p:nvSpPr>
        <p:spPr bwMode="auto">
          <a:xfrm>
            <a:off x="6771142" y="6075138"/>
            <a:ext cx="892175" cy="615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13"/>
          <p:cNvSpPr>
            <a:spLocks noChangeArrowheads="1"/>
          </p:cNvSpPr>
          <p:nvPr/>
        </p:nvSpPr>
        <p:spPr bwMode="auto">
          <a:xfrm>
            <a:off x="6707642" y="6013226"/>
            <a:ext cx="892175" cy="614362"/>
          </a:xfrm>
          <a:prstGeom prst="rect">
            <a:avLst/>
          </a:prstGeom>
          <a:solidFill>
            <a:schemeClr val="accent1"/>
          </a:solidFill>
          <a:ln w="9525">
            <a:solidFill>
              <a:schemeClr val="tx1"/>
            </a:solidFill>
            <a:miter lim="800000"/>
            <a:headEnd/>
            <a:tailEnd/>
          </a:ln>
        </p:spPr>
        <p:txBody>
          <a:bodyPr/>
          <a:lstStyle/>
          <a:p>
            <a:endParaRPr lang="en-US"/>
          </a:p>
        </p:txBody>
      </p:sp>
      <p:sp>
        <p:nvSpPr>
          <p:cNvPr id="14" name="Rectangle 14"/>
          <p:cNvSpPr>
            <a:spLocks noChangeArrowheads="1"/>
          </p:cNvSpPr>
          <p:nvPr/>
        </p:nvSpPr>
        <p:spPr bwMode="auto">
          <a:xfrm>
            <a:off x="2942092" y="6200551"/>
            <a:ext cx="801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latin typeface="Helvetica" charset="0"/>
              </a:rPr>
              <a:t>analysis</a:t>
            </a:r>
            <a:endParaRPr lang="en-US"/>
          </a:p>
        </p:txBody>
      </p:sp>
      <p:sp>
        <p:nvSpPr>
          <p:cNvPr id="15" name="Rectangle 15"/>
          <p:cNvSpPr>
            <a:spLocks noChangeArrowheads="1"/>
          </p:cNvSpPr>
          <p:nvPr/>
        </p:nvSpPr>
        <p:spPr bwMode="auto">
          <a:xfrm>
            <a:off x="4316867" y="6225951"/>
            <a:ext cx="655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Helvetica" charset="0"/>
              </a:rPr>
              <a:t>design</a:t>
            </a:r>
            <a:endParaRPr lang="en-US"/>
          </a:p>
        </p:txBody>
      </p:sp>
      <p:sp>
        <p:nvSpPr>
          <p:cNvPr id="16" name="Rectangle 16"/>
          <p:cNvSpPr>
            <a:spLocks noChangeArrowheads="1"/>
          </p:cNvSpPr>
          <p:nvPr/>
        </p:nvSpPr>
        <p:spPr bwMode="auto">
          <a:xfrm>
            <a:off x="5666242" y="6225951"/>
            <a:ext cx="4746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Helvetica" charset="0"/>
              </a:rPr>
              <a:t>code</a:t>
            </a:r>
            <a:endParaRPr lang="en-US"/>
          </a:p>
        </p:txBody>
      </p:sp>
      <p:sp>
        <p:nvSpPr>
          <p:cNvPr id="17" name="Rectangle 17"/>
          <p:cNvSpPr>
            <a:spLocks noChangeArrowheads="1"/>
          </p:cNvSpPr>
          <p:nvPr/>
        </p:nvSpPr>
        <p:spPr bwMode="auto">
          <a:xfrm>
            <a:off x="7004504" y="6225951"/>
            <a:ext cx="361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chemeClr val="bg1"/>
                </a:solidFill>
                <a:latin typeface="Helvetica" charset="0"/>
              </a:rPr>
              <a:t>test</a:t>
            </a:r>
            <a:endParaRPr lang="en-US">
              <a:solidFill>
                <a:schemeClr val="bg1"/>
              </a:solidFill>
            </a:endParaRPr>
          </a:p>
        </p:txBody>
      </p:sp>
      <p:sp>
        <p:nvSpPr>
          <p:cNvPr id="18" name="Freeform 18"/>
          <p:cNvSpPr>
            <a:spLocks/>
          </p:cNvSpPr>
          <p:nvPr/>
        </p:nvSpPr>
        <p:spPr bwMode="auto">
          <a:xfrm>
            <a:off x="5112204" y="6013226"/>
            <a:ext cx="331788" cy="665162"/>
          </a:xfrm>
          <a:custGeom>
            <a:avLst/>
            <a:gdLst>
              <a:gd name="T0" fmla="*/ 2147483646 w 207"/>
              <a:gd name="T1" fmla="*/ 0 h 474"/>
              <a:gd name="T2" fmla="*/ 2147483646 w 207"/>
              <a:gd name="T3" fmla="*/ 2147483646 h 474"/>
              <a:gd name="T4" fmla="*/ 2147483646 w 207"/>
              <a:gd name="T5" fmla="*/ 2147483646 h 474"/>
              <a:gd name="T6" fmla="*/ 2147483646 w 207"/>
              <a:gd name="T7" fmla="*/ 2147483646 h 474"/>
              <a:gd name="T8" fmla="*/ 0 w 207"/>
              <a:gd name="T9" fmla="*/ 2147483646 h 474"/>
              <a:gd name="T10" fmla="*/ 0 w 207"/>
              <a:gd name="T11" fmla="*/ 2147483646 h 474"/>
              <a:gd name="T12" fmla="*/ 0 w 207"/>
              <a:gd name="T13" fmla="*/ 2147483646 h 474"/>
              <a:gd name="T14" fmla="*/ 2147483646 w 207"/>
              <a:gd name="T15" fmla="*/ 2147483646 h 474"/>
              <a:gd name="T16" fmla="*/ 2147483646 w 207"/>
              <a:gd name="T17" fmla="*/ 2147483646 h 474"/>
              <a:gd name="T18" fmla="*/ 2147483646 w 207"/>
              <a:gd name="T19" fmla="*/ 2147483646 h 474"/>
              <a:gd name="T20" fmla="*/ 2147483646 w 207"/>
              <a:gd name="T21" fmla="*/ 2147483646 h 474"/>
              <a:gd name="T22" fmla="*/ 2147483646 w 207"/>
              <a:gd name="T23" fmla="*/ 2147483646 h 474"/>
              <a:gd name="T24" fmla="*/ 2147483646 w 207"/>
              <a:gd name="T25" fmla="*/ 2147483646 h 474"/>
              <a:gd name="T26" fmla="*/ 2147483646 w 207"/>
              <a:gd name="T27" fmla="*/ 2147483646 h 474"/>
              <a:gd name="T28" fmla="*/ 2147483646 w 207"/>
              <a:gd name="T29" fmla="*/ 0 h 4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7" h="474">
                <a:moveTo>
                  <a:pt x="104" y="0"/>
                </a:moveTo>
                <a:lnTo>
                  <a:pt x="104" y="58"/>
                </a:lnTo>
                <a:lnTo>
                  <a:pt x="104" y="116"/>
                </a:lnTo>
                <a:lnTo>
                  <a:pt x="52" y="116"/>
                </a:lnTo>
                <a:lnTo>
                  <a:pt x="0" y="116"/>
                </a:lnTo>
                <a:lnTo>
                  <a:pt x="0" y="237"/>
                </a:lnTo>
                <a:lnTo>
                  <a:pt x="0" y="358"/>
                </a:lnTo>
                <a:lnTo>
                  <a:pt x="52" y="358"/>
                </a:lnTo>
                <a:lnTo>
                  <a:pt x="104" y="358"/>
                </a:lnTo>
                <a:lnTo>
                  <a:pt x="104" y="416"/>
                </a:lnTo>
                <a:lnTo>
                  <a:pt x="104" y="474"/>
                </a:lnTo>
                <a:lnTo>
                  <a:pt x="155" y="358"/>
                </a:lnTo>
                <a:lnTo>
                  <a:pt x="207" y="241"/>
                </a:lnTo>
                <a:lnTo>
                  <a:pt x="155" y="120"/>
                </a:lnTo>
                <a:lnTo>
                  <a:pt x="1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9"/>
          <p:cNvSpPr>
            <a:spLocks/>
          </p:cNvSpPr>
          <p:nvPr/>
        </p:nvSpPr>
        <p:spPr bwMode="auto">
          <a:xfrm>
            <a:off x="6398079" y="6013226"/>
            <a:ext cx="314325" cy="665162"/>
          </a:xfrm>
          <a:custGeom>
            <a:avLst/>
            <a:gdLst>
              <a:gd name="T0" fmla="*/ 2147483646 w 207"/>
              <a:gd name="T1" fmla="*/ 0 h 474"/>
              <a:gd name="T2" fmla="*/ 2147483646 w 207"/>
              <a:gd name="T3" fmla="*/ 2147483646 h 474"/>
              <a:gd name="T4" fmla="*/ 2147483646 w 207"/>
              <a:gd name="T5" fmla="*/ 2147483646 h 474"/>
              <a:gd name="T6" fmla="*/ 2147483646 w 207"/>
              <a:gd name="T7" fmla="*/ 2147483646 h 474"/>
              <a:gd name="T8" fmla="*/ 0 w 207"/>
              <a:gd name="T9" fmla="*/ 2147483646 h 474"/>
              <a:gd name="T10" fmla="*/ 0 w 207"/>
              <a:gd name="T11" fmla="*/ 2147483646 h 474"/>
              <a:gd name="T12" fmla="*/ 0 w 207"/>
              <a:gd name="T13" fmla="*/ 2147483646 h 474"/>
              <a:gd name="T14" fmla="*/ 2147483646 w 207"/>
              <a:gd name="T15" fmla="*/ 2147483646 h 474"/>
              <a:gd name="T16" fmla="*/ 2147483646 w 207"/>
              <a:gd name="T17" fmla="*/ 2147483646 h 474"/>
              <a:gd name="T18" fmla="*/ 2147483646 w 207"/>
              <a:gd name="T19" fmla="*/ 2147483646 h 474"/>
              <a:gd name="T20" fmla="*/ 2147483646 w 207"/>
              <a:gd name="T21" fmla="*/ 2147483646 h 474"/>
              <a:gd name="T22" fmla="*/ 2147483646 w 207"/>
              <a:gd name="T23" fmla="*/ 2147483646 h 474"/>
              <a:gd name="T24" fmla="*/ 2147483646 w 207"/>
              <a:gd name="T25" fmla="*/ 2147483646 h 474"/>
              <a:gd name="T26" fmla="*/ 2147483646 w 207"/>
              <a:gd name="T27" fmla="*/ 2147483646 h 474"/>
              <a:gd name="T28" fmla="*/ 2147483646 w 207"/>
              <a:gd name="T29" fmla="*/ 0 h 4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7" h="474">
                <a:moveTo>
                  <a:pt x="104" y="0"/>
                </a:moveTo>
                <a:lnTo>
                  <a:pt x="104" y="58"/>
                </a:lnTo>
                <a:lnTo>
                  <a:pt x="104" y="116"/>
                </a:lnTo>
                <a:lnTo>
                  <a:pt x="52" y="116"/>
                </a:lnTo>
                <a:lnTo>
                  <a:pt x="0" y="116"/>
                </a:lnTo>
                <a:lnTo>
                  <a:pt x="0" y="237"/>
                </a:lnTo>
                <a:lnTo>
                  <a:pt x="0" y="358"/>
                </a:lnTo>
                <a:lnTo>
                  <a:pt x="52" y="358"/>
                </a:lnTo>
                <a:lnTo>
                  <a:pt x="104" y="358"/>
                </a:lnTo>
                <a:lnTo>
                  <a:pt x="104" y="416"/>
                </a:lnTo>
                <a:lnTo>
                  <a:pt x="104" y="474"/>
                </a:lnTo>
                <a:lnTo>
                  <a:pt x="155" y="358"/>
                </a:lnTo>
                <a:lnTo>
                  <a:pt x="207" y="241"/>
                </a:lnTo>
                <a:lnTo>
                  <a:pt x="155" y="120"/>
                </a:lnTo>
                <a:lnTo>
                  <a:pt x="1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25702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r>
              <a:rPr lang="en-US" altLang="en-US" dirty="0" smtClean="0"/>
              <a:t>Guidelines</a:t>
            </a:r>
            <a:r>
              <a:rPr lang="en-US" altLang="en-US" dirty="0"/>
              <a:t>: </a:t>
            </a:r>
            <a:endParaRPr lang="en-US" altLang="en-US" dirty="0" smtClean="0"/>
          </a:p>
          <a:p>
            <a:r>
              <a:rPr lang="en-US" altLang="en-US" dirty="0" smtClean="0"/>
              <a:t>Identify </a:t>
            </a:r>
            <a:r>
              <a:rPr lang="en-US" altLang="en-US" dirty="0" err="1"/>
              <a:t>superclasses</a:t>
            </a:r>
            <a:r>
              <a:rPr lang="en-US" altLang="en-US" dirty="0"/>
              <a:t> and subclasses when they help </a:t>
            </a:r>
            <a:r>
              <a:rPr lang="en-US" altLang="en-US" dirty="0" smtClean="0"/>
              <a:t>us understand </a:t>
            </a:r>
            <a:r>
              <a:rPr lang="en-US" altLang="en-US" dirty="0"/>
              <a:t>concepts in more general, abstract terms </a:t>
            </a:r>
            <a:r>
              <a:rPr lang="en-US" altLang="en-US" dirty="0" smtClean="0"/>
              <a:t>and </a:t>
            </a:r>
            <a:r>
              <a:rPr lang="en-US" altLang="en-US" dirty="0"/>
              <a:t>reduce repeated </a:t>
            </a:r>
            <a:r>
              <a:rPr lang="en-US" altLang="en-US" dirty="0" smtClean="0"/>
              <a:t>information.</a:t>
            </a:r>
          </a:p>
          <a:p>
            <a:r>
              <a:rPr lang="en-US" altLang="en-US" dirty="0" smtClean="0"/>
              <a:t>Expand </a:t>
            </a:r>
            <a:r>
              <a:rPr lang="en-US" altLang="en-US" dirty="0"/>
              <a:t>class hierarchy relevant to the current </a:t>
            </a:r>
            <a:r>
              <a:rPr lang="en-US" altLang="en-US" dirty="0" smtClean="0"/>
              <a:t>iteration and </a:t>
            </a:r>
            <a:r>
              <a:rPr lang="en-US" altLang="en-US" dirty="0"/>
              <a:t>show them in the Domain Model.</a:t>
            </a:r>
          </a:p>
          <a:p>
            <a:endParaRPr lang="en-US" dirty="0"/>
          </a:p>
          <a:p>
            <a:endParaRPr lang="en-US" dirty="0"/>
          </a:p>
        </p:txBody>
      </p:sp>
    </p:spTree>
    <p:extLst>
      <p:ext uri="{BB962C8B-B14F-4D97-AF65-F5344CB8AC3E}">
        <p14:creationId xmlns:p14="http://schemas.microsoft.com/office/powerpoint/2010/main" val="173656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100% and Is-a rules</a:t>
            </a:r>
          </a:p>
        </p:txBody>
      </p:sp>
      <p:sp>
        <p:nvSpPr>
          <p:cNvPr id="3" name="Inhaltsplatzhalter 2"/>
          <p:cNvSpPr>
            <a:spLocks noGrp="1"/>
          </p:cNvSpPr>
          <p:nvPr>
            <p:ph idx="1"/>
          </p:nvPr>
        </p:nvSpPr>
        <p:spPr/>
        <p:txBody>
          <a:bodyPr/>
          <a:lstStyle/>
          <a:p>
            <a:r>
              <a:rPr lang="en-US" altLang="en-US" dirty="0"/>
              <a:t>100% rule: Subclasses must conform to 100% of superclass’s attributes and associations.  </a:t>
            </a:r>
            <a:endParaRPr lang="en-US" altLang="en-US" dirty="0" smtClean="0"/>
          </a:p>
          <a:p>
            <a:pPr lvl="1"/>
            <a:r>
              <a:rPr lang="en-US" altLang="en-US" dirty="0" smtClean="0"/>
              <a:t>Do </a:t>
            </a:r>
            <a:r>
              <a:rPr lang="en-US" altLang="en-US" dirty="0"/>
              <a:t>they </a:t>
            </a:r>
            <a:r>
              <a:rPr lang="en-US" altLang="en-US" dirty="0" smtClean="0"/>
              <a:t>below?</a:t>
            </a:r>
            <a:endParaRPr lang="en-US" altLang="en-US" dirty="0"/>
          </a:p>
          <a:p>
            <a:r>
              <a:rPr lang="en-US" altLang="en-US" dirty="0"/>
              <a:t>Is-a rule (informal test): “Subclass is a Superclass”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57358986"/>
              </p:ext>
            </p:extLst>
          </p:nvPr>
        </p:nvGraphicFramePr>
        <p:xfrm>
          <a:off x="551832" y="4154714"/>
          <a:ext cx="8066021" cy="2703286"/>
        </p:xfrm>
        <a:graphic>
          <a:graphicData uri="http://schemas.openxmlformats.org/presentationml/2006/ole">
            <mc:AlternateContent xmlns:mc="http://schemas.openxmlformats.org/markup-compatibility/2006">
              <mc:Choice xmlns:v="urn:schemas-microsoft-com:vml" Requires="v">
                <p:oleObj spid="_x0000_s2122" name="Visio" r:id="rId3" imgW="3989393" imgH="1492508" progId="Visio.Drawing.11">
                  <p:embed/>
                </p:oleObj>
              </mc:Choice>
              <mc:Fallback>
                <p:oleObj name="Visio" r:id="rId3" imgW="3989393" imgH="1492508"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32" y="4154714"/>
                        <a:ext cx="8066021" cy="2703286"/>
                      </a:xfrm>
                      <a:prstGeom prst="rect">
                        <a:avLst/>
                      </a:prstGeom>
                      <a:noFill/>
                      <a:ln>
                        <a:noFill/>
                      </a:ln>
                      <a:effectLst/>
                      <a:extLst/>
                    </p:spPr>
                  </p:pic>
                </p:oleObj>
              </mc:Fallback>
            </mc:AlternateContent>
          </a:graphicData>
        </a:graphic>
      </p:graphicFrame>
      <p:sp>
        <p:nvSpPr>
          <p:cNvPr id="5" name="Textfeld 4"/>
          <p:cNvSpPr txBox="1"/>
          <p:nvPr/>
        </p:nvSpPr>
        <p:spPr>
          <a:xfrm>
            <a:off x="7143266" y="6126163"/>
            <a:ext cx="1851163" cy="523220"/>
          </a:xfrm>
          <a:prstGeom prst="rect">
            <a:avLst/>
          </a:prstGeom>
          <a:noFill/>
        </p:spPr>
        <p:txBody>
          <a:bodyPr wrap="none" rtlCol="0">
            <a:spAutoFit/>
          </a:bodyPr>
          <a:lstStyle/>
          <a:p>
            <a:r>
              <a:rPr lang="en-US" sz="1400" dirty="0" smtClean="0"/>
              <a:t>Note, this is a different </a:t>
            </a:r>
          </a:p>
          <a:p>
            <a:r>
              <a:rPr lang="en-US" sz="1400" dirty="0" smtClean="0"/>
              <a:t>notation to before.</a:t>
            </a:r>
            <a:endParaRPr lang="en-US" sz="1400" dirty="0"/>
          </a:p>
        </p:txBody>
      </p:sp>
    </p:spTree>
    <p:extLst>
      <p:ext uri="{BB962C8B-B14F-4D97-AF65-F5344CB8AC3E}">
        <p14:creationId xmlns:p14="http://schemas.microsoft.com/office/powerpoint/2010/main" val="625242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What about this hierarchy?</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78235789"/>
              </p:ext>
            </p:extLst>
          </p:nvPr>
        </p:nvGraphicFramePr>
        <p:xfrm>
          <a:off x="961813" y="2630715"/>
          <a:ext cx="7493407" cy="2558142"/>
        </p:xfrm>
        <a:graphic>
          <a:graphicData uri="http://schemas.openxmlformats.org/presentationml/2006/ole">
            <mc:AlternateContent xmlns:mc="http://schemas.openxmlformats.org/markup-compatibility/2006">
              <mc:Choice xmlns:v="urn:schemas-microsoft-com:vml" Requires="v">
                <p:oleObj spid="_x0000_s16437" name="Visio" r:id="rId3" imgW="3483268" imgH="1188832" progId="Visio.Drawing.11">
                  <p:embed/>
                </p:oleObj>
              </mc:Choice>
              <mc:Fallback>
                <p:oleObj name="Visio" r:id="rId3" imgW="3483268" imgH="1188832"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13" y="2630715"/>
                        <a:ext cx="7493407" cy="255814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8490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2866</Words>
  <Application>Microsoft Office PowerPoint</Application>
  <PresentationFormat>On-screen Show (4:3)</PresentationFormat>
  <Paragraphs>347</Paragraphs>
  <Slides>61</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Office-Design</vt:lpstr>
      <vt:lpstr>Visio</vt:lpstr>
      <vt:lpstr>Domain Model Refinement &amp; Test-Driven Development </vt:lpstr>
      <vt:lpstr>Lecture 11 - Objectives</vt:lpstr>
      <vt:lpstr>Assignment</vt:lpstr>
      <vt:lpstr>Domain model refinement</vt:lpstr>
      <vt:lpstr>Generalization</vt:lpstr>
      <vt:lpstr>Generalization hierarchies</vt:lpstr>
      <vt:lpstr>PowerPoint Presentation</vt:lpstr>
      <vt:lpstr>100% and Is-a rules</vt:lpstr>
      <vt:lpstr>What about this hierarchy?</vt:lpstr>
      <vt:lpstr>PowerPoint Presentation</vt:lpstr>
      <vt:lpstr>Is this hierarchy OK?  What does it add to our understanding of the domain?</vt:lpstr>
      <vt:lpstr>Abstract Conceptual Classes</vt:lpstr>
      <vt:lpstr>PowerPoint Presentation</vt:lpstr>
      <vt:lpstr>What about this hierarchy?  (Why not?)</vt:lpstr>
      <vt:lpstr>10 min Exercise</vt:lpstr>
      <vt:lpstr>When to design Association classes?</vt:lpstr>
      <vt:lpstr>When to design Association classes?</vt:lpstr>
      <vt:lpstr>When to design Association classes?</vt:lpstr>
      <vt:lpstr>Guideline</vt:lpstr>
      <vt:lpstr>PowerPoint Presentation</vt:lpstr>
      <vt:lpstr>More Association classes</vt:lpstr>
      <vt:lpstr>When to add Composition notation?</vt:lpstr>
      <vt:lpstr>UML package diagrams</vt:lpstr>
      <vt:lpstr>UML package diagrams</vt:lpstr>
      <vt:lpstr>Higher order package for POS domain</vt:lpstr>
      <vt:lpstr>Why call this package Core for the POS domain?</vt:lpstr>
      <vt:lpstr>A rich package</vt:lpstr>
      <vt:lpstr>Note: Composition and tie to Core package</vt:lpstr>
      <vt:lpstr>Test-driven development</vt:lpstr>
      <vt:lpstr>Don’t forget to plan testing!</vt:lpstr>
      <vt:lpstr>Object-Oriented Testing</vt:lpstr>
      <vt:lpstr>Test-driven programming</vt:lpstr>
      <vt:lpstr>Tug Bug Curve</vt:lpstr>
      <vt:lpstr>Criteria for Completion of Testing</vt:lpstr>
      <vt:lpstr>YAHOO!</vt:lpstr>
      <vt:lpstr>Strategic Issues</vt:lpstr>
      <vt:lpstr>Strategic Issues (cont’d)</vt:lpstr>
      <vt:lpstr>Testing Analysis and Design</vt:lpstr>
      <vt:lpstr>Testing the Class Model</vt:lpstr>
      <vt:lpstr>Class Responsibility Collaboration </vt:lpstr>
      <vt:lpstr>Testing OO Code</vt:lpstr>
      <vt:lpstr>Team exercise</vt:lpstr>
      <vt:lpstr>Testing OO Code</vt:lpstr>
      <vt:lpstr>[1] Class (Unit) Testing</vt:lpstr>
      <vt:lpstr>Class Testing Process</vt:lpstr>
      <vt:lpstr>Class Test Case Design</vt:lpstr>
      <vt:lpstr>Challenges of Class Testing</vt:lpstr>
      <vt:lpstr>Random Class Testing</vt:lpstr>
      <vt:lpstr>[2] Integration Testing</vt:lpstr>
      <vt:lpstr>[2] Integration Testing</vt:lpstr>
      <vt:lpstr>Integration Testing Strategies</vt:lpstr>
      <vt:lpstr>Challenges</vt:lpstr>
      <vt:lpstr>Random Integration Testing</vt:lpstr>
      <vt:lpstr>[3] Validation Testing</vt:lpstr>
      <vt:lpstr>Validation Testing (cont’d)</vt:lpstr>
      <vt:lpstr>Acceptance testing, anyone?</vt:lpstr>
      <vt:lpstr>[4] System Testing</vt:lpstr>
      <vt:lpstr>System Testing vs. Validation Testing</vt:lpstr>
      <vt:lpstr>Types of System Testing</vt:lpstr>
      <vt:lpstr>Can we do better?</vt:lpstr>
      <vt:lpstr>Testing Summary</vt:lpstr>
    </vt:vector>
  </TitlesOfParts>
  <Company>Hochschule Darmstadt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machine diagrams</dc:title>
  <dc:creator>Frank Breitinger</dc:creator>
  <cp:lastModifiedBy>Thomas</cp:lastModifiedBy>
  <cp:revision>1992</cp:revision>
  <dcterms:created xsi:type="dcterms:W3CDTF">2015-10-02T00:24:13Z</dcterms:created>
  <dcterms:modified xsi:type="dcterms:W3CDTF">2017-11-10T20:30:44Z</dcterms:modified>
</cp:coreProperties>
</file>