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708" r:id="rId2"/>
    <p:sldId id="637" r:id="rId3"/>
    <p:sldId id="707" r:id="rId4"/>
    <p:sldId id="645" r:id="rId5"/>
    <p:sldId id="646" r:id="rId6"/>
    <p:sldId id="656" r:id="rId7"/>
    <p:sldId id="693" r:id="rId8"/>
    <p:sldId id="694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671" r:id="rId22"/>
    <p:sldId id="674" r:id="rId23"/>
    <p:sldId id="672" r:id="rId24"/>
    <p:sldId id="675" r:id="rId25"/>
    <p:sldId id="673" r:id="rId26"/>
    <p:sldId id="692" r:id="rId27"/>
    <p:sldId id="677" r:id="rId28"/>
    <p:sldId id="676" r:id="rId29"/>
    <p:sldId id="657" r:id="rId30"/>
    <p:sldId id="678" r:id="rId31"/>
    <p:sldId id="680" r:id="rId32"/>
    <p:sldId id="683" r:id="rId33"/>
    <p:sldId id="684" r:id="rId34"/>
    <p:sldId id="681" r:id="rId35"/>
    <p:sldId id="685" r:id="rId36"/>
    <p:sldId id="682" r:id="rId37"/>
    <p:sldId id="688" r:id="rId38"/>
    <p:sldId id="689" r:id="rId39"/>
    <p:sldId id="690" r:id="rId40"/>
    <p:sldId id="691" r:id="rId41"/>
    <p:sldId id="709" r:id="rId4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4" autoAdjust="0"/>
    <p:restoredTop sz="86655" autoAdjust="0"/>
  </p:normalViewPr>
  <p:slideViewPr>
    <p:cSldViewPr snapToGrid="0" snapToObjects="1">
      <p:cViewPr>
        <p:scale>
          <a:sx n="70" d="100"/>
          <a:sy n="70" d="100"/>
        </p:scale>
        <p:origin x="-1410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1AD73-5157-A144-804E-BA662211D389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C476-C6AA-0B42-8184-493CBCE8D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6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77033-67D7-BE44-8F7D-CA36AB5BC3E5}" type="datetimeFigureOut">
              <a:rPr lang="de-DE" smtClean="0"/>
              <a:t>26.08.2017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FDC9-1591-DD47-9C68-597E93F86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tsheet.com/agile-vs-scrum-vs-waterfall-vs-kanba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1320" y="2130425"/>
            <a:ext cx="8144301" cy="1470025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>Iterative, Evolutionary, and Agile</a:t>
            </a:r>
            <a:br>
              <a:rPr lang="en-US" sz="4900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Lecture 2</a:t>
            </a:r>
          </a:p>
          <a:p>
            <a:endParaRPr lang="en-US" dirty="0"/>
          </a:p>
          <a:p>
            <a:r>
              <a:rPr lang="en-US" dirty="0"/>
              <a:t>CSCI 4497 &amp; CSCI 6628</a:t>
            </a:r>
          </a:p>
          <a:p>
            <a:r>
              <a:rPr lang="en-US" dirty="0"/>
              <a:t>(Covers </a:t>
            </a:r>
            <a:r>
              <a:rPr lang="en-US" dirty="0" err="1"/>
              <a:t>Larman</a:t>
            </a:r>
            <a:r>
              <a:rPr lang="en-US" dirty="0"/>
              <a:t> chap 2-4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the waterfall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Let’s look at more </a:t>
            </a:r>
            <a:r>
              <a:rPr lang="en-US" dirty="0" err="1"/>
              <a:t>Pfleeger’s</a:t>
            </a:r>
            <a:r>
              <a:rPr lang="en-US" dirty="0"/>
              <a:t> version of </a:t>
            </a:r>
            <a:r>
              <a:rPr lang="en-US" u="sng" dirty="0"/>
              <a:t>waterfall model</a:t>
            </a:r>
          </a:p>
          <a:p>
            <a:pPr lvl="1"/>
            <a:r>
              <a:rPr lang="en-US" dirty="0"/>
              <a:t>Many waterfall models show 5 stages—why more here?</a:t>
            </a:r>
          </a:p>
          <a:p>
            <a:r>
              <a:rPr lang="en-US" dirty="0" smtClean="0"/>
              <a:t>What </a:t>
            </a:r>
            <a:r>
              <a:rPr lang="en-US" dirty="0"/>
              <a:t>kind of arrows are missing?</a:t>
            </a:r>
          </a:p>
          <a:p>
            <a:r>
              <a:rPr lang="en-US" dirty="0"/>
              <a:t>Is this diagram a more realistic picture?</a:t>
            </a:r>
          </a:p>
          <a:p>
            <a:pPr lvl="1"/>
            <a:r>
              <a:rPr lang="en-US" dirty="0"/>
              <a:t>Is this view of the process a good idea?</a:t>
            </a:r>
          </a:p>
          <a:p>
            <a:r>
              <a:rPr lang="en-US" dirty="0"/>
              <a:t>The reality is that not only does software change, but change happens during the process</a:t>
            </a:r>
          </a:p>
          <a:p>
            <a:pPr lvl="1"/>
            <a:r>
              <a:rPr lang="en-US" dirty="0"/>
              <a:t>Realistic models are not strictly linear, but allow for cycles</a:t>
            </a:r>
          </a:p>
          <a:p>
            <a:pPr lvl="1"/>
            <a:r>
              <a:rPr lang="en-US" dirty="0"/>
              <a:t>Bear in mind, however, that more cycles mean more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76962"/>
            <a:ext cx="6629400" cy="54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4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09600"/>
            <a:ext cx="658633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drawbacks of the waterfall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Offers no insight into how each activity transforms the artifacts (documents) of one stage into another</a:t>
            </a:r>
          </a:p>
          <a:p>
            <a:pPr lvl="1"/>
            <a:r>
              <a:rPr lang="en-US" dirty="0"/>
              <a:t>For example, requirements specification  design documents?</a:t>
            </a:r>
          </a:p>
          <a:p>
            <a:r>
              <a:rPr lang="en-US" dirty="0"/>
              <a:t>Fails to treat software as a problem-solving process</a:t>
            </a:r>
          </a:p>
          <a:p>
            <a:pPr lvl="1"/>
            <a:r>
              <a:rPr lang="en-US" dirty="0"/>
              <a:t>Unlike hardware, software development is not a manufacturing but a creative process</a:t>
            </a:r>
          </a:p>
          <a:p>
            <a:pPr lvl="1"/>
            <a:r>
              <a:rPr lang="en-US" dirty="0"/>
              <a:t>Manufacturing processes really can be linear sequences, but creative processes usually involve back-and-forth activities such as revisions</a:t>
            </a:r>
          </a:p>
          <a:p>
            <a:pPr lvl="1"/>
            <a:r>
              <a:rPr lang="en-US" dirty="0"/>
              <a:t>Software development involves a lot of communication between various human stakeholders</a:t>
            </a:r>
          </a:p>
          <a:p>
            <a:r>
              <a:rPr lang="en-US" dirty="0"/>
              <a:t>Nevertheless, more complex models often embellish the waterfall, </a:t>
            </a:r>
          </a:p>
          <a:p>
            <a:pPr lvl="1"/>
            <a:r>
              <a:rPr lang="en-US" dirty="0"/>
              <a:t>incorporating feedback loops and additional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5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other models which will be only briefly introduced over the next few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6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model adds prototyping as sub-process</a:t>
            </a:r>
          </a:p>
          <a:p>
            <a:r>
              <a:rPr lang="en-US" dirty="0"/>
              <a:t>A prototype is a partially developed product that enables customers and developers to examine some aspect of a proposed system and decide if it is suitable for a finished product</a:t>
            </a:r>
          </a:p>
          <a:p>
            <a:r>
              <a:rPr lang="en-US" dirty="0"/>
              <a:t>Why add prototypes to the life cycle?</a:t>
            </a:r>
          </a:p>
          <a:p>
            <a:r>
              <a:rPr lang="en-US" dirty="0"/>
              <a:t>Used to explore the risky aspects of the system:</a:t>
            </a:r>
          </a:p>
          <a:p>
            <a:pPr lvl="1"/>
            <a:r>
              <a:rPr lang="en-US" dirty="0"/>
              <a:t>Risk of developing the “wrong” system (what customer doesn’t want), can be a user interface without functionality</a:t>
            </a:r>
          </a:p>
          <a:p>
            <a:pPr lvl="1"/>
            <a:r>
              <a:rPr lang="en-US" dirty="0"/>
              <a:t>Other technical risks – e.g. performance, using a new technology, alternative algorithms, etc.</a:t>
            </a:r>
          </a:p>
          <a:p>
            <a:r>
              <a:rPr lang="en-US" dirty="0"/>
              <a:t>Prototype may be thrown away or evolve into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6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09600"/>
            <a:ext cx="681004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8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Developed by the German Ministry of Defense</a:t>
            </a:r>
          </a:p>
          <a:p>
            <a:r>
              <a:rPr lang="en-US" dirty="0"/>
              <a:t>What does this model highlight?</a:t>
            </a:r>
          </a:p>
          <a:p>
            <a:pPr lvl="1"/>
            <a:r>
              <a:rPr lang="en-US" dirty="0"/>
              <a:t>Unit and system testing verify the program design, ensuring that parts and whole work correctly</a:t>
            </a:r>
          </a:p>
          <a:p>
            <a:pPr lvl="1"/>
            <a:r>
              <a:rPr lang="en-US" dirty="0"/>
              <a:t>Acceptance testing, conducted by the customer rather than developers, validates the requirements, tying each system function meets a particular requirement in the specification</a:t>
            </a:r>
          </a:p>
          <a:p>
            <a:r>
              <a:rPr lang="en-US" dirty="0"/>
              <a:t>How does this model account for cycles?</a:t>
            </a:r>
          </a:p>
          <a:p>
            <a:pPr lvl="1"/>
            <a:r>
              <a:rPr lang="en-US" dirty="0"/>
              <a:t>If problems are found during verification or validation, then re-execute left side of V to make fixes and improvements</a:t>
            </a:r>
          </a:p>
          <a:p>
            <a:pPr lvl="1"/>
            <a:r>
              <a:rPr lang="en-US" dirty="0"/>
              <a:t>While the waterfall emphasizes documents and artifacts, </a:t>
            </a:r>
            <a:br>
              <a:rPr lang="en-US" dirty="0"/>
            </a:br>
            <a:r>
              <a:rPr lang="en-US" dirty="0"/>
              <a:t>the V model emphasizes activities and correctness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0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7200"/>
            <a:ext cx="6705600" cy="53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7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Balzer’s</a:t>
            </a:r>
            <a:r>
              <a:rPr lang="en-US" dirty="0"/>
              <a:t> transformational model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Tries to reduce error in most software processes by:</a:t>
            </a:r>
          </a:p>
          <a:p>
            <a:pPr lvl="1"/>
            <a:r>
              <a:rPr lang="en-US" dirty="0"/>
              <a:t>eliminating development steps, </a:t>
            </a:r>
          </a:p>
          <a:p>
            <a:pPr lvl="1"/>
            <a:r>
              <a:rPr lang="en-US" dirty="0"/>
              <a:t>emphasizing formal specifications, </a:t>
            </a:r>
          </a:p>
          <a:p>
            <a:pPr lvl="1"/>
            <a:r>
              <a:rPr lang="en-US" dirty="0"/>
              <a:t>and using automated support to facilitate transformations from specification to deliverable system</a:t>
            </a:r>
          </a:p>
          <a:p>
            <a:r>
              <a:rPr lang="en-US" dirty="0"/>
              <a:t>Hitch: the need for a formal specification precise enough for automated transformations</a:t>
            </a:r>
          </a:p>
          <a:p>
            <a:r>
              <a:rPr lang="en-US" dirty="0"/>
              <a:t>We’ll see that even semi-formal specifications can help with other software life cycles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</a:t>
            </a:r>
            <a:r>
              <a:rPr lang="en-US" dirty="0" smtClean="0"/>
              <a:t> - </a:t>
            </a:r>
            <a:r>
              <a:rPr lang="en-US" dirty="0"/>
              <a:t>O</a:t>
            </a:r>
            <a:r>
              <a:rPr lang="en-US" dirty="0" smtClean="0"/>
              <a:t>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  <a:p>
            <a:pPr lvl="1"/>
            <a:r>
              <a:rPr lang="en-US" dirty="0"/>
              <a:t>Define an iterative and agile process.</a:t>
            </a:r>
          </a:p>
          <a:p>
            <a:pPr lvl="1"/>
            <a:r>
              <a:rPr lang="en-US" dirty="0"/>
              <a:t>Define fundamental concepts in the Unified Process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3290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6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Nowadays, customers are less willing to wait years for a software system to be ready</a:t>
            </a:r>
          </a:p>
          <a:p>
            <a:pPr lvl="1"/>
            <a:r>
              <a:rPr lang="en-US" dirty="0"/>
              <a:t>So it’s necessary to reduce the </a:t>
            </a:r>
            <a:r>
              <a:rPr lang="en-US" b="1" dirty="0"/>
              <a:t>cycle time </a:t>
            </a:r>
            <a:r>
              <a:rPr lang="en-US" dirty="0"/>
              <a:t>of software products</a:t>
            </a:r>
          </a:p>
          <a:p>
            <a:pPr lvl="1"/>
            <a:r>
              <a:rPr lang="en-US" dirty="0"/>
              <a:t>In 1996, 80% of HP’s revenues derived from products developed in previous two years</a:t>
            </a:r>
          </a:p>
          <a:p>
            <a:pPr lvl="1"/>
            <a:r>
              <a:rPr lang="en-US" dirty="0"/>
              <a:t>How is this accelerated cycle time made possible?</a:t>
            </a:r>
          </a:p>
          <a:p>
            <a:r>
              <a:rPr lang="en-US" dirty="0"/>
              <a:t>Phased development reduces cycle time</a:t>
            </a:r>
          </a:p>
          <a:p>
            <a:pPr lvl="1"/>
            <a:r>
              <a:rPr lang="en-US" dirty="0"/>
              <a:t>Design a system so it can be delivered in pieces, letting users have some functionality while the rest is under development</a:t>
            </a:r>
          </a:p>
          <a:p>
            <a:r>
              <a:rPr lang="en-US" dirty="0"/>
              <a:t>So there are usually two or more systems in parallel: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operational</a:t>
            </a:r>
            <a:r>
              <a:rPr lang="en-US" dirty="0"/>
              <a:t> or </a:t>
            </a:r>
            <a:r>
              <a:rPr lang="en-US" b="1" dirty="0"/>
              <a:t>production</a:t>
            </a:r>
            <a:r>
              <a:rPr lang="en-US" dirty="0"/>
              <a:t> system in use by customers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development</a:t>
            </a:r>
            <a:r>
              <a:rPr lang="en-US" dirty="0"/>
              <a:t> system which will replace the current release</a:t>
            </a:r>
          </a:p>
          <a:p>
            <a:pPr lvl="1"/>
            <a:r>
              <a:rPr lang="en-US" dirty="0"/>
              <a:t>As users use Release n, developers are building Release n + 1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1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813478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92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and incremental process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Incremental development</a:t>
            </a:r>
            <a:r>
              <a:rPr lang="en-US" dirty="0"/>
              <a:t> partitions a system by functionality</a:t>
            </a:r>
          </a:p>
          <a:p>
            <a:pPr lvl="1"/>
            <a:r>
              <a:rPr lang="en-US" dirty="0"/>
              <a:t>Early release starts with small, functional subsystem, later releases add functionality</a:t>
            </a:r>
          </a:p>
          <a:p>
            <a:pPr lvl="1"/>
            <a:r>
              <a:rPr lang="en-US" dirty="0"/>
              <a:t>Top part of this figure shows how incremental development builds up to full functionality</a:t>
            </a:r>
          </a:p>
          <a:p>
            <a:r>
              <a:rPr lang="en-US" b="1" dirty="0"/>
              <a:t>Iterative development</a:t>
            </a:r>
            <a:r>
              <a:rPr lang="en-US" dirty="0"/>
              <a:t> improves overall system in each release</a:t>
            </a:r>
          </a:p>
          <a:p>
            <a:pPr lvl="1"/>
            <a:r>
              <a:rPr lang="en-US" dirty="0"/>
              <a:t>Delivers a full system in the first release, then changes the functionality of each subsystem with each new release</a:t>
            </a:r>
          </a:p>
          <a:p>
            <a:r>
              <a:rPr lang="en-US" dirty="0"/>
              <a:t>Suppose a customer wants to develop a word processing package</a:t>
            </a:r>
          </a:p>
          <a:p>
            <a:pPr lvl="1"/>
            <a:r>
              <a:rPr lang="en-US" dirty="0"/>
              <a:t>Incremental approach: provide just Creation functions in Release 1, then both Creation and Organization in Release 2, </a:t>
            </a:r>
            <a:br>
              <a:rPr lang="en-US" dirty="0"/>
            </a:br>
            <a:r>
              <a:rPr lang="en-US" dirty="0"/>
              <a:t>finally add Formatting in Release 3, …</a:t>
            </a:r>
          </a:p>
          <a:p>
            <a:pPr lvl="1"/>
            <a:r>
              <a:rPr lang="en-US" dirty="0"/>
              <a:t>Iterative approach: provide primitive forms of all three functions in Release 1, then enhance (making them faster, improving the interface, etc.) in subsequent releases</a:t>
            </a:r>
          </a:p>
          <a:p>
            <a:pPr lvl="1"/>
            <a:r>
              <a:rPr lang="en-US" dirty="0"/>
              <a:t>Pros and cons of these two approaches?</a:t>
            </a:r>
          </a:p>
          <a:p>
            <a:r>
              <a:rPr lang="en-US" dirty="0"/>
              <a:t>Many organizations combine iterative and incremental approaches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0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762000"/>
            <a:ext cx="803365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1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 lightweight </a:t>
            </a:r>
          </a:p>
          <a:p>
            <a:pPr lvl="1"/>
            <a:r>
              <a:rPr lang="en-US" dirty="0"/>
              <a:t>WRT commitment to phases and documentation</a:t>
            </a:r>
          </a:p>
          <a:p>
            <a:pPr lvl="1"/>
            <a:r>
              <a:rPr lang="en-US" dirty="0"/>
              <a:t>Versus waterfall models which require “heavy” documentation of each phase before proceeding</a:t>
            </a:r>
          </a:p>
          <a:p>
            <a:r>
              <a:rPr lang="en-US" dirty="0"/>
              <a:t>Flexible, Adaptable, Iterative</a:t>
            </a:r>
          </a:p>
          <a:p>
            <a:r>
              <a:rPr lang="en-US" dirty="0"/>
              <a:t>Examples: RUP (Rational Unified Process - </a:t>
            </a:r>
            <a:r>
              <a:rPr lang="en-US" dirty="0" err="1"/>
              <a:t>Krutchen</a:t>
            </a:r>
            <a:r>
              <a:rPr lang="en-US" dirty="0"/>
              <a:t>, 2000) or UP (Unified Process – JBR 1999), Extreme Programming (XP), Scrum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73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xercise (~10min):</a:t>
            </a:r>
          </a:p>
          <a:p>
            <a:r>
              <a:rPr lang="en-US" dirty="0"/>
              <a:t>Read “</a:t>
            </a:r>
            <a:r>
              <a:rPr lang="en-US" dirty="0" smtClean="0"/>
              <a:t>2_1_Iterative_Design.pdf"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0292"/>
            <a:ext cx="8229600" cy="1143000"/>
          </a:xfrm>
        </p:spPr>
        <p:txBody>
          <a:bodyPr/>
          <a:lstStyle/>
          <a:p>
            <a:r>
              <a:rPr lang="en-US" dirty="0"/>
              <a:t>Rational Unified Process (RUP)</a:t>
            </a:r>
          </a:p>
        </p:txBody>
      </p:sp>
    </p:spTree>
    <p:extLst>
      <p:ext uri="{BB962C8B-B14F-4D97-AF65-F5344CB8AC3E}">
        <p14:creationId xmlns:p14="http://schemas.microsoft.com/office/powerpoint/2010/main" val="3693249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Developed by “three amigos” at Rational Software (IBM)</a:t>
            </a:r>
          </a:p>
          <a:p>
            <a:pPr lvl="1"/>
            <a:r>
              <a:rPr lang="en-US" dirty="0"/>
              <a:t>Grady </a:t>
            </a:r>
            <a:r>
              <a:rPr lang="en-US" dirty="0" err="1"/>
              <a:t>Booch</a:t>
            </a:r>
            <a:r>
              <a:rPr lang="en-US" dirty="0"/>
              <a:t>, </a:t>
            </a:r>
            <a:r>
              <a:rPr lang="en-US" dirty="0" err="1"/>
              <a:t>Ivar</a:t>
            </a:r>
            <a:r>
              <a:rPr lang="en-US" dirty="0"/>
              <a:t> Jacobson, and Jim </a:t>
            </a:r>
            <a:r>
              <a:rPr lang="en-US" dirty="0" err="1"/>
              <a:t>Rumbaugh</a:t>
            </a:r>
            <a:endParaRPr lang="en-US" dirty="0"/>
          </a:p>
          <a:p>
            <a:pPr lvl="1"/>
            <a:r>
              <a:rPr lang="en-US" dirty="0"/>
              <a:t>Unified Modeling Language (UML) is a set of graphical and linguistic notations for modeling systems, not a process or method</a:t>
            </a:r>
          </a:p>
          <a:p>
            <a:pPr lvl="1"/>
            <a:r>
              <a:rPr lang="en-US" dirty="0"/>
              <a:t>The three amigos also developed Rational Unified Process (RUP)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don’t have to use RUP to use UML</a:t>
            </a:r>
          </a:p>
          <a:p>
            <a:pPr lvl="1"/>
            <a:r>
              <a:rPr lang="en-US" dirty="0"/>
              <a:t>Interestingly different from the traditional waterfall model</a:t>
            </a:r>
          </a:p>
          <a:p>
            <a:r>
              <a:rPr lang="en-US" dirty="0"/>
              <a:t>Highly iterative and incremental process</a:t>
            </a:r>
          </a:p>
          <a:p>
            <a:pPr lvl="1"/>
            <a:r>
              <a:rPr lang="en-US" dirty="0"/>
              <a:t>Software product is not released in one big bang at end of project</a:t>
            </a:r>
          </a:p>
          <a:p>
            <a:pPr lvl="1"/>
            <a:r>
              <a:rPr lang="en-US" dirty="0"/>
              <a:t>Instead, developed and released in pieces (prototypes, partial releases, beta, etc.)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7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traditional stages iterate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4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6" b="10566"/>
          <a:stretch>
            <a:fillRect/>
          </a:stretch>
        </p:blipFill>
        <p:spPr>
          <a:noFill/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46125" y="6231392"/>
            <a:ext cx="789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Workflows look traditional, but they iterate in four phases</a:t>
            </a:r>
          </a:p>
        </p:txBody>
      </p:sp>
    </p:spTree>
    <p:extLst>
      <p:ext uri="{BB962C8B-B14F-4D97-AF65-F5344CB8AC3E}">
        <p14:creationId xmlns:p14="http://schemas.microsoft.com/office/powerpoint/2010/main" val="37592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Project Backlog</a:t>
            </a:r>
          </a:p>
          <a:p>
            <a:r>
              <a:rPr lang="en-US" dirty="0" smtClean="0"/>
              <a:t>Create the ordered Project Backlog which is the first phase! </a:t>
            </a:r>
          </a:p>
          <a:p>
            <a:pPr lvl="1"/>
            <a:r>
              <a:rPr lang="en-US" dirty="0"/>
              <a:t>Due: </a:t>
            </a:r>
            <a:r>
              <a:rPr lang="en-US" b="1" i="1" u="sng" dirty="0"/>
              <a:t>before</a:t>
            </a:r>
            <a:r>
              <a:rPr lang="en-US" dirty="0"/>
              <a:t> next class!</a:t>
            </a:r>
          </a:p>
          <a:p>
            <a:pPr lvl="2"/>
            <a:r>
              <a:rPr lang="en-US" dirty="0"/>
              <a:t>Late submissions will lose points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Phases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Inception – “Daydream”</a:t>
            </a:r>
          </a:p>
          <a:p>
            <a:r>
              <a:rPr lang="en-US" dirty="0"/>
              <a:t>Elaboration – “Design/Details”</a:t>
            </a:r>
          </a:p>
          <a:p>
            <a:r>
              <a:rPr lang="en-US" dirty="0"/>
              <a:t>Construction – “Do it”</a:t>
            </a:r>
          </a:p>
          <a:p>
            <a:r>
              <a:rPr lang="en-US" dirty="0"/>
              <a:t>Transition – “Deploy it”</a:t>
            </a:r>
          </a:p>
          <a:p>
            <a:r>
              <a:rPr lang="en-US" dirty="0"/>
              <a:t>Phases are not the classical requirements/ design/coding/implementation processes</a:t>
            </a:r>
          </a:p>
          <a:p>
            <a:r>
              <a:rPr lang="en-US" dirty="0"/>
              <a:t>Phases iterate over many </a:t>
            </a:r>
            <a:r>
              <a:rPr lang="en-US" dirty="0" smtClean="0"/>
              <a:t>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2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During </a:t>
            </a:r>
            <a:r>
              <a:rPr lang="en-US" b="1" dirty="0"/>
              <a:t>inception</a:t>
            </a:r>
            <a:r>
              <a:rPr lang="en-US" dirty="0"/>
              <a:t>, establish business rationale and scope for </a:t>
            </a:r>
            <a:r>
              <a:rPr lang="en-US" dirty="0" smtClean="0"/>
              <a:t>project</a:t>
            </a:r>
          </a:p>
          <a:p>
            <a:r>
              <a:rPr lang="en-US" dirty="0"/>
              <a:t>A</a:t>
            </a:r>
            <a:r>
              <a:rPr lang="en-US" dirty="0" smtClean="0"/>
              <a:t>pproximate vision, business case, scope, vague estimates</a:t>
            </a:r>
            <a:r>
              <a:rPr lang="en-US" dirty="0"/>
              <a:t>.</a:t>
            </a:r>
          </a:p>
          <a:p>
            <a:r>
              <a:rPr lang="en-US" dirty="0"/>
              <a:t>Business case: how much it will cost and how much it will bring in?</a:t>
            </a:r>
          </a:p>
          <a:p>
            <a:r>
              <a:rPr lang="en-US" dirty="0"/>
              <a:t>Scope: try to get sense of size of the project and whether it’s doable</a:t>
            </a:r>
          </a:p>
          <a:p>
            <a:r>
              <a:rPr lang="en-US" dirty="0"/>
              <a:t>Creates a vision and scope document at a high level of </a:t>
            </a:r>
            <a:r>
              <a:rPr lang="en-US" dirty="0" smtClean="0"/>
              <a:t>abstraction</a:t>
            </a:r>
          </a:p>
          <a:p>
            <a:r>
              <a:rPr lang="en-US" dirty="0" smtClean="0"/>
              <a:t>Only needs </a:t>
            </a:r>
            <a:r>
              <a:rPr lang="en-US" u="sng" dirty="0" smtClean="0"/>
              <a:t>1 week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82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Elaboration </a:t>
            </a:r>
            <a:r>
              <a:rPr lang="en-US" dirty="0">
                <a:sym typeface="Wingdings"/>
              </a:rPr>
              <a:t></a:t>
            </a:r>
            <a:r>
              <a:rPr lang="en-US" dirty="0" smtClean="0"/>
              <a:t>  </a:t>
            </a:r>
            <a:r>
              <a:rPr lang="en-US" dirty="0"/>
              <a:t>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b="1" dirty="0"/>
              <a:t>elaboration</a:t>
            </a:r>
            <a:r>
              <a:rPr lang="en-US" dirty="0" smtClean="0"/>
              <a:t>, </a:t>
            </a:r>
            <a:r>
              <a:rPr lang="en-US" dirty="0"/>
              <a:t>collect more detailed requirements and do high-level analysis and design</a:t>
            </a:r>
          </a:p>
          <a:p>
            <a:r>
              <a:rPr lang="en-US" dirty="0"/>
              <a:t>Inception gives you the go-ahead to start a project, elaboration determines the risks</a:t>
            </a:r>
          </a:p>
          <a:p>
            <a:pPr lvl="1"/>
            <a:r>
              <a:rPr lang="en-US" dirty="0"/>
              <a:t>Requirement risks: big danger is that you may build the wrong system </a:t>
            </a:r>
          </a:p>
          <a:p>
            <a:pPr lvl="1"/>
            <a:r>
              <a:rPr lang="en-US" dirty="0"/>
              <a:t>Technological risks: can the technology actually do the job? will the pieces fit together?</a:t>
            </a:r>
          </a:p>
          <a:p>
            <a:pPr lvl="1"/>
            <a:r>
              <a:rPr lang="en-US" dirty="0"/>
              <a:t>Skills risks: can you get the staff and expertise you need?</a:t>
            </a:r>
          </a:p>
          <a:p>
            <a:pPr lvl="1"/>
            <a:r>
              <a:rPr lang="en-US" dirty="0"/>
              <a:t>Political risks: can political forces get in the way?</a:t>
            </a:r>
          </a:p>
          <a:p>
            <a:r>
              <a:rPr lang="en-US" dirty="0"/>
              <a:t>Develop use cases, non-functional requirements &amp; domain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164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</a:t>
            </a:r>
            <a:r>
              <a:rPr lang="en-US" dirty="0" smtClean="0">
                <a:sym typeface="Wingdings"/>
              </a:rPr>
              <a:t> ...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Construction</a:t>
            </a:r>
            <a:r>
              <a:rPr lang="en-US" dirty="0"/>
              <a:t> builds production-quality software in many increments, tested and integrated, each satisfying a subset of the requirements of the project</a:t>
            </a:r>
          </a:p>
          <a:p>
            <a:r>
              <a:rPr lang="en-US" dirty="0"/>
              <a:t>Delivery may be to external, early users, or purely internal</a:t>
            </a:r>
          </a:p>
          <a:p>
            <a:r>
              <a:rPr lang="en-US" dirty="0"/>
              <a:t>Each iteration contains usual life-cycle phases of analysis, design, implementation and testing</a:t>
            </a:r>
          </a:p>
          <a:p>
            <a:r>
              <a:rPr lang="en-US" dirty="0"/>
              <a:t>Planning is crucial: use cases and other UML documents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</a:t>
            </a:r>
            <a:r>
              <a:rPr lang="en-US" dirty="0" smtClean="0">
                <a:sym typeface="Wingdings"/>
              </a:rPr>
              <a:t> ...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Transition</a:t>
            </a:r>
            <a:r>
              <a:rPr lang="en-US" dirty="0"/>
              <a:t> activities include beta testing, performance tuning (optimization) and user training</a:t>
            </a:r>
          </a:p>
          <a:p>
            <a:r>
              <a:rPr lang="en-US" dirty="0"/>
              <a:t>No new functionality unless it’s small and essential</a:t>
            </a:r>
          </a:p>
          <a:p>
            <a:r>
              <a:rPr lang="en-US" dirty="0"/>
              <a:t>Bug fixes are </a:t>
            </a:r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53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 phases are iterative &amp; incremental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20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Inception</a:t>
            </a:r>
          </a:p>
          <a:p>
            <a:pPr lvl="1"/>
            <a:r>
              <a:rPr lang="en-US" dirty="0"/>
              <a:t>Feasibility phase and approximate </a:t>
            </a:r>
            <a:r>
              <a:rPr lang="en-US" dirty="0" smtClean="0"/>
              <a:t>vision</a:t>
            </a:r>
            <a:endParaRPr lang="en-US" dirty="0"/>
          </a:p>
          <a:p>
            <a:r>
              <a:rPr lang="en-US" dirty="0"/>
              <a:t>Elaboration</a:t>
            </a:r>
          </a:p>
          <a:p>
            <a:pPr lvl="1"/>
            <a:r>
              <a:rPr lang="en-US" dirty="0"/>
              <a:t>Core architecture implementation, high risk </a:t>
            </a:r>
            <a:r>
              <a:rPr lang="en-US" dirty="0" smtClean="0"/>
              <a:t>resolution</a:t>
            </a:r>
            <a:endParaRPr lang="en-US" dirty="0"/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Implementation of remaining </a:t>
            </a:r>
            <a:r>
              <a:rPr lang="en-US" dirty="0" smtClean="0"/>
              <a:t>elements</a:t>
            </a:r>
            <a:endParaRPr lang="en-US" dirty="0"/>
          </a:p>
          <a:p>
            <a:r>
              <a:rPr lang="en-US" dirty="0"/>
              <a:t>Transition</a:t>
            </a:r>
          </a:p>
          <a:p>
            <a:pPr lvl="1"/>
            <a:r>
              <a:rPr lang="en-US" dirty="0"/>
              <a:t>Beta tests, deployment</a:t>
            </a:r>
          </a:p>
          <a:p>
            <a:endParaRPr lang="en-US" dirty="0"/>
          </a:p>
        </p:txBody>
      </p:sp>
      <p:pic>
        <p:nvPicPr>
          <p:cNvPr id="4" name="Picture 2" descr="UP schedule-oriented defini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3" r="12213" b="44260"/>
          <a:stretch>
            <a:fillRect/>
          </a:stretch>
        </p:blipFill>
        <p:spPr bwMode="auto">
          <a:xfrm>
            <a:off x="533400" y="4648200"/>
            <a:ext cx="8382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668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Artifacts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UP describes work activities, </a:t>
            </a:r>
            <a:br>
              <a:rPr lang="en-US" dirty="0"/>
            </a:br>
            <a:r>
              <a:rPr lang="en-US" dirty="0"/>
              <a:t>which result in work products called artifacts</a:t>
            </a:r>
          </a:p>
          <a:p>
            <a:r>
              <a:rPr lang="en-US" dirty="0"/>
              <a:t>Examples of artifacts:</a:t>
            </a:r>
          </a:p>
          <a:p>
            <a:pPr lvl="1"/>
            <a:r>
              <a:rPr lang="en-US" dirty="0"/>
              <a:t>Vision, scope and business case descriptions</a:t>
            </a:r>
          </a:p>
          <a:p>
            <a:pPr lvl="1"/>
            <a:r>
              <a:rPr lang="en-US" dirty="0"/>
              <a:t>Use cases (describe scenarios for user-system interactions)</a:t>
            </a:r>
          </a:p>
          <a:p>
            <a:pPr lvl="1"/>
            <a:r>
              <a:rPr lang="en-US" dirty="0"/>
              <a:t>UML diagrams for domain modeling, system modeling</a:t>
            </a:r>
          </a:p>
          <a:p>
            <a:pPr lvl="1"/>
            <a:r>
              <a:rPr lang="en-US" dirty="0"/>
              <a:t>Source code (and source code documentation)</a:t>
            </a:r>
          </a:p>
          <a:p>
            <a:pPr lvl="1"/>
            <a:r>
              <a:rPr lang="en-US" dirty="0"/>
              <a:t>Web graphics</a:t>
            </a:r>
          </a:p>
          <a:p>
            <a:pPr lvl="1"/>
            <a:r>
              <a:rPr lang="en-US" dirty="0"/>
              <a:t>Database schema</a:t>
            </a:r>
          </a:p>
          <a:p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195286" y="6337052"/>
            <a:ext cx="482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Artifacts will be discussed over the next lectures.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33016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Milestone for first </a:t>
            </a:r>
            <a:r>
              <a:rPr lang="en-US" dirty="0" smtClean="0"/>
              <a:t>Elaboration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start of elaboration, identify part of the project to design &amp; implement</a:t>
            </a:r>
          </a:p>
          <a:p>
            <a:pPr lvl="1"/>
            <a:r>
              <a:rPr lang="en-US" dirty="0"/>
              <a:t>A typical and crucial scenario (from a use case)</a:t>
            </a:r>
          </a:p>
          <a:p>
            <a:r>
              <a:rPr lang="en-US" dirty="0"/>
              <a:t>After first elaboration, project is, say, 1/5th done</a:t>
            </a:r>
          </a:p>
          <a:p>
            <a:r>
              <a:rPr lang="en-US" dirty="0"/>
              <a:t>Can then provide estimates for rest of project</a:t>
            </a:r>
          </a:p>
          <a:p>
            <a:pPr lvl="1"/>
            <a:r>
              <a:rPr lang="en-US" dirty="0"/>
              <a:t>Significant risks are identified and understood</a:t>
            </a:r>
          </a:p>
          <a:p>
            <a:r>
              <a:rPr lang="en-US" dirty="0"/>
              <a:t>How is such a milestone different from a stage in the waterfall model?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7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disciplines or </a:t>
            </a:r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Requirements analysis</a:t>
            </a:r>
          </a:p>
          <a:p>
            <a:r>
              <a:rPr lang="en-US" dirty="0"/>
              <a:t>Design: architectural and class levels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Configuration and change</a:t>
            </a:r>
          </a:p>
          <a:p>
            <a:pPr lvl="1"/>
            <a:r>
              <a:rPr lang="en-US" dirty="0"/>
              <a:t>Project</a:t>
            </a:r>
          </a:p>
          <a:p>
            <a:r>
              <a:rPr lang="en-US" dirty="0"/>
              <a:t>Most of the process workflows occur during each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30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diagram imply about UP?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35" b="-12635"/>
          <a:stretch>
            <a:fillRect/>
          </a:stretch>
        </p:blipFill>
        <p:spPr/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46125" y="5830888"/>
            <a:ext cx="705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2060"/>
                </a:solidFill>
              </a:rPr>
              <a:t>How can iterations reduce risk or reveal problems?</a:t>
            </a:r>
          </a:p>
        </p:txBody>
      </p:sp>
    </p:spTree>
    <p:extLst>
      <p:ext uri="{BB962C8B-B14F-4D97-AF65-F5344CB8AC3E}">
        <p14:creationId xmlns:p14="http://schemas.microsoft.com/office/powerpoint/2010/main" val="281020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entropy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virtue of software: relatively easy to change</a:t>
            </a:r>
          </a:p>
          <a:p>
            <a:pPr lvl="1"/>
            <a:r>
              <a:rPr lang="en-US" dirty="0"/>
              <a:t>Otherwise it might as well be hardware</a:t>
            </a:r>
          </a:p>
          <a:p>
            <a:r>
              <a:rPr lang="en-US" dirty="0" smtClean="0"/>
              <a:t>Nevertheless, the more complex a software system gets, the harder it is to change</a:t>
            </a:r>
            <a:r>
              <a:rPr lang="en-US" dirty="0"/>
              <a:t>—</a:t>
            </a:r>
            <a:r>
              <a:rPr lang="en-US" b="1" dirty="0" smtClean="0"/>
              <a:t>why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Larger </a:t>
            </a:r>
            <a:r>
              <a:rPr lang="en-US" dirty="0"/>
              <a:t>software systems are harder to understand</a:t>
            </a:r>
          </a:p>
          <a:p>
            <a:pPr lvl="1"/>
            <a:r>
              <a:rPr lang="en-US" dirty="0"/>
              <a:t>The more changes get introduced into a system, the more it tends toward entropy </a:t>
            </a:r>
          </a:p>
          <a:p>
            <a:pPr lvl="1"/>
            <a:r>
              <a:rPr lang="en-US" dirty="0"/>
              <a:t>I.e., its internal order breaks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87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</a:t>
            </a:r>
            <a:r>
              <a:rPr lang="en-US" b="1" dirty="0" smtClean="0"/>
              <a:t>xercise (~10min):</a:t>
            </a:r>
          </a:p>
          <a:p>
            <a:r>
              <a:rPr lang="en-US" dirty="0"/>
              <a:t>Read “</a:t>
            </a:r>
            <a:r>
              <a:rPr lang="en-US" dirty="0" smtClean="0"/>
              <a:t>2_2_you_didnt_understand_iterative_dev_when.pdf”.</a:t>
            </a:r>
          </a:p>
          <a:p>
            <a:pPr lvl="1"/>
            <a:r>
              <a:rPr lang="en-US" dirty="0" smtClean="0"/>
              <a:t>Think about it by yourself (5min)</a:t>
            </a:r>
          </a:p>
          <a:p>
            <a:pPr lvl="1"/>
            <a:r>
              <a:rPr lang="en-US" dirty="0" smtClean="0"/>
              <a:t>Do you think you understand iterative development?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links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>
                <a:hlinkClick r:id="rId2"/>
              </a:rPr>
              <a:t>www.smartsheet.com/agile-vs-scrum-vs-waterfall-vs-</a:t>
            </a:r>
            <a:r>
              <a:rPr lang="en-US" smtClean="0">
                <a:hlinkClick r:id="rId2"/>
              </a:rPr>
              <a:t>kanban</a:t>
            </a:r>
            <a:r>
              <a:rPr lang="en-US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12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for change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good </a:t>
            </a:r>
            <a:r>
              <a:rPr lang="en-US" b="1" dirty="0"/>
              <a:t>comments</a:t>
            </a:r>
            <a:r>
              <a:rPr lang="en-US" dirty="0"/>
              <a:t> facilitate and reduce the cost of software maintenance?</a:t>
            </a:r>
          </a:p>
          <a:p>
            <a:pPr lvl="1"/>
            <a:r>
              <a:rPr lang="en-US" dirty="0"/>
              <a:t>Hint: think about invariants, things that don’t change.</a:t>
            </a:r>
          </a:p>
          <a:p>
            <a:pPr lvl="1"/>
            <a:r>
              <a:rPr lang="en-US" dirty="0"/>
              <a:t>Comments describe meaning of code</a:t>
            </a:r>
          </a:p>
          <a:p>
            <a:pPr lvl="2"/>
            <a:r>
              <a:rPr lang="en-US" dirty="0"/>
              <a:t>Assuming programmers maintain comments </a:t>
            </a:r>
            <a:br>
              <a:rPr lang="en-US" dirty="0"/>
            </a:br>
            <a:r>
              <a:rPr lang="en-US" dirty="0"/>
              <a:t>when they change the code!</a:t>
            </a:r>
          </a:p>
          <a:p>
            <a:r>
              <a:rPr lang="en-US" dirty="0"/>
              <a:t>How can </a:t>
            </a:r>
            <a:r>
              <a:rPr lang="en-US" b="1" dirty="0"/>
              <a:t>modularity</a:t>
            </a:r>
            <a:r>
              <a:rPr lang="en-US" dirty="0"/>
              <a:t> help manage change?</a:t>
            </a:r>
          </a:p>
          <a:p>
            <a:pPr lvl="1"/>
            <a:r>
              <a:rPr lang="en-US" dirty="0"/>
              <a:t>Modules help to isolate and localize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1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software life cycle is a process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process involves activities, constraints and resources that produce an intended output.</a:t>
            </a:r>
          </a:p>
          <a:p>
            <a:r>
              <a:rPr lang="en-US" dirty="0"/>
              <a:t>Each process activity, e.g., design, </a:t>
            </a:r>
            <a:br>
              <a:rPr lang="en-US" dirty="0"/>
            </a:br>
            <a:r>
              <a:rPr lang="en-US" dirty="0"/>
              <a:t>must have entry and exit criteria—</a:t>
            </a:r>
            <a:r>
              <a:rPr lang="en-US" b="1" dirty="0"/>
              <a:t>why</a:t>
            </a:r>
            <a:r>
              <a:rPr lang="en-US" dirty="0"/>
              <a:t>?</a:t>
            </a:r>
          </a:p>
          <a:p>
            <a:r>
              <a:rPr lang="en-US" dirty="0"/>
              <a:t>A process uses resources, subject to constraints (e.g., a schedule or a budget)</a:t>
            </a:r>
          </a:p>
          <a:p>
            <a:r>
              <a:rPr lang="en-US" dirty="0"/>
              <a:t>A process is organized in some order or sequence, structuring activities as a whole </a:t>
            </a:r>
          </a:p>
          <a:p>
            <a:r>
              <a:rPr lang="en-US" dirty="0"/>
              <a:t>A process has a set of guiding principles or criteria that explain the goals of each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Agile/Iterative vs. traditional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this class focuses on agile and iterative approaches like RUP and Scrum, it is important to know traditional approaches as well. </a:t>
            </a:r>
          </a:p>
          <a:p>
            <a:r>
              <a:rPr lang="en-US" dirty="0" smtClean="0"/>
              <a:t>Note: traditional approaches like Waterfall are still used!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1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Waterfall model of software process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Multimedia: stages in the process</a:t>
            </a:r>
          </a:p>
          <a:p>
            <a:r>
              <a:rPr lang="en-US" dirty="0"/>
              <a:t>Cascades from one stage down to the next, in stately, lockstep, glorious order.</a:t>
            </a:r>
          </a:p>
          <a:p>
            <a:pPr lvl="1"/>
            <a:r>
              <a:rPr lang="en-US" dirty="0"/>
              <a:t>Gravity only allows the waterfall to go downstream;</a:t>
            </a:r>
          </a:p>
          <a:p>
            <a:pPr lvl="1"/>
            <a:r>
              <a:rPr lang="en-US" dirty="0"/>
              <a:t>it’s very hard to swim upstream</a:t>
            </a:r>
          </a:p>
          <a:p>
            <a:r>
              <a:rPr lang="en-US" dirty="0"/>
              <a:t>Department of Defense contracts prescribed this model for software deliverables for many years, in DOD Standard 2167-A.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9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would corporate manager types like the waterfall life cycle model?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Minimizes change, maximizes predictability</a:t>
            </a:r>
          </a:p>
          <a:p>
            <a:r>
              <a:rPr lang="en-US" dirty="0"/>
              <a:t>Costs and risks are more predictable</a:t>
            </a:r>
          </a:p>
          <a:p>
            <a:r>
              <a:rPr lang="en-US" dirty="0"/>
              <a:t>Each stage has milestones and deliverables:  project managers can use to gauge how close project is to completion</a:t>
            </a:r>
          </a:p>
          <a:p>
            <a:r>
              <a:rPr lang="en-US" dirty="0"/>
              <a:t>Sets up division of labor: many software shops associate different people with different stages:</a:t>
            </a:r>
          </a:p>
          <a:p>
            <a:pPr lvl="1"/>
            <a:r>
              <a:rPr lang="en-US" dirty="0"/>
              <a:t>Systems analyst does analysis, </a:t>
            </a:r>
          </a:p>
          <a:p>
            <a:pPr lvl="1"/>
            <a:r>
              <a:rPr lang="en-US" dirty="0"/>
              <a:t>Architect does design, </a:t>
            </a:r>
          </a:p>
          <a:p>
            <a:pPr lvl="1"/>
            <a:r>
              <a:rPr lang="en-US" dirty="0"/>
              <a:t>Programmers code, </a:t>
            </a:r>
          </a:p>
          <a:p>
            <a:pPr lvl="1"/>
            <a:r>
              <a:rPr lang="en-US" dirty="0"/>
              <a:t>Testers validate, etc.</a:t>
            </a:r>
          </a:p>
        </p:txBody>
      </p:sp>
    </p:spTree>
    <p:extLst>
      <p:ext uri="{BB962C8B-B14F-4D97-AF65-F5344CB8AC3E}">
        <p14:creationId xmlns:p14="http://schemas.microsoft.com/office/powerpoint/2010/main" val="107881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1716</Words>
  <Application>Microsoft Office PowerPoint</Application>
  <PresentationFormat>On-screen Show (4:3)</PresentationFormat>
  <Paragraphs>213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Office-Design</vt:lpstr>
      <vt:lpstr>   Iterative, Evolutionary, and Agile   </vt:lpstr>
      <vt:lpstr>Lecture 2 - Objectives</vt:lpstr>
      <vt:lpstr>Assignment</vt:lpstr>
      <vt:lpstr>Software and entropy</vt:lpstr>
      <vt:lpstr>Planning for change</vt:lpstr>
      <vt:lpstr>A software life cycle is a process</vt:lpstr>
      <vt:lpstr>Agile/Iterative vs. traditional</vt:lpstr>
      <vt:lpstr>Waterfall model of software process</vt:lpstr>
      <vt:lpstr>Why would corporate manager types like the waterfall life cycle model?</vt:lpstr>
      <vt:lpstr>Testing in the waterfall model</vt:lpstr>
      <vt:lpstr>PowerPoint Presentation</vt:lpstr>
      <vt:lpstr>PowerPoint Presentation</vt:lpstr>
      <vt:lpstr>More drawbacks of the waterfall model</vt:lpstr>
      <vt:lpstr>Other Models</vt:lpstr>
      <vt:lpstr>Prototyping</vt:lpstr>
      <vt:lpstr>PowerPoint Presentation</vt:lpstr>
      <vt:lpstr>V-Model</vt:lpstr>
      <vt:lpstr>PowerPoint Presentation</vt:lpstr>
      <vt:lpstr>Balzer’s transformational model</vt:lpstr>
      <vt:lpstr>PowerPoint Presentation</vt:lpstr>
      <vt:lpstr>Phased development</vt:lpstr>
      <vt:lpstr>PowerPoint Presentation</vt:lpstr>
      <vt:lpstr>Iterative and incremental process</vt:lpstr>
      <vt:lpstr>PowerPoint Presentation</vt:lpstr>
      <vt:lpstr>Agile Methods</vt:lpstr>
      <vt:lpstr>PowerPoint Presentation</vt:lpstr>
      <vt:lpstr>Rational Unified Process (RUP)</vt:lpstr>
      <vt:lpstr>RUP</vt:lpstr>
      <vt:lpstr>How do traditional stages iterate?</vt:lpstr>
      <vt:lpstr>Lifecycle Phases</vt:lpstr>
      <vt:lpstr>Inception  …</vt:lpstr>
      <vt:lpstr>Elaboration   …</vt:lpstr>
      <vt:lpstr>Construction  ...</vt:lpstr>
      <vt:lpstr>Transition  ...</vt:lpstr>
      <vt:lpstr>UP phases are iterative &amp; incremental</vt:lpstr>
      <vt:lpstr>UP Artifacts</vt:lpstr>
      <vt:lpstr>Milestone for first Elaboration</vt:lpstr>
      <vt:lpstr>Process disciplines or workflows</vt:lpstr>
      <vt:lpstr>What does diagram imply about UP?</vt:lpstr>
      <vt:lpstr>PowerPoint Presentation</vt:lpstr>
      <vt:lpstr>Helpful links</vt:lpstr>
    </vt:vector>
  </TitlesOfParts>
  <Company>Hochschule Darmstadt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 diagrams </dc:title>
  <dc:creator>Frank Breitinger</dc:creator>
  <cp:lastModifiedBy>Thomas</cp:lastModifiedBy>
  <cp:revision>1833</cp:revision>
  <dcterms:created xsi:type="dcterms:W3CDTF">2015-10-02T00:24:13Z</dcterms:created>
  <dcterms:modified xsi:type="dcterms:W3CDTF">2017-08-26T14:46:15Z</dcterms:modified>
</cp:coreProperties>
</file>