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637" r:id="rId3"/>
    <p:sldId id="692" r:id="rId4"/>
    <p:sldId id="672" r:id="rId5"/>
    <p:sldId id="673" r:id="rId6"/>
    <p:sldId id="685" r:id="rId7"/>
    <p:sldId id="674" r:id="rId8"/>
    <p:sldId id="676" r:id="rId9"/>
    <p:sldId id="677" r:id="rId10"/>
    <p:sldId id="678" r:id="rId11"/>
    <p:sldId id="679" r:id="rId12"/>
    <p:sldId id="680" r:id="rId13"/>
    <p:sldId id="681" r:id="rId14"/>
    <p:sldId id="682" r:id="rId15"/>
    <p:sldId id="694" r:id="rId16"/>
    <p:sldId id="683" r:id="rId17"/>
    <p:sldId id="696" r:id="rId18"/>
    <p:sldId id="729" r:id="rId19"/>
    <p:sldId id="697" r:id="rId20"/>
    <p:sldId id="698" r:id="rId21"/>
    <p:sldId id="720" r:id="rId22"/>
    <p:sldId id="730" r:id="rId23"/>
    <p:sldId id="699" r:id="rId24"/>
    <p:sldId id="721" r:id="rId25"/>
    <p:sldId id="722" r:id="rId26"/>
    <p:sldId id="723" r:id="rId27"/>
    <p:sldId id="724" r:id="rId28"/>
    <p:sldId id="700" r:id="rId29"/>
    <p:sldId id="701" r:id="rId30"/>
    <p:sldId id="702" r:id="rId31"/>
    <p:sldId id="725" r:id="rId32"/>
    <p:sldId id="726" r:id="rId33"/>
    <p:sldId id="728" r:id="rId34"/>
    <p:sldId id="707" r:id="rId35"/>
    <p:sldId id="734" r:id="rId36"/>
    <p:sldId id="735" r:id="rId37"/>
    <p:sldId id="731" r:id="rId38"/>
    <p:sldId id="732" r:id="rId39"/>
    <p:sldId id="733" r:id="rId40"/>
    <p:sldId id="736" r:id="rId41"/>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A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56" autoAdjust="0"/>
    <p:restoredTop sz="86655" autoAdjust="0"/>
  </p:normalViewPr>
  <p:slideViewPr>
    <p:cSldViewPr snapToGrid="0" snapToObjects="1">
      <p:cViewPr>
        <p:scale>
          <a:sx n="70" d="100"/>
          <a:sy n="70" d="100"/>
        </p:scale>
        <p:origin x="-780" y="-52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340"/>
    </p:cViewPr>
  </p:sorterViewPr>
  <p:notesViewPr>
    <p:cSldViewPr snapToGrid="0" snapToObjects="1">
      <p:cViewPr varScale="1">
        <p:scale>
          <a:sx n="79" d="100"/>
          <a:sy n="79" d="100"/>
        </p:scale>
        <p:origin x="-194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1AD73-5157-A144-804E-BA662211D389}" type="datetimeFigureOut">
              <a:rPr lang="de-DE" smtClean="0"/>
              <a:t>15.09.2017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7C476-C6AA-0B42-8184-493CBCE8DF8F}" type="slidenum">
              <a:rPr lang="en-US" smtClean="0"/>
              <a:t>‹#›</a:t>
            </a:fld>
            <a:endParaRPr lang="en-US"/>
          </a:p>
        </p:txBody>
      </p:sp>
    </p:spTree>
    <p:extLst>
      <p:ext uri="{BB962C8B-B14F-4D97-AF65-F5344CB8AC3E}">
        <p14:creationId xmlns:p14="http://schemas.microsoft.com/office/powerpoint/2010/main" val="34987783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Desiderata =</a:t>
            </a:r>
            <a:r>
              <a:rPr lang="en-US" baseline="0" dirty="0" smtClean="0"/>
              <a:t> </a:t>
            </a:r>
            <a:r>
              <a:rPr lang="en-US" baseline="0" dirty="0" err="1" smtClean="0"/>
              <a:t>Erwünschtes</a:t>
            </a:r>
            <a:endParaRPr lang="en-US" baseline="0" dirty="0" smtClean="0"/>
          </a:p>
          <a:p>
            <a:r>
              <a:rPr lang="en-US" dirty="0" smtClean="0"/>
              <a:t>Like motherhood and apple pie = </a:t>
            </a:r>
            <a:r>
              <a:rPr lang="en-US" dirty="0" err="1" smtClean="0"/>
              <a:t>klar</a:t>
            </a:r>
            <a:r>
              <a:rPr lang="en-US" dirty="0" smtClean="0"/>
              <a:t> </a:t>
            </a:r>
            <a:r>
              <a:rPr lang="en-US" dirty="0" err="1" smtClean="0"/>
              <a:t>wie</a:t>
            </a:r>
            <a:r>
              <a:rPr lang="en-US" dirty="0" smtClean="0"/>
              <a:t> </a:t>
            </a:r>
            <a:r>
              <a:rPr lang="en-US" dirty="0" err="1" smtClean="0"/>
              <a:t>Klosbrühe</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12</a:t>
            </a:fld>
            <a:endParaRPr lang="en-US"/>
          </a:p>
        </p:txBody>
      </p:sp>
    </p:spTree>
    <p:extLst>
      <p:ext uri="{BB962C8B-B14F-4D97-AF65-F5344CB8AC3E}">
        <p14:creationId xmlns:p14="http://schemas.microsoft.com/office/powerpoint/2010/main" val="343826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Rent DVD</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25</a:t>
            </a:fld>
            <a:endParaRPr lang="en-US"/>
          </a:p>
        </p:txBody>
      </p:sp>
    </p:spTree>
    <p:extLst>
      <p:ext uri="{BB962C8B-B14F-4D97-AF65-F5344CB8AC3E}">
        <p14:creationId xmlns:p14="http://schemas.microsoft.com/office/powerpoint/2010/main" val="347369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https://www.bing.com/videos/search?q=object+oriented%ee%80%81+design+4+%ee%80%80youtube&amp;docid=608035334970082568&amp;mid=4CC41B7B043A45A7F5434CC41B7B043A45A7F543&amp;view=detail&amp;mmscn=vidans&amp;FORM=VIREHT</a:t>
            </a:r>
          </a:p>
          <a:p>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37</a:t>
            </a:fld>
            <a:endParaRPr lang="en-US"/>
          </a:p>
        </p:txBody>
      </p:sp>
    </p:spTree>
    <p:extLst>
      <p:ext uri="{BB962C8B-B14F-4D97-AF65-F5344CB8AC3E}">
        <p14:creationId xmlns:p14="http://schemas.microsoft.com/office/powerpoint/2010/main" val="410192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15.09.2017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86780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15.09.2017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17188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15.09.2017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3753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15.09.2017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4874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06277033-67D7-BE44-8F7D-CA36AB5BC3E5}" type="datetimeFigureOut">
              <a:rPr lang="de-DE" smtClean="0"/>
              <a:t>15.09.2017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25248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06277033-67D7-BE44-8F7D-CA36AB5BC3E5}" type="datetimeFigureOut">
              <a:rPr lang="de-DE" smtClean="0"/>
              <a:t>15.09.2017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118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06277033-67D7-BE44-8F7D-CA36AB5BC3E5}" type="datetimeFigureOut">
              <a:rPr lang="de-DE" smtClean="0"/>
              <a:t>15.09.2017</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5249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Datumsplatzhalter 2"/>
          <p:cNvSpPr>
            <a:spLocks noGrp="1"/>
          </p:cNvSpPr>
          <p:nvPr>
            <p:ph type="dt" sz="half" idx="10"/>
          </p:nvPr>
        </p:nvSpPr>
        <p:spPr/>
        <p:txBody>
          <a:bodyPr/>
          <a:lstStyle/>
          <a:p>
            <a:fld id="{06277033-67D7-BE44-8F7D-CA36AB5BC3E5}" type="datetimeFigureOut">
              <a:rPr lang="de-DE" smtClean="0"/>
              <a:t>15.09.2017</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14776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6277033-67D7-BE44-8F7D-CA36AB5BC3E5}" type="datetimeFigureOut">
              <a:rPr lang="de-DE" smtClean="0"/>
              <a:t>15.09.2017</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49506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6277033-67D7-BE44-8F7D-CA36AB5BC3E5}" type="datetimeFigureOut">
              <a:rPr lang="de-DE" smtClean="0"/>
              <a:t>15.09.2017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3991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6277033-67D7-BE44-8F7D-CA36AB5BC3E5}" type="datetimeFigureOut">
              <a:rPr lang="de-DE" smtClean="0"/>
              <a:t>15.09.2017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5583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en-US"/>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77033-67D7-BE44-8F7D-CA36AB5BC3E5}" type="datetimeFigureOut">
              <a:rPr lang="de-DE" smtClean="0"/>
              <a:t>15.09.2017</a:t>
            </a:fld>
            <a:endParaRPr lang="en-US"/>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8FDC9-1591-DD47-9C68-597E93F8613D}" type="slidenum">
              <a:rPr lang="en-US" smtClean="0"/>
              <a:t>‹#›</a:t>
            </a:fld>
            <a:endParaRPr lang="en-US"/>
          </a:p>
        </p:txBody>
      </p:sp>
    </p:spTree>
    <p:extLst>
      <p:ext uri="{BB962C8B-B14F-4D97-AF65-F5344CB8AC3E}">
        <p14:creationId xmlns:p14="http://schemas.microsoft.com/office/powerpoint/2010/main" val="1180114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bing.com/videos/search?q=object+oriented%ee%80%81+design+4+%ee%80%80youtube&amp;docid=608035334970082568&amp;mid=4CC41B7B043A45A7F5434CC41B7B043A45A7F543&amp;view=detail&amp;mmscn=vidans&amp;FORM=VIREH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91320" y="2130425"/>
            <a:ext cx="8144301" cy="1470025"/>
          </a:xfrm>
        </p:spPr>
        <p:txBody>
          <a:bodyPr>
            <a:normAutofit fontScale="90000"/>
          </a:bodyPr>
          <a:lstStyle/>
          <a:p>
            <a:r>
              <a:rPr lang="en-US" sz="4900" dirty="0" smtClean="0"/>
              <a:t>Requirements, Use cases and Domain models</a:t>
            </a:r>
            <a:endParaRPr lang="en-US" dirty="0"/>
          </a:p>
        </p:txBody>
      </p:sp>
      <p:sp>
        <p:nvSpPr>
          <p:cNvPr id="3" name="Untertitel 2"/>
          <p:cNvSpPr>
            <a:spLocks noGrp="1"/>
          </p:cNvSpPr>
          <p:nvPr>
            <p:ph type="subTitle" idx="1"/>
          </p:nvPr>
        </p:nvSpPr>
        <p:spPr/>
        <p:txBody>
          <a:bodyPr>
            <a:normAutofit fontScale="85000" lnSpcReduction="20000"/>
          </a:bodyPr>
          <a:lstStyle/>
          <a:p>
            <a:r>
              <a:rPr lang="en-US" dirty="0"/>
              <a:t>Lecture </a:t>
            </a:r>
            <a:r>
              <a:rPr lang="en-US" dirty="0" smtClean="0"/>
              <a:t>3</a:t>
            </a:r>
            <a:endParaRPr lang="en-US" dirty="0"/>
          </a:p>
          <a:p>
            <a:endParaRPr lang="en-US" dirty="0"/>
          </a:p>
          <a:p>
            <a:r>
              <a:rPr lang="en-US" dirty="0"/>
              <a:t>CSCI 4497 &amp; CSCI 6628</a:t>
            </a:r>
          </a:p>
          <a:p>
            <a:r>
              <a:rPr lang="en-US" dirty="0"/>
              <a:t>(Covers </a:t>
            </a:r>
            <a:r>
              <a:rPr lang="en-US" dirty="0" err="1"/>
              <a:t>Larman</a:t>
            </a:r>
            <a:r>
              <a:rPr lang="en-US" dirty="0"/>
              <a:t> chap </a:t>
            </a:r>
            <a:r>
              <a:rPr lang="en-US" dirty="0" smtClean="0"/>
              <a:t>5-9)</a:t>
            </a:r>
            <a:endParaRPr lang="en-US" dirty="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865970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with the + in FURPS+?</a:t>
            </a:r>
          </a:p>
        </p:txBody>
      </p:sp>
      <p:sp>
        <p:nvSpPr>
          <p:cNvPr id="3" name="Inhaltsplatzhalter 2"/>
          <p:cNvSpPr>
            <a:spLocks noGrp="1"/>
          </p:cNvSpPr>
          <p:nvPr>
            <p:ph idx="1"/>
          </p:nvPr>
        </p:nvSpPr>
        <p:spPr/>
        <p:txBody>
          <a:bodyPr>
            <a:normAutofit fontScale="92500" lnSpcReduction="10000"/>
          </a:bodyPr>
          <a:lstStyle/>
          <a:p>
            <a:pPr marL="0" indent="0">
              <a:buNone/>
            </a:pPr>
            <a:r>
              <a:rPr lang="en-US" dirty="0"/>
              <a:t>And don’t forget….</a:t>
            </a:r>
          </a:p>
          <a:p>
            <a:r>
              <a:rPr lang="en-US" dirty="0"/>
              <a:t>Implementation (resource limitation, language and tools, hardware)</a:t>
            </a:r>
          </a:p>
          <a:p>
            <a:r>
              <a:rPr lang="en-US" dirty="0"/>
              <a:t>Interface (constraints posed by interfacing with external systems)</a:t>
            </a:r>
          </a:p>
          <a:p>
            <a:r>
              <a:rPr lang="en-US" dirty="0"/>
              <a:t>Operations (system management in its operational setting)</a:t>
            </a:r>
          </a:p>
          <a:p>
            <a:r>
              <a:rPr lang="en-US" dirty="0"/>
              <a:t>Packaging (for example, a physical box)</a:t>
            </a:r>
          </a:p>
          <a:p>
            <a:r>
              <a:rPr lang="en-US" dirty="0"/>
              <a:t>Legal (licensing) </a:t>
            </a:r>
          </a:p>
        </p:txBody>
      </p:sp>
    </p:spTree>
    <p:extLst>
      <p:ext uri="{BB962C8B-B14F-4D97-AF65-F5344CB8AC3E}">
        <p14:creationId xmlns:p14="http://schemas.microsoft.com/office/powerpoint/2010/main" val="3810826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How </a:t>
            </a:r>
            <a:r>
              <a:rPr lang="en-US" dirty="0"/>
              <a:t>are Requirements </a:t>
            </a:r>
            <a:r>
              <a:rPr lang="en-US" dirty="0" smtClean="0"/>
              <a:t>Organized?</a:t>
            </a:r>
            <a:endParaRPr lang="en-US" dirty="0"/>
          </a:p>
        </p:txBody>
      </p:sp>
      <p:sp>
        <p:nvSpPr>
          <p:cNvPr id="3" name="Inhaltsplatzhalter 2"/>
          <p:cNvSpPr>
            <a:spLocks noGrp="1"/>
          </p:cNvSpPr>
          <p:nvPr>
            <p:ph idx="1"/>
          </p:nvPr>
        </p:nvSpPr>
        <p:spPr/>
        <p:txBody>
          <a:bodyPr>
            <a:normAutofit fontScale="77500" lnSpcReduction="20000"/>
          </a:bodyPr>
          <a:lstStyle/>
          <a:p>
            <a:r>
              <a:rPr lang="en-US" b="1" dirty="0"/>
              <a:t>Use-Case </a:t>
            </a:r>
            <a:r>
              <a:rPr lang="en-US" b="1" dirty="0" smtClean="0"/>
              <a:t>Model</a:t>
            </a:r>
            <a:r>
              <a:rPr lang="en-US" dirty="0" smtClean="0"/>
              <a:t>: </a:t>
            </a:r>
            <a:r>
              <a:rPr lang="en-US" dirty="0"/>
              <a:t>A set of typical scenarios of using a system</a:t>
            </a:r>
            <a:r>
              <a:rPr lang="en-US" dirty="0" smtClean="0"/>
              <a:t>.</a:t>
            </a:r>
          </a:p>
          <a:p>
            <a:r>
              <a:rPr lang="en-US" b="1" dirty="0"/>
              <a:t>Supplementary </a:t>
            </a:r>
            <a:r>
              <a:rPr lang="en-US" b="1" dirty="0" smtClean="0"/>
              <a:t>Specification</a:t>
            </a:r>
            <a:r>
              <a:rPr lang="en-US" dirty="0" smtClean="0"/>
              <a:t>: </a:t>
            </a:r>
            <a:r>
              <a:rPr lang="en-US" dirty="0"/>
              <a:t>Basically, everything not in the use cases. </a:t>
            </a:r>
            <a:endParaRPr lang="en-US" dirty="0" smtClean="0"/>
          </a:p>
          <a:p>
            <a:r>
              <a:rPr lang="en-US" b="1" dirty="0" smtClean="0"/>
              <a:t>Glossary</a:t>
            </a:r>
            <a:r>
              <a:rPr lang="en-US" dirty="0" smtClean="0"/>
              <a:t>: </a:t>
            </a:r>
            <a:r>
              <a:rPr lang="en-US" dirty="0"/>
              <a:t>In its simplest form, </a:t>
            </a:r>
            <a:r>
              <a:rPr lang="en-US" dirty="0" smtClean="0"/>
              <a:t>it </a:t>
            </a:r>
            <a:r>
              <a:rPr lang="en-US" dirty="0"/>
              <a:t>defines noteworthy terms. </a:t>
            </a:r>
            <a:endParaRPr lang="en-US" dirty="0" smtClean="0"/>
          </a:p>
          <a:p>
            <a:r>
              <a:rPr lang="en-US" b="1" dirty="0" smtClean="0"/>
              <a:t>Vision:</a:t>
            </a:r>
            <a:r>
              <a:rPr lang="en-US" dirty="0" smtClean="0"/>
              <a:t> </a:t>
            </a:r>
            <a:r>
              <a:rPr lang="en-US" dirty="0"/>
              <a:t>Summarizes high-level requirements that are elaborated in the Use-Case Model and Supplementary Specification, and summarizes the business case for the project</a:t>
            </a:r>
            <a:r>
              <a:rPr lang="en-US" dirty="0" smtClean="0"/>
              <a:t>.</a:t>
            </a:r>
          </a:p>
          <a:p>
            <a:r>
              <a:rPr lang="en-US" b="1" dirty="0"/>
              <a:t>Business </a:t>
            </a:r>
            <a:r>
              <a:rPr lang="en-US" b="1" dirty="0" smtClean="0"/>
              <a:t>Rules</a:t>
            </a:r>
            <a:r>
              <a:rPr lang="en-US" dirty="0" smtClean="0"/>
              <a:t>: They typically </a:t>
            </a:r>
            <a:r>
              <a:rPr lang="en-US" dirty="0"/>
              <a:t>describe requirements or policies that transcend one software </a:t>
            </a:r>
            <a:r>
              <a:rPr lang="en-US" dirty="0" smtClean="0"/>
              <a:t>project they </a:t>
            </a:r>
            <a:r>
              <a:rPr lang="en-US" dirty="0"/>
              <a:t>are required in the domain or business, and many applications may need to conform to them.</a:t>
            </a:r>
          </a:p>
        </p:txBody>
      </p:sp>
      <p:sp>
        <p:nvSpPr>
          <p:cNvPr id="4" name="Textfeld 3"/>
          <p:cNvSpPr txBox="1"/>
          <p:nvPr/>
        </p:nvSpPr>
        <p:spPr>
          <a:xfrm>
            <a:off x="457200" y="6211669"/>
            <a:ext cx="8558878" cy="646331"/>
          </a:xfrm>
          <a:prstGeom prst="rect">
            <a:avLst/>
          </a:prstGeom>
          <a:noFill/>
        </p:spPr>
        <p:txBody>
          <a:bodyPr wrap="none" rtlCol="0">
            <a:spAutoFit/>
          </a:bodyPr>
          <a:lstStyle/>
          <a:p>
            <a:r>
              <a:rPr lang="en-US" dirty="0" smtClean="0"/>
              <a:t>Note: Use-Cases will be discussed in the following. Examples for the other items are in BB</a:t>
            </a:r>
          </a:p>
          <a:p>
            <a:r>
              <a:rPr lang="en-US" dirty="0" smtClean="0"/>
              <a:t>“3_other_requirements.zip”. They are relevant for the </a:t>
            </a:r>
            <a:r>
              <a:rPr lang="en-US" u="sng" dirty="0" smtClean="0"/>
              <a:t>exams</a:t>
            </a:r>
            <a:r>
              <a:rPr lang="en-US" dirty="0" smtClean="0"/>
              <a:t>!</a:t>
            </a:r>
            <a:endParaRPr lang="en-US" dirty="0"/>
          </a:p>
        </p:txBody>
      </p:sp>
    </p:spTree>
    <p:extLst>
      <p:ext uri="{BB962C8B-B14F-4D97-AF65-F5344CB8AC3E}">
        <p14:creationId xmlns:p14="http://schemas.microsoft.com/office/powerpoint/2010/main" val="1571459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Desiderata for </a:t>
            </a:r>
            <a:br>
              <a:rPr lang="en-US" dirty="0"/>
            </a:br>
            <a:r>
              <a:rPr lang="en-US" dirty="0" smtClean="0"/>
              <a:t>a </a:t>
            </a:r>
            <a:r>
              <a:rPr lang="en-US" dirty="0"/>
              <a:t>requirements specification </a:t>
            </a:r>
          </a:p>
        </p:txBody>
      </p:sp>
      <p:sp>
        <p:nvSpPr>
          <p:cNvPr id="3" name="Inhaltsplatzhalter 2"/>
          <p:cNvSpPr>
            <a:spLocks noGrp="1"/>
          </p:cNvSpPr>
          <p:nvPr>
            <p:ph idx="1"/>
          </p:nvPr>
        </p:nvSpPr>
        <p:spPr/>
        <p:txBody>
          <a:bodyPr>
            <a:normAutofit fontScale="85000" lnSpcReduction="10000"/>
          </a:bodyPr>
          <a:lstStyle/>
          <a:p>
            <a:r>
              <a:rPr lang="en-US" dirty="0"/>
              <a:t>Should say what, not how.   Why?</a:t>
            </a:r>
          </a:p>
          <a:p>
            <a:r>
              <a:rPr lang="en-US" dirty="0"/>
              <a:t>Correct: does what the client wants, according to specification  </a:t>
            </a:r>
          </a:p>
          <a:p>
            <a:r>
              <a:rPr lang="en-US" dirty="0"/>
              <a:t>Like motherhood and apple pie—how to accomplish it?</a:t>
            </a:r>
          </a:p>
          <a:p>
            <a:pPr lvl="1"/>
            <a:r>
              <a:rPr lang="en-US" dirty="0"/>
              <a:t>Ask the client: keep a list of questions for the client</a:t>
            </a:r>
          </a:p>
          <a:p>
            <a:pPr lvl="1"/>
            <a:r>
              <a:rPr lang="en-US" dirty="0"/>
              <a:t>Prototyping: explore risky aspects of the system with client</a:t>
            </a:r>
          </a:p>
          <a:p>
            <a:pPr lvl="1"/>
            <a:r>
              <a:rPr lang="en-US" dirty="0"/>
              <a:t>Verifiable: can determine whether requirements have been met</a:t>
            </a:r>
          </a:p>
          <a:p>
            <a:r>
              <a:rPr lang="en-US" dirty="0"/>
              <a:t>But how do verify a requirement like “user-friendly” or </a:t>
            </a:r>
            <a:br>
              <a:rPr lang="en-US" dirty="0"/>
            </a:br>
            <a:r>
              <a:rPr lang="en-US" dirty="0"/>
              <a:t>“it should never crash”?</a:t>
            </a:r>
          </a:p>
          <a:p>
            <a:pPr marL="0" indent="0">
              <a:buNone/>
            </a:pPr>
            <a:endParaRPr lang="en-US" dirty="0"/>
          </a:p>
        </p:txBody>
      </p:sp>
    </p:spTree>
    <p:extLst>
      <p:ext uri="{BB962C8B-B14F-4D97-AF65-F5344CB8AC3E}">
        <p14:creationId xmlns:p14="http://schemas.microsoft.com/office/powerpoint/2010/main" val="1872224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normAutofit fontScale="77500" lnSpcReduction="20000"/>
          </a:bodyPr>
          <a:lstStyle/>
          <a:p>
            <a:r>
              <a:rPr lang="en-US" dirty="0"/>
              <a:t>Unambiguous: every requirement has only one interpretation</a:t>
            </a:r>
          </a:p>
          <a:p>
            <a:r>
              <a:rPr lang="en-US" dirty="0"/>
              <a:t>Consistent: no internal conflicts</a:t>
            </a:r>
          </a:p>
          <a:p>
            <a:r>
              <a:rPr lang="en-US" dirty="0"/>
              <a:t>If you call an input "Start and Stop" in one place, don't call it "Start/Stop" in another</a:t>
            </a:r>
          </a:p>
          <a:p>
            <a:r>
              <a:rPr lang="en-US" dirty="0"/>
              <a:t>Complete: has everything designers need to create the software</a:t>
            </a:r>
          </a:p>
          <a:p>
            <a:r>
              <a:rPr lang="en-US" dirty="0"/>
              <a:t>Understandable: stakeholders understand enough to buy into it</a:t>
            </a:r>
          </a:p>
          <a:p>
            <a:r>
              <a:rPr lang="en-US" dirty="0"/>
              <a:t>Tension between understandability and other desiderata?</a:t>
            </a:r>
          </a:p>
          <a:p>
            <a:r>
              <a:rPr lang="en-US" dirty="0"/>
              <a:t>Modifiable: requirements change!</a:t>
            </a:r>
          </a:p>
          <a:p>
            <a:r>
              <a:rPr lang="en-US" dirty="0"/>
              <a:t>Changes should be noted and agreed upon, in the spec</a:t>
            </a:r>
          </a:p>
        </p:txBody>
      </p:sp>
    </p:spTree>
    <p:extLst>
      <p:ext uri="{BB962C8B-B14F-4D97-AF65-F5344CB8AC3E}">
        <p14:creationId xmlns:p14="http://schemas.microsoft.com/office/powerpoint/2010/main" val="878240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0292"/>
            <a:ext cx="8229600" cy="1143000"/>
          </a:xfrm>
        </p:spPr>
        <p:txBody>
          <a:bodyPr/>
          <a:lstStyle/>
          <a:p>
            <a:r>
              <a:rPr lang="en-US" dirty="0" smtClean="0"/>
              <a:t>Use Cases</a:t>
            </a:r>
            <a:endParaRPr lang="en-US" dirty="0"/>
          </a:p>
        </p:txBody>
      </p:sp>
    </p:spTree>
    <p:extLst>
      <p:ext uri="{BB962C8B-B14F-4D97-AF65-F5344CB8AC3E}">
        <p14:creationId xmlns:p14="http://schemas.microsoft.com/office/powerpoint/2010/main" val="1291314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Use cases</a:t>
            </a:r>
            <a:endParaRPr lang="en-US"/>
          </a:p>
        </p:txBody>
      </p:sp>
      <p:sp>
        <p:nvSpPr>
          <p:cNvPr id="3" name="Inhaltsplatzhalter 2"/>
          <p:cNvSpPr>
            <a:spLocks noGrp="1"/>
          </p:cNvSpPr>
          <p:nvPr>
            <p:ph idx="1"/>
          </p:nvPr>
        </p:nvSpPr>
        <p:spPr/>
        <p:txBody>
          <a:bodyPr>
            <a:normAutofit fontScale="77500" lnSpcReduction="20000"/>
          </a:bodyPr>
          <a:lstStyle/>
          <a:p>
            <a:r>
              <a:rPr lang="en-US" dirty="0"/>
              <a:t>First developed by </a:t>
            </a:r>
            <a:r>
              <a:rPr lang="en-US" dirty="0" err="1"/>
              <a:t>Ivar</a:t>
            </a:r>
            <a:r>
              <a:rPr lang="en-US" dirty="0"/>
              <a:t> Jacobson </a:t>
            </a:r>
          </a:p>
          <a:p>
            <a:pPr lvl="1"/>
            <a:r>
              <a:rPr lang="en-US" dirty="0"/>
              <a:t>Now part of the UML (though not necessarily object-oriented)</a:t>
            </a:r>
          </a:p>
          <a:p>
            <a:pPr lvl="1"/>
            <a:r>
              <a:rPr lang="en-US" dirty="0"/>
              <a:t>Emphasizes user’s point of </a:t>
            </a:r>
            <a:r>
              <a:rPr lang="en-US" dirty="0" smtClean="0"/>
              <a:t>view and explains everything </a:t>
            </a:r>
            <a:r>
              <a:rPr lang="en-US" dirty="0"/>
              <a:t>in the user’s language</a:t>
            </a:r>
          </a:p>
          <a:p>
            <a:r>
              <a:rPr lang="en-US" dirty="0"/>
              <a:t>A "use case" is a set of cases or scenarios for using </a:t>
            </a:r>
            <a:br>
              <a:rPr lang="en-US" dirty="0"/>
            </a:br>
            <a:r>
              <a:rPr lang="en-US" dirty="0"/>
              <a:t>a system, tied together by a common user goal</a:t>
            </a:r>
          </a:p>
          <a:p>
            <a:pPr lvl="1"/>
            <a:r>
              <a:rPr lang="en-US" dirty="0" smtClean="0"/>
              <a:t>Essentially </a:t>
            </a:r>
            <a:r>
              <a:rPr lang="en-US" dirty="0"/>
              <a:t>descriptive answers to questions that start with </a:t>
            </a:r>
            <a:br>
              <a:rPr lang="en-US" dirty="0"/>
            </a:br>
            <a:r>
              <a:rPr lang="en-US" dirty="0"/>
              <a:t>“What does the system do if …” </a:t>
            </a:r>
          </a:p>
          <a:p>
            <a:pPr lvl="2"/>
            <a:r>
              <a:rPr lang="en-US" dirty="0"/>
              <a:t>E.g., “What does the auto-teller do if a customer has just deposited a check within 24 hours and there’s not enough in the account without the check to provide the desired withdrawal?”</a:t>
            </a:r>
          </a:p>
          <a:p>
            <a:pPr lvl="1"/>
            <a:r>
              <a:rPr lang="en-US" dirty="0"/>
              <a:t>Use case describes what the auto-teller does in that situation</a:t>
            </a:r>
          </a:p>
          <a:p>
            <a:r>
              <a:rPr lang="en-US" i="1" dirty="0"/>
              <a:t>Use case model</a:t>
            </a:r>
            <a:r>
              <a:rPr lang="en-US" dirty="0"/>
              <a:t> = the set of all use </a:t>
            </a:r>
            <a:r>
              <a:rPr lang="en-US" dirty="0" smtClean="0"/>
              <a:t>cases</a:t>
            </a:r>
            <a:endParaRPr lang="en-US" dirty="0"/>
          </a:p>
        </p:txBody>
      </p:sp>
    </p:spTree>
    <p:extLst>
      <p:ext uri="{BB962C8B-B14F-4D97-AF65-F5344CB8AC3E}">
        <p14:creationId xmlns:p14="http://schemas.microsoft.com/office/powerpoint/2010/main" val="2812457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normAutofit/>
          </a:bodyPr>
          <a:lstStyle/>
          <a:p>
            <a:r>
              <a:rPr lang="en-US" dirty="0"/>
              <a:t>Use cases are text stories, widely used to discover and record requirements. </a:t>
            </a:r>
            <a:endParaRPr lang="en-US" dirty="0" smtClean="0"/>
          </a:p>
          <a:p>
            <a:pPr lvl="1"/>
            <a:r>
              <a:rPr lang="en-US" dirty="0"/>
              <a:t>Notice that </a:t>
            </a:r>
            <a:r>
              <a:rPr lang="en-US" b="1" i="1" dirty="0"/>
              <a:t>use cases are not diagrams, they are text</a:t>
            </a:r>
            <a:r>
              <a:rPr lang="en-US" dirty="0"/>
              <a:t>. Focusing on secondary-value UML use case diagrams rather than the important use case text is a common mistake for use case novices. </a:t>
            </a:r>
            <a:endParaRPr lang="en-US" dirty="0" smtClean="0"/>
          </a:p>
          <a:p>
            <a:r>
              <a:rPr lang="en-US" dirty="0" smtClean="0"/>
              <a:t>They </a:t>
            </a:r>
            <a:r>
              <a:rPr lang="en-US" dirty="0"/>
              <a:t>influence many aspects of a </a:t>
            </a:r>
            <a:r>
              <a:rPr lang="en-US" dirty="0" smtClean="0"/>
              <a:t>project including </a:t>
            </a:r>
            <a:r>
              <a:rPr lang="en-US" dirty="0"/>
              <a:t>OOA/</a:t>
            </a:r>
            <a:r>
              <a:rPr lang="en-US" dirty="0" smtClean="0"/>
              <a:t>D and </a:t>
            </a:r>
            <a:r>
              <a:rPr lang="en-US" dirty="0"/>
              <a:t>will be input to many subsequent artifacts in the case studies. </a:t>
            </a:r>
          </a:p>
          <a:p>
            <a:pPr marL="0" indent="0">
              <a:buNone/>
            </a:pPr>
            <a:endParaRPr lang="en-US" dirty="0"/>
          </a:p>
        </p:txBody>
      </p:sp>
    </p:spTree>
    <p:extLst>
      <p:ext uri="{BB962C8B-B14F-4D97-AF65-F5344CB8AC3E}">
        <p14:creationId xmlns:p14="http://schemas.microsoft.com/office/powerpoint/2010/main" val="853837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Brief Use Case format</a:t>
            </a:r>
          </a:p>
        </p:txBody>
      </p:sp>
      <p:sp>
        <p:nvSpPr>
          <p:cNvPr id="3" name="Inhaltsplatzhalter 2"/>
          <p:cNvSpPr>
            <a:spLocks noGrp="1"/>
          </p:cNvSpPr>
          <p:nvPr>
            <p:ph idx="1"/>
          </p:nvPr>
        </p:nvSpPr>
        <p:spPr/>
        <p:txBody>
          <a:bodyPr>
            <a:normAutofit fontScale="92500" lnSpcReduction="20000"/>
          </a:bodyPr>
          <a:lstStyle/>
          <a:p>
            <a:pPr marL="0" indent="0">
              <a:buNone/>
            </a:pPr>
            <a:r>
              <a:rPr lang="en-US" b="1" i="1" dirty="0" smtClean="0"/>
              <a:t>There are 3 formats</a:t>
            </a:r>
            <a:r>
              <a:rPr lang="en-US" i="1" dirty="0" smtClean="0"/>
              <a:t>: brief (one paragraph), casual (multiple paragraphs) and fully-dressed (all detail).</a:t>
            </a:r>
          </a:p>
          <a:p>
            <a:pPr marL="0" indent="0">
              <a:buNone/>
            </a:pPr>
            <a:endParaRPr lang="en-US" i="1" dirty="0" smtClean="0"/>
          </a:p>
          <a:p>
            <a:pPr marL="0" indent="0">
              <a:buNone/>
            </a:pPr>
            <a:r>
              <a:rPr lang="en-US" i="1" dirty="0" smtClean="0"/>
              <a:t>Brief </a:t>
            </a:r>
            <a:r>
              <a:rPr lang="en-US" i="1" dirty="0"/>
              <a:t>format</a:t>
            </a:r>
            <a:r>
              <a:rPr lang="en-US" dirty="0"/>
              <a:t> narrates a story or scenario of use in prose form, e.g.</a:t>
            </a:r>
            <a:r>
              <a:rPr lang="en-US" dirty="0" smtClean="0"/>
              <a:t>:</a:t>
            </a:r>
            <a:endParaRPr lang="en-US" dirty="0"/>
          </a:p>
          <a:p>
            <a:r>
              <a:rPr lang="en-US" b="1" dirty="0"/>
              <a:t>Rent Videos</a:t>
            </a:r>
            <a:r>
              <a:rPr lang="en-US" dirty="0"/>
              <a:t>. A Customer arrives with videos to rent. The Clerk enters their ID, and each video ID. The System outputs information on each. The Clerk requests the rental report. The System outputs it, which is given to the Customer with their videos.</a:t>
            </a:r>
          </a:p>
          <a:p>
            <a:endParaRPr lang="en-US" dirty="0"/>
          </a:p>
        </p:txBody>
      </p:sp>
    </p:spTree>
    <p:extLst>
      <p:ext uri="{BB962C8B-B14F-4D97-AF65-F5344CB8AC3E}">
        <p14:creationId xmlns:p14="http://schemas.microsoft.com/office/powerpoint/2010/main" val="3497042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Definition: What are Actors, Scenarios, and Use Cases?</a:t>
            </a:r>
          </a:p>
        </p:txBody>
      </p:sp>
      <p:sp>
        <p:nvSpPr>
          <p:cNvPr id="3" name="Inhaltsplatzhalter 2"/>
          <p:cNvSpPr>
            <a:spLocks noGrp="1"/>
          </p:cNvSpPr>
          <p:nvPr>
            <p:ph idx="1"/>
          </p:nvPr>
        </p:nvSpPr>
        <p:spPr/>
        <p:txBody>
          <a:bodyPr>
            <a:normAutofit fontScale="92500" lnSpcReduction="20000"/>
          </a:bodyPr>
          <a:lstStyle/>
          <a:p>
            <a:r>
              <a:rPr lang="en-US" dirty="0" smtClean="0"/>
              <a:t>An </a:t>
            </a:r>
            <a:r>
              <a:rPr lang="en-US" b="1" dirty="0"/>
              <a:t>actor</a:t>
            </a:r>
            <a:r>
              <a:rPr lang="en-US" dirty="0"/>
              <a:t> is something with behavior, such as a person (identified by role), computer system, or organization; for example, a </a:t>
            </a:r>
            <a:r>
              <a:rPr lang="en-US" dirty="0" smtClean="0"/>
              <a:t>cashier.</a:t>
            </a:r>
          </a:p>
          <a:p>
            <a:r>
              <a:rPr lang="en-US" dirty="0"/>
              <a:t>A </a:t>
            </a:r>
            <a:r>
              <a:rPr lang="en-US" b="1" dirty="0"/>
              <a:t>scenario</a:t>
            </a:r>
            <a:r>
              <a:rPr lang="en-US" dirty="0"/>
              <a:t> is a specific sequence of actions and interactions between actors and the system; it is also called a use case instance. It is one particular story of using a system, or one path through the use </a:t>
            </a:r>
            <a:r>
              <a:rPr lang="en-US" dirty="0" smtClean="0"/>
              <a:t>case.</a:t>
            </a:r>
          </a:p>
          <a:p>
            <a:r>
              <a:rPr lang="en-US" dirty="0" smtClean="0"/>
              <a:t>A </a:t>
            </a:r>
            <a:r>
              <a:rPr lang="en-US" b="1" dirty="0"/>
              <a:t>use case</a:t>
            </a:r>
            <a:r>
              <a:rPr lang="en-US" dirty="0"/>
              <a:t> is a collection of related success and failure scenarios that describe an actor using a system to support a goal.</a:t>
            </a:r>
          </a:p>
        </p:txBody>
      </p:sp>
    </p:spTree>
    <p:extLst>
      <p:ext uri="{BB962C8B-B14F-4D97-AF65-F5344CB8AC3E}">
        <p14:creationId xmlns:p14="http://schemas.microsoft.com/office/powerpoint/2010/main" val="2310568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Fully dressed use case</a:t>
            </a:r>
            <a:endParaRPr lang="en-US" dirty="0"/>
          </a:p>
        </p:txBody>
      </p:sp>
      <p:sp>
        <p:nvSpPr>
          <p:cNvPr id="3" name="Inhaltsplatzhalter 2"/>
          <p:cNvSpPr>
            <a:spLocks noGrp="1"/>
          </p:cNvSpPr>
          <p:nvPr>
            <p:ph idx="1"/>
          </p:nvPr>
        </p:nvSpPr>
        <p:spPr/>
        <p:txBody>
          <a:bodyPr>
            <a:normAutofit fontScale="70000" lnSpcReduction="20000"/>
          </a:bodyPr>
          <a:lstStyle/>
          <a:p>
            <a:pPr marL="0" indent="0">
              <a:buNone/>
            </a:pPr>
            <a:r>
              <a:rPr lang="en-US" b="1" dirty="0"/>
              <a:t>Use Case: Buy a Product </a:t>
            </a:r>
            <a:r>
              <a:rPr lang="en-US" dirty="0"/>
              <a:t>(Describe user’s goal in user’s language)</a:t>
            </a:r>
          </a:p>
          <a:p>
            <a:pPr marL="0" indent="0">
              <a:buNone/>
            </a:pPr>
            <a:r>
              <a:rPr lang="en-US" dirty="0"/>
              <a:t>Actors: Customer, System  (Why is it a good idea to define actors?</a:t>
            </a:r>
            <a:r>
              <a:rPr lang="en-US" dirty="0" smtClean="0"/>
              <a:t>)</a:t>
            </a:r>
          </a:p>
          <a:p>
            <a:pPr marL="514350" indent="-514350">
              <a:buFont typeface="+mj-lt"/>
              <a:buAutoNum type="arabicPeriod"/>
            </a:pPr>
            <a:r>
              <a:rPr lang="en-US" dirty="0" smtClean="0"/>
              <a:t>Customer </a:t>
            </a:r>
            <a:r>
              <a:rPr lang="en-US" dirty="0"/>
              <a:t>browsers through catalog and selects items to </a:t>
            </a:r>
            <a:r>
              <a:rPr lang="en-US" dirty="0" smtClean="0"/>
              <a:t>buy</a:t>
            </a:r>
          </a:p>
          <a:p>
            <a:pPr marL="514350" indent="-514350">
              <a:buFont typeface="+mj-lt"/>
              <a:buAutoNum type="arabicPeriod"/>
            </a:pPr>
            <a:r>
              <a:rPr lang="en-US" dirty="0" smtClean="0"/>
              <a:t>Customer </a:t>
            </a:r>
            <a:r>
              <a:rPr lang="en-US" dirty="0"/>
              <a:t>goes to check </a:t>
            </a:r>
            <a:r>
              <a:rPr lang="en-US" dirty="0" smtClean="0"/>
              <a:t>out</a:t>
            </a:r>
          </a:p>
          <a:p>
            <a:pPr marL="514350" indent="-514350">
              <a:buFont typeface="+mj-lt"/>
              <a:buAutoNum type="arabicPeriod"/>
            </a:pPr>
            <a:r>
              <a:rPr lang="en-US" dirty="0" smtClean="0"/>
              <a:t>Customer </a:t>
            </a:r>
            <a:r>
              <a:rPr lang="en-US" dirty="0"/>
              <a:t>fills in shipping information (address; next-day or 3-day delivery</a:t>
            </a:r>
            <a:r>
              <a:rPr lang="en-US" dirty="0" smtClean="0"/>
              <a:t>)</a:t>
            </a:r>
          </a:p>
          <a:p>
            <a:pPr marL="514350" indent="-514350">
              <a:buFont typeface="+mj-lt"/>
              <a:buAutoNum type="arabicPeriod"/>
            </a:pPr>
            <a:r>
              <a:rPr lang="en-US" dirty="0" smtClean="0"/>
              <a:t>System </a:t>
            </a:r>
            <a:r>
              <a:rPr lang="en-US" dirty="0"/>
              <a:t>presents full pricing information, including </a:t>
            </a:r>
            <a:r>
              <a:rPr lang="en-US" dirty="0" smtClean="0"/>
              <a:t>shipping</a:t>
            </a:r>
          </a:p>
          <a:p>
            <a:pPr marL="514350" indent="-514350">
              <a:buFont typeface="+mj-lt"/>
              <a:buAutoNum type="arabicPeriod"/>
            </a:pPr>
            <a:r>
              <a:rPr lang="en-US" dirty="0" smtClean="0"/>
              <a:t>Customer </a:t>
            </a:r>
            <a:r>
              <a:rPr lang="en-US" dirty="0"/>
              <a:t>fills in credit card </a:t>
            </a:r>
            <a:r>
              <a:rPr lang="en-US" dirty="0" smtClean="0"/>
              <a:t>information</a:t>
            </a:r>
          </a:p>
          <a:p>
            <a:pPr marL="514350" indent="-514350">
              <a:buFont typeface="+mj-lt"/>
              <a:buAutoNum type="arabicPeriod"/>
            </a:pPr>
            <a:r>
              <a:rPr lang="en-US" dirty="0" smtClean="0"/>
              <a:t>System </a:t>
            </a:r>
            <a:r>
              <a:rPr lang="en-US" dirty="0"/>
              <a:t>authorizes </a:t>
            </a:r>
            <a:r>
              <a:rPr lang="en-US" dirty="0" smtClean="0"/>
              <a:t>purchase</a:t>
            </a:r>
          </a:p>
          <a:p>
            <a:pPr marL="514350" indent="-514350">
              <a:buFont typeface="+mj-lt"/>
              <a:buAutoNum type="arabicPeriod"/>
            </a:pPr>
            <a:r>
              <a:rPr lang="en-US" dirty="0" smtClean="0"/>
              <a:t>System </a:t>
            </a:r>
            <a:r>
              <a:rPr lang="en-US" dirty="0"/>
              <a:t>confirms sale </a:t>
            </a:r>
            <a:r>
              <a:rPr lang="en-US" dirty="0" smtClean="0"/>
              <a:t>immediately</a:t>
            </a:r>
          </a:p>
          <a:p>
            <a:pPr marL="514350" indent="-514350">
              <a:buFont typeface="+mj-lt"/>
              <a:buAutoNum type="arabicPeriod"/>
            </a:pPr>
            <a:r>
              <a:rPr lang="en-US" dirty="0" smtClean="0"/>
              <a:t>System </a:t>
            </a:r>
            <a:r>
              <a:rPr lang="en-US" dirty="0"/>
              <a:t>sends confirming email to customer </a:t>
            </a:r>
          </a:p>
        </p:txBody>
      </p:sp>
    </p:spTree>
    <p:extLst>
      <p:ext uri="{BB962C8B-B14F-4D97-AF65-F5344CB8AC3E}">
        <p14:creationId xmlns:p14="http://schemas.microsoft.com/office/powerpoint/2010/main" val="2829852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3 - </a:t>
            </a:r>
            <a:r>
              <a:rPr lang="en-US" dirty="0"/>
              <a:t>O</a:t>
            </a:r>
            <a:r>
              <a:rPr lang="en-US" dirty="0" smtClean="0"/>
              <a:t>bjectives</a:t>
            </a:r>
            <a:endParaRPr lang="en-US" dirty="0"/>
          </a:p>
        </p:txBody>
      </p:sp>
      <p:sp>
        <p:nvSpPr>
          <p:cNvPr id="3" name="Content Placeholder 2"/>
          <p:cNvSpPr>
            <a:spLocks noGrp="1"/>
          </p:cNvSpPr>
          <p:nvPr>
            <p:ph idx="1"/>
          </p:nvPr>
        </p:nvSpPr>
        <p:spPr/>
        <p:txBody>
          <a:bodyPr>
            <a:normAutofit/>
          </a:bodyPr>
          <a:lstStyle/>
          <a:p>
            <a:r>
              <a:rPr lang="en-US" dirty="0" smtClean="0"/>
              <a:t>Description</a:t>
            </a:r>
          </a:p>
          <a:p>
            <a:pPr lvl="1"/>
            <a:r>
              <a:rPr lang="en-US" dirty="0" smtClean="0"/>
              <a:t>Motivate </a:t>
            </a:r>
            <a:r>
              <a:rPr lang="en-US" dirty="0"/>
              <a:t>doing evolutionary requirements.</a:t>
            </a:r>
          </a:p>
          <a:p>
            <a:pPr lvl="1"/>
            <a:r>
              <a:rPr lang="en-US" dirty="0"/>
              <a:t>Define the FURPS+ model</a:t>
            </a:r>
            <a:r>
              <a:rPr lang="en-US" dirty="0" smtClean="0"/>
              <a:t>.</a:t>
            </a:r>
            <a:endParaRPr lang="en-US" dirty="0"/>
          </a:p>
          <a:p>
            <a:pPr lvl="1"/>
            <a:r>
              <a:rPr lang="en-US" dirty="0"/>
              <a:t>Identify and write use </a:t>
            </a:r>
            <a:r>
              <a:rPr lang="en-US" dirty="0" smtClean="0"/>
              <a:t>cases.</a:t>
            </a:r>
          </a:p>
          <a:p>
            <a:pPr lvl="1"/>
            <a:r>
              <a:rPr lang="en-US" dirty="0" smtClean="0"/>
              <a:t>Understanding domain models.</a:t>
            </a:r>
            <a:endParaRPr lang="en-US" dirty="0"/>
          </a:p>
        </p:txBody>
      </p:sp>
    </p:spTree>
    <p:extLst>
      <p:ext uri="{BB962C8B-B14F-4D97-AF65-F5344CB8AC3E}">
        <p14:creationId xmlns:p14="http://schemas.microsoft.com/office/powerpoint/2010/main" val="2357006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Inhaltsplatzhalter 2"/>
          <p:cNvSpPr>
            <a:spLocks noGrp="1"/>
          </p:cNvSpPr>
          <p:nvPr>
            <p:ph idx="1"/>
          </p:nvPr>
        </p:nvSpPr>
        <p:spPr/>
        <p:txBody>
          <a:bodyPr>
            <a:normAutofit fontScale="77500" lnSpcReduction="20000"/>
          </a:bodyPr>
          <a:lstStyle/>
          <a:p>
            <a:pPr marL="0" indent="0">
              <a:buNone/>
            </a:pPr>
            <a:r>
              <a:rPr lang="en-US" b="1" dirty="0"/>
              <a:t>Alternative</a:t>
            </a:r>
            <a:r>
              <a:rPr lang="en-US" dirty="0"/>
              <a:t>: Authorization Failure  (At what step might this happen?)</a:t>
            </a:r>
          </a:p>
          <a:p>
            <a:pPr marL="0" indent="0">
              <a:buNone/>
            </a:pPr>
            <a:r>
              <a:rPr lang="en-US" dirty="0" smtClean="0"/>
              <a:t>6a.	At </a:t>
            </a:r>
            <a:r>
              <a:rPr lang="en-US" dirty="0"/>
              <a:t>step 6, system fails to authorize credit </a:t>
            </a:r>
            <a:r>
              <a:rPr lang="en-US" dirty="0" smtClean="0"/>
              <a:t>purchase</a:t>
            </a:r>
          </a:p>
          <a:p>
            <a:pPr marL="0" indent="0">
              <a:buNone/>
            </a:pPr>
            <a:r>
              <a:rPr lang="en-US" dirty="0"/>
              <a:t>	</a:t>
            </a:r>
            <a:r>
              <a:rPr lang="en-US" dirty="0" smtClean="0"/>
              <a:t>Allow </a:t>
            </a:r>
            <a:r>
              <a:rPr lang="en-US" dirty="0"/>
              <a:t>customer to re-enter credit card information and re</a:t>
            </a:r>
            <a:r>
              <a:rPr lang="en-US" dirty="0" smtClean="0"/>
              <a:t>-	try</a:t>
            </a:r>
            <a:endParaRPr lang="en-US" dirty="0"/>
          </a:p>
          <a:p>
            <a:pPr marL="0" indent="0">
              <a:buNone/>
            </a:pPr>
            <a:r>
              <a:rPr lang="en-US" b="1" dirty="0"/>
              <a:t>Alternative</a:t>
            </a:r>
            <a:r>
              <a:rPr lang="en-US" dirty="0"/>
              <a:t>: Regular customer (At what step might this happen?)</a:t>
            </a:r>
          </a:p>
          <a:p>
            <a:pPr marL="0" indent="0">
              <a:buNone/>
            </a:pPr>
            <a:r>
              <a:rPr lang="en-US" dirty="0" smtClean="0"/>
              <a:t>3a.	System </a:t>
            </a:r>
            <a:r>
              <a:rPr lang="en-US" dirty="0"/>
              <a:t>displays current shipping information, pricing </a:t>
            </a:r>
            <a:r>
              <a:rPr lang="en-US" dirty="0" smtClean="0"/>
              <a:t>	information, and </a:t>
            </a:r>
            <a:r>
              <a:rPr lang="en-US" dirty="0"/>
              <a:t>last four digits of credit card information</a:t>
            </a:r>
          </a:p>
          <a:p>
            <a:pPr marL="0" indent="0">
              <a:buNone/>
            </a:pPr>
            <a:r>
              <a:rPr lang="en-US" dirty="0" smtClean="0"/>
              <a:t>3b.	Customer </a:t>
            </a:r>
            <a:r>
              <a:rPr lang="en-US" dirty="0"/>
              <a:t>may accept or override these defaults</a:t>
            </a:r>
          </a:p>
          <a:p>
            <a:pPr marL="0" indent="0">
              <a:buNone/>
            </a:pPr>
            <a:r>
              <a:rPr lang="en-US" dirty="0" smtClean="0"/>
              <a:t>	Return </a:t>
            </a:r>
            <a:r>
              <a:rPr lang="en-US" dirty="0"/>
              <a:t>to primary scenario at step 6</a:t>
            </a:r>
          </a:p>
          <a:p>
            <a:endParaRPr lang="en-US" dirty="0"/>
          </a:p>
        </p:txBody>
      </p:sp>
    </p:spTree>
    <p:extLst>
      <p:ext uri="{BB962C8B-B14F-4D97-AF65-F5344CB8AC3E}">
        <p14:creationId xmlns:p14="http://schemas.microsoft.com/office/powerpoint/2010/main" val="3175281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Format Fully dressed use case</a:t>
            </a:r>
            <a:endParaRPr lang="en-US" dirty="0"/>
          </a:p>
        </p:txBody>
      </p:sp>
      <p:pic>
        <p:nvPicPr>
          <p:cNvPr id="5" name="Inhaltsplatzhalter 4" descr="Bildschirmfoto 2016-06-15 um 09.13.15.png"/>
          <p:cNvPicPr>
            <a:picLocks noGrp="1" noChangeAspect="1"/>
          </p:cNvPicPr>
          <p:nvPr>
            <p:ph idx="1"/>
          </p:nvPr>
        </p:nvPicPr>
        <p:blipFill>
          <a:blip r:embed="rId2">
            <a:extLst>
              <a:ext uri="{28A0092B-C50C-407E-A947-70E740481C1C}">
                <a14:useLocalDpi xmlns:a14="http://schemas.microsoft.com/office/drawing/2010/main" val="0"/>
              </a:ext>
            </a:extLst>
          </a:blip>
          <a:srcRect l="-9004" r="-9004"/>
          <a:stretch>
            <a:fillRect/>
          </a:stretch>
        </p:blipFill>
        <p:spPr/>
      </p:pic>
      <p:sp>
        <p:nvSpPr>
          <p:cNvPr id="4" name="Textfeld 3"/>
          <p:cNvSpPr txBox="1"/>
          <p:nvPr/>
        </p:nvSpPr>
        <p:spPr>
          <a:xfrm>
            <a:off x="748699" y="6211669"/>
            <a:ext cx="7669587" cy="646331"/>
          </a:xfrm>
          <a:prstGeom prst="rect">
            <a:avLst/>
          </a:prstGeom>
          <a:noFill/>
        </p:spPr>
        <p:txBody>
          <a:bodyPr wrap="none" rtlCol="0">
            <a:spAutoFit/>
          </a:bodyPr>
          <a:lstStyle/>
          <a:p>
            <a:r>
              <a:rPr lang="en-US" dirty="0" smtClean="0"/>
              <a:t>Note: not all are always required, however every Use Case should have a Name, </a:t>
            </a:r>
          </a:p>
          <a:p>
            <a:r>
              <a:rPr lang="en-US" dirty="0" smtClean="0"/>
              <a:t>Actors and the Main Flow</a:t>
            </a:r>
            <a:endParaRPr lang="en-US" dirty="0"/>
          </a:p>
        </p:txBody>
      </p:sp>
    </p:spTree>
    <p:extLst>
      <p:ext uri="{BB962C8B-B14F-4D97-AF65-F5344CB8AC3E}">
        <p14:creationId xmlns:p14="http://schemas.microsoft.com/office/powerpoint/2010/main" val="3674143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pPr marL="0" indent="0">
              <a:buNone/>
            </a:pPr>
            <a:r>
              <a:rPr lang="en-US" b="1" dirty="0"/>
              <a:t>Individual exercise (</a:t>
            </a:r>
            <a:r>
              <a:rPr lang="en-US" b="1" dirty="0" smtClean="0"/>
              <a:t>~15min</a:t>
            </a:r>
            <a:r>
              <a:rPr lang="en-US" b="1" dirty="0"/>
              <a:t>)</a:t>
            </a:r>
            <a:r>
              <a:rPr lang="en-US" b="1" dirty="0" smtClean="0"/>
              <a:t>:</a:t>
            </a:r>
          </a:p>
          <a:p>
            <a:pPr marL="0" indent="0">
              <a:buNone/>
            </a:pPr>
            <a:r>
              <a:rPr lang="en-US" dirty="0" smtClean="0"/>
              <a:t>Download and read </a:t>
            </a:r>
            <a:r>
              <a:rPr lang="en-US" smtClean="0"/>
              <a:t>/ skim:</a:t>
            </a:r>
            <a:endParaRPr lang="en-US" dirty="0"/>
          </a:p>
          <a:p>
            <a:r>
              <a:rPr lang="en-US" dirty="0"/>
              <a:t>“</a:t>
            </a:r>
            <a:r>
              <a:rPr lang="en-US" dirty="0" smtClean="0"/>
              <a:t>3_2_UC_section_explanations.pdf” provides some more details about the sections in a fully dressed Use Case.</a:t>
            </a:r>
          </a:p>
          <a:p>
            <a:r>
              <a:rPr lang="en-US" dirty="0"/>
              <a:t>“</a:t>
            </a:r>
            <a:r>
              <a:rPr lang="en-US" dirty="0" smtClean="0"/>
              <a:t>3_3_UC_Example.pdf” provides an example of a fully dressed Use Case.</a:t>
            </a:r>
            <a:endParaRPr lang="en-US" dirty="0"/>
          </a:p>
        </p:txBody>
      </p:sp>
    </p:spTree>
    <p:extLst>
      <p:ext uri="{BB962C8B-B14F-4D97-AF65-F5344CB8AC3E}">
        <p14:creationId xmlns:p14="http://schemas.microsoft.com/office/powerpoint/2010/main" val="3915711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Scenario, use case and goal</a:t>
            </a:r>
          </a:p>
        </p:txBody>
      </p:sp>
      <p:sp>
        <p:nvSpPr>
          <p:cNvPr id="3" name="Inhaltsplatzhalter 2"/>
          <p:cNvSpPr>
            <a:spLocks noGrp="1"/>
          </p:cNvSpPr>
          <p:nvPr>
            <p:ph idx="1"/>
          </p:nvPr>
        </p:nvSpPr>
        <p:spPr/>
        <p:txBody>
          <a:bodyPr/>
          <a:lstStyle/>
          <a:p>
            <a:r>
              <a:rPr lang="en-US" dirty="0"/>
              <a:t>A </a:t>
            </a:r>
            <a:r>
              <a:rPr lang="en-US" b="1" dirty="0"/>
              <a:t>scenario</a:t>
            </a:r>
            <a:r>
              <a:rPr lang="en-US" dirty="0"/>
              <a:t> is a specific sequence of actions </a:t>
            </a:r>
            <a:br>
              <a:rPr lang="en-US" dirty="0"/>
            </a:br>
            <a:r>
              <a:rPr lang="en-US" dirty="0"/>
              <a:t>and interactions in a use case.</a:t>
            </a:r>
          </a:p>
          <a:p>
            <a:pPr lvl="1"/>
            <a:r>
              <a:rPr lang="en-US" dirty="0"/>
              <a:t>One path through the use case</a:t>
            </a:r>
          </a:p>
          <a:p>
            <a:pPr lvl="1"/>
            <a:r>
              <a:rPr lang="en-US" dirty="0"/>
              <a:t>E.g., The scenario of buying a product</a:t>
            </a:r>
          </a:p>
          <a:p>
            <a:endParaRPr lang="en-US" dirty="0"/>
          </a:p>
          <a:p>
            <a:r>
              <a:rPr lang="en-US" dirty="0"/>
              <a:t>A </a:t>
            </a:r>
            <a:r>
              <a:rPr lang="en-US" i="1" dirty="0"/>
              <a:t>use case</a:t>
            </a:r>
            <a:r>
              <a:rPr lang="en-US" dirty="0"/>
              <a:t> is a collection of success </a:t>
            </a:r>
            <a:br>
              <a:rPr lang="en-US" dirty="0"/>
            </a:br>
            <a:r>
              <a:rPr lang="en-US" dirty="0"/>
              <a:t>and failure scenarios describing an actor </a:t>
            </a:r>
            <a:br>
              <a:rPr lang="en-US" dirty="0"/>
            </a:br>
            <a:r>
              <a:rPr lang="en-US" dirty="0"/>
              <a:t>using a system to support a goal.</a:t>
            </a:r>
          </a:p>
          <a:p>
            <a:endParaRPr lang="en-US" dirty="0"/>
          </a:p>
        </p:txBody>
      </p:sp>
    </p:spTree>
    <p:extLst>
      <p:ext uri="{BB962C8B-B14F-4D97-AF65-F5344CB8AC3E}">
        <p14:creationId xmlns:p14="http://schemas.microsoft.com/office/powerpoint/2010/main" val="207033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What behavior should we model </a:t>
            </a:r>
            <a:br>
              <a:rPr lang="en-US" dirty="0"/>
            </a:br>
            <a:r>
              <a:rPr lang="en-US" dirty="0"/>
              <a:t>with a use case?</a:t>
            </a:r>
          </a:p>
        </p:txBody>
      </p:sp>
      <p:sp>
        <p:nvSpPr>
          <p:cNvPr id="3" name="Inhaltsplatzhalter 2"/>
          <p:cNvSpPr>
            <a:spLocks noGrp="1"/>
          </p:cNvSpPr>
          <p:nvPr>
            <p:ph idx="1"/>
          </p:nvPr>
        </p:nvSpPr>
        <p:spPr/>
        <p:txBody>
          <a:bodyPr>
            <a:normAutofit fontScale="77500" lnSpcReduction="20000"/>
          </a:bodyPr>
          <a:lstStyle/>
          <a:p>
            <a:r>
              <a:rPr lang="en-US" dirty="0"/>
              <a:t>Cockburn: Elementary Business Process (EBP) guideline:</a:t>
            </a:r>
          </a:p>
          <a:p>
            <a:pPr lvl="1"/>
            <a:r>
              <a:rPr lang="en-US" dirty="0"/>
              <a:t>“A task performed by one person in one place at one time, </a:t>
            </a:r>
            <a:br>
              <a:rPr lang="en-US" dirty="0"/>
            </a:br>
            <a:r>
              <a:rPr lang="en-US" dirty="0"/>
              <a:t>in response to a business event, which adds measurable </a:t>
            </a:r>
            <a:br>
              <a:rPr lang="en-US" dirty="0"/>
            </a:br>
            <a:r>
              <a:rPr lang="en-US" dirty="0"/>
              <a:t>business value and leaves the data in a consistent state.”</a:t>
            </a:r>
          </a:p>
          <a:p>
            <a:endParaRPr lang="en-US" dirty="0"/>
          </a:p>
          <a:p>
            <a:r>
              <a:rPr lang="en-US" dirty="0"/>
              <a:t>Naively, can you apply the “boss test” for an EBP?</a:t>
            </a:r>
          </a:p>
          <a:p>
            <a:pPr lvl="1"/>
            <a:r>
              <a:rPr lang="en-US" dirty="0"/>
              <a:t>Boss: “What do you do all day?”</a:t>
            </a:r>
          </a:p>
          <a:p>
            <a:pPr lvl="1"/>
            <a:r>
              <a:rPr lang="en-US" dirty="0"/>
              <a:t>Me: “I logged in!”</a:t>
            </a:r>
          </a:p>
          <a:p>
            <a:pPr lvl="1"/>
            <a:r>
              <a:rPr lang="en-US" dirty="0"/>
              <a:t>Is Boss happy?</a:t>
            </a:r>
          </a:p>
          <a:p>
            <a:endParaRPr lang="en-US" dirty="0"/>
          </a:p>
          <a:p>
            <a:r>
              <a:rPr lang="en-US" dirty="0"/>
              <a:t>Size: An EBP-level use case usually is composed of several steps, not just one or two.</a:t>
            </a:r>
          </a:p>
          <a:p>
            <a:endParaRPr lang="en-US" dirty="0"/>
          </a:p>
        </p:txBody>
      </p:sp>
    </p:spTree>
    <p:extLst>
      <p:ext uri="{BB962C8B-B14F-4D97-AF65-F5344CB8AC3E}">
        <p14:creationId xmlns:p14="http://schemas.microsoft.com/office/powerpoint/2010/main" val="3442514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16429" y="2957286"/>
            <a:ext cx="2231571" cy="997857"/>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normAutofit fontScale="90000"/>
          </a:bodyPr>
          <a:lstStyle/>
          <a:p>
            <a:r>
              <a:rPr lang="en-US" dirty="0"/>
              <a:t>Use Case Levels: </a:t>
            </a:r>
            <a:br>
              <a:rPr lang="en-US" dirty="0"/>
            </a:br>
            <a:r>
              <a:rPr lang="en-US" dirty="0"/>
              <a:t>Applying the Guidelines</a:t>
            </a:r>
          </a:p>
        </p:txBody>
      </p:sp>
      <p:sp>
        <p:nvSpPr>
          <p:cNvPr id="3" name="Inhaltsplatzhalter 2"/>
          <p:cNvSpPr>
            <a:spLocks noGrp="1"/>
          </p:cNvSpPr>
          <p:nvPr>
            <p:ph idx="1"/>
          </p:nvPr>
        </p:nvSpPr>
        <p:spPr/>
        <p:txBody>
          <a:bodyPr>
            <a:normAutofit/>
          </a:bodyPr>
          <a:lstStyle/>
          <a:p>
            <a:r>
              <a:rPr lang="en-US" dirty="0"/>
              <a:t>Which of following meets EBP &amp; size guidelines</a:t>
            </a:r>
            <a:r>
              <a:rPr lang="en-US" dirty="0" smtClean="0"/>
              <a:t>?</a:t>
            </a:r>
            <a:endParaRPr lang="en-US" dirty="0"/>
          </a:p>
          <a:p>
            <a:pPr lvl="1"/>
            <a:r>
              <a:rPr lang="en-US" dirty="0"/>
              <a:t>Negotiate a Supplier Contract</a:t>
            </a:r>
          </a:p>
          <a:p>
            <a:pPr lvl="1"/>
            <a:r>
              <a:rPr lang="en-US" dirty="0"/>
              <a:t>Rent DVD</a:t>
            </a:r>
          </a:p>
          <a:p>
            <a:pPr lvl="1"/>
            <a:r>
              <a:rPr lang="en-US" dirty="0"/>
              <a:t>Log In</a:t>
            </a:r>
          </a:p>
          <a:p>
            <a:pPr lvl="1"/>
            <a:r>
              <a:rPr lang="en-US" dirty="0"/>
              <a:t>Start </a:t>
            </a:r>
            <a:r>
              <a:rPr lang="en-US" dirty="0" smtClean="0"/>
              <a:t>Up</a:t>
            </a:r>
            <a:endParaRPr lang="en-US" dirty="0"/>
          </a:p>
          <a:p>
            <a:r>
              <a:rPr lang="en-US" dirty="0"/>
              <a:t>The others can also be modeled as use cases </a:t>
            </a:r>
          </a:p>
          <a:p>
            <a:pPr lvl="1"/>
            <a:r>
              <a:rPr lang="en-US" dirty="0"/>
              <a:t>But focus first on essential cases (EBP level)</a:t>
            </a:r>
          </a:p>
          <a:p>
            <a:endParaRPr lang="en-US" dirty="0"/>
          </a:p>
        </p:txBody>
      </p:sp>
    </p:spTree>
    <p:extLst>
      <p:ext uri="{BB962C8B-B14F-4D97-AF65-F5344CB8AC3E}">
        <p14:creationId xmlns:p14="http://schemas.microsoft.com/office/powerpoint/2010/main" val="344159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Guidelines for </a:t>
            </a:r>
            <a:r>
              <a:rPr lang="en-US" dirty="0"/>
              <a:t>Use Case Modeling</a:t>
            </a:r>
          </a:p>
        </p:txBody>
      </p:sp>
      <p:sp>
        <p:nvSpPr>
          <p:cNvPr id="3" name="Inhaltsplatzhalter 2"/>
          <p:cNvSpPr>
            <a:spLocks noGrp="1"/>
          </p:cNvSpPr>
          <p:nvPr>
            <p:ph idx="1"/>
          </p:nvPr>
        </p:nvSpPr>
        <p:spPr/>
        <p:txBody>
          <a:bodyPr>
            <a:normAutofit fontScale="85000" lnSpcReduction="20000"/>
          </a:bodyPr>
          <a:lstStyle/>
          <a:p>
            <a:r>
              <a:rPr lang="en-US" dirty="0"/>
              <a:t>Keep use case names simple: Verb object</a:t>
            </a:r>
          </a:p>
          <a:p>
            <a:pPr lvl="1"/>
            <a:r>
              <a:rPr lang="en-US" dirty="0"/>
              <a:t>Deposit money.  </a:t>
            </a:r>
          </a:p>
          <a:p>
            <a:pPr lvl="1"/>
            <a:r>
              <a:rPr lang="en-US" dirty="0"/>
              <a:t>Not: Deposit money into checking.  Why not?</a:t>
            </a:r>
          </a:p>
          <a:p>
            <a:r>
              <a:rPr lang="en-US" dirty="0"/>
              <a:t>Accomplish a user’s goal</a:t>
            </a:r>
          </a:p>
          <a:p>
            <a:pPr lvl="1"/>
            <a:r>
              <a:rPr lang="en-US" dirty="0"/>
              <a:t>Invalid PIN is not a use case.   Why not?</a:t>
            </a:r>
          </a:p>
          <a:p>
            <a:r>
              <a:rPr lang="en-US" dirty="0"/>
              <a:t>Include Secondary Actors (e.g., Bank)</a:t>
            </a:r>
          </a:p>
          <a:p>
            <a:r>
              <a:rPr lang="en-US" dirty="0"/>
              <a:t>Avoid ambiguity</a:t>
            </a:r>
          </a:p>
          <a:p>
            <a:pPr lvl="1"/>
            <a:r>
              <a:rPr lang="en-US" dirty="0"/>
              <a:t>E.g., in the ATM problem, System could be the machine or the Bank’s back-end server</a:t>
            </a:r>
          </a:p>
          <a:p>
            <a:r>
              <a:rPr lang="en-US" dirty="0"/>
              <a:t>Start Up and Shut Down are use cases</a:t>
            </a:r>
          </a:p>
          <a:p>
            <a:pPr lvl="1"/>
            <a:r>
              <a:rPr lang="en-US" dirty="0"/>
              <a:t>Why do we usually not include them at first?</a:t>
            </a:r>
          </a:p>
          <a:p>
            <a:endParaRPr lang="en-US" dirty="0"/>
          </a:p>
        </p:txBody>
      </p:sp>
    </p:spTree>
    <p:extLst>
      <p:ext uri="{BB962C8B-B14F-4D97-AF65-F5344CB8AC3E}">
        <p14:creationId xmlns:p14="http://schemas.microsoft.com/office/powerpoint/2010/main" val="1906763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Inhaltsplatzhalter 2"/>
          <p:cNvSpPr>
            <a:spLocks noGrp="1"/>
          </p:cNvSpPr>
          <p:nvPr>
            <p:ph idx="1"/>
          </p:nvPr>
        </p:nvSpPr>
        <p:spPr/>
        <p:txBody>
          <a:bodyPr>
            <a:normAutofit/>
          </a:bodyPr>
          <a:lstStyle/>
          <a:p>
            <a:r>
              <a:rPr lang="en-US" dirty="0"/>
              <a:t>A use case diagram is not a flow chart</a:t>
            </a:r>
          </a:p>
          <a:p>
            <a:r>
              <a:rPr lang="en-US" dirty="0"/>
              <a:t>Steps in the use case (such as enter PIN) </a:t>
            </a:r>
            <a:br>
              <a:rPr lang="en-US" dirty="0"/>
            </a:br>
            <a:r>
              <a:rPr lang="en-US" dirty="0"/>
              <a:t>are not necessarily use cases.  Why not?</a:t>
            </a:r>
          </a:p>
          <a:p>
            <a:r>
              <a:rPr lang="en-US" dirty="0" smtClean="0"/>
              <a:t>Keep </a:t>
            </a:r>
            <a:r>
              <a:rPr lang="en-US" dirty="0"/>
              <a:t>each step and alternative simple; </a:t>
            </a:r>
            <a:br>
              <a:rPr lang="en-US" dirty="0"/>
            </a:br>
            <a:r>
              <a:rPr lang="en-US" dirty="0"/>
              <a:t>e.g., don’t validate PIN and balance in same step (and same alternative scenario</a:t>
            </a:r>
            <a:r>
              <a:rPr lang="en-US" dirty="0" smtClean="0"/>
              <a:t>)</a:t>
            </a:r>
            <a:endParaRPr lang="en-US" dirty="0"/>
          </a:p>
          <a:p>
            <a:r>
              <a:rPr lang="en-US" dirty="0"/>
              <a:t>Transactions (such as deposit money and withdraw cash) are candidate use cases. Why?</a:t>
            </a:r>
          </a:p>
          <a:p>
            <a:endParaRPr lang="en-US" dirty="0"/>
          </a:p>
        </p:txBody>
      </p:sp>
    </p:spTree>
    <p:extLst>
      <p:ext uri="{BB962C8B-B14F-4D97-AF65-F5344CB8AC3E}">
        <p14:creationId xmlns:p14="http://schemas.microsoft.com/office/powerpoint/2010/main" val="3077233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Heuristics for writing use case text</a:t>
            </a:r>
            <a:endParaRPr lang="en-US" dirty="0"/>
          </a:p>
        </p:txBody>
      </p:sp>
      <p:sp>
        <p:nvSpPr>
          <p:cNvPr id="3" name="Inhaltsplatzhalter 2"/>
          <p:cNvSpPr>
            <a:spLocks noGrp="1"/>
          </p:cNvSpPr>
          <p:nvPr>
            <p:ph idx="1"/>
          </p:nvPr>
        </p:nvSpPr>
        <p:spPr/>
        <p:txBody>
          <a:bodyPr>
            <a:normAutofit fontScale="62500" lnSpcReduction="20000"/>
          </a:bodyPr>
          <a:lstStyle/>
          <a:p>
            <a:r>
              <a:rPr lang="en-US" dirty="0"/>
              <a:t>Avoid implementation specific language in use cases, such as </a:t>
            </a:r>
            <a:br>
              <a:rPr lang="en-US" dirty="0"/>
            </a:br>
            <a:r>
              <a:rPr lang="en-US" dirty="0"/>
              <a:t>IF-THEN-ELSE or GUI elements or specific people or </a:t>
            </a:r>
            <a:r>
              <a:rPr lang="en-US" dirty="0" err="1"/>
              <a:t>depts</a:t>
            </a:r>
            <a:endParaRPr lang="en-US" dirty="0"/>
          </a:p>
          <a:p>
            <a:pPr lvl="1"/>
            <a:r>
              <a:rPr lang="en-US" dirty="0"/>
              <a:t>Which is better: “The clerk pushes the OK button.” </a:t>
            </a:r>
            <a:br>
              <a:rPr lang="en-US" dirty="0"/>
            </a:br>
            <a:r>
              <a:rPr lang="en-US" dirty="0"/>
              <a:t>or: “The clerk signifies the transaction is done.”? </a:t>
            </a:r>
          </a:p>
          <a:p>
            <a:pPr lvl="1"/>
            <a:r>
              <a:rPr lang="en-US" dirty="0"/>
              <a:t>The latter defers a UI consideration until design.</a:t>
            </a:r>
          </a:p>
          <a:p>
            <a:r>
              <a:rPr lang="en-US" dirty="0"/>
              <a:t>Write use cases with the user’s vocabulary, the way a users would describe performing the task</a:t>
            </a:r>
          </a:p>
          <a:p>
            <a:r>
              <a:rPr lang="en-US" dirty="0"/>
              <a:t>Use cases never initiate actions; actors do.  </a:t>
            </a:r>
          </a:p>
          <a:p>
            <a:pPr lvl="1"/>
            <a:r>
              <a:rPr lang="en-US" dirty="0"/>
              <a:t>Actors can be people, computer systems or any external entity that initiate an action.  </a:t>
            </a:r>
          </a:p>
          <a:p>
            <a:r>
              <a:rPr lang="en-US" dirty="0"/>
              <a:t>Use case interaction produces something of value to an actor</a:t>
            </a:r>
          </a:p>
          <a:p>
            <a:r>
              <a:rPr lang="en-US" dirty="0"/>
              <a:t>Create use cases &amp; requirements incrementally and iteratively</a:t>
            </a:r>
          </a:p>
          <a:p>
            <a:pPr lvl="1"/>
            <a:r>
              <a:rPr lang="en-US" dirty="0"/>
              <a:t>Start with an outline or high-level description</a:t>
            </a:r>
          </a:p>
          <a:p>
            <a:pPr lvl="1"/>
            <a:r>
              <a:rPr lang="en-US" dirty="0"/>
              <a:t>Work from a vision and scope statement</a:t>
            </a:r>
          </a:p>
          <a:p>
            <a:pPr lvl="1"/>
            <a:r>
              <a:rPr lang="en-US" dirty="0"/>
              <a:t>Then broaden and deepen, then narrow and prune</a:t>
            </a:r>
          </a:p>
          <a:p>
            <a:endParaRPr lang="en-US" dirty="0"/>
          </a:p>
        </p:txBody>
      </p:sp>
    </p:spTree>
    <p:extLst>
      <p:ext uri="{BB962C8B-B14F-4D97-AF65-F5344CB8AC3E}">
        <p14:creationId xmlns:p14="http://schemas.microsoft.com/office/powerpoint/2010/main" val="2583847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More use case pointers</a:t>
            </a:r>
            <a:endParaRPr lang="en-US" dirty="0"/>
          </a:p>
        </p:txBody>
      </p:sp>
      <p:sp>
        <p:nvSpPr>
          <p:cNvPr id="3" name="Inhaltsplatzhalter 2"/>
          <p:cNvSpPr>
            <a:spLocks noGrp="1"/>
          </p:cNvSpPr>
          <p:nvPr>
            <p:ph idx="1"/>
          </p:nvPr>
        </p:nvSpPr>
        <p:spPr/>
        <p:txBody>
          <a:bodyPr/>
          <a:lstStyle/>
          <a:p>
            <a:pPr>
              <a:lnSpc>
                <a:spcPct val="90000"/>
              </a:lnSpc>
              <a:defRPr/>
            </a:pPr>
            <a:r>
              <a:rPr lang="en-US" altLang="en-US" sz="2400" dirty="0"/>
              <a:t>Add pre-conditions and post-conditions in each use case:</a:t>
            </a:r>
          </a:p>
          <a:p>
            <a:pPr lvl="1">
              <a:lnSpc>
                <a:spcPct val="90000"/>
              </a:lnSpc>
              <a:defRPr/>
            </a:pPr>
            <a:r>
              <a:rPr lang="en-US" altLang="en-US" sz="2200" dirty="0"/>
              <a:t>What is the state of affairs before and after use case occurs?</a:t>
            </a:r>
          </a:p>
          <a:p>
            <a:pPr lvl="1">
              <a:lnSpc>
                <a:spcPct val="90000"/>
              </a:lnSpc>
              <a:defRPr/>
            </a:pPr>
            <a:r>
              <a:rPr lang="en-US" altLang="en-US" sz="2200" dirty="0"/>
              <a:t>Why?</a:t>
            </a:r>
          </a:p>
          <a:p>
            <a:pPr>
              <a:lnSpc>
                <a:spcPct val="90000"/>
              </a:lnSpc>
              <a:defRPr/>
            </a:pPr>
            <a:r>
              <a:rPr lang="en-US" altLang="en-US" sz="2400" dirty="0"/>
              <a:t>Some analysts distinguish between business and </a:t>
            </a:r>
            <a:br>
              <a:rPr lang="en-US" altLang="en-US" sz="2400" dirty="0"/>
            </a:br>
            <a:r>
              <a:rPr lang="en-US" altLang="en-US" sz="2400" dirty="0"/>
              <a:t>system use cases:</a:t>
            </a:r>
          </a:p>
          <a:p>
            <a:pPr lvl="1">
              <a:lnSpc>
                <a:spcPct val="90000"/>
              </a:lnSpc>
              <a:defRPr/>
            </a:pPr>
            <a:r>
              <a:rPr lang="en-US" altLang="en-US" sz="2200" dirty="0"/>
              <a:t>System use cases focus on interaction between actors </a:t>
            </a:r>
            <a:br>
              <a:rPr lang="en-US" altLang="en-US" sz="2200" dirty="0"/>
            </a:br>
            <a:r>
              <a:rPr lang="en-US" altLang="en-US" sz="2200" dirty="0"/>
              <a:t>within a software system</a:t>
            </a:r>
          </a:p>
          <a:p>
            <a:pPr lvl="1">
              <a:lnSpc>
                <a:spcPct val="90000"/>
              </a:lnSpc>
              <a:defRPr/>
            </a:pPr>
            <a:r>
              <a:rPr lang="en-US" altLang="en-US" sz="2200" dirty="0"/>
              <a:t>Business use cases focuses on how a business interacts </a:t>
            </a:r>
            <a:br>
              <a:rPr lang="en-US" altLang="en-US" sz="2200" dirty="0"/>
            </a:br>
            <a:r>
              <a:rPr lang="en-US" altLang="en-US" sz="2200" dirty="0"/>
              <a:t>with actual customers or events</a:t>
            </a:r>
          </a:p>
          <a:p>
            <a:pPr lvl="1">
              <a:lnSpc>
                <a:spcPct val="90000"/>
              </a:lnSpc>
              <a:defRPr/>
            </a:pPr>
            <a:r>
              <a:rPr lang="en-US" altLang="en-US" sz="2200" dirty="0"/>
              <a:t>Fowler prefers to focus on business use cases first, </a:t>
            </a:r>
            <a:br>
              <a:rPr lang="en-US" altLang="en-US" sz="2200" dirty="0"/>
            </a:br>
            <a:r>
              <a:rPr lang="en-US" altLang="en-US" sz="2200" dirty="0"/>
              <a:t>then come up with system use cases to satisfy them</a:t>
            </a:r>
          </a:p>
          <a:p>
            <a:pPr lvl="1">
              <a:lnSpc>
                <a:spcPct val="90000"/>
              </a:lnSpc>
              <a:defRPr/>
            </a:pPr>
            <a:r>
              <a:rPr lang="en-US" altLang="en-US" sz="2200" dirty="0"/>
              <a:t>Note iterative approach in developing use cases, too</a:t>
            </a:r>
          </a:p>
          <a:p>
            <a:endParaRPr lang="en-US" dirty="0"/>
          </a:p>
        </p:txBody>
      </p:sp>
    </p:spTree>
    <p:extLst>
      <p:ext uri="{BB962C8B-B14F-4D97-AF65-F5344CB8AC3E}">
        <p14:creationId xmlns:p14="http://schemas.microsoft.com/office/powerpoint/2010/main" val="105203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Assignment</a:t>
            </a:r>
            <a:endParaRPr lang="en-US" dirty="0"/>
          </a:p>
        </p:txBody>
      </p:sp>
      <p:sp>
        <p:nvSpPr>
          <p:cNvPr id="3" name="Inhaltsplatzhalter 2"/>
          <p:cNvSpPr>
            <a:spLocks noGrp="1"/>
          </p:cNvSpPr>
          <p:nvPr>
            <p:ph idx="1"/>
          </p:nvPr>
        </p:nvSpPr>
        <p:spPr/>
        <p:txBody>
          <a:bodyPr>
            <a:normAutofit fontScale="92500" lnSpcReduction="20000"/>
          </a:bodyPr>
          <a:lstStyle/>
          <a:p>
            <a:pPr marL="0" indent="0">
              <a:buNone/>
            </a:pPr>
            <a:r>
              <a:rPr lang="en-US" b="1" dirty="0" smtClean="0"/>
              <a:t>Sprint 1 </a:t>
            </a:r>
          </a:p>
          <a:p>
            <a:r>
              <a:rPr lang="en-US" dirty="0"/>
              <a:t>“Proof of Concept Implementation” of a few primary </a:t>
            </a:r>
            <a:r>
              <a:rPr lang="en-US" dirty="0" smtClean="0"/>
              <a:t>use cases / top of your </a:t>
            </a:r>
            <a:r>
              <a:rPr lang="en-US" i="1" dirty="0" smtClean="0"/>
              <a:t>product backlog.</a:t>
            </a:r>
            <a:r>
              <a:rPr lang="en-US" dirty="0" smtClean="0"/>
              <a:t> </a:t>
            </a:r>
          </a:p>
          <a:p>
            <a:pPr lvl="1"/>
            <a:r>
              <a:rPr lang="en-US" dirty="0" smtClean="0"/>
              <a:t>Usually </a:t>
            </a:r>
            <a:r>
              <a:rPr lang="en-US" dirty="0"/>
              <a:t>represent the highest risks or core </a:t>
            </a:r>
            <a:r>
              <a:rPr lang="en-US" dirty="0" smtClean="0"/>
              <a:t>business.  </a:t>
            </a:r>
          </a:p>
          <a:p>
            <a:pPr lvl="1"/>
            <a:r>
              <a:rPr lang="en-US" u="sng" dirty="0" smtClean="0"/>
              <a:t>Steps</a:t>
            </a:r>
            <a:r>
              <a:rPr lang="en-US" dirty="0" smtClean="0"/>
              <a:t>: detail requirements, design &amp; analysis, implement and test.</a:t>
            </a:r>
          </a:p>
          <a:p>
            <a:pPr lvl="1"/>
            <a:r>
              <a:rPr lang="en-US" u="sng" dirty="0" smtClean="0"/>
              <a:t>Outcome</a:t>
            </a:r>
            <a:r>
              <a:rPr lang="en-US" dirty="0" smtClean="0"/>
              <a:t>: Working prototype including document</a:t>
            </a:r>
          </a:p>
          <a:p>
            <a:pPr lvl="1"/>
            <a:r>
              <a:rPr lang="en-US" dirty="0" smtClean="0"/>
              <a:t>Due</a:t>
            </a:r>
            <a:r>
              <a:rPr lang="en-US" dirty="0"/>
              <a:t>: </a:t>
            </a:r>
            <a:r>
              <a:rPr lang="en-US" b="1" i="1" u="sng" dirty="0" smtClean="0"/>
              <a:t>before</a:t>
            </a:r>
            <a:r>
              <a:rPr lang="en-US" dirty="0" smtClean="0"/>
              <a:t> class in week 6 (three weeks from today)!</a:t>
            </a:r>
            <a:endParaRPr lang="en-US" dirty="0"/>
          </a:p>
          <a:p>
            <a:pPr lvl="2"/>
            <a:r>
              <a:rPr lang="en-US" dirty="0"/>
              <a:t>Late submissions will lose points</a:t>
            </a:r>
            <a:r>
              <a:rPr lang="en-US" dirty="0" smtClean="0"/>
              <a:t>.</a:t>
            </a:r>
          </a:p>
          <a:p>
            <a:pPr lvl="2"/>
            <a:r>
              <a:rPr lang="en-US" dirty="0" smtClean="0"/>
              <a:t>Note: Sprint length is 3 weeks.</a:t>
            </a:r>
          </a:p>
          <a:p>
            <a:pPr lvl="2"/>
            <a:r>
              <a:rPr lang="en-US" dirty="0" smtClean="0"/>
              <a:t>You will do a 5 min demonstration beginning of week 6.</a:t>
            </a:r>
          </a:p>
          <a:p>
            <a:pPr lvl="1"/>
            <a:endParaRPr lang="en-US" dirty="0"/>
          </a:p>
        </p:txBody>
      </p:sp>
    </p:spTree>
    <p:extLst>
      <p:ext uri="{BB962C8B-B14F-4D97-AF65-F5344CB8AC3E}">
        <p14:creationId xmlns:p14="http://schemas.microsoft.com/office/powerpoint/2010/main" val="2532018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Text and Diagrams</a:t>
            </a:r>
            <a:endParaRPr lang="en-US" dirty="0"/>
          </a:p>
        </p:txBody>
      </p:sp>
      <p:sp>
        <p:nvSpPr>
          <p:cNvPr id="3" name="Inhaltsplatzhalter 2"/>
          <p:cNvSpPr>
            <a:spLocks noGrp="1"/>
          </p:cNvSpPr>
          <p:nvPr>
            <p:ph idx="1"/>
          </p:nvPr>
        </p:nvSpPr>
        <p:spPr/>
        <p:txBody>
          <a:bodyPr/>
          <a:lstStyle/>
          <a:p>
            <a:pPr>
              <a:defRPr/>
            </a:pPr>
            <a:r>
              <a:rPr lang="en-US" altLang="en-US" dirty="0"/>
              <a:t>Use case </a:t>
            </a:r>
            <a:r>
              <a:rPr lang="en-US" altLang="en-US" i="1" dirty="0"/>
              <a:t>text</a:t>
            </a:r>
            <a:r>
              <a:rPr lang="en-US" altLang="en-US" dirty="0"/>
              <a:t> provides the detailed description </a:t>
            </a:r>
            <a:r>
              <a:rPr lang="en-US" altLang="en-US" dirty="0" smtClean="0"/>
              <a:t>of </a:t>
            </a:r>
            <a:r>
              <a:rPr lang="en-US" altLang="en-US" dirty="0"/>
              <a:t>a particular use case</a:t>
            </a:r>
          </a:p>
          <a:p>
            <a:pPr>
              <a:defRPr/>
            </a:pPr>
            <a:r>
              <a:rPr lang="en-US" altLang="en-US" dirty="0"/>
              <a:t>Use case </a:t>
            </a:r>
            <a:r>
              <a:rPr lang="en-US" altLang="en-US" i="1" dirty="0"/>
              <a:t>diagram</a:t>
            </a:r>
            <a:r>
              <a:rPr lang="en-US" altLang="en-US" dirty="0"/>
              <a:t> provides an overview of interactions between actors and use </a:t>
            </a:r>
            <a:r>
              <a:rPr lang="en-US" altLang="en-US" dirty="0" smtClean="0"/>
              <a:t>cases</a:t>
            </a:r>
          </a:p>
          <a:p>
            <a:pPr lvl="1">
              <a:defRPr/>
            </a:pPr>
            <a:r>
              <a:rPr lang="en-US" altLang="en-US" dirty="0"/>
              <a:t>But a </a:t>
            </a:r>
            <a:r>
              <a:rPr lang="en-US" altLang="en-US" i="1" dirty="0"/>
              <a:t>short</a:t>
            </a:r>
            <a:r>
              <a:rPr lang="en-US" altLang="en-US" dirty="0"/>
              <a:t> time drawing a use case diagram provides a context for:</a:t>
            </a:r>
          </a:p>
          <a:p>
            <a:pPr lvl="2">
              <a:defRPr/>
            </a:pPr>
            <a:r>
              <a:rPr lang="en-US" altLang="en-US" dirty="0"/>
              <a:t>identifying use cases by name</a:t>
            </a:r>
          </a:p>
          <a:p>
            <a:pPr lvl="2">
              <a:defRPr/>
            </a:pPr>
            <a:r>
              <a:rPr lang="en-US" altLang="en-US" dirty="0"/>
              <a:t>creating a “context diagram</a:t>
            </a:r>
            <a:r>
              <a:rPr lang="en-US" altLang="en-US" dirty="0" smtClean="0"/>
              <a:t>”</a:t>
            </a:r>
          </a:p>
          <a:p>
            <a:endParaRPr lang="en-US" dirty="0"/>
          </a:p>
        </p:txBody>
      </p:sp>
    </p:spTree>
    <p:extLst>
      <p:ext uri="{BB962C8B-B14F-4D97-AF65-F5344CB8AC3E}">
        <p14:creationId xmlns:p14="http://schemas.microsoft.com/office/powerpoint/2010/main" val="2711877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Use Case Diagrams</a:t>
            </a:r>
            <a:endParaRPr lang="en-US" dirty="0"/>
          </a:p>
        </p:txBody>
      </p:sp>
      <p:pic>
        <p:nvPicPr>
          <p:cNvPr id="4" name="Picture 2"/>
          <p:cNvPicPr>
            <a:picLocks noGrp="1" noChangeAspect="1"/>
          </p:cNvPicPr>
          <p:nvPr>
            <p:ph idx="1"/>
          </p:nvPr>
        </p:nvPicPr>
        <p:blipFill>
          <a:blip r:embed="rId2"/>
          <a:srcRect l="-13544" r="-13544"/>
          <a:stretch>
            <a:fillRect/>
          </a:stretch>
        </p:blipFill>
        <p:spPr>
          <a:prstGeom prst="rect">
            <a:avLst/>
          </a:prstGeom>
        </p:spPr>
      </p:pic>
    </p:spTree>
    <p:extLst>
      <p:ext uri="{BB962C8B-B14F-4D97-AF65-F5344CB8AC3E}">
        <p14:creationId xmlns:p14="http://schemas.microsoft.com/office/powerpoint/2010/main" val="41744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Supplementary Specification</a:t>
            </a:r>
          </a:p>
        </p:txBody>
      </p:sp>
      <p:sp>
        <p:nvSpPr>
          <p:cNvPr id="3" name="Inhaltsplatzhalter 2"/>
          <p:cNvSpPr>
            <a:spLocks noGrp="1"/>
          </p:cNvSpPr>
          <p:nvPr>
            <p:ph idx="1"/>
          </p:nvPr>
        </p:nvSpPr>
        <p:spPr/>
        <p:txBody>
          <a:bodyPr>
            <a:normAutofit lnSpcReduction="10000"/>
          </a:bodyPr>
          <a:lstStyle/>
          <a:p>
            <a:r>
              <a:rPr lang="en-US" dirty="0"/>
              <a:t>Use cases describe functional requirements</a:t>
            </a:r>
          </a:p>
          <a:p>
            <a:r>
              <a:rPr lang="en-US" dirty="0"/>
              <a:t>Supplementary Specification (SS) captures non-functional </a:t>
            </a:r>
            <a:r>
              <a:rPr lang="en-US" dirty="0" err="1"/>
              <a:t>reqs</a:t>
            </a:r>
            <a:r>
              <a:rPr lang="en-US" dirty="0"/>
              <a:t> (URPS+):</a:t>
            </a:r>
          </a:p>
          <a:p>
            <a:pPr lvl="1"/>
            <a:r>
              <a:rPr lang="en-US" dirty="0"/>
              <a:t>Vision and Scope</a:t>
            </a:r>
          </a:p>
          <a:p>
            <a:pPr lvl="1"/>
            <a:r>
              <a:rPr lang="en-US" dirty="0"/>
              <a:t>Features list</a:t>
            </a:r>
          </a:p>
          <a:p>
            <a:pPr lvl="1"/>
            <a:r>
              <a:rPr lang="en-US" dirty="0"/>
              <a:t>Glossary (Data Dictionary)</a:t>
            </a:r>
          </a:p>
          <a:p>
            <a:pPr lvl="1"/>
            <a:r>
              <a:rPr lang="en-US" dirty="0"/>
              <a:t>Business Rules</a:t>
            </a:r>
          </a:p>
          <a:p>
            <a:pPr lvl="1"/>
            <a:r>
              <a:rPr lang="en-US" dirty="0"/>
              <a:t>Risk plan</a:t>
            </a:r>
          </a:p>
          <a:p>
            <a:pPr lvl="1"/>
            <a:r>
              <a:rPr lang="en-US" dirty="0"/>
              <a:t>Iteration Plan</a:t>
            </a:r>
          </a:p>
          <a:p>
            <a:endParaRPr lang="en-US" dirty="0"/>
          </a:p>
        </p:txBody>
      </p:sp>
    </p:spTree>
    <p:extLst>
      <p:ext uri="{BB962C8B-B14F-4D97-AF65-F5344CB8AC3E}">
        <p14:creationId xmlns:p14="http://schemas.microsoft.com/office/powerpoint/2010/main" val="287967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normAutofit/>
          </a:bodyPr>
          <a:lstStyle/>
          <a:p>
            <a:pPr marL="0" indent="0">
              <a:buNone/>
            </a:pPr>
            <a:r>
              <a:rPr lang="en-US" b="1" dirty="0"/>
              <a:t>E</a:t>
            </a:r>
            <a:r>
              <a:rPr lang="en-US" b="1" dirty="0" smtClean="0"/>
              <a:t>xercise (~20min):</a:t>
            </a:r>
          </a:p>
          <a:p>
            <a:r>
              <a:rPr lang="en-US" dirty="0" smtClean="0"/>
              <a:t>Select the top entry of your Product Backlog and create the corresponding fully dressed Use </a:t>
            </a:r>
            <a:r>
              <a:rPr lang="en-US" dirty="0"/>
              <a:t>C</a:t>
            </a:r>
            <a:r>
              <a:rPr lang="en-US" dirty="0" smtClean="0"/>
              <a:t>ase and its use case diagram.</a:t>
            </a:r>
          </a:p>
          <a:p>
            <a:r>
              <a:rPr lang="en-US" b="1" dirty="0" smtClean="0"/>
              <a:t>Outcome</a:t>
            </a:r>
            <a:r>
              <a:rPr lang="en-US" dirty="0" smtClean="0"/>
              <a:t> – Use case + use case diagram that will go in your report (assignment). </a:t>
            </a:r>
          </a:p>
          <a:p>
            <a:endParaRPr lang="en-US" dirty="0"/>
          </a:p>
        </p:txBody>
      </p:sp>
    </p:spTree>
    <p:extLst>
      <p:ext uri="{BB962C8B-B14F-4D97-AF65-F5344CB8AC3E}">
        <p14:creationId xmlns:p14="http://schemas.microsoft.com/office/powerpoint/2010/main" val="7444623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0292"/>
            <a:ext cx="8229600" cy="1143000"/>
          </a:xfrm>
        </p:spPr>
        <p:txBody>
          <a:bodyPr/>
          <a:lstStyle/>
          <a:p>
            <a:r>
              <a:rPr lang="en-US" dirty="0" smtClean="0"/>
              <a:t>Domain model</a:t>
            </a:r>
            <a:endParaRPr lang="en-US" dirty="0"/>
          </a:p>
        </p:txBody>
      </p:sp>
    </p:spTree>
    <p:extLst>
      <p:ext uri="{BB962C8B-B14F-4D97-AF65-F5344CB8AC3E}">
        <p14:creationId xmlns:p14="http://schemas.microsoft.com/office/powerpoint/2010/main" val="18179521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Domain Model</a:t>
            </a:r>
            <a:endParaRPr lang="en-US" dirty="0"/>
          </a:p>
        </p:txBody>
      </p:sp>
      <p:sp>
        <p:nvSpPr>
          <p:cNvPr id="3" name="Inhaltsplatzhalter 2"/>
          <p:cNvSpPr>
            <a:spLocks noGrp="1"/>
          </p:cNvSpPr>
          <p:nvPr>
            <p:ph idx="1"/>
          </p:nvPr>
        </p:nvSpPr>
        <p:spPr/>
        <p:txBody>
          <a:bodyPr/>
          <a:lstStyle/>
          <a:p>
            <a:r>
              <a:rPr lang="en-US" dirty="0" smtClean="0"/>
              <a:t>A </a:t>
            </a:r>
            <a:r>
              <a:rPr lang="en-US" dirty="0"/>
              <a:t>domain model is the most </a:t>
            </a:r>
            <a:r>
              <a:rPr lang="en-US" dirty="0" smtClean="0"/>
              <a:t>important and classic model </a:t>
            </a:r>
            <a:r>
              <a:rPr lang="en-US" dirty="0"/>
              <a:t>in OO </a:t>
            </a:r>
            <a:r>
              <a:rPr lang="en-US" dirty="0" smtClean="0"/>
              <a:t>analysis.</a:t>
            </a:r>
          </a:p>
          <a:p>
            <a:r>
              <a:rPr lang="en-US" dirty="0"/>
              <a:t>It illustrates noteworthy concepts in a domain. It can act as a source of inspiration for designing some software objects and will be an input to several artifacts explored in the case studies. </a:t>
            </a:r>
          </a:p>
        </p:txBody>
      </p:sp>
    </p:spTree>
    <p:extLst>
      <p:ext uri="{BB962C8B-B14F-4D97-AF65-F5344CB8AC3E}">
        <p14:creationId xmlns:p14="http://schemas.microsoft.com/office/powerpoint/2010/main" val="3949773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a Domain Model?</a:t>
            </a:r>
          </a:p>
        </p:txBody>
      </p:sp>
      <p:sp>
        <p:nvSpPr>
          <p:cNvPr id="3" name="Inhaltsplatzhalter 2"/>
          <p:cNvSpPr>
            <a:spLocks noGrp="1"/>
          </p:cNvSpPr>
          <p:nvPr>
            <p:ph idx="1"/>
          </p:nvPr>
        </p:nvSpPr>
        <p:spPr/>
        <p:txBody>
          <a:bodyPr/>
          <a:lstStyle/>
          <a:p>
            <a:pPr>
              <a:defRPr/>
            </a:pPr>
            <a:r>
              <a:rPr lang="en-US" dirty="0"/>
              <a:t>Illustrates meaningful conceptual classes in problem domain</a:t>
            </a:r>
          </a:p>
          <a:p>
            <a:pPr lvl="1">
              <a:defRPr/>
            </a:pPr>
            <a:r>
              <a:rPr lang="en-US" dirty="0"/>
              <a:t>No software classes / objects!</a:t>
            </a:r>
          </a:p>
          <a:p>
            <a:pPr>
              <a:defRPr/>
            </a:pPr>
            <a:r>
              <a:rPr lang="en-US" dirty="0"/>
              <a:t>Represents real-world concepts, </a:t>
            </a:r>
            <a:br>
              <a:rPr lang="en-US" dirty="0"/>
            </a:br>
            <a:r>
              <a:rPr lang="en-US" dirty="0"/>
              <a:t>not software components</a:t>
            </a:r>
          </a:p>
          <a:p>
            <a:pPr>
              <a:defRPr/>
            </a:pPr>
            <a:r>
              <a:rPr lang="en-US" dirty="0"/>
              <a:t>Software-oriented class diagrams will </a:t>
            </a:r>
            <a:br>
              <a:rPr lang="en-US" dirty="0"/>
            </a:br>
            <a:r>
              <a:rPr lang="en-US" dirty="0"/>
              <a:t>be developed later, during design</a:t>
            </a:r>
          </a:p>
          <a:p>
            <a:endParaRPr lang="en-US" dirty="0"/>
          </a:p>
        </p:txBody>
      </p:sp>
    </p:spTree>
    <p:extLst>
      <p:ext uri="{BB962C8B-B14F-4D97-AF65-F5344CB8AC3E}">
        <p14:creationId xmlns:p14="http://schemas.microsoft.com/office/powerpoint/2010/main" val="2116216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pPr marL="0" indent="0">
              <a:buNone/>
            </a:pPr>
            <a:r>
              <a:rPr lang="en-US" dirty="0" smtClean="0"/>
              <a:t>Please watch the YouTube Video </a:t>
            </a:r>
            <a:r>
              <a:rPr lang="en-US" dirty="0" smtClean="0">
                <a:hlinkClick r:id="rId3"/>
              </a:rPr>
              <a:t>“Object Oriented Design 4”</a:t>
            </a:r>
            <a:r>
              <a:rPr lang="en-US" dirty="0" smtClean="0"/>
              <a:t> </a:t>
            </a:r>
          </a:p>
          <a:p>
            <a:pPr lvl="1"/>
            <a:r>
              <a:rPr lang="en-US" dirty="0" smtClean="0"/>
              <a:t>Start time: 2:34 min to the End.</a:t>
            </a:r>
          </a:p>
          <a:p>
            <a:pPr lvl="1"/>
            <a:r>
              <a:rPr lang="en-US" dirty="0" smtClean="0"/>
              <a:t>The ID part (towards the end) is not super important</a:t>
            </a:r>
          </a:p>
          <a:p>
            <a:pPr lvl="1"/>
            <a:r>
              <a:rPr lang="en-US" dirty="0" smtClean="0"/>
              <a:t>Total duration: ~22min</a:t>
            </a:r>
            <a:endParaRPr lang="en-US" dirty="0"/>
          </a:p>
        </p:txBody>
      </p:sp>
    </p:spTree>
    <p:extLst>
      <p:ext uri="{BB962C8B-B14F-4D97-AF65-F5344CB8AC3E}">
        <p14:creationId xmlns:p14="http://schemas.microsoft.com/office/powerpoint/2010/main" val="786285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Questions	</a:t>
            </a:r>
            <a:endParaRPr lang="en-US" dirty="0"/>
          </a:p>
        </p:txBody>
      </p:sp>
      <p:sp>
        <p:nvSpPr>
          <p:cNvPr id="3" name="Inhaltsplatzhalter 2"/>
          <p:cNvSpPr>
            <a:spLocks noGrp="1"/>
          </p:cNvSpPr>
          <p:nvPr>
            <p:ph idx="1"/>
          </p:nvPr>
        </p:nvSpPr>
        <p:spPr/>
        <p:txBody>
          <a:bodyPr/>
          <a:lstStyle/>
          <a:p>
            <a:r>
              <a:rPr lang="en-US" dirty="0" smtClean="0"/>
              <a:t>What are conceptual classes and how does one usually identify them?</a:t>
            </a:r>
          </a:p>
          <a:p>
            <a:r>
              <a:rPr lang="en-US" dirty="0" smtClean="0"/>
              <a:t>How to decide if it is a class or an attribute?</a:t>
            </a:r>
          </a:p>
          <a:p>
            <a:r>
              <a:rPr lang="en-US" dirty="0" smtClean="0"/>
              <a:t>What are associations and which one exist?</a:t>
            </a:r>
          </a:p>
          <a:p>
            <a:r>
              <a:rPr lang="en-US" dirty="0"/>
              <a:t>What is </a:t>
            </a:r>
            <a:r>
              <a:rPr lang="en-US" dirty="0" smtClean="0"/>
              <a:t>multiplicity? </a:t>
            </a:r>
            <a:endParaRPr lang="en-US" dirty="0"/>
          </a:p>
        </p:txBody>
      </p:sp>
    </p:spTree>
    <p:extLst>
      <p:ext uri="{BB962C8B-B14F-4D97-AF65-F5344CB8AC3E}">
        <p14:creationId xmlns:p14="http://schemas.microsoft.com/office/powerpoint/2010/main" val="2148979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Conclusion: Is the Domain Model Correct</a:t>
            </a:r>
            <a:r>
              <a:rPr lang="en-US" dirty="0" smtClean="0"/>
              <a:t>?</a:t>
            </a:r>
            <a:endParaRPr lang="en-US" dirty="0"/>
          </a:p>
        </p:txBody>
      </p:sp>
      <p:sp>
        <p:nvSpPr>
          <p:cNvPr id="3" name="Inhaltsplatzhalter 2"/>
          <p:cNvSpPr>
            <a:spLocks noGrp="1"/>
          </p:cNvSpPr>
          <p:nvPr>
            <p:ph idx="1"/>
          </p:nvPr>
        </p:nvSpPr>
        <p:spPr/>
        <p:txBody>
          <a:bodyPr>
            <a:normAutofit fontScale="85000" lnSpcReduction="10000"/>
          </a:bodyPr>
          <a:lstStyle/>
          <a:p>
            <a:r>
              <a:rPr lang="en-US" dirty="0" smtClean="0"/>
              <a:t>There </a:t>
            </a:r>
            <a:r>
              <a:rPr lang="en-US" dirty="0"/>
              <a:t>is no such thing as a single correct domain model. </a:t>
            </a:r>
            <a:endParaRPr lang="en-US" dirty="0" smtClean="0"/>
          </a:p>
          <a:p>
            <a:r>
              <a:rPr lang="en-US" dirty="0" smtClean="0"/>
              <a:t>All </a:t>
            </a:r>
            <a:r>
              <a:rPr lang="en-US" dirty="0"/>
              <a:t>models are approximations of the domain we are attempting to understand; the domain model is primarily a tool of understanding and communication among a particular group. </a:t>
            </a:r>
            <a:endParaRPr lang="en-US" dirty="0" smtClean="0"/>
          </a:p>
          <a:p>
            <a:r>
              <a:rPr lang="en-US" dirty="0" smtClean="0"/>
              <a:t>A </a:t>
            </a:r>
            <a:r>
              <a:rPr lang="en-US" dirty="0"/>
              <a:t>useful domain model captures the essential abstractions and information required to understand the domain in the context of the current requirements, and aids people in understanding the </a:t>
            </a:r>
            <a:r>
              <a:rPr lang="en-US" dirty="0" smtClean="0"/>
              <a:t>domain its </a:t>
            </a:r>
            <a:r>
              <a:rPr lang="en-US" dirty="0"/>
              <a:t>concepts, terminology, and relationships.</a:t>
            </a:r>
          </a:p>
        </p:txBody>
      </p:sp>
    </p:spTree>
    <p:extLst>
      <p:ext uri="{BB962C8B-B14F-4D97-AF65-F5344CB8AC3E}">
        <p14:creationId xmlns:p14="http://schemas.microsoft.com/office/powerpoint/2010/main" val="2959785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0292"/>
            <a:ext cx="8229600" cy="1143000"/>
          </a:xfrm>
        </p:spPr>
        <p:txBody>
          <a:bodyPr/>
          <a:lstStyle/>
          <a:p>
            <a:r>
              <a:rPr lang="en-US" dirty="0"/>
              <a:t>Evolutionary Requirements</a:t>
            </a:r>
          </a:p>
        </p:txBody>
      </p:sp>
    </p:spTree>
    <p:extLst>
      <p:ext uri="{BB962C8B-B14F-4D97-AF65-F5344CB8AC3E}">
        <p14:creationId xmlns:p14="http://schemas.microsoft.com/office/powerpoint/2010/main" val="2284888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normAutofit/>
          </a:bodyPr>
          <a:lstStyle/>
          <a:p>
            <a:pPr marL="0" indent="0">
              <a:buNone/>
            </a:pPr>
            <a:r>
              <a:rPr lang="en-US" b="1" dirty="0"/>
              <a:t>E</a:t>
            </a:r>
            <a:r>
              <a:rPr lang="en-US" b="1" dirty="0" smtClean="0"/>
              <a:t>xercise (remainder of the class):</a:t>
            </a:r>
          </a:p>
          <a:p>
            <a:r>
              <a:rPr lang="en-US" dirty="0" smtClean="0"/>
              <a:t>Create a domain model for the Use Case you just developed.</a:t>
            </a:r>
          </a:p>
          <a:p>
            <a:r>
              <a:rPr lang="en-US" b="1" dirty="0" smtClean="0"/>
              <a:t>Outcome</a:t>
            </a:r>
            <a:r>
              <a:rPr lang="en-US" dirty="0" smtClean="0"/>
              <a:t> – Domain model that will go in your report (assignment). </a:t>
            </a:r>
          </a:p>
          <a:p>
            <a:endParaRPr lang="en-US" dirty="0"/>
          </a:p>
        </p:txBody>
      </p:sp>
    </p:spTree>
    <p:extLst>
      <p:ext uri="{BB962C8B-B14F-4D97-AF65-F5344CB8AC3E}">
        <p14:creationId xmlns:p14="http://schemas.microsoft.com/office/powerpoint/2010/main" val="4165470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Definition Requirements</a:t>
            </a:r>
            <a:endParaRPr lang="en-US" dirty="0"/>
          </a:p>
        </p:txBody>
      </p:sp>
      <p:sp>
        <p:nvSpPr>
          <p:cNvPr id="3" name="Inhaltsplatzhalter 2"/>
          <p:cNvSpPr>
            <a:spLocks noGrp="1"/>
          </p:cNvSpPr>
          <p:nvPr>
            <p:ph idx="1"/>
          </p:nvPr>
        </p:nvSpPr>
        <p:spPr/>
        <p:txBody>
          <a:bodyPr/>
          <a:lstStyle/>
          <a:p>
            <a:r>
              <a:rPr lang="en-US" b="1" dirty="0"/>
              <a:t>Requirements</a:t>
            </a:r>
            <a:r>
              <a:rPr lang="en-US" dirty="0"/>
              <a:t> are capabilities and conditions to which the </a:t>
            </a:r>
            <a:r>
              <a:rPr lang="en-US" dirty="0" smtClean="0"/>
              <a:t>system and </a:t>
            </a:r>
            <a:r>
              <a:rPr lang="en-US" dirty="0"/>
              <a:t>more broadly, the </a:t>
            </a:r>
            <a:r>
              <a:rPr lang="en-US" dirty="0" smtClean="0"/>
              <a:t>project must conform</a:t>
            </a:r>
          </a:p>
          <a:p>
            <a:r>
              <a:rPr lang="en-US" dirty="0"/>
              <a:t>A prime challenge of requirements analysis is to find, communicate, and remember </a:t>
            </a:r>
            <a:r>
              <a:rPr lang="en-US" u="sng" dirty="0"/>
              <a:t>what</a:t>
            </a:r>
            <a:r>
              <a:rPr lang="en-US" dirty="0"/>
              <a:t> is really </a:t>
            </a:r>
            <a:r>
              <a:rPr lang="en-US" u="sng" dirty="0"/>
              <a:t>needed</a:t>
            </a:r>
            <a:r>
              <a:rPr lang="en-US" dirty="0"/>
              <a:t>, in the form that </a:t>
            </a:r>
            <a:r>
              <a:rPr lang="en-US" u="sng" dirty="0"/>
              <a:t>clearly</a:t>
            </a:r>
            <a:r>
              <a:rPr lang="en-US" dirty="0"/>
              <a:t> speaks to the client and development team members. </a:t>
            </a:r>
          </a:p>
        </p:txBody>
      </p:sp>
    </p:spTree>
    <p:extLst>
      <p:ext uri="{BB962C8B-B14F-4D97-AF65-F5344CB8AC3E}">
        <p14:creationId xmlns:p14="http://schemas.microsoft.com/office/powerpoint/2010/main" val="1337614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Requirements analysis and system specification</a:t>
            </a:r>
          </a:p>
        </p:txBody>
      </p:sp>
      <p:sp>
        <p:nvSpPr>
          <p:cNvPr id="3" name="Inhaltsplatzhalter 2"/>
          <p:cNvSpPr>
            <a:spLocks noGrp="1"/>
          </p:cNvSpPr>
          <p:nvPr>
            <p:ph idx="1"/>
          </p:nvPr>
        </p:nvSpPr>
        <p:spPr/>
        <p:txBody>
          <a:bodyPr>
            <a:normAutofit fontScale="77500" lnSpcReduction="20000"/>
          </a:bodyPr>
          <a:lstStyle/>
          <a:p>
            <a:r>
              <a:rPr lang="en-US" dirty="0"/>
              <a:t>Why is it one of first activities in software life cycle?</a:t>
            </a:r>
          </a:p>
          <a:p>
            <a:pPr lvl="1"/>
            <a:r>
              <a:rPr lang="en-US" dirty="0"/>
              <a:t>Need to understand what customer wants first!</a:t>
            </a:r>
          </a:p>
          <a:p>
            <a:pPr lvl="1"/>
            <a:r>
              <a:rPr lang="en-US" dirty="0"/>
              <a:t>Goal is to understand the customer’s problem</a:t>
            </a:r>
          </a:p>
          <a:p>
            <a:pPr lvl="1"/>
            <a:r>
              <a:rPr lang="en-US" dirty="0"/>
              <a:t>Though customer may not fully understand it!</a:t>
            </a:r>
          </a:p>
          <a:p>
            <a:r>
              <a:rPr lang="en-US" dirty="0"/>
              <a:t>Requirements analysis says: “Make a list of the guidelines we will use to know when the job is done and the customer is satisfied.”   </a:t>
            </a:r>
          </a:p>
          <a:p>
            <a:pPr lvl="1"/>
            <a:r>
              <a:rPr lang="en-US" dirty="0"/>
              <a:t>AKA requirements gathering or requirements </a:t>
            </a:r>
            <a:r>
              <a:rPr lang="en-US" dirty="0" smtClean="0"/>
              <a:t>engineering</a:t>
            </a:r>
          </a:p>
          <a:p>
            <a:r>
              <a:rPr lang="en-US" dirty="0"/>
              <a:t>System specification says: “Here’s a description of what the program will do (not how) to satisfy the requirements.” </a:t>
            </a:r>
          </a:p>
          <a:p>
            <a:pPr lvl="1"/>
            <a:r>
              <a:rPr lang="en-US" dirty="0" smtClean="0"/>
              <a:t>Distinguish </a:t>
            </a:r>
            <a:r>
              <a:rPr lang="en-US" dirty="0"/>
              <a:t>requirements gathering &amp; system analysis?</a:t>
            </a:r>
          </a:p>
          <a:p>
            <a:pPr lvl="1"/>
            <a:r>
              <a:rPr lang="en-US" dirty="0"/>
              <a:t>A top-level exploration into the problem and discovery </a:t>
            </a:r>
            <a:br>
              <a:rPr lang="en-US" dirty="0"/>
            </a:br>
            <a:r>
              <a:rPr lang="en-US" dirty="0"/>
              <a:t>of whether it can be done and how long it will take</a:t>
            </a:r>
          </a:p>
          <a:p>
            <a:endParaRPr lang="en-US" dirty="0"/>
          </a:p>
        </p:txBody>
      </p:sp>
    </p:spTree>
    <p:extLst>
      <p:ext uri="{BB962C8B-B14F-4D97-AF65-F5344CB8AC3E}">
        <p14:creationId xmlns:p14="http://schemas.microsoft.com/office/powerpoint/2010/main" val="1382342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Types and Categories of Requirements</a:t>
            </a:r>
          </a:p>
        </p:txBody>
      </p:sp>
      <p:sp>
        <p:nvSpPr>
          <p:cNvPr id="3" name="Inhaltsplatzhalter 2"/>
          <p:cNvSpPr>
            <a:spLocks noGrp="1"/>
          </p:cNvSpPr>
          <p:nvPr>
            <p:ph idx="1"/>
          </p:nvPr>
        </p:nvSpPr>
        <p:spPr/>
        <p:txBody>
          <a:bodyPr>
            <a:normAutofit lnSpcReduction="10000"/>
          </a:bodyPr>
          <a:lstStyle/>
          <a:p>
            <a:pPr marL="0" indent="0">
              <a:buNone/>
            </a:pPr>
            <a:r>
              <a:rPr lang="en-US" b="1" dirty="0"/>
              <a:t>Functional requirements </a:t>
            </a:r>
            <a:r>
              <a:rPr lang="en-US" dirty="0"/>
              <a:t>describe system behaviors</a:t>
            </a:r>
          </a:p>
          <a:p>
            <a:r>
              <a:rPr lang="en-US" b="1" dirty="0"/>
              <a:t>Priority</a:t>
            </a:r>
            <a:r>
              <a:rPr lang="en-US" dirty="0"/>
              <a:t>: rank order the features wanted in importance</a:t>
            </a:r>
          </a:p>
          <a:p>
            <a:r>
              <a:rPr lang="en-US" b="1" dirty="0"/>
              <a:t>Criticality</a:t>
            </a:r>
            <a:r>
              <a:rPr lang="en-US" dirty="0"/>
              <a:t>: how essential is each requirement to the overall system?</a:t>
            </a:r>
          </a:p>
          <a:p>
            <a:r>
              <a:rPr lang="en-US" b="1" dirty="0"/>
              <a:t>Risks</a:t>
            </a:r>
            <a:r>
              <a:rPr lang="en-US" dirty="0"/>
              <a:t>: when might a requirement not be satisfied? </a:t>
            </a:r>
            <a:br>
              <a:rPr lang="en-US" dirty="0"/>
            </a:br>
            <a:r>
              <a:rPr lang="en-US" dirty="0"/>
              <a:t>What can be done to reduce this risk?</a:t>
            </a:r>
          </a:p>
        </p:txBody>
      </p:sp>
    </p:spTree>
    <p:extLst>
      <p:ext uri="{BB962C8B-B14F-4D97-AF65-F5344CB8AC3E}">
        <p14:creationId xmlns:p14="http://schemas.microsoft.com/office/powerpoint/2010/main" val="1706765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normAutofit fontScale="77500" lnSpcReduction="20000"/>
          </a:bodyPr>
          <a:lstStyle/>
          <a:p>
            <a:pPr marL="0" indent="0">
              <a:buNone/>
            </a:pPr>
            <a:r>
              <a:rPr lang="en-US" b="1" dirty="0"/>
              <a:t>Non-functional requirements </a:t>
            </a:r>
            <a:r>
              <a:rPr lang="en-US" dirty="0"/>
              <a:t>describe other desired attributes of overall system—</a:t>
            </a:r>
          </a:p>
          <a:p>
            <a:r>
              <a:rPr lang="en-US" b="1" dirty="0"/>
              <a:t>Product cost </a:t>
            </a:r>
            <a:r>
              <a:rPr lang="en-US" dirty="0"/>
              <a:t>(how do measure cost?)</a:t>
            </a:r>
          </a:p>
          <a:p>
            <a:r>
              <a:rPr lang="en-US" b="1" dirty="0"/>
              <a:t>Performance</a:t>
            </a:r>
            <a:r>
              <a:rPr lang="en-US" dirty="0"/>
              <a:t> (efficiency, response time? startup time?)</a:t>
            </a:r>
          </a:p>
          <a:p>
            <a:r>
              <a:rPr lang="en-US" b="1" dirty="0"/>
              <a:t>Portability</a:t>
            </a:r>
            <a:r>
              <a:rPr lang="en-US" dirty="0"/>
              <a:t> (target platforms?), binary or byte-code compatibility?</a:t>
            </a:r>
          </a:p>
          <a:p>
            <a:r>
              <a:rPr lang="en-US" b="1" dirty="0"/>
              <a:t>Availability</a:t>
            </a:r>
            <a:r>
              <a:rPr lang="en-US" dirty="0"/>
              <a:t> (how much down time is acceptable?)</a:t>
            </a:r>
          </a:p>
          <a:p>
            <a:r>
              <a:rPr lang="en-US" b="1" dirty="0"/>
              <a:t>Security</a:t>
            </a:r>
            <a:r>
              <a:rPr lang="en-US" dirty="0"/>
              <a:t> (can it prevent intrusion?)</a:t>
            </a:r>
          </a:p>
          <a:p>
            <a:r>
              <a:rPr lang="en-US" b="1" dirty="0"/>
              <a:t>Safety</a:t>
            </a:r>
            <a:r>
              <a:rPr lang="en-US" dirty="0"/>
              <a:t> (can it avoid damage to people or environment?)</a:t>
            </a:r>
          </a:p>
          <a:p>
            <a:r>
              <a:rPr lang="en-US" b="1" dirty="0"/>
              <a:t>Maintainability</a:t>
            </a:r>
            <a:r>
              <a:rPr lang="en-US" dirty="0"/>
              <a:t> (in OO context: extensibility, reusability)</a:t>
            </a:r>
          </a:p>
          <a:p>
            <a:endParaRPr lang="en-US" dirty="0"/>
          </a:p>
        </p:txBody>
      </p:sp>
    </p:spTree>
    <p:extLst>
      <p:ext uri="{BB962C8B-B14F-4D97-AF65-F5344CB8AC3E}">
        <p14:creationId xmlns:p14="http://schemas.microsoft.com/office/powerpoint/2010/main" val="3981639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FURPS+ model</a:t>
            </a:r>
            <a:endParaRPr lang="en-US" dirty="0"/>
          </a:p>
        </p:txBody>
      </p:sp>
      <p:sp>
        <p:nvSpPr>
          <p:cNvPr id="3" name="Inhaltsplatzhalter 2"/>
          <p:cNvSpPr>
            <a:spLocks noGrp="1"/>
          </p:cNvSpPr>
          <p:nvPr>
            <p:ph idx="1"/>
          </p:nvPr>
        </p:nvSpPr>
        <p:spPr/>
        <p:txBody>
          <a:bodyPr>
            <a:normAutofit fontScale="92500" lnSpcReduction="20000"/>
          </a:bodyPr>
          <a:lstStyle/>
          <a:p>
            <a:pPr marL="0" indent="0">
              <a:buNone/>
            </a:pPr>
            <a:r>
              <a:rPr lang="en-US" dirty="0"/>
              <a:t>FURPS is a checklist for </a:t>
            </a:r>
            <a:r>
              <a:rPr lang="en-US" dirty="0" smtClean="0"/>
              <a:t>requirements developed by Grady in 1992:</a:t>
            </a:r>
            <a:endParaRPr lang="en-US" dirty="0"/>
          </a:p>
          <a:p>
            <a:r>
              <a:rPr lang="en-US" dirty="0"/>
              <a:t>Functional (features, capabilities, security)</a:t>
            </a:r>
          </a:p>
          <a:p>
            <a:r>
              <a:rPr lang="en-US" dirty="0"/>
              <a:t>Usability (human factors, help, documentation)</a:t>
            </a:r>
          </a:p>
          <a:p>
            <a:r>
              <a:rPr lang="en-US" dirty="0"/>
              <a:t>Reliability (frequency of failure, recoverability, predictability)</a:t>
            </a:r>
          </a:p>
          <a:p>
            <a:r>
              <a:rPr lang="en-US" dirty="0"/>
              <a:t>Performance (response time, throughput, accuracy, availability, resource usage)</a:t>
            </a:r>
          </a:p>
          <a:p>
            <a:r>
              <a:rPr lang="en-US" dirty="0"/>
              <a:t>Supportability (adaptability, maintainability, internationalization, configurability)</a:t>
            </a:r>
          </a:p>
          <a:p>
            <a:endParaRPr lang="en-US" dirty="0"/>
          </a:p>
        </p:txBody>
      </p:sp>
    </p:spTree>
    <p:extLst>
      <p:ext uri="{BB962C8B-B14F-4D97-AF65-F5344CB8AC3E}">
        <p14:creationId xmlns:p14="http://schemas.microsoft.com/office/powerpoint/2010/main" val="3850619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1964</Words>
  <Application>Microsoft Office PowerPoint</Application>
  <PresentationFormat>On-screen Show (4:3)</PresentationFormat>
  <Paragraphs>246</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Office-Design</vt:lpstr>
      <vt:lpstr>Requirements, Use cases and Domain models</vt:lpstr>
      <vt:lpstr>Lecture 3 - Objectives</vt:lpstr>
      <vt:lpstr>Assignment</vt:lpstr>
      <vt:lpstr>Evolutionary Requirements</vt:lpstr>
      <vt:lpstr>Definition Requirements</vt:lpstr>
      <vt:lpstr>Requirements analysis and system specification</vt:lpstr>
      <vt:lpstr>Types and Categories of Requirements</vt:lpstr>
      <vt:lpstr>PowerPoint Presentation</vt:lpstr>
      <vt:lpstr>FURPS+ model</vt:lpstr>
      <vt:lpstr>What’s with the + in FURPS+?</vt:lpstr>
      <vt:lpstr>How are Requirements Organized?</vt:lpstr>
      <vt:lpstr>Desiderata for  a requirements specification </vt:lpstr>
      <vt:lpstr>PowerPoint Presentation</vt:lpstr>
      <vt:lpstr>Use Cases</vt:lpstr>
      <vt:lpstr>Use cases</vt:lpstr>
      <vt:lpstr>PowerPoint Presentation</vt:lpstr>
      <vt:lpstr>Brief Use Case format</vt:lpstr>
      <vt:lpstr>Definition: What are Actors, Scenarios, and Use Cases?</vt:lpstr>
      <vt:lpstr>Fully dressed use case</vt:lpstr>
      <vt:lpstr>PowerPoint Presentation</vt:lpstr>
      <vt:lpstr>Format Fully dressed use case</vt:lpstr>
      <vt:lpstr>PowerPoint Presentation</vt:lpstr>
      <vt:lpstr>Scenario, use case and goal</vt:lpstr>
      <vt:lpstr>What behavior should we model  with a use case?</vt:lpstr>
      <vt:lpstr>Use Case Levels:  Applying the Guidelines</vt:lpstr>
      <vt:lpstr>Guidelines for Use Case Modeling</vt:lpstr>
      <vt:lpstr>PowerPoint Presentation</vt:lpstr>
      <vt:lpstr>Heuristics for writing use case text</vt:lpstr>
      <vt:lpstr>More use case pointers</vt:lpstr>
      <vt:lpstr>Text and Diagrams</vt:lpstr>
      <vt:lpstr>Use Case Diagrams</vt:lpstr>
      <vt:lpstr>Supplementary Specification</vt:lpstr>
      <vt:lpstr>PowerPoint Presentation</vt:lpstr>
      <vt:lpstr>Domain model</vt:lpstr>
      <vt:lpstr>Domain Model</vt:lpstr>
      <vt:lpstr>What is a Domain Model?</vt:lpstr>
      <vt:lpstr>PowerPoint Presentation</vt:lpstr>
      <vt:lpstr>Questions </vt:lpstr>
      <vt:lpstr>Conclusion: Is the Domain Model Correct?</vt:lpstr>
      <vt:lpstr>PowerPoint Presentation</vt:lpstr>
    </vt:vector>
  </TitlesOfParts>
  <Company>Hochschule Darmstadt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machine diagrams </dc:title>
  <dc:creator>Frank Breitinger</dc:creator>
  <cp:lastModifiedBy>Thomas</cp:lastModifiedBy>
  <cp:revision>1887</cp:revision>
  <dcterms:created xsi:type="dcterms:W3CDTF">2015-10-02T00:24:13Z</dcterms:created>
  <dcterms:modified xsi:type="dcterms:W3CDTF">2017-09-15T11:04:36Z</dcterms:modified>
</cp:coreProperties>
</file>