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637" r:id="rId3"/>
    <p:sldId id="789" r:id="rId4"/>
    <p:sldId id="795" r:id="rId5"/>
    <p:sldId id="796" r:id="rId6"/>
    <p:sldId id="797" r:id="rId7"/>
    <p:sldId id="798" r:id="rId8"/>
    <p:sldId id="799" r:id="rId9"/>
    <p:sldId id="800" r:id="rId10"/>
    <p:sldId id="801" r:id="rId11"/>
    <p:sldId id="802" r:id="rId12"/>
    <p:sldId id="803" r:id="rId13"/>
    <p:sldId id="804" r:id="rId14"/>
    <p:sldId id="805" r:id="rId15"/>
    <p:sldId id="806" r:id="rId16"/>
    <p:sldId id="807" r:id="rId17"/>
    <p:sldId id="808" r:id="rId18"/>
    <p:sldId id="809" r:id="rId19"/>
    <p:sldId id="810" r:id="rId20"/>
    <p:sldId id="811" r:id="rId21"/>
    <p:sldId id="812" r:id="rId22"/>
    <p:sldId id="813" r:id="rId23"/>
    <p:sldId id="814" r:id="rId24"/>
    <p:sldId id="815" r:id="rId25"/>
    <p:sldId id="782" r:id="rId26"/>
    <p:sldId id="783" r:id="rId27"/>
    <p:sldId id="767" r:id="rId28"/>
    <p:sldId id="768" r:id="rId29"/>
    <p:sldId id="769" r:id="rId30"/>
    <p:sldId id="770" r:id="rId31"/>
    <p:sldId id="771" r:id="rId32"/>
    <p:sldId id="816" r:id="rId33"/>
    <p:sldId id="817" r:id="rId34"/>
    <p:sldId id="772" r:id="rId35"/>
    <p:sldId id="773" r:id="rId36"/>
    <p:sldId id="781" r:id="rId37"/>
    <p:sldId id="774" r:id="rId38"/>
    <p:sldId id="775" r:id="rId39"/>
    <p:sldId id="776" r:id="rId40"/>
    <p:sldId id="777" r:id="rId41"/>
    <p:sldId id="778" r:id="rId42"/>
    <p:sldId id="779" r:id="rId43"/>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A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56" autoAdjust="0"/>
    <p:restoredTop sz="86655" autoAdjust="0"/>
  </p:normalViewPr>
  <p:slideViewPr>
    <p:cSldViewPr snapToGrid="0" snapToObjects="1">
      <p:cViewPr>
        <p:scale>
          <a:sx n="81" d="100"/>
          <a:sy n="81" d="100"/>
        </p:scale>
        <p:origin x="-1752" y="-4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1AD73-5157-A144-804E-BA662211D389}" type="datetimeFigureOut">
              <a:rPr lang="de-DE" smtClean="0"/>
              <a:t>17.09.2017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7C476-C6AA-0B42-8184-493CBCE8DF8F}" type="slidenum">
              <a:rPr lang="en-US" smtClean="0"/>
              <a:t>‹#›</a:t>
            </a:fld>
            <a:endParaRPr lang="en-US"/>
          </a:p>
        </p:txBody>
      </p:sp>
    </p:spTree>
    <p:extLst>
      <p:ext uri="{BB962C8B-B14F-4D97-AF65-F5344CB8AC3E}">
        <p14:creationId xmlns:p14="http://schemas.microsoft.com/office/powerpoint/2010/main" val="34987783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pp.genmymodel.com/class-diagram/examples/Online-Shopping-Car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Do you think you need all of this</a:t>
            </a:r>
            <a:r>
              <a:rPr lang="en-US" baseline="0" dirty="0" smtClean="0"/>
              <a:t> for every diagram?</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5</a:t>
            </a:fld>
            <a:endParaRPr lang="en-US"/>
          </a:p>
        </p:txBody>
      </p:sp>
    </p:spTree>
    <p:extLst>
      <p:ext uri="{BB962C8B-B14F-4D97-AF65-F5344CB8AC3E}">
        <p14:creationId xmlns:p14="http://schemas.microsoft.com/office/powerpoint/2010/main" val="2558814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kern="1200" dirty="0" err="1" smtClean="0">
                <a:solidFill>
                  <a:schemeClr val="tx1"/>
                </a:solidFill>
                <a:effectLst/>
                <a:latin typeface="+mn-lt"/>
                <a:ea typeface="+mn-ea"/>
                <a:cs typeface="+mn-cs"/>
              </a:rPr>
              <a:t>One-to-many</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relationships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are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common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For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example</a:t>
            </a:r>
            <a:r>
              <a:rPr lang="de-DE" sz="1200" kern="1200" dirty="0" smtClean="0">
                <a:solidFill>
                  <a:schemeClr val="tx1"/>
                </a:solidFill>
                <a:effectLst/>
                <a:latin typeface="+mn-lt"/>
                <a:ea typeface="+mn-ea"/>
                <a:cs typeface="+mn-cs"/>
              </a:rPr>
              <a:t>, a </a:t>
            </a:r>
            <a:r>
              <a:rPr lang="de-DE" sz="1200" i="1" kern="1200" dirty="0" err="1" smtClean="0">
                <a:solidFill>
                  <a:schemeClr val="tx1"/>
                </a:solidFill>
                <a:effectLst/>
                <a:latin typeface="+mn-lt"/>
                <a:ea typeface="+mn-ea"/>
                <a:cs typeface="+mn-cs"/>
              </a:rPr>
              <a:t>Sale</a:t>
            </a:r>
            <a:r>
              <a:rPr lang="de-DE" sz="1200" i="1" kern="120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must </a:t>
            </a:r>
            <a:r>
              <a:rPr lang="de-DE" sz="1200" kern="1200" dirty="0" err="1" smtClean="0">
                <a:solidFill>
                  <a:schemeClr val="tx1"/>
                </a:solidFill>
                <a:effectLst/>
                <a:latin typeface="+mn-lt"/>
                <a:ea typeface="+mn-ea"/>
                <a:cs typeface="+mn-cs"/>
              </a:rPr>
              <a:t>maintain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visibility</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to</a:t>
            </a:r>
            <a:r>
              <a:rPr lang="de-DE" sz="1200" kern="1200" dirty="0" smtClean="0">
                <a:solidFill>
                  <a:schemeClr val="tx1"/>
                </a:solidFill>
                <a:effectLst/>
                <a:latin typeface="+mn-lt"/>
                <a:ea typeface="+mn-ea"/>
                <a:cs typeface="+mn-cs"/>
              </a:rPr>
              <a:t> a </a:t>
            </a:r>
            <a:r>
              <a:rPr lang="de-DE" sz="1200" kern="1200" dirty="0" err="1" smtClean="0">
                <a:solidFill>
                  <a:schemeClr val="tx1"/>
                </a:solidFill>
                <a:effectLst/>
                <a:latin typeface="+mn-lt"/>
                <a:ea typeface="+mn-ea"/>
                <a:cs typeface="+mn-cs"/>
              </a:rPr>
              <a:t>group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many</a:t>
            </a:r>
            <a:r>
              <a:rPr lang="de-DE" sz="1200"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SalesLineItem</a:t>
            </a:r>
            <a:r>
              <a:rPr lang="de-DE" sz="1200" i="1"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instances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shown</a:t>
            </a:r>
            <a:r>
              <a:rPr lang="de-DE" sz="1200" kern="1200" dirty="0" smtClean="0">
                <a:solidFill>
                  <a:schemeClr val="tx1"/>
                </a:solidFill>
                <a:effectLst/>
                <a:latin typeface="+mn-lt"/>
                <a:ea typeface="+mn-ea"/>
                <a:cs typeface="+mn-cs"/>
              </a:rPr>
              <a:t> in </a:t>
            </a:r>
            <a:r>
              <a:rPr lang="de-DE" sz="1200" kern="1200" dirty="0" err="1" smtClean="0">
                <a:solidFill>
                  <a:schemeClr val="tx1"/>
                </a:solidFill>
                <a:effectLst/>
                <a:latin typeface="+mn-lt"/>
                <a:ea typeface="+mn-ea"/>
                <a:cs typeface="+mn-cs"/>
              </a:rPr>
              <a:t>Figure</a:t>
            </a:r>
            <a:r>
              <a:rPr lang="de-DE" sz="1200" kern="1200" dirty="0" smtClean="0">
                <a:solidFill>
                  <a:schemeClr val="tx1"/>
                </a:solidFill>
                <a:effectLst/>
                <a:latin typeface="+mn-lt"/>
                <a:ea typeface="+mn-ea"/>
                <a:cs typeface="+mn-cs"/>
              </a:rPr>
              <a:t> 20.5. In OO </a:t>
            </a:r>
            <a:r>
              <a:rPr lang="de-DE" sz="1200" kern="1200" dirty="0" err="1" smtClean="0">
                <a:solidFill>
                  <a:schemeClr val="tx1"/>
                </a:solidFill>
                <a:effectLst/>
                <a:latin typeface="+mn-lt"/>
                <a:ea typeface="+mn-ea"/>
                <a:cs typeface="+mn-cs"/>
              </a:rPr>
              <a:t>programming</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languages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these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relationships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are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usually</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implemented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with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introduction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 a </a:t>
            </a:r>
            <a:r>
              <a:rPr lang="de-DE" sz="1200" b="1" kern="1200" dirty="0" err="1" smtClean="0">
                <a:solidFill>
                  <a:schemeClr val="tx1"/>
                </a:solidFill>
                <a:effectLst/>
                <a:latin typeface="+mn-lt"/>
                <a:ea typeface="+mn-ea"/>
                <a:cs typeface="+mn-cs"/>
              </a:rPr>
              <a:t>collection</a:t>
            </a:r>
            <a:r>
              <a:rPr lang="de-DE" sz="1200" b="1"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object</a:t>
            </a:r>
            <a:r>
              <a:rPr lang="de-DE" sz="1200" kern="1200" dirty="0" smtClean="0">
                <a:solidFill>
                  <a:schemeClr val="tx1"/>
                </a:solidFill>
                <a:effectLst/>
                <a:latin typeface="+mn-lt"/>
                <a:ea typeface="+mn-ea"/>
                <a:cs typeface="+mn-cs"/>
              </a:rPr>
              <a:t>, such </a:t>
            </a:r>
            <a:r>
              <a:rPr lang="de-DE" sz="1200" kern="1200" dirty="0" err="1" smtClean="0">
                <a:solidFill>
                  <a:schemeClr val="tx1"/>
                </a:solidFill>
                <a:effectLst/>
                <a:latin typeface="+mn-lt"/>
                <a:ea typeface="+mn-ea"/>
                <a:cs typeface="+mn-cs"/>
              </a:rPr>
              <a:t>as</a:t>
            </a:r>
            <a:r>
              <a:rPr lang="de-DE" sz="1200" kern="1200" dirty="0" smtClean="0">
                <a:solidFill>
                  <a:schemeClr val="tx1"/>
                </a:solidFill>
                <a:effectLst/>
                <a:latin typeface="+mn-lt"/>
                <a:ea typeface="+mn-ea"/>
                <a:cs typeface="+mn-cs"/>
              </a:rPr>
              <a:t> a </a:t>
            </a:r>
            <a:r>
              <a:rPr lang="de-DE" sz="1200" i="1" kern="1200" dirty="0" smtClean="0">
                <a:solidFill>
                  <a:schemeClr val="tx1"/>
                </a:solidFill>
                <a:effectLst/>
                <a:latin typeface="+mn-lt"/>
                <a:ea typeface="+mn-ea"/>
                <a:cs typeface="+mn-cs"/>
              </a:rPr>
              <a:t>List </a:t>
            </a:r>
            <a:r>
              <a:rPr lang="de-DE" sz="1200" kern="1200" dirty="0" err="1" smtClean="0">
                <a:solidFill>
                  <a:schemeClr val="tx1"/>
                </a:solidFill>
                <a:effectLst/>
                <a:latin typeface="+mn-lt"/>
                <a:ea typeface="+mn-ea"/>
                <a:cs typeface="+mn-cs"/>
              </a:rPr>
              <a:t>or</a:t>
            </a:r>
            <a:r>
              <a:rPr lang="de-DE" sz="1200"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Map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even</a:t>
            </a:r>
            <a:r>
              <a:rPr lang="de-DE" sz="1200" kern="1200" dirty="0" smtClean="0">
                <a:solidFill>
                  <a:schemeClr val="tx1"/>
                </a:solidFill>
                <a:effectLst/>
                <a:latin typeface="+mn-lt"/>
                <a:ea typeface="+mn-ea"/>
                <a:cs typeface="+mn-cs"/>
              </a:rPr>
              <a:t> a simple </a:t>
            </a:r>
            <a:r>
              <a:rPr lang="de-DE" sz="1200" kern="1200" dirty="0" err="1" smtClean="0">
                <a:solidFill>
                  <a:schemeClr val="tx1"/>
                </a:solidFill>
                <a:effectLst/>
                <a:latin typeface="+mn-lt"/>
                <a:ea typeface="+mn-ea"/>
                <a:cs typeface="+mn-cs"/>
              </a:rPr>
              <a:t>array</a:t>
            </a:r>
            <a:r>
              <a:rPr lang="de-DE" sz="1200" kern="1200" dirty="0" smtClean="0">
                <a:solidFill>
                  <a:schemeClr val="tx1"/>
                </a:solidFill>
                <a:effectLst/>
                <a:latin typeface="+mn-lt"/>
                <a:ea typeface="+mn-ea"/>
                <a:cs typeface="+mn-cs"/>
              </a:rPr>
              <a:t>. </a:t>
            </a:r>
            <a:endParaRPr lang="de-DE" dirty="0" smtClean="0">
              <a:effectLst/>
            </a:endParaRPr>
          </a:p>
          <a:p>
            <a:endParaRPr lang="en-US" dirty="0" smtClean="0"/>
          </a:p>
          <a:p>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40</a:t>
            </a:fld>
            <a:endParaRPr lang="en-US"/>
          </a:p>
        </p:txBody>
      </p:sp>
    </p:spTree>
    <p:extLst>
      <p:ext uri="{BB962C8B-B14F-4D97-AF65-F5344CB8AC3E}">
        <p14:creationId xmlns:p14="http://schemas.microsoft.com/office/powerpoint/2010/main" val="111129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smtClean="0">
                <a:solidFill>
                  <a:schemeClr val="tx1"/>
                </a:solidFill>
                <a:latin typeface="+mn-lt"/>
                <a:ea typeface="+mn-ea"/>
                <a:cs typeface="+mn-cs"/>
              </a:rPr>
              <a:t>http://</a:t>
            </a:r>
            <a:r>
              <a:rPr lang="en-US" sz="1200" kern="1200" dirty="0" err="1" smtClean="0">
                <a:solidFill>
                  <a:schemeClr val="tx1"/>
                </a:solidFill>
                <a:latin typeface="+mn-lt"/>
                <a:ea typeface="+mn-ea"/>
                <a:cs typeface="+mn-cs"/>
              </a:rPr>
              <a:t>stackoverflow.com</a:t>
            </a:r>
            <a:r>
              <a:rPr lang="en-US" sz="1200" kern="1200" dirty="0" smtClean="0">
                <a:solidFill>
                  <a:schemeClr val="tx1"/>
                </a:solidFill>
                <a:latin typeface="+mn-lt"/>
                <a:ea typeface="+mn-ea"/>
                <a:cs typeface="+mn-cs"/>
              </a:rPr>
              <a:t>/questions/21265491/what-is-the-difference-between-a-domain-class-diagram-and-a-design-class-diagram</a:t>
            </a:r>
          </a:p>
          <a:p>
            <a:r>
              <a:rPr lang="en-US" sz="1200" kern="1200" dirty="0" smtClean="0">
                <a:solidFill>
                  <a:schemeClr val="tx1"/>
                </a:solidFill>
                <a:latin typeface="+mn-lt"/>
                <a:ea typeface="+mn-ea"/>
                <a:cs typeface="+mn-cs"/>
              </a:rPr>
              <a:t>http://</a:t>
            </a:r>
            <a:r>
              <a:rPr lang="en-US" sz="1200" kern="1200" dirty="0" err="1" smtClean="0">
                <a:solidFill>
                  <a:schemeClr val="tx1"/>
                </a:solidFill>
                <a:latin typeface="+mn-lt"/>
                <a:ea typeface="+mn-ea"/>
                <a:cs typeface="+mn-cs"/>
              </a:rPr>
              <a:t>stackoverflow.com</a:t>
            </a:r>
            <a:r>
              <a:rPr lang="en-US" sz="1200" kern="1200" dirty="0" smtClean="0">
                <a:solidFill>
                  <a:schemeClr val="tx1"/>
                </a:solidFill>
                <a:latin typeface="+mn-lt"/>
                <a:ea typeface="+mn-ea"/>
                <a:cs typeface="+mn-cs"/>
              </a:rPr>
              <a:t>/questions/17778945/difference-between-a-class-diagram-and-a-design-class-diagram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Most of the time, people model their code. That's good! In that case, class diagram modeling is used to graphically represent the structure of (object-oriented) classes: class, method, attribute, annotations with stereotypes. Imagine all the JPA, Spring, whatever annotations in the class diagram of a JPA-J2EE based architecture...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 it's said above, the "design class diagram" should only design your domain model, from an architecture level. What are the basic entities your structural system rely on? No details about the programming language, no "</a:t>
            </a:r>
            <a:r>
              <a:rPr lang="en-US" sz="1200" kern="1200" dirty="0" err="1" smtClean="0">
                <a:solidFill>
                  <a:schemeClr val="tx1"/>
                </a:solidFill>
                <a:latin typeface="+mn-lt"/>
                <a:ea typeface="+mn-ea"/>
                <a:cs typeface="+mn-cs"/>
              </a:rPr>
              <a:t>dto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dao</a:t>
            </a:r>
            <a:r>
              <a:rPr lang="en-US" sz="1200" kern="1200" dirty="0" smtClean="0">
                <a:solidFill>
                  <a:schemeClr val="tx1"/>
                </a:solidFill>
                <a:latin typeface="+mn-lt"/>
                <a:ea typeface="+mn-ea"/>
                <a:cs typeface="+mn-cs"/>
              </a:rPr>
              <a:t>" or technical stuff like that. Here's a good example I use: </a:t>
            </a:r>
            <a:r>
              <a:rPr lang="en-US" sz="1200" kern="1200" dirty="0" smtClean="0">
                <a:solidFill>
                  <a:schemeClr val="tx1"/>
                </a:solidFill>
                <a:latin typeface="+mn-lt"/>
                <a:ea typeface="+mn-ea"/>
                <a:cs typeface="+mn-cs"/>
                <a:hlinkClick r:id="rId3"/>
              </a:rPr>
              <a:t>online shopping cart domain model. It only contains the </a:t>
            </a:r>
            <a:r>
              <a:rPr lang="en-US" sz="1200" i="1" kern="1200" dirty="0" smtClean="0">
                <a:solidFill>
                  <a:schemeClr val="tx1"/>
                </a:solidFill>
                <a:latin typeface="+mn-lt"/>
                <a:ea typeface="+mn-ea"/>
                <a:cs typeface="+mn-cs"/>
                <a:hlinkClick r:id="rId3"/>
              </a:rPr>
              <a:t>architecturally significant classes</a:t>
            </a:r>
            <a:r>
              <a:rPr lang="en-US" sz="1200" i="0" kern="1200" dirty="0" smtClean="0">
                <a:solidFill>
                  <a:schemeClr val="tx1"/>
                </a:solidFill>
                <a:latin typeface="+mn-lt"/>
                <a:ea typeface="+mn-ea"/>
                <a:cs typeface="+mn-cs"/>
                <a:hlinkClick r:id="rId3"/>
              </a:rPr>
              <a:t>.</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6</a:t>
            </a:fld>
            <a:endParaRPr lang="en-US"/>
          </a:p>
        </p:txBody>
      </p:sp>
    </p:spTree>
    <p:extLst>
      <p:ext uri="{BB962C8B-B14F-4D97-AF65-F5344CB8AC3E}">
        <p14:creationId xmlns:p14="http://schemas.microsoft.com/office/powerpoint/2010/main" val="2238468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dirty="0" smtClean="0">
                <a:latin typeface="Geneva"/>
                <a:cs typeface="Geneva"/>
              </a:rPr>
              <a:t>property-string = read only,</a:t>
            </a:r>
            <a:r>
              <a:rPr lang="en-US" sz="1200" baseline="0" dirty="0" smtClean="0">
                <a:latin typeface="Geneva"/>
                <a:cs typeface="Geneva"/>
              </a:rPr>
              <a:t> guarded, ...</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12</a:t>
            </a:fld>
            <a:endParaRPr lang="en-US"/>
          </a:p>
        </p:txBody>
      </p:sp>
    </p:spTree>
    <p:extLst>
      <p:ext uri="{BB962C8B-B14F-4D97-AF65-F5344CB8AC3E}">
        <p14:creationId xmlns:p14="http://schemas.microsoft.com/office/powerpoint/2010/main" val="1395321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smtClean="0">
                <a:solidFill>
                  <a:schemeClr val="tx1"/>
                </a:solidFill>
                <a:latin typeface="+mn-lt"/>
                <a:ea typeface="+mn-ea"/>
                <a:cs typeface="+mn-cs"/>
              </a:rPr>
              <a:t>If “Store” is the source class and “</a:t>
            </a:r>
            <a:r>
              <a:rPr lang="en-US" sz="1200" kern="1200" dirty="0" err="1" smtClean="0">
                <a:solidFill>
                  <a:schemeClr val="tx1"/>
                </a:solidFill>
                <a:latin typeface="+mn-lt"/>
                <a:ea typeface="+mn-ea"/>
                <a:cs typeface="+mn-cs"/>
              </a:rPr>
              <a:t>ProductCatalog</a:t>
            </a:r>
            <a:r>
              <a:rPr lang="en-US" sz="1200" kern="1200" dirty="0" smtClean="0">
                <a:solidFill>
                  <a:schemeClr val="tx1"/>
                </a:solidFill>
                <a:latin typeface="+mn-lt"/>
                <a:ea typeface="+mn-ea"/>
                <a:cs typeface="+mn-cs"/>
              </a:rPr>
              <a:t>” is the target class, the arrowhead would be placed on the “</a:t>
            </a:r>
            <a:r>
              <a:rPr lang="en-US" sz="1200" kern="1200" dirty="0" err="1" smtClean="0">
                <a:solidFill>
                  <a:schemeClr val="tx1"/>
                </a:solidFill>
                <a:latin typeface="+mn-lt"/>
                <a:ea typeface="+mn-ea"/>
                <a:cs typeface="+mn-cs"/>
              </a:rPr>
              <a:t>ProductCatalog</a:t>
            </a:r>
            <a:r>
              <a:rPr lang="en-US" sz="1200" kern="1200" dirty="0" smtClean="0">
                <a:solidFill>
                  <a:schemeClr val="tx1"/>
                </a:solidFill>
                <a:latin typeface="+mn-lt"/>
                <a:ea typeface="+mn-ea"/>
                <a:cs typeface="+mn-cs"/>
              </a:rPr>
              <a:t>” side of the association. A navigable association of this type means that at runtime object “Store” knows about object “</a:t>
            </a:r>
            <a:r>
              <a:rPr lang="en-US" sz="1200" kern="1200" dirty="0" err="1" smtClean="0">
                <a:solidFill>
                  <a:schemeClr val="tx1"/>
                </a:solidFill>
                <a:latin typeface="+mn-lt"/>
                <a:ea typeface="+mn-ea"/>
                <a:cs typeface="+mn-cs"/>
              </a:rPr>
              <a:t>ProductCatalog</a:t>
            </a:r>
            <a:r>
              <a:rPr lang="en-US" sz="1200" kern="1200" dirty="0" smtClean="0">
                <a:solidFill>
                  <a:schemeClr val="tx1"/>
                </a:solidFill>
                <a:latin typeface="+mn-lt"/>
                <a:ea typeface="+mn-ea"/>
                <a:cs typeface="+mn-cs"/>
              </a:rPr>
              <a:t>”, but object “</a:t>
            </a:r>
            <a:r>
              <a:rPr lang="en-US" sz="1200" kern="1200" dirty="0" err="1" smtClean="0">
                <a:solidFill>
                  <a:schemeClr val="tx1"/>
                </a:solidFill>
                <a:latin typeface="+mn-lt"/>
                <a:ea typeface="+mn-ea"/>
                <a:cs typeface="+mn-cs"/>
              </a:rPr>
              <a:t>ProductCatalog</a:t>
            </a:r>
            <a:r>
              <a:rPr lang="en-US" sz="1200" kern="1200" dirty="0" smtClean="0">
                <a:solidFill>
                  <a:schemeClr val="tx1"/>
                </a:solidFill>
                <a:latin typeface="+mn-lt"/>
                <a:ea typeface="+mn-ea"/>
                <a:cs typeface="+mn-cs"/>
              </a:rPr>
              <a:t>” has no knowledge of or visibility into object “Store”.</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13</a:t>
            </a:fld>
            <a:endParaRPr lang="en-US"/>
          </a:p>
        </p:txBody>
      </p:sp>
    </p:spTree>
    <p:extLst>
      <p:ext uri="{BB962C8B-B14F-4D97-AF65-F5344CB8AC3E}">
        <p14:creationId xmlns:p14="http://schemas.microsoft.com/office/powerpoint/2010/main" val="321927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https://</a:t>
            </a:r>
            <a:r>
              <a:rPr lang="en-US" dirty="0" err="1" smtClean="0"/>
              <a:t>nirajrules.wordpress.com</a:t>
            </a:r>
            <a:r>
              <a:rPr lang="en-US" dirty="0" smtClean="0"/>
              <a:t>/2011/07/15/association-</a:t>
            </a:r>
            <a:r>
              <a:rPr lang="en-US" dirty="0" err="1" smtClean="0"/>
              <a:t>vs</a:t>
            </a:r>
            <a:r>
              <a:rPr lang="en-US" dirty="0" smtClean="0"/>
              <a:t>-dependency-</a:t>
            </a:r>
            <a:r>
              <a:rPr lang="en-US" dirty="0" err="1" smtClean="0"/>
              <a:t>vs</a:t>
            </a:r>
            <a:r>
              <a:rPr lang="en-US" dirty="0" smtClean="0"/>
              <a:t>-aggregation-</a:t>
            </a:r>
            <a:r>
              <a:rPr lang="en-US" dirty="0" err="1" smtClean="0"/>
              <a:t>vs</a:t>
            </a:r>
            <a:r>
              <a:rPr lang="en-US" dirty="0" smtClean="0"/>
              <a:t>-composition/</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16</a:t>
            </a:fld>
            <a:endParaRPr lang="en-US"/>
          </a:p>
        </p:txBody>
      </p:sp>
    </p:spTree>
    <p:extLst>
      <p:ext uri="{BB962C8B-B14F-4D97-AF65-F5344CB8AC3E}">
        <p14:creationId xmlns:p14="http://schemas.microsoft.com/office/powerpoint/2010/main" val="1723135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kern="1200" dirty="0" err="1" smtClean="0">
                <a:solidFill>
                  <a:schemeClr val="tx1"/>
                </a:solidFill>
                <a:effectLst/>
                <a:latin typeface="+mn-lt"/>
                <a:ea typeface="+mn-ea"/>
                <a:cs typeface="+mn-cs"/>
              </a:rPr>
              <a:t>For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example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getProductDescription</a:t>
            </a:r>
            <a:r>
              <a:rPr lang="de-DE" sz="1200" i="1"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message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sent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from</a:t>
            </a:r>
            <a:r>
              <a:rPr lang="de-DE" sz="1200" kern="1200" dirty="0" smtClean="0">
                <a:solidFill>
                  <a:schemeClr val="tx1"/>
                </a:solidFill>
                <a:effectLst/>
                <a:latin typeface="+mn-lt"/>
                <a:ea typeface="+mn-ea"/>
                <a:cs typeface="+mn-cs"/>
              </a:rPr>
              <a:t> a </a:t>
            </a:r>
            <a:r>
              <a:rPr lang="de-DE" sz="1200" i="1" kern="1200" dirty="0" smtClean="0">
                <a:solidFill>
                  <a:schemeClr val="tx1"/>
                </a:solidFill>
                <a:effectLst/>
                <a:latin typeface="+mn-lt"/>
                <a:ea typeface="+mn-ea"/>
                <a:cs typeface="+mn-cs"/>
              </a:rPr>
              <a:t>Register </a:t>
            </a:r>
            <a:r>
              <a:rPr lang="de-DE" sz="1200" kern="1200" dirty="0" err="1" smtClean="0">
                <a:solidFill>
                  <a:schemeClr val="tx1"/>
                </a:solidFill>
                <a:effectLst/>
                <a:latin typeface="+mn-lt"/>
                <a:ea typeface="+mn-ea"/>
                <a:cs typeface="+mn-cs"/>
              </a:rPr>
              <a:t>to</a:t>
            </a:r>
            <a:r>
              <a:rPr lang="de-DE" sz="1200" kern="1200" dirty="0" smtClean="0">
                <a:solidFill>
                  <a:schemeClr val="tx1"/>
                </a:solidFill>
                <a:effectLst/>
                <a:latin typeface="+mn-lt"/>
                <a:ea typeface="+mn-ea"/>
                <a:cs typeface="+mn-cs"/>
              </a:rPr>
              <a:t> a </a:t>
            </a:r>
            <a:r>
              <a:rPr lang="de-DE" sz="1200" i="1" kern="1200" dirty="0" err="1" smtClean="0">
                <a:solidFill>
                  <a:schemeClr val="tx1"/>
                </a:solidFill>
                <a:effectLst/>
                <a:latin typeface="+mn-lt"/>
                <a:ea typeface="+mn-ea"/>
                <a:cs typeface="+mn-cs"/>
              </a:rPr>
              <a:t>ProductCatalog</a:t>
            </a:r>
            <a:r>
              <a:rPr lang="de-DE" sz="1200" i="1"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implies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ProductCatalog</a:t>
            </a:r>
            <a:r>
              <a:rPr lang="de-DE" sz="1200" i="1"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instance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visible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i="1" kern="1200" dirty="0" smtClean="0">
                <a:solidFill>
                  <a:schemeClr val="tx1"/>
                </a:solidFill>
                <a:effectLst/>
                <a:latin typeface="+mn-lt"/>
                <a:ea typeface="+mn-ea"/>
                <a:cs typeface="+mn-cs"/>
              </a:rPr>
              <a:t>Register </a:t>
            </a:r>
            <a:r>
              <a:rPr lang="de-DE" sz="1200" kern="1200" dirty="0" err="1" smtClean="0">
                <a:solidFill>
                  <a:schemeClr val="tx1"/>
                </a:solidFill>
                <a:effectLst/>
                <a:latin typeface="+mn-lt"/>
                <a:ea typeface="+mn-ea"/>
                <a:cs typeface="+mn-cs"/>
              </a:rPr>
              <a:t>instance</a:t>
            </a:r>
            <a:r>
              <a:rPr lang="de-DE" sz="1200" kern="1200" dirty="0" smtClean="0">
                <a:solidFill>
                  <a:schemeClr val="tx1"/>
                </a:solidFill>
                <a:effectLst/>
                <a:latin typeface="+mn-lt"/>
                <a:ea typeface="+mn-ea"/>
                <a:cs typeface="+mn-cs"/>
              </a:rPr>
              <a:t>.</a:t>
            </a:r>
            <a:endParaRPr lang="de-DE"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de-DE" sz="1200" kern="1200" dirty="0" err="1" smtClean="0">
                <a:solidFill>
                  <a:schemeClr val="tx1"/>
                </a:solidFill>
                <a:effectLst/>
                <a:latin typeface="+mn-lt"/>
                <a:ea typeface="+mn-ea"/>
                <a:cs typeface="+mn-cs"/>
              </a:rPr>
              <a:t>When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creating</a:t>
            </a:r>
            <a:r>
              <a:rPr lang="de-DE" sz="1200" kern="1200" dirty="0" smtClean="0">
                <a:solidFill>
                  <a:schemeClr val="tx1"/>
                </a:solidFill>
                <a:effectLst/>
                <a:latin typeface="+mn-lt"/>
                <a:ea typeface="+mn-ea"/>
                <a:cs typeface="+mn-cs"/>
              </a:rPr>
              <a:t> a design </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interacting</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objects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necessary</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ensure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necessary</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visibility</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present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support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message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interaction</a:t>
            </a:r>
            <a:r>
              <a:rPr lang="de-DE" sz="1200" kern="1200" dirty="0" smtClean="0">
                <a:solidFill>
                  <a:schemeClr val="tx1"/>
                </a:solidFill>
                <a:effectLst/>
                <a:latin typeface="+mn-lt"/>
                <a:ea typeface="+mn-ea"/>
                <a:cs typeface="+mn-cs"/>
              </a:rPr>
              <a:t>. </a:t>
            </a:r>
            <a:endParaRPr lang="de-DE" dirty="0" smtClean="0">
              <a:effectLst/>
            </a:endParaRPr>
          </a:p>
          <a:p>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29</a:t>
            </a:fld>
            <a:endParaRPr lang="en-US"/>
          </a:p>
        </p:txBody>
      </p:sp>
    </p:spTree>
    <p:extLst>
      <p:ext uri="{BB962C8B-B14F-4D97-AF65-F5344CB8AC3E}">
        <p14:creationId xmlns:p14="http://schemas.microsoft.com/office/powerpoint/2010/main" val="414878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smtClean="0"/>
          </a:p>
        </p:txBody>
      </p:sp>
      <p:sp>
        <p:nvSpPr>
          <p:cNvPr id="4" name="Foliennummernplatzhalter 3"/>
          <p:cNvSpPr>
            <a:spLocks noGrp="1"/>
          </p:cNvSpPr>
          <p:nvPr>
            <p:ph type="sldNum" sz="quarter" idx="10"/>
          </p:nvPr>
        </p:nvSpPr>
        <p:spPr/>
        <p:txBody>
          <a:bodyPr/>
          <a:lstStyle/>
          <a:p>
            <a:fld id="{A097C476-C6AA-0B42-8184-493CBCE8DF8F}" type="slidenum">
              <a:rPr lang="en-US" smtClean="0"/>
              <a:t>32</a:t>
            </a:fld>
            <a:endParaRPr lang="en-US"/>
          </a:p>
        </p:txBody>
      </p:sp>
    </p:spTree>
    <p:extLst>
      <p:ext uri="{BB962C8B-B14F-4D97-AF65-F5344CB8AC3E}">
        <p14:creationId xmlns:p14="http://schemas.microsoft.com/office/powerpoint/2010/main" val="3920849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1. attribute, or global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2. parameter, or local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3.</a:t>
            </a:r>
            <a:r>
              <a:rPr lang="en-US" baseline="0" dirty="0" smtClean="0"/>
              <a:t> </a:t>
            </a:r>
            <a:r>
              <a:rPr lang="en-US" smtClean="0"/>
              <a:t>use a global variable in C++, </a:t>
            </a:r>
            <a:br>
              <a:rPr lang="en-US" smtClean="0"/>
            </a:br>
            <a:r>
              <a:rPr lang="en-US" smtClean="0"/>
              <a:t>static (or class) variable (in C++ or Java)  or the Singleton pattern (a static method that returns the object) </a:t>
            </a:r>
          </a:p>
          <a:p>
            <a:endParaRPr lang="en-US"/>
          </a:p>
        </p:txBody>
      </p:sp>
      <p:sp>
        <p:nvSpPr>
          <p:cNvPr id="4" name="Foliennummernplatzhalter 3"/>
          <p:cNvSpPr>
            <a:spLocks noGrp="1"/>
          </p:cNvSpPr>
          <p:nvPr>
            <p:ph type="sldNum" sz="quarter" idx="10"/>
          </p:nvPr>
        </p:nvSpPr>
        <p:spPr/>
        <p:txBody>
          <a:bodyPr/>
          <a:lstStyle/>
          <a:p>
            <a:fld id="{A097C476-C6AA-0B42-8184-493CBCE8DF8F}" type="slidenum">
              <a:rPr lang="en-US" smtClean="0"/>
              <a:t>33</a:t>
            </a:fld>
            <a:endParaRPr lang="en-US"/>
          </a:p>
        </p:txBody>
      </p:sp>
    </p:spTree>
    <p:extLst>
      <p:ext uri="{BB962C8B-B14F-4D97-AF65-F5344CB8AC3E}">
        <p14:creationId xmlns:p14="http://schemas.microsoft.com/office/powerpoint/2010/main" val="2982466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Note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addition</a:t>
            </a:r>
            <a:r>
              <a:rPr lang="de-DE" sz="1200" kern="1200" dirty="0" smtClean="0">
                <a:solidFill>
                  <a:schemeClr val="tx1"/>
                </a:solidFill>
                <a:effectLst/>
                <a:latin typeface="+mn-lt"/>
                <a:ea typeface="+mn-ea"/>
                <a:cs typeface="+mn-cs"/>
              </a:rPr>
              <a:t> in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source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code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Java </a:t>
            </a:r>
            <a:r>
              <a:rPr lang="de-DE" sz="1200" kern="1200" dirty="0" err="1" smtClean="0">
                <a:solidFill>
                  <a:schemeClr val="tx1"/>
                </a:solidFill>
                <a:effectLst/>
                <a:latin typeface="+mn-lt"/>
                <a:ea typeface="+mn-ea"/>
                <a:cs typeface="+mn-cs"/>
              </a:rPr>
              <a:t>constructor</a:t>
            </a:r>
            <a:r>
              <a:rPr lang="de-DE" sz="1200"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SalesLineItem</a:t>
            </a:r>
            <a:r>
              <a:rPr lang="de-DE" sz="1200" i="1" kern="1200" dirty="0" smtClean="0">
                <a:solidFill>
                  <a:schemeClr val="tx1"/>
                </a:solidFill>
                <a:effectLst/>
                <a:latin typeface="+mn-lt"/>
                <a:ea typeface="+mn-ea"/>
                <a:cs typeface="+mn-cs"/>
              </a:rPr>
              <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derived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from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create</a:t>
            </a:r>
            <a:r>
              <a:rPr lang="de-DE" sz="1200" i="1" kern="1200" dirty="0" smtClean="0">
                <a:solidFill>
                  <a:schemeClr val="tx1"/>
                </a:solidFill>
                <a:effectLst/>
                <a:latin typeface="+mn-lt"/>
                <a:ea typeface="+mn-ea"/>
                <a:cs typeface="+mn-cs"/>
              </a:rPr>
              <a:t>(</a:t>
            </a:r>
            <a:r>
              <a:rPr lang="de-DE" sz="1200" i="1" kern="1200" dirty="0" err="1" smtClean="0">
                <a:solidFill>
                  <a:schemeClr val="tx1"/>
                </a:solidFill>
                <a:effectLst/>
                <a:latin typeface="+mn-lt"/>
                <a:ea typeface="+mn-ea"/>
                <a:cs typeface="+mn-cs"/>
              </a:rPr>
              <a:t>desc</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qty</a:t>
            </a:r>
            <a:r>
              <a:rPr lang="de-DE" sz="1200" i="1"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message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sent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to</a:t>
            </a:r>
            <a:r>
              <a:rPr lang="de-DE" sz="1200" kern="1200" dirty="0" smtClean="0">
                <a:solidFill>
                  <a:schemeClr val="tx1"/>
                </a:solidFill>
                <a:effectLst/>
                <a:latin typeface="+mn-lt"/>
                <a:ea typeface="+mn-ea"/>
                <a:cs typeface="+mn-cs"/>
              </a:rPr>
              <a:t> a </a:t>
            </a:r>
            <a:r>
              <a:rPr lang="de-DE" sz="1200" i="1" kern="1200" dirty="0" err="1" smtClean="0">
                <a:solidFill>
                  <a:schemeClr val="tx1"/>
                </a:solidFill>
                <a:effectLst/>
                <a:latin typeface="+mn-lt"/>
                <a:ea typeface="+mn-ea"/>
                <a:cs typeface="+mn-cs"/>
              </a:rPr>
              <a:t>SalesLineItem</a:t>
            </a:r>
            <a:r>
              <a:rPr lang="de-DE" sz="1200" i="1" kern="120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in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enterItem</a:t>
            </a:r>
            <a:r>
              <a:rPr lang="de-DE" sz="1200" i="1"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interaction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diagram</a:t>
            </a:r>
            <a:r>
              <a:rPr lang="de-DE" sz="1200" kern="1200" dirty="0" smtClean="0">
                <a:solidFill>
                  <a:schemeClr val="tx1"/>
                </a:solidFill>
                <a:effectLst/>
                <a:latin typeface="+mn-lt"/>
                <a:ea typeface="+mn-ea"/>
                <a:cs typeface="+mn-cs"/>
              </a:rPr>
              <a:t>. This </a:t>
            </a:r>
            <a:r>
              <a:rPr lang="de-DE" sz="1200" kern="1200" dirty="0" err="1" smtClean="0">
                <a:solidFill>
                  <a:schemeClr val="tx1"/>
                </a:solidFill>
                <a:effectLst/>
                <a:latin typeface="+mn-lt"/>
                <a:ea typeface="+mn-ea"/>
                <a:cs typeface="+mn-cs"/>
              </a:rPr>
              <a:t>indicates</a:t>
            </a:r>
            <a:r>
              <a:rPr lang="de-DE" sz="1200" kern="1200" dirty="0" smtClean="0">
                <a:solidFill>
                  <a:schemeClr val="tx1"/>
                </a:solidFill>
                <a:effectLst/>
                <a:latin typeface="+mn-lt"/>
                <a:ea typeface="+mn-ea"/>
                <a:cs typeface="+mn-cs"/>
              </a:rPr>
              <a:t>, in Java, </a:t>
            </a:r>
            <a:r>
              <a:rPr lang="de-DE" sz="1200" kern="1200" dirty="0" err="1" smtClean="0">
                <a:solidFill>
                  <a:schemeClr val="tx1"/>
                </a:solidFill>
                <a:effectLst/>
                <a:latin typeface="+mn-lt"/>
                <a:ea typeface="+mn-ea"/>
                <a:cs typeface="+mn-cs"/>
              </a:rPr>
              <a:t>that</a:t>
            </a:r>
            <a:r>
              <a:rPr lang="de-DE" sz="1200" kern="1200" dirty="0" smtClean="0">
                <a:solidFill>
                  <a:schemeClr val="tx1"/>
                </a:solidFill>
                <a:effectLst/>
                <a:latin typeface="+mn-lt"/>
                <a:ea typeface="+mn-ea"/>
                <a:cs typeface="+mn-cs"/>
              </a:rPr>
              <a:t> a </a:t>
            </a:r>
            <a:r>
              <a:rPr lang="de-DE" sz="1200" kern="1200" dirty="0" err="1" smtClean="0">
                <a:solidFill>
                  <a:schemeClr val="tx1"/>
                </a:solidFill>
                <a:effectLst/>
                <a:latin typeface="+mn-lt"/>
                <a:ea typeface="+mn-ea"/>
                <a:cs typeface="+mn-cs"/>
              </a:rPr>
              <a:t>constructor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supporting</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these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parameters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required</a:t>
            </a:r>
            <a:r>
              <a:rPr lang="de-DE" sz="1200" kern="1200" dirty="0" smtClean="0">
                <a:solidFill>
                  <a:schemeClr val="tx1"/>
                </a:solidFill>
                <a:effectLst/>
                <a:latin typeface="+mn-lt"/>
                <a:ea typeface="+mn-ea"/>
                <a:cs typeface="+mn-cs"/>
              </a:rPr>
              <a:t>. The </a:t>
            </a:r>
            <a:r>
              <a:rPr lang="de-DE" sz="1200" i="1" kern="1200" dirty="0" err="1" smtClean="0">
                <a:solidFill>
                  <a:schemeClr val="tx1"/>
                </a:solidFill>
                <a:effectLst/>
                <a:latin typeface="+mn-lt"/>
                <a:ea typeface="+mn-ea"/>
                <a:cs typeface="+mn-cs"/>
              </a:rPr>
              <a:t>create</a:t>
            </a:r>
            <a:r>
              <a:rPr lang="de-DE" sz="1200" i="1"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method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often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excluded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from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class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diagram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because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its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commonality</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and</a:t>
            </a:r>
            <a:r>
              <a:rPr lang="de-DE" sz="1200" kern="1200" dirty="0" smtClean="0">
                <a:solidFill>
                  <a:schemeClr val="tx1"/>
                </a:solidFill>
                <a:effectLst/>
                <a:latin typeface="+mn-lt"/>
                <a:ea typeface="+mn-ea"/>
                <a:cs typeface="+mn-cs"/>
              </a:rPr>
              <a:t> multiple </a:t>
            </a:r>
            <a:r>
              <a:rPr lang="de-DE" sz="1200" kern="1200" dirty="0" err="1" smtClean="0">
                <a:solidFill>
                  <a:schemeClr val="tx1"/>
                </a:solidFill>
                <a:effectLst/>
                <a:latin typeface="+mn-lt"/>
                <a:ea typeface="+mn-ea"/>
                <a:cs typeface="+mn-cs"/>
              </a:rPr>
              <a:t>interpretations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depending</a:t>
            </a:r>
            <a:r>
              <a:rPr lang="de-DE" sz="1200" kern="1200" dirty="0" smtClean="0">
                <a:solidFill>
                  <a:schemeClr val="tx1"/>
                </a:solidFill>
                <a:effectLst/>
                <a:latin typeface="+mn-lt"/>
                <a:ea typeface="+mn-ea"/>
                <a:cs typeface="+mn-cs"/>
              </a:rPr>
              <a:t> on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target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language</a:t>
            </a:r>
            <a:r>
              <a:rPr lang="de-DE" sz="1200" kern="1200" dirty="0" smtClean="0">
                <a:solidFill>
                  <a:schemeClr val="tx1"/>
                </a:solidFill>
                <a:effectLst/>
                <a:latin typeface="+mn-lt"/>
                <a:ea typeface="+mn-ea"/>
                <a:cs typeface="+mn-cs"/>
              </a:rPr>
              <a:t>. </a:t>
            </a:r>
            <a:endParaRPr lang="de-DE" dirty="0">
              <a:effectLst/>
            </a:endParaRPr>
          </a:p>
        </p:txBody>
      </p:sp>
      <p:sp>
        <p:nvSpPr>
          <p:cNvPr id="4" name="Foliennummernplatzhalter 3"/>
          <p:cNvSpPr>
            <a:spLocks noGrp="1"/>
          </p:cNvSpPr>
          <p:nvPr>
            <p:ph type="sldNum" sz="quarter" idx="10"/>
          </p:nvPr>
        </p:nvSpPr>
        <p:spPr/>
        <p:txBody>
          <a:bodyPr/>
          <a:lstStyle/>
          <a:p>
            <a:fld id="{A097C476-C6AA-0B42-8184-493CBCE8DF8F}" type="slidenum">
              <a:rPr lang="en-US" smtClean="0"/>
              <a:t>38</a:t>
            </a:fld>
            <a:endParaRPr lang="en-US"/>
          </a:p>
        </p:txBody>
      </p:sp>
    </p:spTree>
    <p:extLst>
      <p:ext uri="{BB962C8B-B14F-4D97-AF65-F5344CB8AC3E}">
        <p14:creationId xmlns:p14="http://schemas.microsoft.com/office/powerpoint/2010/main" val="7732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17.09.2017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86780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17.09.2017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17188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17.09.2017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3753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17.09.2017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4874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06277033-67D7-BE44-8F7D-CA36AB5BC3E5}" type="datetimeFigureOut">
              <a:rPr lang="de-DE" smtClean="0"/>
              <a:t>17.09.2017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25248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06277033-67D7-BE44-8F7D-CA36AB5BC3E5}" type="datetimeFigureOut">
              <a:rPr lang="de-DE" smtClean="0"/>
              <a:t>17.09.2017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118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06277033-67D7-BE44-8F7D-CA36AB5BC3E5}" type="datetimeFigureOut">
              <a:rPr lang="de-DE" smtClean="0"/>
              <a:t>17.09.2017</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5249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Datumsplatzhalter 2"/>
          <p:cNvSpPr>
            <a:spLocks noGrp="1"/>
          </p:cNvSpPr>
          <p:nvPr>
            <p:ph type="dt" sz="half" idx="10"/>
          </p:nvPr>
        </p:nvSpPr>
        <p:spPr/>
        <p:txBody>
          <a:bodyPr/>
          <a:lstStyle/>
          <a:p>
            <a:fld id="{06277033-67D7-BE44-8F7D-CA36AB5BC3E5}" type="datetimeFigureOut">
              <a:rPr lang="de-DE" smtClean="0"/>
              <a:t>17.09.2017</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14776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6277033-67D7-BE44-8F7D-CA36AB5BC3E5}" type="datetimeFigureOut">
              <a:rPr lang="de-DE" smtClean="0"/>
              <a:t>17.09.2017</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49506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6277033-67D7-BE44-8F7D-CA36AB5BC3E5}" type="datetimeFigureOut">
              <a:rPr lang="de-DE" smtClean="0"/>
              <a:t>17.09.2017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3991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6277033-67D7-BE44-8F7D-CA36AB5BC3E5}" type="datetimeFigureOut">
              <a:rPr lang="de-DE" smtClean="0"/>
              <a:t>17.09.2017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5583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en-US"/>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77033-67D7-BE44-8F7D-CA36AB5BC3E5}" type="datetimeFigureOut">
              <a:rPr lang="de-DE" smtClean="0"/>
              <a:t>17.09.2017</a:t>
            </a:fld>
            <a:endParaRPr lang="en-US"/>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8FDC9-1591-DD47-9C68-597E93F8613D}" type="slidenum">
              <a:rPr lang="en-US" smtClean="0"/>
              <a:t>‹#›</a:t>
            </a:fld>
            <a:endParaRPr lang="en-US"/>
          </a:p>
        </p:txBody>
      </p:sp>
    </p:spTree>
    <p:extLst>
      <p:ext uri="{BB962C8B-B14F-4D97-AF65-F5344CB8AC3E}">
        <p14:creationId xmlns:p14="http://schemas.microsoft.com/office/powerpoint/2010/main" val="1180114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irajrules.wordpress.com/2011/07/15/association-vs-dependency-vs-aggregation-vs-composi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91320" y="2130425"/>
            <a:ext cx="8144301" cy="1470025"/>
          </a:xfrm>
        </p:spPr>
        <p:txBody>
          <a:bodyPr>
            <a:normAutofit fontScale="90000"/>
          </a:bodyPr>
          <a:lstStyle/>
          <a:p>
            <a:r>
              <a:rPr lang="en-US" sz="4900" dirty="0" smtClean="0"/>
              <a:t>Class Diagrams, Visibility and Mapping design to Code</a:t>
            </a:r>
            <a:endParaRPr lang="en-US" sz="3300" dirty="0"/>
          </a:p>
        </p:txBody>
      </p:sp>
      <p:sp>
        <p:nvSpPr>
          <p:cNvPr id="3" name="Untertitel 2"/>
          <p:cNvSpPr>
            <a:spLocks noGrp="1"/>
          </p:cNvSpPr>
          <p:nvPr>
            <p:ph type="subTitle" idx="1"/>
          </p:nvPr>
        </p:nvSpPr>
        <p:spPr/>
        <p:txBody>
          <a:bodyPr>
            <a:normAutofit fontScale="85000" lnSpcReduction="20000"/>
          </a:bodyPr>
          <a:lstStyle/>
          <a:p>
            <a:r>
              <a:rPr lang="en-US" dirty="0"/>
              <a:t>Lecture </a:t>
            </a:r>
            <a:r>
              <a:rPr lang="en-US" dirty="0" smtClean="0"/>
              <a:t>4</a:t>
            </a:r>
            <a:endParaRPr lang="en-US" dirty="0"/>
          </a:p>
          <a:p>
            <a:endParaRPr lang="en-US" dirty="0"/>
          </a:p>
          <a:p>
            <a:r>
              <a:rPr lang="en-US" dirty="0"/>
              <a:t>CSCI 4497 &amp; CSCI 6628</a:t>
            </a:r>
          </a:p>
          <a:p>
            <a:r>
              <a:rPr lang="en-US" dirty="0"/>
              <a:t>(Covers Larman chap </a:t>
            </a:r>
            <a:r>
              <a:rPr lang="en-US" dirty="0" smtClean="0"/>
              <a:t>9, 14, </a:t>
            </a:r>
            <a:r>
              <a:rPr lang="en-US" dirty="0" smtClean="0"/>
              <a:t>16, 19)</a:t>
            </a:r>
          </a:p>
          <a:p>
            <a:endParaRPr lang="en-US" dirty="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865970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a:xfrm>
            <a:off x="457200" y="218627"/>
            <a:ext cx="8229600" cy="7289109"/>
          </a:xfrm>
        </p:spPr>
        <p:txBody>
          <a:bodyPr/>
          <a:lstStyle/>
          <a:p>
            <a:pPr marL="0" indent="0">
              <a:buNone/>
            </a:pPr>
            <a:r>
              <a:rPr lang="en-US" dirty="0" smtClean="0"/>
              <a:t>4. Add method names</a:t>
            </a:r>
            <a:br>
              <a:rPr lang="en-US" dirty="0" smtClean="0"/>
            </a:br>
            <a:r>
              <a:rPr lang="en-US" dirty="0" smtClean="0"/>
              <a:t>	</a:t>
            </a:r>
            <a:r>
              <a:rPr lang="en-US" sz="2600" dirty="0" smtClean="0"/>
              <a:t>- from </a:t>
            </a:r>
            <a:r>
              <a:rPr lang="en-US" sz="2600" dirty="0"/>
              <a:t>interaction </a:t>
            </a:r>
            <a:r>
              <a:rPr lang="en-US" sz="2600" dirty="0" smtClean="0"/>
              <a:t>diagrams</a:t>
            </a:r>
            <a:r>
              <a:rPr lang="en-US" sz="2600" dirty="0"/>
              <a:t/>
            </a:r>
            <a:br>
              <a:rPr lang="en-US" sz="2600" dirty="0"/>
            </a:br>
            <a:r>
              <a:rPr lang="en-US" sz="2600" dirty="0" smtClean="0"/>
              <a:t>	- model </a:t>
            </a:r>
            <a:r>
              <a:rPr lang="en-US" sz="2600" dirty="0"/>
              <a:t>class &amp; interaction diagrams in parallel</a:t>
            </a:r>
            <a:endParaRPr lang="en-US" sz="2600" dirty="0" smtClean="0"/>
          </a:p>
          <a:p>
            <a:pPr marL="0" indent="0">
              <a:buNone/>
            </a:pPr>
            <a:r>
              <a:rPr lang="en-US" dirty="0" smtClean="0"/>
              <a:t>	</a:t>
            </a:r>
            <a:endParaRPr lang="en-US" dirty="0"/>
          </a:p>
        </p:txBody>
      </p:sp>
      <p:pic>
        <p:nvPicPr>
          <p:cNvPr id="4" name="Bild 3" descr="Bildschirmfoto 2016-06-15 um 12.49.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4" y="2158998"/>
            <a:ext cx="8987567" cy="4463143"/>
          </a:xfrm>
          <a:prstGeom prst="rect">
            <a:avLst/>
          </a:prstGeom>
        </p:spPr>
      </p:pic>
    </p:spTree>
    <p:extLst>
      <p:ext uri="{BB962C8B-B14F-4D97-AF65-F5344CB8AC3E}">
        <p14:creationId xmlns:p14="http://schemas.microsoft.com/office/powerpoint/2010/main" val="32607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a:xfrm>
            <a:off x="457200" y="218627"/>
            <a:ext cx="8229600" cy="7289109"/>
          </a:xfrm>
        </p:spPr>
        <p:txBody>
          <a:bodyPr/>
          <a:lstStyle/>
          <a:p>
            <a:pPr marL="0" indent="0">
              <a:buNone/>
            </a:pPr>
            <a:r>
              <a:rPr lang="en-US" altLang="en-US" dirty="0"/>
              <a:t>5.	Parameters, return types optional?</a:t>
            </a:r>
            <a:br>
              <a:rPr lang="en-US" altLang="en-US" dirty="0"/>
            </a:br>
            <a:r>
              <a:rPr lang="en-US" altLang="en-US" dirty="0"/>
              <a:t>	</a:t>
            </a:r>
            <a:r>
              <a:rPr lang="en-US" altLang="en-US" sz="2600" dirty="0"/>
              <a:t>- readability vs. code </a:t>
            </a:r>
            <a:r>
              <a:rPr lang="en-US" altLang="en-US" sz="2600" dirty="0" smtClean="0"/>
              <a:t>generation</a:t>
            </a:r>
            <a:br>
              <a:rPr lang="en-US" altLang="en-US" sz="2600" dirty="0" smtClean="0"/>
            </a:br>
            <a:r>
              <a:rPr lang="en-US" dirty="0"/>
              <a:t>	</a:t>
            </a:r>
          </a:p>
          <a:p>
            <a:pPr marL="0" indent="0">
              <a:buNone/>
            </a:pPr>
            <a:r>
              <a:rPr lang="en-US" dirty="0" smtClean="0"/>
              <a:t>	</a:t>
            </a:r>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1040320183"/>
              </p:ext>
            </p:extLst>
          </p:nvPr>
        </p:nvGraphicFramePr>
        <p:xfrm>
          <a:off x="93663" y="1981200"/>
          <a:ext cx="9050337" cy="4732338"/>
        </p:xfrm>
        <a:graphic>
          <a:graphicData uri="http://schemas.openxmlformats.org/presentationml/2006/ole">
            <mc:AlternateContent xmlns:mc="http://schemas.openxmlformats.org/markup-compatibility/2006">
              <mc:Choice xmlns:v="urn:schemas-microsoft-com:vml" Requires="v">
                <p:oleObj spid="_x0000_s1031" name="Bitmap Image" r:id="rId3" imgW="5409524" imgH="2828571" progId="Paint.Picture">
                  <p:embed/>
                </p:oleObj>
              </mc:Choice>
              <mc:Fallback>
                <p:oleObj name="Bitmap Image" r:id="rId3" imgW="5409524" imgH="28285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3" y="1981200"/>
                        <a:ext cx="9050337" cy="473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462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Inhaltsplatzhalter 2"/>
          <p:cNvSpPr>
            <a:spLocks noGrp="1"/>
          </p:cNvSpPr>
          <p:nvPr>
            <p:ph idx="1"/>
          </p:nvPr>
        </p:nvSpPr>
        <p:spPr/>
        <p:txBody>
          <a:bodyPr>
            <a:normAutofit fontScale="92500" lnSpcReduction="10000"/>
          </a:bodyPr>
          <a:lstStyle/>
          <a:p>
            <a:r>
              <a:rPr lang="en-US" dirty="0" smtClean="0"/>
              <a:t>One </a:t>
            </a:r>
            <a:r>
              <a:rPr lang="en-US" dirty="0"/>
              <a:t>of the compartments of the UML class box shows the signatures of </a:t>
            </a:r>
            <a:r>
              <a:rPr lang="en-US" b="1" dirty="0" smtClean="0"/>
              <a:t>operations/methods</a:t>
            </a:r>
            <a:r>
              <a:rPr lang="en-US" dirty="0" smtClean="0"/>
              <a:t>:</a:t>
            </a:r>
          </a:p>
          <a:p>
            <a:pPr lvl="1"/>
            <a:r>
              <a:rPr lang="en-US" dirty="0" smtClean="0"/>
              <a:t>UML-1 </a:t>
            </a:r>
          </a:p>
          <a:p>
            <a:pPr marL="0" indent="0">
              <a:buNone/>
            </a:pPr>
            <a:r>
              <a:rPr lang="en-US" sz="2000" dirty="0">
                <a:latin typeface="Geneva"/>
                <a:cs typeface="Geneva"/>
              </a:rPr>
              <a:t>	</a:t>
            </a:r>
            <a:r>
              <a:rPr lang="en-US" sz="2000" dirty="0" smtClean="0">
                <a:latin typeface="Geneva"/>
                <a:cs typeface="Geneva"/>
              </a:rPr>
              <a:t>visibility </a:t>
            </a:r>
            <a:r>
              <a:rPr lang="en-US" sz="2000" dirty="0">
                <a:latin typeface="Geneva"/>
                <a:cs typeface="Geneva"/>
              </a:rPr>
              <a:t>name (parameter-list) : return-type {property-string} </a:t>
            </a:r>
            <a:endParaRPr lang="en-US" sz="2000" dirty="0" smtClean="0">
              <a:latin typeface="Geneva"/>
              <a:cs typeface="Geneva"/>
            </a:endParaRPr>
          </a:p>
          <a:p>
            <a:pPr lvl="1"/>
            <a:r>
              <a:rPr lang="en-US" dirty="0">
                <a:solidFill>
                  <a:schemeClr val="tx1">
                    <a:lumMod val="50000"/>
                    <a:lumOff val="50000"/>
                  </a:schemeClr>
                </a:solidFill>
              </a:rPr>
              <a:t>UML-2</a:t>
            </a:r>
          </a:p>
          <a:p>
            <a:pPr marL="0" indent="0">
              <a:buNone/>
            </a:pPr>
            <a:r>
              <a:rPr lang="en-US" sz="2000" b="1" dirty="0">
                <a:solidFill>
                  <a:schemeClr val="tx1">
                    <a:lumMod val="50000"/>
                    <a:lumOff val="50000"/>
                  </a:schemeClr>
                </a:solidFill>
                <a:latin typeface="Geneva"/>
                <a:cs typeface="Geneva"/>
              </a:rPr>
              <a:t>	visibility name (parameter-list) {property-string} </a:t>
            </a:r>
            <a:endParaRPr lang="en-US" sz="2000" dirty="0">
              <a:solidFill>
                <a:schemeClr val="tx1">
                  <a:lumMod val="50000"/>
                  <a:lumOff val="50000"/>
                </a:schemeClr>
              </a:solidFill>
              <a:latin typeface="Geneva"/>
              <a:cs typeface="Geneva"/>
            </a:endParaRPr>
          </a:p>
          <a:p>
            <a:r>
              <a:rPr lang="en-US" dirty="0" smtClean="0"/>
              <a:t>Guidelines:</a:t>
            </a:r>
          </a:p>
          <a:p>
            <a:pPr lvl="1"/>
            <a:r>
              <a:rPr lang="en-US" dirty="0" smtClean="0"/>
              <a:t>Assume </a:t>
            </a:r>
            <a:r>
              <a:rPr lang="en-US" dirty="0"/>
              <a:t>the version that includes a return type.</a:t>
            </a:r>
          </a:p>
          <a:p>
            <a:pPr lvl="1"/>
            <a:r>
              <a:rPr lang="en-US" dirty="0" smtClean="0"/>
              <a:t>Operations </a:t>
            </a:r>
            <a:r>
              <a:rPr lang="en-US" dirty="0"/>
              <a:t>are usually assumed public if no visibility is shown.</a:t>
            </a:r>
          </a:p>
          <a:p>
            <a:endParaRPr lang="en-US" dirty="0"/>
          </a:p>
          <a:p>
            <a:pPr marL="0" indent="0">
              <a:buNone/>
            </a:pPr>
            <a:endParaRPr lang="en-US" dirty="0"/>
          </a:p>
        </p:txBody>
      </p:sp>
    </p:spTree>
    <p:extLst>
      <p:ext uri="{BB962C8B-B14F-4D97-AF65-F5344CB8AC3E}">
        <p14:creationId xmlns:p14="http://schemas.microsoft.com/office/powerpoint/2010/main" val="555127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a:xfrm>
            <a:off x="457200" y="218627"/>
            <a:ext cx="8229600" cy="7289109"/>
          </a:xfrm>
        </p:spPr>
        <p:txBody>
          <a:bodyPr/>
          <a:lstStyle/>
          <a:p>
            <a:pPr marL="0" indent="0">
              <a:buNone/>
            </a:pPr>
            <a:r>
              <a:rPr lang="en-US" altLang="en-US" dirty="0" smtClean="0"/>
              <a:t>6.	Add associations and navigability</a:t>
            </a:r>
            <a:br>
              <a:rPr lang="en-US" altLang="en-US" dirty="0" smtClean="0"/>
            </a:br>
            <a:r>
              <a:rPr lang="en-US" altLang="en-US" dirty="0" smtClean="0"/>
              <a:t>	- </a:t>
            </a:r>
            <a:r>
              <a:rPr lang="en-US" altLang="en-US" sz="2600" dirty="0" smtClean="0"/>
              <a:t>Navigability implies visibility </a:t>
            </a:r>
            <a:r>
              <a:rPr lang="en-US" altLang="en-US" sz="2600" dirty="0"/>
              <a:t>of attributes</a:t>
            </a:r>
            <a:br>
              <a:rPr lang="en-US" altLang="en-US" sz="2600" dirty="0"/>
            </a:br>
            <a:r>
              <a:rPr lang="en-US" altLang="en-US" sz="2600" dirty="0"/>
              <a:t>	- a navigability arrow pointing from the source </a:t>
            </a:r>
            <a:r>
              <a:rPr lang="en-US" altLang="en-US" sz="2600" dirty="0" smtClean="0"/>
              <a:t>(</a:t>
            </a:r>
            <a:r>
              <a:rPr lang="en-US" altLang="en-US" sz="2600" i="1" dirty="0" smtClean="0"/>
              <a:t>Store</a:t>
            </a:r>
            <a:r>
              <a:rPr lang="en-US" altLang="en-US" sz="2600" dirty="0" smtClean="0"/>
              <a:t>) </a:t>
            </a:r>
            <a:r>
              <a:rPr lang="en-US" altLang="en-US" sz="2600" dirty="0"/>
              <a:t>to </a:t>
            </a:r>
            <a:r>
              <a:rPr lang="en-US" altLang="en-US" sz="2600" dirty="0" smtClean="0"/>
              <a:t>		target (</a:t>
            </a:r>
            <a:r>
              <a:rPr lang="en-US" altLang="en-US" sz="2600" i="1" dirty="0" err="1" smtClean="0"/>
              <a:t>ProductCatalog</a:t>
            </a:r>
            <a:r>
              <a:rPr lang="en-US" altLang="en-US" sz="2600" dirty="0" smtClean="0"/>
              <a:t>) </a:t>
            </a:r>
            <a:r>
              <a:rPr lang="en-US" altLang="en-US" sz="2600" dirty="0"/>
              <a:t>object, indicating a </a:t>
            </a:r>
            <a:r>
              <a:rPr lang="en-US" altLang="en-US" sz="2600" i="1" dirty="0" smtClean="0"/>
              <a:t>Store</a:t>
            </a:r>
            <a:r>
              <a:rPr lang="en-US" altLang="en-US" sz="2600" dirty="0" smtClean="0"/>
              <a:t>			object </a:t>
            </a:r>
            <a:r>
              <a:rPr lang="en-US" altLang="en-US" sz="2600" dirty="0"/>
              <a:t>has an </a:t>
            </a:r>
            <a:r>
              <a:rPr lang="en-US" altLang="en-US" sz="2600" dirty="0" smtClean="0"/>
              <a:t>knowledge one </a:t>
            </a:r>
            <a:r>
              <a:rPr lang="en-US" altLang="en-US" sz="2600" i="1" dirty="0" err="1" smtClean="0"/>
              <a:t>ProductCatalog</a:t>
            </a:r>
            <a:r>
              <a:rPr lang="en-US" altLang="en-US" sz="2600" dirty="0" smtClean="0"/>
              <a:t/>
            </a:r>
            <a:br>
              <a:rPr lang="en-US" altLang="en-US" sz="2600" dirty="0" smtClean="0"/>
            </a:br>
            <a:r>
              <a:rPr lang="en-US" sz="2600" dirty="0" smtClean="0"/>
              <a:t>	</a:t>
            </a:r>
          </a:p>
          <a:p>
            <a:pPr marL="0" indent="0">
              <a:buNone/>
            </a:pPr>
            <a:r>
              <a:rPr lang="en-US" dirty="0" smtClean="0"/>
              <a:t>	</a:t>
            </a:r>
            <a:endParaRPr lang="en-US" dirty="0"/>
          </a:p>
        </p:txBody>
      </p:sp>
      <p:graphicFrame>
        <p:nvGraphicFramePr>
          <p:cNvPr id="6" name="Object 8"/>
          <p:cNvGraphicFramePr>
            <a:graphicFrameLocks noChangeAspect="1"/>
          </p:cNvGraphicFramePr>
          <p:nvPr>
            <p:extLst>
              <p:ext uri="{D42A27DB-BD31-4B8C-83A1-F6EECF244321}">
                <p14:modId xmlns:p14="http://schemas.microsoft.com/office/powerpoint/2010/main" val="1949873942"/>
              </p:ext>
            </p:extLst>
          </p:nvPr>
        </p:nvGraphicFramePr>
        <p:xfrm>
          <a:off x="2249714" y="2526905"/>
          <a:ext cx="6437085" cy="4258521"/>
        </p:xfrm>
        <a:graphic>
          <a:graphicData uri="http://schemas.openxmlformats.org/presentationml/2006/ole">
            <mc:AlternateContent xmlns:mc="http://schemas.openxmlformats.org/markup-compatibility/2006">
              <mc:Choice xmlns:v="urn:schemas-microsoft-com:vml" Requires="v">
                <p:oleObj spid="_x0000_s4103" name="Bitmap Image" r:id="rId4" imgW="4982270" imgH="3296110" progId="Paint.Picture">
                  <p:embed/>
                </p:oleObj>
              </mc:Choice>
              <mc:Fallback>
                <p:oleObj name="Bitmap Image" r:id="rId4" imgW="4982270" imgH="329611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714" y="2526905"/>
                        <a:ext cx="6437085" cy="425852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2174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a:xfrm>
            <a:off x="457200" y="218627"/>
            <a:ext cx="8229600" cy="7289109"/>
          </a:xfrm>
        </p:spPr>
        <p:txBody>
          <a:bodyPr/>
          <a:lstStyle/>
          <a:p>
            <a:pPr marL="0" indent="0">
              <a:buNone/>
            </a:pPr>
            <a:r>
              <a:rPr lang="en-US" altLang="en-US" dirty="0" smtClean="0"/>
              <a:t>7.	Adding dependency relationships</a:t>
            </a:r>
            <a:br>
              <a:rPr lang="en-US" altLang="en-US" dirty="0" smtClean="0"/>
            </a:br>
            <a:r>
              <a:rPr lang="en-US" dirty="0" smtClean="0"/>
              <a:t>	</a:t>
            </a:r>
          </a:p>
          <a:p>
            <a:pPr marL="0" indent="0">
              <a:buNone/>
            </a:pPr>
            <a:r>
              <a:rPr lang="en-US" dirty="0" smtClean="0"/>
              <a:t>	</a:t>
            </a:r>
            <a:endParaRPr lang="en-US" dirty="0"/>
          </a:p>
        </p:txBody>
      </p:sp>
      <p:sp>
        <p:nvSpPr>
          <p:cNvPr id="5" name="Inhaltsplatzhalt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mtClean="0"/>
              <a:t>Indicates that one element has knowledge of another element</a:t>
            </a:r>
          </a:p>
          <a:p>
            <a:r>
              <a:rPr lang="en-US" altLang="en-US" smtClean="0"/>
              <a:t>I.e., a change in specification of one thing may affect another thing that uses it, but not necessarily the reverse</a:t>
            </a:r>
          </a:p>
          <a:p>
            <a:r>
              <a:rPr lang="en-US" altLang="en-US" smtClean="0"/>
              <a:t>A dashed directed line </a:t>
            </a:r>
          </a:p>
          <a:p>
            <a:r>
              <a:rPr lang="en-US" altLang="en-US" smtClean="0"/>
              <a:t>Typically non-attribute visibility between classes</a:t>
            </a:r>
          </a:p>
          <a:p>
            <a:endParaRPr lang="en-US" dirty="0"/>
          </a:p>
        </p:txBody>
      </p:sp>
    </p:spTree>
    <p:extLst>
      <p:ext uri="{BB962C8B-B14F-4D97-AF65-F5344CB8AC3E}">
        <p14:creationId xmlns:p14="http://schemas.microsoft.com/office/powerpoint/2010/main" val="781918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pic>
        <p:nvPicPr>
          <p:cNvPr id="4" name="Inhaltsplatzhalter 3" descr="Bildschirmfoto 2016-06-15 um 13.02.56.png"/>
          <p:cNvPicPr>
            <a:picLocks noGrp="1" noChangeAspect="1"/>
          </p:cNvPicPr>
          <p:nvPr>
            <p:ph idx="1"/>
          </p:nvPr>
        </p:nvPicPr>
        <p:blipFill>
          <a:blip r:embed="rId2">
            <a:extLst>
              <a:ext uri="{28A0092B-C50C-407E-A947-70E740481C1C}">
                <a14:useLocalDpi xmlns:a14="http://schemas.microsoft.com/office/drawing/2010/main" val="0"/>
              </a:ext>
            </a:extLst>
          </a:blip>
          <a:srcRect t="-3089" b="-3089"/>
          <a:stretch>
            <a:fillRect/>
          </a:stretch>
        </p:blipFill>
        <p:spPr/>
      </p:pic>
    </p:spTree>
    <p:extLst>
      <p:ext uri="{BB962C8B-B14F-4D97-AF65-F5344CB8AC3E}">
        <p14:creationId xmlns:p14="http://schemas.microsoft.com/office/powerpoint/2010/main" val="1137698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Association vs. dependency</a:t>
            </a:r>
            <a:endParaRPr lang="en-US" dirty="0"/>
          </a:p>
        </p:txBody>
      </p:sp>
      <p:sp>
        <p:nvSpPr>
          <p:cNvPr id="3" name="Inhaltsplatzhalter 2"/>
          <p:cNvSpPr>
            <a:spLocks noGrp="1"/>
          </p:cNvSpPr>
          <p:nvPr>
            <p:ph idx="1"/>
          </p:nvPr>
        </p:nvSpPr>
        <p:spPr/>
        <p:txBody>
          <a:bodyPr>
            <a:normAutofit fontScale="85000" lnSpcReduction="20000"/>
          </a:bodyPr>
          <a:lstStyle/>
          <a:p>
            <a:r>
              <a:rPr lang="en-US" b="1" dirty="0"/>
              <a:t>Association</a:t>
            </a:r>
            <a:r>
              <a:rPr lang="en-US" dirty="0"/>
              <a:t> is reference based relationship between two classes. </a:t>
            </a:r>
            <a:r>
              <a:rPr lang="en-US" dirty="0" smtClean="0"/>
              <a:t>E.g., </a:t>
            </a:r>
            <a:r>
              <a:rPr lang="en-US" dirty="0"/>
              <a:t>class A holds a class level reference to class B. Association can be represented by a line between these classes with an arrow indicating the navigation direction. In case arrow is on the both sides, association has bidirectional navigation</a:t>
            </a:r>
            <a:r>
              <a:rPr lang="en-US" dirty="0" smtClean="0"/>
              <a:t>.</a:t>
            </a:r>
          </a:p>
          <a:p>
            <a:r>
              <a:rPr lang="en-US" b="1" dirty="0"/>
              <a:t>Dependency</a:t>
            </a:r>
            <a:r>
              <a:rPr lang="en-US" dirty="0"/>
              <a:t> is often confused as Association. Dependency is normally created when you receive a reference to a class as part of a particular operation / method. Dependency indicates that you may invoke one of the APIs of the received class reference and any modification to that class may break your class as well. </a:t>
            </a:r>
          </a:p>
        </p:txBody>
      </p:sp>
      <p:sp>
        <p:nvSpPr>
          <p:cNvPr id="4" name="Textfeld 3"/>
          <p:cNvSpPr txBox="1"/>
          <p:nvPr/>
        </p:nvSpPr>
        <p:spPr>
          <a:xfrm>
            <a:off x="635031" y="6439023"/>
            <a:ext cx="6840334" cy="276999"/>
          </a:xfrm>
          <a:prstGeom prst="rect">
            <a:avLst/>
          </a:prstGeom>
          <a:noFill/>
        </p:spPr>
        <p:txBody>
          <a:bodyPr wrap="none" rtlCol="0">
            <a:spAutoFit/>
          </a:bodyPr>
          <a:lstStyle/>
          <a:p>
            <a:r>
              <a:rPr lang="en-US" sz="1200" dirty="0">
                <a:hlinkClick r:id="rId3"/>
              </a:rPr>
              <a:t>https://nirajrules.wordpress.com/2011/07/15/association-vs-dependency-vs-aggregation-vs-composition</a:t>
            </a:r>
            <a:r>
              <a:rPr lang="en-US" sz="1200" dirty="0" smtClean="0">
                <a:hlinkClick r:id="rId3"/>
              </a:rPr>
              <a:t>/</a:t>
            </a:r>
            <a:r>
              <a:rPr lang="en-US" sz="1200" dirty="0" smtClean="0"/>
              <a:t> </a:t>
            </a:r>
            <a:endParaRPr lang="en-US" sz="1200" dirty="0"/>
          </a:p>
        </p:txBody>
      </p:sp>
    </p:spTree>
    <p:extLst>
      <p:ext uri="{BB962C8B-B14F-4D97-AF65-F5344CB8AC3E}">
        <p14:creationId xmlns:p14="http://schemas.microsoft.com/office/powerpoint/2010/main" val="99420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Note Symbols: Notes, Comments, Constraints, and Method Bodies</a:t>
            </a:r>
          </a:p>
        </p:txBody>
      </p:sp>
      <p:sp>
        <p:nvSpPr>
          <p:cNvPr id="3" name="Inhaltsplatzhalter 2"/>
          <p:cNvSpPr>
            <a:spLocks noGrp="1"/>
          </p:cNvSpPr>
          <p:nvPr>
            <p:ph idx="1"/>
          </p:nvPr>
        </p:nvSpPr>
        <p:spPr/>
        <p:txBody>
          <a:bodyPr/>
          <a:lstStyle/>
          <a:p>
            <a:r>
              <a:rPr lang="en-US" dirty="0"/>
              <a:t>Note symbols can be used on any UML diagram, but are especially common on class diagrams. A UML note symbol is displayed as a dog-eared rectangle with a dashed line to the annotated element;</a:t>
            </a:r>
          </a:p>
        </p:txBody>
      </p:sp>
      <p:pic>
        <p:nvPicPr>
          <p:cNvPr id="4" name="Bild 3" descr="Bildschirmfoto 2016-06-15 um 13.44.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8963"/>
            <a:ext cx="9144000" cy="2027789"/>
          </a:xfrm>
          <a:prstGeom prst="rect">
            <a:avLst/>
          </a:prstGeom>
        </p:spPr>
      </p:pic>
      <p:sp>
        <p:nvSpPr>
          <p:cNvPr id="5" name="Rechteck 4"/>
          <p:cNvSpPr/>
          <p:nvPr/>
        </p:nvSpPr>
        <p:spPr>
          <a:xfrm>
            <a:off x="3501571" y="4245429"/>
            <a:ext cx="2159000" cy="39914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5424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Composition (whole-part) relations</a:t>
            </a:r>
          </a:p>
        </p:txBody>
      </p:sp>
      <p:pic>
        <p:nvPicPr>
          <p:cNvPr id="4" name="Inhaltsplatzhalter 3"/>
          <p:cNvPicPr>
            <a:picLocks noGrp="1" noChangeAspect="1"/>
          </p:cNvPicPr>
          <p:nvPr>
            <p:ph idx="1"/>
          </p:nvPr>
        </p:nvPicPr>
        <p:blipFill>
          <a:blip r:embed="rId2"/>
          <a:srcRect t="-71827" b="-71827"/>
          <a:stretch>
            <a:fillRect/>
          </a:stretch>
        </p:blipFill>
        <p:spPr/>
      </p:pic>
    </p:spTree>
    <p:extLst>
      <p:ext uri="{BB962C8B-B14F-4D97-AF65-F5344CB8AC3E}">
        <p14:creationId xmlns:p14="http://schemas.microsoft.com/office/powerpoint/2010/main" val="2026669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Association classes</a:t>
            </a:r>
            <a:endParaRPr lang="en-US" dirty="0"/>
          </a:p>
        </p:txBody>
      </p:sp>
      <p:sp>
        <p:nvSpPr>
          <p:cNvPr id="3" name="Inhaltsplatzhalter 2"/>
          <p:cNvSpPr>
            <a:spLocks noGrp="1"/>
          </p:cNvSpPr>
          <p:nvPr>
            <p:ph idx="1"/>
          </p:nvPr>
        </p:nvSpPr>
        <p:spPr/>
        <p:txBody>
          <a:bodyPr/>
          <a:lstStyle/>
          <a:p>
            <a:r>
              <a:rPr lang="en-US" dirty="0" smtClean="0"/>
              <a:t>Model association with attribute &amp; operations</a:t>
            </a:r>
            <a:endParaRPr lang="en-US" dirty="0"/>
          </a:p>
        </p:txBody>
      </p:sp>
      <p:pic>
        <p:nvPicPr>
          <p:cNvPr id="4" name="Bild 3" descr="Bildschirmfoto 2016-06-15 um 13.05.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3017"/>
            <a:ext cx="9144001" cy="2887110"/>
          </a:xfrm>
          <a:prstGeom prst="rect">
            <a:avLst/>
          </a:prstGeom>
        </p:spPr>
      </p:pic>
    </p:spTree>
    <p:extLst>
      <p:ext uri="{BB962C8B-B14F-4D97-AF65-F5344CB8AC3E}">
        <p14:creationId xmlns:p14="http://schemas.microsoft.com/office/powerpoint/2010/main" val="580428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4 </a:t>
            </a:r>
            <a:r>
              <a:rPr lang="en-US" dirty="0" smtClean="0"/>
              <a:t>- </a:t>
            </a:r>
            <a:r>
              <a:rPr lang="en-US" dirty="0"/>
              <a:t>O</a:t>
            </a:r>
            <a:r>
              <a:rPr lang="en-US" dirty="0" smtClean="0"/>
              <a:t>bjectives</a:t>
            </a:r>
            <a:endParaRPr lang="en-US" dirty="0"/>
          </a:p>
        </p:txBody>
      </p:sp>
      <p:sp>
        <p:nvSpPr>
          <p:cNvPr id="3" name="Content Placeholder 2"/>
          <p:cNvSpPr>
            <a:spLocks noGrp="1"/>
          </p:cNvSpPr>
          <p:nvPr>
            <p:ph idx="1"/>
          </p:nvPr>
        </p:nvSpPr>
        <p:spPr/>
        <p:txBody>
          <a:bodyPr>
            <a:normAutofit/>
          </a:bodyPr>
          <a:lstStyle/>
          <a:p>
            <a:r>
              <a:rPr lang="en-US" dirty="0" smtClean="0"/>
              <a:t>Description</a:t>
            </a:r>
          </a:p>
          <a:p>
            <a:pPr lvl="1"/>
            <a:r>
              <a:rPr lang="en-US" dirty="0" smtClean="0"/>
              <a:t>Introduce </a:t>
            </a:r>
            <a:r>
              <a:rPr lang="en-US" dirty="0"/>
              <a:t>UML </a:t>
            </a:r>
            <a:r>
              <a:rPr lang="en-US" dirty="0" smtClean="0"/>
              <a:t>class diagram </a:t>
            </a:r>
            <a:r>
              <a:rPr lang="en-US" dirty="0"/>
              <a:t>notation, with examples, and various modeling applications</a:t>
            </a:r>
            <a:r>
              <a:rPr lang="en-US" dirty="0" smtClean="0"/>
              <a:t>.</a:t>
            </a:r>
          </a:p>
          <a:p>
            <a:pPr lvl="1"/>
            <a:r>
              <a:rPr lang="en-US" dirty="0"/>
              <a:t>Identify four kinds of visibility.</a:t>
            </a:r>
          </a:p>
          <a:p>
            <a:pPr lvl="1"/>
            <a:r>
              <a:rPr lang="en-US" dirty="0"/>
              <a:t>Design to establish visibility</a:t>
            </a:r>
            <a:r>
              <a:rPr lang="en-US" dirty="0" smtClean="0"/>
              <a:t>.</a:t>
            </a:r>
          </a:p>
          <a:p>
            <a:pPr lvl="1"/>
            <a:r>
              <a:rPr lang="en-US" dirty="0"/>
              <a:t>Map design artifacts to code in an object-oriented language.</a:t>
            </a:r>
          </a:p>
        </p:txBody>
      </p:sp>
    </p:spTree>
    <p:extLst>
      <p:ext uri="{BB962C8B-B14F-4D97-AF65-F5344CB8AC3E}">
        <p14:creationId xmlns:p14="http://schemas.microsoft.com/office/powerpoint/2010/main" val="2357006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Keywords</a:t>
            </a:r>
            <a:endParaRPr lang="en-US" dirty="0"/>
          </a:p>
        </p:txBody>
      </p:sp>
      <p:pic>
        <p:nvPicPr>
          <p:cNvPr id="4" name="Inhaltsplatzhalter 3" descr="Bildschirmfoto 2016-06-15 um 13.53.37.png"/>
          <p:cNvPicPr>
            <a:picLocks noGrp="1" noChangeAspect="1"/>
          </p:cNvPicPr>
          <p:nvPr>
            <p:ph idx="1"/>
          </p:nvPr>
        </p:nvPicPr>
        <p:blipFill>
          <a:blip r:embed="rId2">
            <a:extLst>
              <a:ext uri="{28A0092B-C50C-407E-A947-70E740481C1C}">
                <a14:useLocalDpi xmlns:a14="http://schemas.microsoft.com/office/drawing/2010/main" val="0"/>
              </a:ext>
            </a:extLst>
          </a:blip>
          <a:srcRect t="-36783" b="-36783"/>
          <a:stretch>
            <a:fillRect/>
          </a:stretch>
        </p:blipFill>
        <p:spPr>
          <a:xfrm>
            <a:off x="457200" y="1600200"/>
            <a:ext cx="8229600" cy="4525963"/>
          </a:xfrm>
        </p:spPr>
      </p:pic>
    </p:spTree>
    <p:extLst>
      <p:ext uri="{BB962C8B-B14F-4D97-AF65-F5344CB8AC3E}">
        <p14:creationId xmlns:p14="http://schemas.microsoft.com/office/powerpoint/2010/main" val="2378054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Interfaces and Template Classes</a:t>
            </a:r>
            <a:endParaRPr lang="en-US" dirty="0"/>
          </a:p>
        </p:txBody>
      </p:sp>
      <p:pic>
        <p:nvPicPr>
          <p:cNvPr id="4" name="Inhaltsplatzhalter 3"/>
          <p:cNvPicPr>
            <a:picLocks noGrp="1" noChangeAspect="1"/>
          </p:cNvPicPr>
          <p:nvPr>
            <p:ph idx="1"/>
          </p:nvPr>
        </p:nvPicPr>
        <p:blipFill>
          <a:blip r:embed="rId2"/>
          <a:srcRect t="-5955" b="-5955"/>
          <a:stretch>
            <a:fillRect/>
          </a:stretch>
        </p:blipFill>
        <p:spPr/>
      </p:pic>
      <p:sp>
        <p:nvSpPr>
          <p:cNvPr id="5" name="Textfeld 4"/>
          <p:cNvSpPr txBox="1"/>
          <p:nvPr/>
        </p:nvSpPr>
        <p:spPr>
          <a:xfrm>
            <a:off x="5043714" y="6089877"/>
            <a:ext cx="3903633" cy="646331"/>
          </a:xfrm>
          <a:prstGeom prst="rect">
            <a:avLst/>
          </a:prstGeom>
          <a:noFill/>
        </p:spPr>
        <p:txBody>
          <a:bodyPr wrap="none" rtlCol="0">
            <a:spAutoFit/>
          </a:bodyPr>
          <a:lstStyle/>
          <a:p>
            <a:r>
              <a:rPr lang="en-US" altLang="en-US" dirty="0" smtClean="0"/>
              <a:t>- Interface </a:t>
            </a:r>
            <a:r>
              <a:rPr lang="en-US" altLang="en-US" dirty="0"/>
              <a:t>is a predefined </a:t>
            </a:r>
            <a:r>
              <a:rPr lang="en-US" altLang="en-US" dirty="0">
                <a:cs typeface="Arial" panose="020B0604020202020204" pitchFamily="34" charset="0"/>
              </a:rPr>
              <a:t>«</a:t>
            </a:r>
            <a:r>
              <a:rPr lang="en-US" altLang="en-US" dirty="0"/>
              <a:t>stereotype</a:t>
            </a:r>
            <a:r>
              <a:rPr lang="en-US" altLang="en-US" dirty="0">
                <a:cs typeface="Arial" panose="020B0604020202020204" pitchFamily="34" charset="0"/>
              </a:rPr>
              <a:t>»</a:t>
            </a:r>
            <a:br>
              <a:rPr lang="en-US" altLang="en-US" dirty="0">
                <a:cs typeface="Arial" panose="020B0604020202020204" pitchFamily="34" charset="0"/>
              </a:rPr>
            </a:br>
            <a:r>
              <a:rPr lang="en-US" altLang="en-US" dirty="0" smtClean="0">
                <a:cs typeface="Arial" panose="020B0604020202020204" pitchFamily="34" charset="0"/>
              </a:rPr>
              <a:t>- Templates </a:t>
            </a:r>
            <a:r>
              <a:rPr lang="en-US" altLang="en-US" dirty="0">
                <a:cs typeface="Arial" panose="020B0604020202020204" pitchFamily="34" charset="0"/>
              </a:rPr>
              <a:t>take parameters in corner</a:t>
            </a:r>
            <a:endParaRPr lang="en-US" dirty="0"/>
          </a:p>
        </p:txBody>
      </p:sp>
    </p:spTree>
    <p:extLst>
      <p:ext uri="{BB962C8B-B14F-4D97-AF65-F5344CB8AC3E}">
        <p14:creationId xmlns:p14="http://schemas.microsoft.com/office/powerpoint/2010/main" val="4015741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Generalization, Abstract Classes, Abstract Operations</a:t>
            </a:r>
          </a:p>
        </p:txBody>
      </p:sp>
      <p:sp>
        <p:nvSpPr>
          <p:cNvPr id="3" name="Inhaltsplatzhalter 2"/>
          <p:cNvSpPr>
            <a:spLocks noGrp="1"/>
          </p:cNvSpPr>
          <p:nvPr>
            <p:ph idx="1"/>
          </p:nvPr>
        </p:nvSpPr>
        <p:spPr/>
        <p:txBody>
          <a:bodyPr>
            <a:normAutofit fontScale="92500" lnSpcReduction="10000"/>
          </a:bodyPr>
          <a:lstStyle/>
          <a:p>
            <a:r>
              <a:rPr lang="en-US" dirty="0"/>
              <a:t>Generalization in the UML is shown with a solid line and </a:t>
            </a:r>
            <a:r>
              <a:rPr lang="en-US" b="1" dirty="0"/>
              <a:t>fat triangular arrow </a:t>
            </a:r>
            <a:r>
              <a:rPr lang="en-US" dirty="0"/>
              <a:t>from the subclass to </a:t>
            </a:r>
            <a:r>
              <a:rPr lang="en-US" dirty="0" smtClean="0"/>
              <a:t>superclass.</a:t>
            </a:r>
          </a:p>
          <a:p>
            <a:pPr lvl="1"/>
            <a:r>
              <a:rPr lang="en-US" dirty="0" smtClean="0"/>
              <a:t>In </a:t>
            </a:r>
            <a:r>
              <a:rPr lang="en-US" dirty="0"/>
              <a:t>a DCD software-perspective class diagram, it implies OOPL inheritance from the superclass to subclass</a:t>
            </a:r>
            <a:r>
              <a:rPr lang="en-US" dirty="0" smtClean="0"/>
              <a:t>.</a:t>
            </a:r>
          </a:p>
          <a:p>
            <a:r>
              <a:rPr lang="en-US" dirty="0" smtClean="0"/>
              <a:t>Abstract </a:t>
            </a:r>
            <a:r>
              <a:rPr lang="en-US" dirty="0"/>
              <a:t>classes and operations can be shown either with an {abstract} tag (useful when sketching UML) or by italicizing the name (easy to support in a UML tool).</a:t>
            </a:r>
          </a:p>
        </p:txBody>
      </p:sp>
    </p:spTree>
    <p:extLst>
      <p:ext uri="{BB962C8B-B14F-4D97-AF65-F5344CB8AC3E}">
        <p14:creationId xmlns:p14="http://schemas.microsoft.com/office/powerpoint/2010/main" val="3276597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pic>
        <p:nvPicPr>
          <p:cNvPr id="4" name="Inhaltsplatzhalter 3"/>
          <p:cNvPicPr>
            <a:picLocks noGrp="1" noChangeAspect="1"/>
          </p:cNvPicPr>
          <p:nvPr>
            <p:ph idx="1"/>
          </p:nvPr>
        </p:nvPicPr>
        <p:blipFill>
          <a:blip r:embed="rId2"/>
          <a:srcRect l="-4097" r="-4097"/>
          <a:stretch>
            <a:fillRect/>
          </a:stretch>
        </p:blipFill>
        <p:spPr/>
      </p:pic>
    </p:spTree>
    <p:extLst>
      <p:ext uri="{BB962C8B-B14F-4D97-AF65-F5344CB8AC3E}">
        <p14:creationId xmlns:p14="http://schemas.microsoft.com/office/powerpoint/2010/main" val="2094820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normAutofit/>
          </a:bodyPr>
          <a:lstStyle/>
          <a:p>
            <a:pPr marL="0" indent="0">
              <a:buNone/>
            </a:pPr>
            <a:r>
              <a:rPr lang="en-US" b="1" dirty="0"/>
              <a:t>E</a:t>
            </a:r>
            <a:r>
              <a:rPr lang="en-US" b="1" dirty="0" smtClean="0"/>
              <a:t>xercise (~20min):</a:t>
            </a:r>
          </a:p>
          <a:p>
            <a:r>
              <a:rPr lang="en-US" dirty="0" smtClean="0"/>
              <a:t>Create a design class diagram for the previous use case (that you worked on).</a:t>
            </a:r>
          </a:p>
          <a:p>
            <a:r>
              <a:rPr lang="en-US" dirty="0" smtClean="0"/>
              <a:t>Note, </a:t>
            </a:r>
            <a:r>
              <a:rPr lang="en-US" dirty="0" smtClean="0"/>
              <a:t>“4_1_CD_relationships_UML.pdf</a:t>
            </a:r>
            <a:r>
              <a:rPr lang="en-US" dirty="0"/>
              <a:t>” provides a good summary of all relationships that are possible including some </a:t>
            </a:r>
            <a:r>
              <a:rPr lang="en-US" dirty="0" smtClean="0"/>
              <a:t>examples.</a:t>
            </a:r>
          </a:p>
          <a:p>
            <a:r>
              <a:rPr lang="en-US" b="1" dirty="0" smtClean="0"/>
              <a:t>Outcome</a:t>
            </a:r>
            <a:r>
              <a:rPr lang="en-US" dirty="0" smtClean="0"/>
              <a:t> – DCD that will go in your report. </a:t>
            </a:r>
          </a:p>
          <a:p>
            <a:endParaRPr lang="en-US" dirty="0"/>
          </a:p>
        </p:txBody>
      </p:sp>
    </p:spTree>
    <p:extLst>
      <p:ext uri="{BB962C8B-B14F-4D97-AF65-F5344CB8AC3E}">
        <p14:creationId xmlns:p14="http://schemas.microsoft.com/office/powerpoint/2010/main" val="256908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Requirements to </a:t>
            </a:r>
            <a:r>
              <a:rPr lang="en-US" dirty="0" smtClean="0"/>
              <a:t>Design Iteratively</a:t>
            </a:r>
            <a:endParaRPr lang="en-US" dirty="0"/>
          </a:p>
        </p:txBody>
      </p:sp>
      <p:sp>
        <p:nvSpPr>
          <p:cNvPr id="3" name="Inhaltsplatzhalter 2"/>
          <p:cNvSpPr>
            <a:spLocks noGrp="1"/>
          </p:cNvSpPr>
          <p:nvPr>
            <p:ph idx="1"/>
          </p:nvPr>
        </p:nvSpPr>
        <p:spPr/>
        <p:txBody>
          <a:bodyPr>
            <a:normAutofit fontScale="92500"/>
          </a:bodyPr>
          <a:lstStyle/>
          <a:p>
            <a:r>
              <a:rPr lang="en-US" dirty="0"/>
              <a:t>So </a:t>
            </a:r>
            <a:r>
              <a:rPr lang="en-US" dirty="0" smtClean="0"/>
              <a:t>far, emphasized </a:t>
            </a:r>
            <a:r>
              <a:rPr lang="en-US" dirty="0"/>
              <a:t>analysis of the requirements and </a:t>
            </a:r>
            <a:r>
              <a:rPr lang="en-US" dirty="0" smtClean="0"/>
              <a:t>objects; in the </a:t>
            </a:r>
            <a:r>
              <a:rPr lang="en-US" dirty="0"/>
              <a:t>following </a:t>
            </a:r>
            <a:r>
              <a:rPr lang="en-US" dirty="0" smtClean="0"/>
              <a:t>emphasis </a:t>
            </a:r>
            <a:r>
              <a:rPr lang="en-US" dirty="0"/>
              <a:t>toward designing a solution for this </a:t>
            </a:r>
            <a:r>
              <a:rPr lang="en-US" dirty="0" smtClean="0"/>
              <a:t>sprint in </a:t>
            </a:r>
            <a:r>
              <a:rPr lang="en-US" dirty="0"/>
              <a:t>terms of collaborating software objects</a:t>
            </a:r>
            <a:r>
              <a:rPr lang="en-US" dirty="0" smtClean="0"/>
              <a:t>.</a:t>
            </a:r>
          </a:p>
          <a:p>
            <a:r>
              <a:rPr lang="en-US" dirty="0" smtClean="0"/>
              <a:t>A </a:t>
            </a:r>
            <a:r>
              <a:rPr lang="en-US" dirty="0"/>
              <a:t>transition from primarily a requirements or analysis focus to primarily a design and implementation focus will occur in each </a:t>
            </a:r>
            <a:r>
              <a:rPr lang="en-US" dirty="0" smtClean="0"/>
              <a:t>iteration.</a:t>
            </a:r>
          </a:p>
          <a:p>
            <a:pPr lvl="1"/>
            <a:r>
              <a:rPr lang="en-US" dirty="0" smtClean="0"/>
              <a:t>Early iterations/sprints </a:t>
            </a:r>
            <a:r>
              <a:rPr lang="en-US" dirty="0"/>
              <a:t>will spend relatively more time on analysis activities. </a:t>
            </a:r>
          </a:p>
        </p:txBody>
      </p:sp>
    </p:spTree>
    <p:extLst>
      <p:ext uri="{BB962C8B-B14F-4D97-AF65-F5344CB8AC3E}">
        <p14:creationId xmlns:p14="http://schemas.microsoft.com/office/powerpoint/2010/main" val="2506453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Does modeling take too much time?</a:t>
            </a:r>
            <a:endParaRPr lang="en-US" dirty="0"/>
          </a:p>
        </p:txBody>
      </p:sp>
      <p:sp>
        <p:nvSpPr>
          <p:cNvPr id="3" name="Inhaltsplatzhalter 2"/>
          <p:cNvSpPr>
            <a:spLocks noGrp="1"/>
          </p:cNvSpPr>
          <p:nvPr>
            <p:ph idx="1"/>
          </p:nvPr>
        </p:nvSpPr>
        <p:spPr/>
        <p:txBody>
          <a:bodyPr>
            <a:normAutofit/>
          </a:bodyPr>
          <a:lstStyle/>
          <a:p>
            <a:r>
              <a:rPr lang="en-US" dirty="0" smtClean="0"/>
              <a:t>It </a:t>
            </a:r>
            <a:r>
              <a:rPr lang="en-US" dirty="0"/>
              <a:t>must surely seem like the prior modeling would take weeks of effort. Not so!</a:t>
            </a:r>
          </a:p>
          <a:p>
            <a:r>
              <a:rPr lang="en-US" dirty="0" smtClean="0"/>
              <a:t>However, when </a:t>
            </a:r>
            <a:r>
              <a:rPr lang="en-US" dirty="0"/>
              <a:t>one is comfortable with </a:t>
            </a:r>
            <a:r>
              <a:rPr lang="en-US" dirty="0" smtClean="0"/>
              <a:t>these skills, </a:t>
            </a:r>
            <a:r>
              <a:rPr lang="en-US" dirty="0"/>
              <a:t>the duration to do </a:t>
            </a:r>
            <a:r>
              <a:rPr lang="en-US" dirty="0" smtClean="0"/>
              <a:t>the modeling is </a:t>
            </a:r>
            <a:r>
              <a:rPr lang="en-US" dirty="0"/>
              <a:t>realistically just a few hours or days</a:t>
            </a:r>
            <a:r>
              <a:rPr lang="en-US" dirty="0" smtClean="0"/>
              <a:t>.</a:t>
            </a:r>
            <a:endParaRPr lang="en-US" dirty="0"/>
          </a:p>
        </p:txBody>
      </p:sp>
    </p:spTree>
    <p:extLst>
      <p:ext uri="{BB962C8B-B14F-4D97-AF65-F5344CB8AC3E}">
        <p14:creationId xmlns:p14="http://schemas.microsoft.com/office/powerpoint/2010/main" val="2092249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0292"/>
            <a:ext cx="8229600" cy="1143000"/>
          </a:xfrm>
        </p:spPr>
        <p:txBody>
          <a:bodyPr/>
          <a:lstStyle/>
          <a:p>
            <a:r>
              <a:rPr lang="en-US" dirty="0"/>
              <a:t>Designing for Visibility</a:t>
            </a:r>
          </a:p>
        </p:txBody>
      </p:sp>
    </p:spTree>
    <p:extLst>
      <p:ext uri="{BB962C8B-B14F-4D97-AF65-F5344CB8AC3E}">
        <p14:creationId xmlns:p14="http://schemas.microsoft.com/office/powerpoint/2010/main" val="89496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Visibility</a:t>
            </a:r>
            <a:endParaRPr lang="en-US" dirty="0"/>
          </a:p>
        </p:txBody>
      </p:sp>
      <p:sp>
        <p:nvSpPr>
          <p:cNvPr id="3" name="Inhaltsplatzhalter 2"/>
          <p:cNvSpPr>
            <a:spLocks noGrp="1"/>
          </p:cNvSpPr>
          <p:nvPr>
            <p:ph idx="1"/>
          </p:nvPr>
        </p:nvSpPr>
        <p:spPr/>
        <p:txBody>
          <a:bodyPr>
            <a:normAutofit/>
          </a:bodyPr>
          <a:lstStyle/>
          <a:p>
            <a:r>
              <a:rPr lang="en-US" dirty="0" smtClean="0"/>
              <a:t>Visibility </a:t>
            </a:r>
            <a:r>
              <a:rPr lang="en-US" dirty="0"/>
              <a:t>is the ability of one object to see or have reference to </a:t>
            </a:r>
            <a:r>
              <a:rPr lang="en-US" dirty="0" smtClean="0"/>
              <a:t>another.</a:t>
            </a:r>
          </a:p>
          <a:p>
            <a:r>
              <a:rPr lang="en-US" dirty="0" smtClean="0"/>
              <a:t>All created diagrams for </a:t>
            </a:r>
            <a:r>
              <a:rPr lang="en-US" dirty="0"/>
              <a:t>the system operations </a:t>
            </a:r>
            <a:r>
              <a:rPr lang="en-US" dirty="0" smtClean="0"/>
              <a:t>illustrate </a:t>
            </a:r>
            <a:r>
              <a:rPr lang="en-US" dirty="0"/>
              <a:t>messages between objects. </a:t>
            </a:r>
            <a:endParaRPr lang="en-US" dirty="0" smtClean="0"/>
          </a:p>
          <a:p>
            <a:pPr lvl="1"/>
            <a:r>
              <a:rPr lang="en-US" dirty="0" smtClean="0"/>
              <a:t>For </a:t>
            </a:r>
            <a:r>
              <a:rPr lang="en-US" dirty="0"/>
              <a:t>a sender object to send a message to a receiver object, the sender must be visible to the </a:t>
            </a:r>
            <a:r>
              <a:rPr lang="en-US" dirty="0" smtClean="0"/>
              <a:t>receiver the </a:t>
            </a:r>
            <a:r>
              <a:rPr lang="en-US" dirty="0"/>
              <a:t>sender must have some kind of reference or pointer to the receiver object.</a:t>
            </a:r>
          </a:p>
        </p:txBody>
      </p:sp>
    </p:spTree>
    <p:extLst>
      <p:ext uri="{BB962C8B-B14F-4D97-AF65-F5344CB8AC3E}">
        <p14:creationId xmlns:p14="http://schemas.microsoft.com/office/powerpoint/2010/main" val="1061063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pic>
        <p:nvPicPr>
          <p:cNvPr id="7" name="Inhaltsplatzhalter 6" descr="Bildschirmfoto 2016-06-15 um 14.46.02.png"/>
          <p:cNvPicPr>
            <a:picLocks noGrp="1" noChangeAspect="1"/>
          </p:cNvPicPr>
          <p:nvPr>
            <p:ph idx="1"/>
          </p:nvPr>
        </p:nvPicPr>
        <p:blipFill>
          <a:blip r:embed="rId3">
            <a:extLst>
              <a:ext uri="{28A0092B-C50C-407E-A947-70E740481C1C}">
                <a14:useLocalDpi xmlns:a14="http://schemas.microsoft.com/office/drawing/2010/main" val="0"/>
              </a:ext>
            </a:extLst>
          </a:blip>
          <a:srcRect l="-19927" r="-19927"/>
          <a:stretch>
            <a:fillRect/>
          </a:stretch>
        </p:blipFill>
        <p:spPr>
          <a:xfrm>
            <a:off x="457200" y="1600200"/>
            <a:ext cx="8229600" cy="4525963"/>
          </a:xfrm>
        </p:spPr>
      </p:pic>
    </p:spTree>
    <p:extLst>
      <p:ext uri="{BB962C8B-B14F-4D97-AF65-F5344CB8AC3E}">
        <p14:creationId xmlns:p14="http://schemas.microsoft.com/office/powerpoint/2010/main" val="3707126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0292"/>
            <a:ext cx="8229600" cy="1143000"/>
          </a:xfrm>
        </p:spPr>
        <p:txBody>
          <a:bodyPr/>
          <a:lstStyle/>
          <a:p>
            <a:r>
              <a:rPr lang="en-US" dirty="0" smtClean="0"/>
              <a:t>(Design) Class Diagrams</a:t>
            </a:r>
            <a:endParaRPr lang="en-US" dirty="0"/>
          </a:p>
        </p:txBody>
      </p:sp>
    </p:spTree>
    <p:extLst>
      <p:ext uri="{BB962C8B-B14F-4D97-AF65-F5344CB8AC3E}">
        <p14:creationId xmlns:p14="http://schemas.microsoft.com/office/powerpoint/2010/main" val="3099807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visibility?</a:t>
            </a:r>
            <a:endParaRPr lang="en-US" dirty="0"/>
          </a:p>
        </p:txBody>
      </p:sp>
      <p:sp>
        <p:nvSpPr>
          <p:cNvPr id="3" name="Inhaltsplatzhalter 2"/>
          <p:cNvSpPr>
            <a:spLocks noGrp="1"/>
          </p:cNvSpPr>
          <p:nvPr>
            <p:ph idx="1"/>
          </p:nvPr>
        </p:nvSpPr>
        <p:spPr/>
        <p:txBody>
          <a:bodyPr>
            <a:normAutofit fontScale="92500" lnSpcReduction="20000"/>
          </a:bodyPr>
          <a:lstStyle/>
          <a:p>
            <a:r>
              <a:rPr lang="en-US" dirty="0"/>
              <a:t>In common usage, visibility is the ability of an object to "see" or have a reference to another </a:t>
            </a:r>
            <a:r>
              <a:rPr lang="en-US" dirty="0" smtClean="0"/>
              <a:t>object.</a:t>
            </a:r>
          </a:p>
          <a:p>
            <a:r>
              <a:rPr lang="en-US" dirty="0"/>
              <a:t>There are four common ways that visibility can be achieved from object A to object B:</a:t>
            </a:r>
          </a:p>
          <a:p>
            <a:pPr lvl="1"/>
            <a:r>
              <a:rPr lang="en-US" b="1" dirty="0" smtClean="0"/>
              <a:t>Attribute </a:t>
            </a:r>
            <a:r>
              <a:rPr lang="en-US" b="1" dirty="0"/>
              <a:t>visibility </a:t>
            </a:r>
            <a:r>
              <a:rPr lang="en-US" dirty="0"/>
              <a:t>B is an attribute of A.</a:t>
            </a:r>
          </a:p>
          <a:p>
            <a:pPr lvl="1"/>
            <a:r>
              <a:rPr lang="en-US" b="1" dirty="0" smtClean="0"/>
              <a:t>Parameter visibility </a:t>
            </a:r>
            <a:r>
              <a:rPr lang="en-US" dirty="0" smtClean="0"/>
              <a:t>B </a:t>
            </a:r>
            <a:r>
              <a:rPr lang="en-US" dirty="0"/>
              <a:t>is a parameter of a method of A.</a:t>
            </a:r>
          </a:p>
          <a:p>
            <a:pPr lvl="1"/>
            <a:r>
              <a:rPr lang="en-US" b="1" dirty="0"/>
              <a:t>Local visibility </a:t>
            </a:r>
            <a:r>
              <a:rPr lang="en-US" dirty="0"/>
              <a:t>B is a (non-parameter) local object in a method of A. </a:t>
            </a:r>
            <a:endParaRPr lang="en-US" dirty="0" smtClean="0"/>
          </a:p>
          <a:p>
            <a:pPr lvl="1"/>
            <a:r>
              <a:rPr lang="en-US" b="1" dirty="0" smtClean="0"/>
              <a:t>Global </a:t>
            </a:r>
            <a:r>
              <a:rPr lang="en-US" b="1" dirty="0"/>
              <a:t>visibility </a:t>
            </a:r>
            <a:r>
              <a:rPr lang="en-US" dirty="0"/>
              <a:t>B is in some way globally visible.</a:t>
            </a:r>
          </a:p>
        </p:txBody>
      </p:sp>
    </p:spTree>
    <p:extLst>
      <p:ext uri="{BB962C8B-B14F-4D97-AF65-F5344CB8AC3E}">
        <p14:creationId xmlns:p14="http://schemas.microsoft.com/office/powerpoint/2010/main" val="2534089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normAutofit/>
          </a:bodyPr>
          <a:lstStyle/>
          <a:p>
            <a:pPr marL="0" indent="0">
              <a:buNone/>
            </a:pPr>
            <a:r>
              <a:rPr lang="en-US" b="1" dirty="0"/>
              <a:t>E</a:t>
            </a:r>
            <a:r>
              <a:rPr lang="en-US" b="1" dirty="0" smtClean="0"/>
              <a:t>xercise (~20min):</a:t>
            </a:r>
          </a:p>
          <a:p>
            <a:r>
              <a:rPr lang="en-US" dirty="0" smtClean="0"/>
              <a:t>Find a partner (your neighbor).</a:t>
            </a:r>
          </a:p>
          <a:p>
            <a:r>
              <a:rPr lang="en-US" dirty="0" smtClean="0"/>
              <a:t>The younger one does ‘attribute + parameter’ visibility from </a:t>
            </a:r>
            <a:r>
              <a:rPr lang="en-US" dirty="0" smtClean="0"/>
              <a:t>“4_2_Visility_types_examples</a:t>
            </a:r>
            <a:r>
              <a:rPr lang="en-US" dirty="0" smtClean="0"/>
              <a:t>. </a:t>
            </a:r>
            <a:r>
              <a:rPr lang="en-US" dirty="0" err="1" smtClean="0"/>
              <a:t>pdf</a:t>
            </a:r>
            <a:r>
              <a:rPr lang="en-US" dirty="0" smtClean="0"/>
              <a:t>” and the older one the other two.</a:t>
            </a:r>
            <a:endParaRPr lang="en-US" dirty="0"/>
          </a:p>
          <a:p>
            <a:r>
              <a:rPr lang="en-US" dirty="0" smtClean="0"/>
              <a:t>Explain each other the visibility ways you just read.</a:t>
            </a:r>
          </a:p>
        </p:txBody>
      </p:sp>
    </p:spTree>
    <p:extLst>
      <p:ext uri="{BB962C8B-B14F-4D97-AF65-F5344CB8AC3E}">
        <p14:creationId xmlns:p14="http://schemas.microsoft.com/office/powerpoint/2010/main" val="38552117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Questions &amp; Answers</a:t>
            </a:r>
            <a:endParaRPr lang="en-US" dirty="0"/>
          </a:p>
        </p:txBody>
      </p:sp>
      <p:sp>
        <p:nvSpPr>
          <p:cNvPr id="3" name="Inhaltsplatzhalter 2"/>
          <p:cNvSpPr>
            <a:spLocks noGrp="1"/>
          </p:cNvSpPr>
          <p:nvPr>
            <p:ph idx="1"/>
          </p:nvPr>
        </p:nvSpPr>
        <p:spPr/>
        <p:txBody>
          <a:bodyPr>
            <a:normAutofit fontScale="85000" lnSpcReduction="10000"/>
          </a:bodyPr>
          <a:lstStyle/>
          <a:p>
            <a:r>
              <a:rPr lang="en-US" dirty="0"/>
              <a:t>Q.  Which would you use if you wanted a relatively permanent connection between sender &amp; receiver objects? </a:t>
            </a:r>
          </a:p>
          <a:p>
            <a:pPr lvl="1"/>
            <a:r>
              <a:rPr lang="en-US" dirty="0"/>
              <a:t>A.  attribute, or global </a:t>
            </a:r>
          </a:p>
          <a:p>
            <a:r>
              <a:rPr lang="en-US" dirty="0"/>
              <a:t>Q. 	Which would you use if you didn't want a permanent connection? </a:t>
            </a:r>
          </a:p>
          <a:p>
            <a:pPr lvl="1"/>
            <a:r>
              <a:rPr lang="en-US" dirty="0"/>
              <a:t>A.	parameter, or local </a:t>
            </a:r>
          </a:p>
          <a:p>
            <a:r>
              <a:rPr lang="en-US" dirty="0"/>
              <a:t>Q. 	How would you achieve global visibility? </a:t>
            </a:r>
          </a:p>
          <a:p>
            <a:pPr lvl="1"/>
            <a:r>
              <a:rPr lang="en-US" dirty="0"/>
              <a:t>A.	use a global variable in C++, </a:t>
            </a:r>
            <a:br>
              <a:rPr lang="en-US" dirty="0"/>
            </a:br>
            <a:r>
              <a:rPr lang="en-US" dirty="0"/>
              <a:t>static (or class) variable (in C++ or Java)  or the Singleton pattern (a static method that returns the object) </a:t>
            </a:r>
          </a:p>
          <a:p>
            <a:endParaRPr lang="en-US" dirty="0"/>
          </a:p>
        </p:txBody>
      </p:sp>
    </p:spTree>
    <p:extLst>
      <p:ext uri="{BB962C8B-B14F-4D97-AF65-F5344CB8AC3E}">
        <p14:creationId xmlns:p14="http://schemas.microsoft.com/office/powerpoint/2010/main" val="1586602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Questions &amp; Answers</a:t>
            </a:r>
            <a:endParaRPr lang="en-US" dirty="0"/>
          </a:p>
        </p:txBody>
      </p:sp>
      <p:sp>
        <p:nvSpPr>
          <p:cNvPr id="3" name="Inhaltsplatzhalter 2"/>
          <p:cNvSpPr>
            <a:spLocks noGrp="1"/>
          </p:cNvSpPr>
          <p:nvPr>
            <p:ph idx="1"/>
          </p:nvPr>
        </p:nvSpPr>
        <p:spPr/>
        <p:txBody>
          <a:bodyPr>
            <a:normAutofit lnSpcReduction="10000"/>
          </a:bodyPr>
          <a:lstStyle/>
          <a:p>
            <a:r>
              <a:rPr lang="en-US" dirty="0"/>
              <a:t>Q.  Which would you use if you wanted a relatively permanent connection between sender &amp; receiver objects? </a:t>
            </a:r>
          </a:p>
          <a:p>
            <a:pPr lvl="1"/>
            <a:r>
              <a:rPr lang="en-US" dirty="0"/>
              <a:t>A.  </a:t>
            </a:r>
            <a:r>
              <a:rPr lang="en-US" dirty="0" smtClean="0"/>
              <a:t>_________________</a:t>
            </a:r>
            <a:endParaRPr lang="en-US" dirty="0"/>
          </a:p>
          <a:p>
            <a:r>
              <a:rPr lang="en-US" dirty="0"/>
              <a:t>Q. 	Which would you use if you didn't want a permanent connection? </a:t>
            </a:r>
          </a:p>
          <a:p>
            <a:pPr lvl="1"/>
            <a:r>
              <a:rPr lang="en-US" dirty="0"/>
              <a:t>A.	</a:t>
            </a:r>
            <a:r>
              <a:rPr lang="en-US" dirty="0" smtClean="0"/>
              <a:t>____________________</a:t>
            </a:r>
            <a:endParaRPr lang="en-US" dirty="0"/>
          </a:p>
          <a:p>
            <a:r>
              <a:rPr lang="en-US" dirty="0"/>
              <a:t>Q. 	How would you achieve global visibility? </a:t>
            </a:r>
          </a:p>
          <a:p>
            <a:pPr lvl="1"/>
            <a:r>
              <a:rPr lang="en-US" dirty="0"/>
              <a:t>A.	</a:t>
            </a:r>
            <a:r>
              <a:rPr lang="en-US" dirty="0" smtClean="0"/>
              <a:t>_____________________</a:t>
            </a:r>
            <a:endParaRPr lang="en-US" dirty="0"/>
          </a:p>
          <a:p>
            <a:endParaRPr lang="en-US" dirty="0"/>
          </a:p>
        </p:txBody>
      </p:sp>
    </p:spTree>
    <p:extLst>
      <p:ext uri="{BB962C8B-B14F-4D97-AF65-F5344CB8AC3E}">
        <p14:creationId xmlns:p14="http://schemas.microsoft.com/office/powerpoint/2010/main" val="3196563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0292"/>
            <a:ext cx="8229600" cy="1143000"/>
          </a:xfrm>
        </p:spPr>
        <p:txBody>
          <a:bodyPr/>
          <a:lstStyle/>
          <a:p>
            <a:r>
              <a:rPr lang="en-US" dirty="0"/>
              <a:t>Mapping Designs to Code</a:t>
            </a:r>
          </a:p>
        </p:txBody>
      </p:sp>
    </p:spTree>
    <p:extLst>
      <p:ext uri="{BB962C8B-B14F-4D97-AF65-F5344CB8AC3E}">
        <p14:creationId xmlns:p14="http://schemas.microsoft.com/office/powerpoint/2010/main" val="8185498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OO development is iterative</a:t>
            </a:r>
          </a:p>
        </p:txBody>
      </p:sp>
      <p:sp>
        <p:nvSpPr>
          <p:cNvPr id="3" name="Inhaltsplatzhalter 2"/>
          <p:cNvSpPr>
            <a:spLocks noGrp="1"/>
          </p:cNvSpPr>
          <p:nvPr>
            <p:ph idx="1"/>
          </p:nvPr>
        </p:nvSpPr>
        <p:spPr/>
        <p:txBody>
          <a:bodyPr>
            <a:normAutofit lnSpcReduction="10000"/>
          </a:bodyPr>
          <a:lstStyle/>
          <a:p>
            <a:r>
              <a:rPr lang="en-US" dirty="0" smtClean="0"/>
              <a:t>The </a:t>
            </a:r>
            <a:r>
              <a:rPr lang="en-US" dirty="0"/>
              <a:t>UML artifacts created during the design </a:t>
            </a:r>
            <a:r>
              <a:rPr lang="en-US" dirty="0" smtClean="0"/>
              <a:t>work the </a:t>
            </a:r>
            <a:r>
              <a:rPr lang="en-US" dirty="0"/>
              <a:t>interaction diagrams and </a:t>
            </a:r>
            <a:r>
              <a:rPr lang="en-US" dirty="0" smtClean="0"/>
              <a:t>DCDs will </a:t>
            </a:r>
            <a:r>
              <a:rPr lang="en-US" dirty="0"/>
              <a:t>be used as input to the code generation process</a:t>
            </a:r>
            <a:r>
              <a:rPr lang="en-US" dirty="0" smtClean="0"/>
              <a:t>.</a:t>
            </a:r>
          </a:p>
          <a:p>
            <a:pPr lvl="1"/>
            <a:r>
              <a:rPr lang="en-US" altLang="en-US" dirty="0"/>
              <a:t>Some tools generate partial code from </a:t>
            </a:r>
            <a:r>
              <a:rPr lang="en-US" altLang="en-US" dirty="0" smtClean="0"/>
              <a:t>UML</a:t>
            </a:r>
          </a:p>
          <a:p>
            <a:r>
              <a:rPr lang="en-US" altLang="en-US" dirty="0"/>
              <a:t>Programmers make changes as the work out the details</a:t>
            </a:r>
          </a:p>
          <a:p>
            <a:r>
              <a:rPr lang="en-US" altLang="en-US" dirty="0"/>
              <a:t>Therefore, Expect and plan for change and deviation from design during programming</a:t>
            </a:r>
          </a:p>
          <a:p>
            <a:endParaRPr lang="en-US" altLang="en-US" dirty="0"/>
          </a:p>
        </p:txBody>
      </p:sp>
    </p:spTree>
    <p:extLst>
      <p:ext uri="{BB962C8B-B14F-4D97-AF65-F5344CB8AC3E}">
        <p14:creationId xmlns:p14="http://schemas.microsoft.com/office/powerpoint/2010/main" val="2622608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Creativity and Change During Implementation</a:t>
            </a:r>
          </a:p>
        </p:txBody>
      </p:sp>
      <p:sp>
        <p:nvSpPr>
          <p:cNvPr id="3" name="Inhaltsplatzhalter 2"/>
          <p:cNvSpPr>
            <a:spLocks noGrp="1"/>
          </p:cNvSpPr>
          <p:nvPr>
            <p:ph idx="1"/>
          </p:nvPr>
        </p:nvSpPr>
        <p:spPr/>
        <p:txBody>
          <a:bodyPr>
            <a:normAutofit fontScale="92500" lnSpcReduction="20000"/>
          </a:bodyPr>
          <a:lstStyle/>
          <a:p>
            <a:r>
              <a:rPr lang="en-US" dirty="0" smtClean="0"/>
              <a:t>Programming </a:t>
            </a:r>
            <a:r>
              <a:rPr lang="en-US" dirty="0"/>
              <a:t>work is not a trivial code generation </a:t>
            </a:r>
            <a:r>
              <a:rPr lang="en-US" dirty="0" smtClean="0"/>
              <a:t>step; quite </a:t>
            </a:r>
            <a:r>
              <a:rPr lang="en-US" dirty="0"/>
              <a:t>the opposite! </a:t>
            </a:r>
            <a:endParaRPr lang="en-US" dirty="0" smtClean="0"/>
          </a:p>
          <a:p>
            <a:pPr lvl="1"/>
            <a:r>
              <a:rPr lang="en-US" dirty="0" smtClean="0"/>
              <a:t>Results </a:t>
            </a:r>
            <a:r>
              <a:rPr lang="en-US" dirty="0"/>
              <a:t>generated during design modeling are an incomplete first step; during programming and testing, myriad changes will be made and detailed problems will be uncovered and resolved</a:t>
            </a:r>
            <a:r>
              <a:rPr lang="en-US" dirty="0" smtClean="0"/>
              <a:t>.</a:t>
            </a:r>
          </a:p>
          <a:p>
            <a:r>
              <a:rPr lang="en-US" dirty="0" smtClean="0"/>
              <a:t>The </a:t>
            </a:r>
            <a:r>
              <a:rPr lang="en-US" dirty="0"/>
              <a:t>ideas and understanding (not the diagrams or documents!) generated during </a:t>
            </a:r>
            <a:r>
              <a:rPr lang="en-US" dirty="0" smtClean="0"/>
              <a:t>modeling </a:t>
            </a:r>
            <a:r>
              <a:rPr lang="en-US" dirty="0"/>
              <a:t>will provide a great base </a:t>
            </a:r>
            <a:r>
              <a:rPr lang="en-US" dirty="0" smtClean="0"/>
              <a:t>for </a:t>
            </a:r>
            <a:r>
              <a:rPr lang="en-US" dirty="0"/>
              <a:t>programming. </a:t>
            </a:r>
            <a:endParaRPr lang="en-US" dirty="0" smtClean="0"/>
          </a:p>
          <a:p>
            <a:pPr lvl="1"/>
            <a:r>
              <a:rPr lang="en-US" dirty="0" smtClean="0"/>
              <a:t>But</a:t>
            </a:r>
            <a:r>
              <a:rPr lang="en-US" dirty="0"/>
              <a:t>, expect and plan for lots of change and deviation from the design during programming. </a:t>
            </a:r>
          </a:p>
        </p:txBody>
      </p:sp>
    </p:spTree>
    <p:extLst>
      <p:ext uri="{BB962C8B-B14F-4D97-AF65-F5344CB8AC3E}">
        <p14:creationId xmlns:p14="http://schemas.microsoft.com/office/powerpoint/2010/main" val="38572828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Mapping Designs to Code</a:t>
            </a:r>
            <a:endParaRPr lang="en-US" dirty="0"/>
          </a:p>
        </p:txBody>
      </p:sp>
      <p:sp>
        <p:nvSpPr>
          <p:cNvPr id="3" name="Inhaltsplatzhalter 2"/>
          <p:cNvSpPr>
            <a:spLocks noGrp="1"/>
          </p:cNvSpPr>
          <p:nvPr>
            <p:ph idx="1"/>
          </p:nvPr>
        </p:nvSpPr>
        <p:spPr/>
        <p:txBody>
          <a:bodyPr/>
          <a:lstStyle/>
          <a:p>
            <a:r>
              <a:rPr lang="en-US" dirty="0"/>
              <a:t>Write source code for:</a:t>
            </a:r>
          </a:p>
          <a:p>
            <a:pPr lvl="1"/>
            <a:r>
              <a:rPr lang="en-US" dirty="0"/>
              <a:t>Class and interface definitions</a:t>
            </a:r>
          </a:p>
          <a:p>
            <a:pPr lvl="1"/>
            <a:r>
              <a:rPr lang="en-US" dirty="0"/>
              <a:t>Method definitions</a:t>
            </a:r>
          </a:p>
          <a:p>
            <a:r>
              <a:rPr lang="en-US" dirty="0"/>
              <a:t>Work from OOA/D artifacts</a:t>
            </a:r>
          </a:p>
          <a:p>
            <a:pPr lvl="1"/>
            <a:r>
              <a:rPr lang="en-US" dirty="0"/>
              <a:t>Create class definitions for Domain Class Diagrams (DCDs)</a:t>
            </a:r>
          </a:p>
          <a:p>
            <a:pPr lvl="1"/>
            <a:r>
              <a:rPr lang="en-US" dirty="0"/>
              <a:t>Create methods from Interaction diagrams</a:t>
            </a:r>
          </a:p>
          <a:p>
            <a:endParaRPr lang="en-US" dirty="0"/>
          </a:p>
        </p:txBody>
      </p:sp>
    </p:spTree>
    <p:extLst>
      <p:ext uri="{BB962C8B-B14F-4D97-AF65-F5344CB8AC3E}">
        <p14:creationId xmlns:p14="http://schemas.microsoft.com/office/powerpoint/2010/main" val="3526321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From DCD to Java class</a:t>
            </a:r>
            <a:endParaRPr lang="en-US" dirty="0"/>
          </a:p>
        </p:txBody>
      </p:sp>
      <p:pic>
        <p:nvPicPr>
          <p:cNvPr id="5" name="Inhaltsplatzhalter 4"/>
          <p:cNvPicPr>
            <a:picLocks noGrp="1" noChangeAspect="1"/>
          </p:cNvPicPr>
          <p:nvPr>
            <p:ph idx="1"/>
          </p:nvPr>
        </p:nvPicPr>
        <p:blipFill>
          <a:blip r:embed="rId3"/>
          <a:srcRect l="-12342" r="-12342"/>
          <a:stretch>
            <a:fillRect/>
          </a:stretch>
        </p:blipFill>
        <p:spPr/>
      </p:pic>
    </p:spTree>
    <p:extLst>
      <p:ext uri="{BB962C8B-B14F-4D97-AF65-F5344CB8AC3E}">
        <p14:creationId xmlns:p14="http://schemas.microsoft.com/office/powerpoint/2010/main" val="3795183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From Interaction diagram to method</a:t>
            </a:r>
          </a:p>
        </p:txBody>
      </p:sp>
      <p:pic>
        <p:nvPicPr>
          <p:cNvPr id="10" name="Inhaltsplatzhalter 9"/>
          <p:cNvPicPr>
            <a:picLocks noGrp="1" noChangeAspect="1"/>
          </p:cNvPicPr>
          <p:nvPr>
            <p:ph idx="1"/>
          </p:nvPr>
        </p:nvPicPr>
        <p:blipFill>
          <a:blip r:embed="rId2"/>
          <a:srcRect t="-9593" b="-9593"/>
          <a:stretch>
            <a:fillRect/>
          </a:stretch>
        </p:blipFill>
        <p:spPr>
          <a:prstGeom prst="rect">
            <a:avLst/>
          </a:prstGeom>
        </p:spPr>
      </p:pic>
    </p:spTree>
    <p:extLst>
      <p:ext uri="{BB962C8B-B14F-4D97-AF65-F5344CB8AC3E}">
        <p14:creationId xmlns:p14="http://schemas.microsoft.com/office/powerpoint/2010/main" val="1069651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Design Class Diagrams</a:t>
            </a:r>
            <a:endParaRPr lang="en-US" dirty="0"/>
          </a:p>
        </p:txBody>
      </p:sp>
      <p:sp>
        <p:nvSpPr>
          <p:cNvPr id="3" name="Inhaltsplatzhalter 2"/>
          <p:cNvSpPr>
            <a:spLocks noGrp="1"/>
          </p:cNvSpPr>
          <p:nvPr>
            <p:ph idx="1"/>
          </p:nvPr>
        </p:nvSpPr>
        <p:spPr/>
        <p:txBody>
          <a:bodyPr/>
          <a:lstStyle/>
          <a:p>
            <a:r>
              <a:rPr lang="en-US" dirty="0" smtClean="0"/>
              <a:t>UML </a:t>
            </a:r>
            <a:r>
              <a:rPr lang="en-US" dirty="0"/>
              <a:t>includes class diagrams to illustrate classes, interfaces, and their associations. They are used for static object modeling</a:t>
            </a:r>
            <a:r>
              <a:rPr lang="en-US" dirty="0" smtClean="0"/>
              <a:t>.</a:t>
            </a:r>
          </a:p>
          <a:p>
            <a:r>
              <a:rPr lang="en-US" dirty="0" smtClean="0"/>
              <a:t>They fall into the category of </a:t>
            </a:r>
            <a:r>
              <a:rPr lang="en-US" i="1" dirty="0" smtClean="0"/>
              <a:t>static</a:t>
            </a:r>
            <a:r>
              <a:rPr lang="en-US" dirty="0" smtClean="0"/>
              <a:t> object modeling</a:t>
            </a:r>
          </a:p>
          <a:p>
            <a:pPr lvl="1"/>
            <a:r>
              <a:rPr lang="en-US" dirty="0" smtClean="0"/>
              <a:t>Different to the behavioral / dynamic ones from last week.</a:t>
            </a:r>
          </a:p>
        </p:txBody>
      </p:sp>
    </p:spTree>
    <p:extLst>
      <p:ext uri="{BB962C8B-B14F-4D97-AF65-F5344CB8AC3E}">
        <p14:creationId xmlns:p14="http://schemas.microsoft.com/office/powerpoint/2010/main" val="3950763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Collection </a:t>
            </a:r>
            <a:r>
              <a:rPr lang="en-US" dirty="0" smtClean="0"/>
              <a:t>classes</a:t>
            </a:r>
            <a:endParaRPr lang="en-US" dirty="0"/>
          </a:p>
        </p:txBody>
      </p:sp>
      <p:pic>
        <p:nvPicPr>
          <p:cNvPr id="4" name="Inhaltsplatzhalter 3"/>
          <p:cNvPicPr>
            <a:picLocks noGrp="1" noChangeAspect="1"/>
          </p:cNvPicPr>
          <p:nvPr>
            <p:ph idx="1"/>
          </p:nvPr>
        </p:nvPicPr>
        <p:blipFill>
          <a:blip r:embed="rId3"/>
          <a:srcRect t="-31218" b="-31218"/>
          <a:stretch>
            <a:fillRect/>
          </a:stretch>
        </p:blipFill>
        <p:spPr/>
      </p:pic>
    </p:spTree>
    <p:extLst>
      <p:ext uri="{BB962C8B-B14F-4D97-AF65-F5344CB8AC3E}">
        <p14:creationId xmlns:p14="http://schemas.microsoft.com/office/powerpoint/2010/main" val="36295913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Exception handling</a:t>
            </a:r>
          </a:p>
        </p:txBody>
      </p:sp>
      <p:sp>
        <p:nvSpPr>
          <p:cNvPr id="3" name="Inhaltsplatzhalter 2"/>
          <p:cNvSpPr>
            <a:spLocks noGrp="1"/>
          </p:cNvSpPr>
          <p:nvPr>
            <p:ph idx="1"/>
          </p:nvPr>
        </p:nvSpPr>
        <p:spPr/>
        <p:txBody>
          <a:bodyPr/>
          <a:lstStyle/>
          <a:p>
            <a:r>
              <a:rPr lang="en-US" dirty="0"/>
              <a:t>Why is it wise to consider large-scale exception handling strategies during design modeling?</a:t>
            </a:r>
          </a:p>
          <a:p>
            <a:r>
              <a:rPr lang="en-US" dirty="0"/>
              <a:t>In UML, exceptions can be inserted as property strings of messages</a:t>
            </a:r>
          </a:p>
          <a:p>
            <a:endParaRPr lang="en-US" dirty="0"/>
          </a:p>
        </p:txBody>
      </p:sp>
    </p:spTree>
    <p:extLst>
      <p:ext uri="{BB962C8B-B14F-4D97-AF65-F5344CB8AC3E}">
        <p14:creationId xmlns:p14="http://schemas.microsoft.com/office/powerpoint/2010/main" val="18260801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Why implement from least-coupled </a:t>
            </a:r>
            <a:br>
              <a:rPr lang="en-US" dirty="0"/>
            </a:br>
            <a:r>
              <a:rPr lang="en-US" dirty="0"/>
              <a:t>to most-coupled?</a:t>
            </a:r>
          </a:p>
        </p:txBody>
      </p:sp>
      <p:pic>
        <p:nvPicPr>
          <p:cNvPr id="4" name="Inhaltsplatzhalter 3"/>
          <p:cNvPicPr>
            <a:picLocks noGrp="1" noChangeAspect="1"/>
          </p:cNvPicPr>
          <p:nvPr>
            <p:ph idx="1"/>
          </p:nvPr>
        </p:nvPicPr>
        <p:blipFill>
          <a:blip r:embed="rId2"/>
          <a:srcRect l="-10524" r="-10524"/>
          <a:stretch>
            <a:fillRect/>
          </a:stretch>
        </p:blipFill>
        <p:spPr/>
      </p:pic>
    </p:spTree>
    <p:extLst>
      <p:ext uri="{BB962C8B-B14F-4D97-AF65-F5344CB8AC3E}">
        <p14:creationId xmlns:p14="http://schemas.microsoft.com/office/powerpoint/2010/main" val="838460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 10"/>
          <p:cNvPicPr>
            <a:picLocks noChangeAspect="1"/>
          </p:cNvPicPr>
          <p:nvPr/>
        </p:nvPicPr>
        <p:blipFill>
          <a:blip r:embed="rId3"/>
          <a:stretch>
            <a:fillRect/>
          </a:stretch>
        </p:blipFill>
        <p:spPr>
          <a:xfrm>
            <a:off x="1092200" y="0"/>
            <a:ext cx="6937283" cy="6858000"/>
          </a:xfrm>
          <a:prstGeom prst="rect">
            <a:avLst/>
          </a:prstGeom>
        </p:spPr>
      </p:pic>
      <p:sp>
        <p:nvSpPr>
          <p:cNvPr id="12" name="Textfeld 11"/>
          <p:cNvSpPr txBox="1"/>
          <p:nvPr/>
        </p:nvSpPr>
        <p:spPr>
          <a:xfrm>
            <a:off x="110779" y="127000"/>
            <a:ext cx="981421" cy="369332"/>
          </a:xfrm>
          <a:prstGeom prst="rect">
            <a:avLst/>
          </a:prstGeom>
          <a:noFill/>
        </p:spPr>
        <p:txBody>
          <a:bodyPr wrap="none" rtlCol="0">
            <a:spAutoFit/>
          </a:bodyPr>
          <a:lstStyle/>
          <a:p>
            <a:r>
              <a:rPr lang="en-US" dirty="0" smtClean="0"/>
              <a:t>Example </a:t>
            </a:r>
            <a:endParaRPr lang="en-US" dirty="0"/>
          </a:p>
        </p:txBody>
      </p:sp>
    </p:spTree>
    <p:extLst>
      <p:ext uri="{BB962C8B-B14F-4D97-AF65-F5344CB8AC3E}">
        <p14:creationId xmlns:p14="http://schemas.microsoft.com/office/powerpoint/2010/main" val="533132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Definition: Design Class Diagram</a:t>
            </a:r>
          </a:p>
        </p:txBody>
      </p:sp>
      <p:sp>
        <p:nvSpPr>
          <p:cNvPr id="3" name="Inhaltsplatzhalter 2"/>
          <p:cNvSpPr>
            <a:spLocks noGrp="1"/>
          </p:cNvSpPr>
          <p:nvPr>
            <p:ph idx="1"/>
          </p:nvPr>
        </p:nvSpPr>
        <p:spPr/>
        <p:txBody>
          <a:bodyPr>
            <a:normAutofit/>
          </a:bodyPr>
          <a:lstStyle/>
          <a:p>
            <a:r>
              <a:rPr lang="en-US" dirty="0"/>
              <a:t>In a conceptual perspective the </a:t>
            </a:r>
            <a:r>
              <a:rPr lang="en-US" b="1" dirty="0"/>
              <a:t>class diagram </a:t>
            </a:r>
            <a:r>
              <a:rPr lang="en-US" dirty="0"/>
              <a:t>can be used to visualize a domain model</a:t>
            </a:r>
            <a:r>
              <a:rPr lang="en-US" dirty="0" smtClean="0"/>
              <a:t>.</a:t>
            </a:r>
          </a:p>
          <a:p>
            <a:r>
              <a:rPr lang="en-US" dirty="0" smtClean="0"/>
              <a:t>We </a:t>
            </a:r>
            <a:r>
              <a:rPr lang="en-US" dirty="0"/>
              <a:t>also need a unique term to clarify when the class diagram is used in a software or design perspective</a:t>
            </a:r>
            <a:r>
              <a:rPr lang="en-US" dirty="0" smtClean="0"/>
              <a:t>.</a:t>
            </a:r>
          </a:p>
          <a:p>
            <a:pPr lvl="1"/>
            <a:r>
              <a:rPr lang="en-US" dirty="0"/>
              <a:t>D</a:t>
            </a:r>
            <a:r>
              <a:rPr lang="en-US" dirty="0" smtClean="0"/>
              <a:t>esign Class Diagram </a:t>
            </a:r>
            <a:r>
              <a:rPr lang="en-US" dirty="0"/>
              <a:t>(DCD</a:t>
            </a:r>
            <a:r>
              <a:rPr lang="en-US" dirty="0" smtClean="0"/>
              <a:t>)!</a:t>
            </a:r>
          </a:p>
          <a:p>
            <a:r>
              <a:rPr lang="en-US" dirty="0" smtClean="0"/>
              <a:t>Note, the “components” are identical to Domain Model!</a:t>
            </a:r>
            <a:endParaRPr lang="en-US" dirty="0"/>
          </a:p>
        </p:txBody>
      </p:sp>
    </p:spTree>
    <p:extLst>
      <p:ext uri="{BB962C8B-B14F-4D97-AF65-F5344CB8AC3E}">
        <p14:creationId xmlns:p14="http://schemas.microsoft.com/office/powerpoint/2010/main" val="3889388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Domain Model vs. DCD</a:t>
            </a:r>
            <a:endParaRPr lang="en-US" dirty="0"/>
          </a:p>
        </p:txBody>
      </p:sp>
      <p:pic>
        <p:nvPicPr>
          <p:cNvPr id="4" name="Inhaltsplatzhalter 3"/>
          <p:cNvPicPr>
            <a:picLocks noGrp="1" noChangeAspect="1"/>
          </p:cNvPicPr>
          <p:nvPr>
            <p:ph idx="1"/>
          </p:nvPr>
        </p:nvPicPr>
        <p:blipFill>
          <a:blip r:embed="rId2"/>
          <a:srcRect t="-17068" b="-17068"/>
          <a:stretch>
            <a:fillRect/>
          </a:stretch>
        </p:blipFill>
        <p:spPr/>
      </p:pic>
    </p:spTree>
    <p:extLst>
      <p:ext uri="{BB962C8B-B14F-4D97-AF65-F5344CB8AC3E}">
        <p14:creationId xmlns:p14="http://schemas.microsoft.com/office/powerpoint/2010/main" val="1449183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Developing a DCD</a:t>
            </a:r>
            <a:endParaRPr lang="en-US" dirty="0"/>
          </a:p>
        </p:txBody>
      </p:sp>
      <p:sp>
        <p:nvSpPr>
          <p:cNvPr id="3" name="Inhaltsplatzhalter 2"/>
          <p:cNvSpPr>
            <a:spLocks noGrp="1"/>
          </p:cNvSpPr>
          <p:nvPr>
            <p:ph idx="1"/>
          </p:nvPr>
        </p:nvSpPr>
        <p:spPr/>
        <p:txBody>
          <a:bodyPr>
            <a:normAutofit/>
          </a:bodyPr>
          <a:lstStyle/>
          <a:p>
            <a:pPr marL="0" indent="0">
              <a:buNone/>
            </a:pPr>
            <a:r>
              <a:rPr lang="en-US" dirty="0" smtClean="0"/>
              <a:t>1.	Identify </a:t>
            </a:r>
            <a:r>
              <a:rPr lang="en-US" b="1" dirty="0"/>
              <a:t>software classes</a:t>
            </a:r>
            <a:r>
              <a:rPr lang="en-US" dirty="0" smtClean="0"/>
              <a:t>:</a:t>
            </a:r>
          </a:p>
          <a:p>
            <a:pPr marL="0" indent="0">
              <a:buNone/>
            </a:pPr>
            <a:r>
              <a:rPr lang="en-US" dirty="0"/>
              <a:t>	Register 				Sale </a:t>
            </a:r>
            <a:br>
              <a:rPr lang="en-US" dirty="0"/>
            </a:br>
            <a:r>
              <a:rPr lang="en-US" dirty="0"/>
              <a:t>	</a:t>
            </a:r>
            <a:r>
              <a:rPr lang="en-US" dirty="0" err="1"/>
              <a:t>ProductCatalog</a:t>
            </a:r>
            <a:r>
              <a:rPr lang="en-US" dirty="0"/>
              <a:t> 		</a:t>
            </a:r>
            <a:r>
              <a:rPr lang="en-US" dirty="0" err="1"/>
              <a:t>ProductSpecification</a:t>
            </a:r>
            <a:r>
              <a:rPr lang="en-US" dirty="0"/>
              <a:t> </a:t>
            </a:r>
            <a:br>
              <a:rPr lang="en-US" dirty="0"/>
            </a:br>
            <a:r>
              <a:rPr lang="en-US" dirty="0"/>
              <a:t>	Store 					</a:t>
            </a:r>
            <a:r>
              <a:rPr lang="en-US" dirty="0" err="1"/>
              <a:t>SalesLineItem</a:t>
            </a:r>
            <a:r>
              <a:rPr lang="en-US" dirty="0"/>
              <a:t> </a:t>
            </a:r>
            <a:br>
              <a:rPr lang="en-US" dirty="0"/>
            </a:br>
            <a:r>
              <a:rPr lang="en-US" dirty="0"/>
              <a:t>	Payment </a:t>
            </a:r>
          </a:p>
          <a:p>
            <a:pPr marL="514350" indent="-514350">
              <a:buAutoNum type="arabicPeriod" startAt="2"/>
            </a:pPr>
            <a:r>
              <a:rPr lang="en-US" dirty="0" smtClean="0"/>
              <a:t>Begin </a:t>
            </a:r>
            <a:r>
              <a:rPr lang="en-US" dirty="0"/>
              <a:t>drawing a </a:t>
            </a:r>
            <a:r>
              <a:rPr lang="en-US" b="1" dirty="0"/>
              <a:t>class </a:t>
            </a:r>
            <a:r>
              <a:rPr lang="en-US" b="1" dirty="0" smtClean="0"/>
              <a:t>diagram</a:t>
            </a:r>
          </a:p>
          <a:p>
            <a:pPr marL="857250" lvl="1" indent="-457200"/>
            <a:r>
              <a:rPr lang="en-US" dirty="0" smtClean="0"/>
              <a:t> Think how the belong / work together</a:t>
            </a:r>
          </a:p>
          <a:p>
            <a:pPr marL="0" indent="0">
              <a:buNone/>
            </a:pPr>
            <a:endParaRPr lang="en-US" dirty="0"/>
          </a:p>
        </p:txBody>
      </p:sp>
    </p:spTree>
    <p:extLst>
      <p:ext uri="{BB962C8B-B14F-4D97-AF65-F5344CB8AC3E}">
        <p14:creationId xmlns:p14="http://schemas.microsoft.com/office/powerpoint/2010/main" val="4000249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514350" indent="-514350">
              <a:buAutoNum type="arabicPeriod" startAt="3"/>
            </a:pPr>
            <a:r>
              <a:rPr lang="en-US" dirty="0" smtClean="0"/>
              <a:t>Include </a:t>
            </a:r>
            <a:r>
              <a:rPr lang="en-US" dirty="0"/>
              <a:t>the </a:t>
            </a:r>
            <a:r>
              <a:rPr lang="en-US" b="1" dirty="0"/>
              <a:t>attributes from </a:t>
            </a:r>
            <a:r>
              <a:rPr lang="en-US" dirty="0"/>
              <a:t>the domain </a:t>
            </a:r>
            <a:r>
              <a:rPr lang="en-US" dirty="0" smtClean="0"/>
              <a:t>model</a:t>
            </a:r>
          </a:p>
          <a:p>
            <a:pPr lvl="1"/>
            <a:r>
              <a:rPr lang="en-US" dirty="0"/>
              <a:t>The full format of the attribute text notation is:</a:t>
            </a:r>
          </a:p>
          <a:p>
            <a:pPr marL="457200" lvl="1" indent="0">
              <a:buNone/>
            </a:pPr>
            <a:r>
              <a:rPr lang="en-US" sz="2000" dirty="0">
                <a:latin typeface="Geneva"/>
                <a:cs typeface="Geneva"/>
              </a:rPr>
              <a:t>visibility name : type multiplicity = default {property-string}</a:t>
            </a:r>
          </a:p>
          <a:p>
            <a:pPr lvl="1"/>
            <a:r>
              <a:rPr lang="en-US" dirty="0" smtClean="0"/>
              <a:t>Guideline</a:t>
            </a:r>
            <a:r>
              <a:rPr lang="en-US" dirty="0"/>
              <a:t>: Attributes are usually assumed private if no visibility is given</a:t>
            </a:r>
            <a:r>
              <a:rPr lang="en-US" dirty="0" smtClean="0"/>
              <a:t>.</a:t>
            </a:r>
          </a:p>
          <a:p>
            <a:pPr lvl="1"/>
            <a:r>
              <a:rPr lang="en-US" dirty="0"/>
              <a:t>V</a:t>
            </a:r>
            <a:r>
              <a:rPr lang="en-US" dirty="0" smtClean="0"/>
              <a:t>isibility </a:t>
            </a:r>
            <a:r>
              <a:rPr lang="en-US" dirty="0"/>
              <a:t>marks include + (public), - (private), and so </a:t>
            </a:r>
            <a:r>
              <a:rPr lang="en-US" dirty="0" smtClean="0"/>
              <a:t>forth</a:t>
            </a:r>
            <a:r>
              <a:rPr lang="en-US" dirty="0"/>
              <a:t> </a:t>
            </a:r>
            <a:r>
              <a:rPr lang="en-US" dirty="0" smtClean="0"/>
              <a:t>in front of an attribute</a:t>
            </a:r>
            <a:endParaRPr lang="en-US" dirty="0"/>
          </a:p>
        </p:txBody>
      </p:sp>
    </p:spTree>
    <p:extLst>
      <p:ext uri="{BB962C8B-B14F-4D97-AF65-F5344CB8AC3E}">
        <p14:creationId xmlns:p14="http://schemas.microsoft.com/office/powerpoint/2010/main" val="2000542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TotalTime>
  <Words>1682</Words>
  <Application>Microsoft Office PowerPoint</Application>
  <PresentationFormat>On-screen Show (4:3)</PresentationFormat>
  <Paragraphs>165</Paragraphs>
  <Slides>42</Slides>
  <Notes>10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Office-Design</vt:lpstr>
      <vt:lpstr>Bitmap Image</vt:lpstr>
      <vt:lpstr>Class Diagrams, Visibility and Mapping design to Code</vt:lpstr>
      <vt:lpstr>Lecture 4 - Objectives</vt:lpstr>
      <vt:lpstr>(Design) Class Diagrams</vt:lpstr>
      <vt:lpstr>Design Class Diagrams</vt:lpstr>
      <vt:lpstr>PowerPoint Presentation</vt:lpstr>
      <vt:lpstr>Definition: Design Class Diagram</vt:lpstr>
      <vt:lpstr>Domain Model vs. DCD</vt:lpstr>
      <vt:lpstr>Developing a DCD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Association vs. dependency</vt:lpstr>
      <vt:lpstr>Note Symbols: Notes, Comments, Constraints, and Method Bodies</vt:lpstr>
      <vt:lpstr>Composition (whole-part) relations</vt:lpstr>
      <vt:lpstr>Association classes</vt:lpstr>
      <vt:lpstr>Keywords</vt:lpstr>
      <vt:lpstr>Interfaces and Template Classes</vt:lpstr>
      <vt:lpstr>Generalization, Abstract Classes, Abstract Operations</vt:lpstr>
      <vt:lpstr>PowerPoint Presentation</vt:lpstr>
      <vt:lpstr>PowerPoint Presentation</vt:lpstr>
      <vt:lpstr>Requirements to Design Iteratively</vt:lpstr>
      <vt:lpstr>Does modeling take too much time?</vt:lpstr>
      <vt:lpstr>Designing for Visibility</vt:lpstr>
      <vt:lpstr>Visibility</vt:lpstr>
      <vt:lpstr>PowerPoint Presentation</vt:lpstr>
      <vt:lpstr>What is visibility?</vt:lpstr>
      <vt:lpstr>PowerPoint Presentation</vt:lpstr>
      <vt:lpstr>Questions &amp; Answers</vt:lpstr>
      <vt:lpstr>Questions &amp; Answers</vt:lpstr>
      <vt:lpstr>Mapping Designs to Code</vt:lpstr>
      <vt:lpstr>OO development is iterative</vt:lpstr>
      <vt:lpstr>Creativity and Change During Implementation</vt:lpstr>
      <vt:lpstr>Mapping Designs to Code</vt:lpstr>
      <vt:lpstr>From DCD to Java class</vt:lpstr>
      <vt:lpstr>From Interaction diagram to method</vt:lpstr>
      <vt:lpstr>Collection classes</vt:lpstr>
      <vt:lpstr>Exception handling</vt:lpstr>
      <vt:lpstr>Why implement from least-coupled  to most-coupled?</vt:lpstr>
    </vt:vector>
  </TitlesOfParts>
  <Company>Hochschule Darmstadt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machine diagrams</dc:title>
  <dc:creator>Frank Breitinger</dc:creator>
  <cp:lastModifiedBy>Thomas</cp:lastModifiedBy>
  <cp:revision>1957</cp:revision>
  <dcterms:created xsi:type="dcterms:W3CDTF">2015-10-02T00:24:13Z</dcterms:created>
  <dcterms:modified xsi:type="dcterms:W3CDTF">2017-09-17T10:59:14Z</dcterms:modified>
</cp:coreProperties>
</file>