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heme/theme3.xml" ContentType="application/vnd.openxmlformats-officedocument.theme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6.xml" ContentType="application/vnd.openxmlformats-officedocument.presentationml.notesSlide+xml"/>
  <Override PartName="/ppt/tags/tag31.xml" ContentType="application/vnd.openxmlformats-officedocument.presentationml.tags+xml"/>
  <Override PartName="/ppt/notesSlides/notesSlide17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8.xml" ContentType="application/vnd.openxmlformats-officedocument.presentationml.notesSlide+xml"/>
  <Override PartName="/ppt/tags/tag34.xml" ContentType="application/vnd.openxmlformats-officedocument.presentationml.tags+xml"/>
  <Override PartName="/ppt/notesSlides/notesSlide1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0.xml" ContentType="application/vnd.openxmlformats-officedocument.presentationml.notesSlide+xml"/>
  <Override PartName="/ppt/tags/tag37.xml" ContentType="application/vnd.openxmlformats-officedocument.presentationml.tags+xml"/>
  <Override PartName="/ppt/notesSlides/notesSlide21.xml" ContentType="application/vnd.openxmlformats-officedocument.presentationml.notesSlide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25"/>
  </p:notesMasterIdLst>
  <p:handoutMasterIdLst>
    <p:handoutMasterId r:id="rId26"/>
  </p:handoutMasterIdLst>
  <p:sldIdLst>
    <p:sldId id="256" r:id="rId4"/>
    <p:sldId id="638" r:id="rId5"/>
    <p:sldId id="639" r:id="rId6"/>
    <p:sldId id="640" r:id="rId7"/>
    <p:sldId id="641" r:id="rId8"/>
    <p:sldId id="642" r:id="rId9"/>
    <p:sldId id="643" r:id="rId10"/>
    <p:sldId id="644" r:id="rId11"/>
    <p:sldId id="645" r:id="rId12"/>
    <p:sldId id="637" r:id="rId13"/>
    <p:sldId id="646" r:id="rId14"/>
    <p:sldId id="647" r:id="rId15"/>
    <p:sldId id="648" r:id="rId16"/>
    <p:sldId id="649" r:id="rId17"/>
    <p:sldId id="650" r:id="rId18"/>
    <p:sldId id="651" r:id="rId19"/>
    <p:sldId id="652" r:id="rId20"/>
    <p:sldId id="653" r:id="rId21"/>
    <p:sldId id="656" r:id="rId22"/>
    <p:sldId id="655" r:id="rId23"/>
    <p:sldId id="654" r:id="rId2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6" autoAdjust="0"/>
    <p:restoredTop sz="86655" autoAdjust="0"/>
  </p:normalViewPr>
  <p:slideViewPr>
    <p:cSldViewPr snapToGrid="0" snapToObjects="1">
      <p:cViewPr varScale="1">
        <p:scale>
          <a:sx n="113" d="100"/>
          <a:sy n="113" d="100"/>
        </p:scale>
        <p:origin x="-11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20" d="100"/>
          <a:sy n="120" d="100"/>
        </p:scale>
        <p:origin x="78" y="-11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93151-513F-416C-AE47-8AF4AB1163F2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600" i="1" smtClean="0">
                <a:solidFill>
                  <a:srgbClr val="000000"/>
                </a:solidFill>
                <a:latin typeface="Arial" panose="020B0604020202020204" pitchFamily="34" charset="0"/>
              </a:rPr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 sz="6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970C1-88FE-44E5-BC51-DCB40CC6C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8229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1AD73-5157-A144-804E-BA662211D389}" type="datetimeFigureOut">
              <a:rPr lang="de-DE" smtClean="0"/>
              <a:t>06.10.2017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7C476-C6AA-0B42-8184-493CBCE8D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7831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Relationship Id="rId4" Type="http://schemas.openxmlformats.org/officeDocument/2006/relationships/image" Target="../media/image16.png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08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40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20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3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74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504762" cy="1285714"/>
          </a:xfrm>
          <a:prstGeom prst="rect">
            <a:avLst/>
          </a:prstGeom>
        </p:spPr>
      </p:pic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enhanced by adding 2 extra events: break and reset events.  Break event occurs when a bottle breaks while being filled or waiting to be filled.  Reset event occurs when a bottle is emptied and returned to the beginning of the production line. A reset event can occur when a bottle is empty.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81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new state has been introduced called </a:t>
            </a:r>
            <a:r>
              <a:rPr lang="en-US" dirty="0" err="1" smtClean="0"/>
              <a:t>InProcess</a:t>
            </a:r>
            <a:r>
              <a:rPr lang="en-US" dirty="0" smtClean="0"/>
              <a:t>, which nests the Empty and Full states.  </a:t>
            </a:r>
          </a:p>
          <a:p>
            <a:r>
              <a:rPr lang="en-US" dirty="0" smtClean="0"/>
              <a:t>A transition leaving this state, like the one labeled break, applies to all the nested states.  The reset transition is similar, except that it ends at one of the nested states.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21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additional transition for the break event has been added from full to a new Leaking state.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61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35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34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9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78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54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5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20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45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57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4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5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64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8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06.10.2017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0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06.10.2017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8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06.10.2017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06.10.2017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06.10.2017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06.10.2017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3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06.10.2017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0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06.10.2017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6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06.10.2017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6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06.10.2017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06.10.2017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7033-67D7-BE44-8F7D-CA36AB5BC3E5}" type="datetimeFigureOut">
              <a:rPr lang="de-DE" smtClean="0"/>
              <a:t>06.10.2017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1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yntropy.uk/syntropy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18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20.pn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image" Target="../media/image21.png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7245" y="976184"/>
            <a:ext cx="8144301" cy="1299801"/>
          </a:xfrm>
        </p:spPr>
        <p:txBody>
          <a:bodyPr>
            <a:normAutofit fontScale="90000"/>
          </a:bodyPr>
          <a:lstStyle/>
          <a:p>
            <a:pPr algn="l">
              <a:buFont typeface="+mj-lt"/>
              <a:buAutoNum type="arabicPeriod"/>
            </a:pPr>
            <a:r>
              <a:rPr lang="en-US" sz="4800" dirty="0" smtClean="0"/>
              <a:t>  State Diagrams</a:t>
            </a:r>
            <a:br>
              <a:rPr lang="en-US" sz="4800" dirty="0" smtClean="0"/>
            </a:br>
            <a:r>
              <a:rPr lang="en-US" sz="4800" dirty="0" smtClean="0"/>
              <a:t>2.	  Mid-Term Review</a:t>
            </a:r>
            <a:br>
              <a:rPr lang="en-US" sz="4800" dirty="0" smtClean="0"/>
            </a:br>
            <a:r>
              <a:rPr lang="en-US" sz="4800" dirty="0" smtClean="0"/>
              <a:t>3.   Sprint 1 Presentations</a:t>
            </a:r>
            <a:endParaRPr lang="en-US" sz="33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7457" y="3886200"/>
            <a:ext cx="8949457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Lecture </a:t>
            </a:r>
            <a:r>
              <a:rPr lang="en-US" dirty="0" smtClean="0"/>
              <a:t>6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CSCI </a:t>
            </a:r>
            <a:r>
              <a:rPr lang="en-US" dirty="0"/>
              <a:t>6628</a:t>
            </a:r>
          </a:p>
          <a:p>
            <a:r>
              <a:rPr lang="en-US" dirty="0"/>
              <a:t>(Covers Larman chap </a:t>
            </a:r>
            <a:r>
              <a:rPr lang="en-US" dirty="0" smtClean="0"/>
              <a:t>28,29 &amp; </a:t>
            </a:r>
            <a:r>
              <a:rPr lang="en-US" i="1" dirty="0" smtClean="0"/>
              <a:t>Designing Object Systems by Cook and Daniels. </a:t>
            </a:r>
            <a:r>
              <a:rPr lang="en-US" i="1" dirty="0" smtClean="0">
                <a:hlinkClick r:id="rId4"/>
              </a:rPr>
              <a:t>http://www.syntropy.uk/syntropy</a:t>
            </a:r>
            <a:r>
              <a:rPr lang="en-US" i="1" dirty="0" smtClean="0"/>
              <a:t> chap 4,5,7)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57" y="213163"/>
            <a:ext cx="8704181" cy="62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72" y="218666"/>
            <a:ext cx="9263975" cy="558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-74135" y="160638"/>
            <a:ext cx="9514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Chapter 4: </a:t>
            </a:r>
            <a:r>
              <a:rPr lang="en-US" sz="3200" i="1" dirty="0" smtClean="0"/>
              <a:t>Designing Object Systems</a:t>
            </a:r>
            <a:r>
              <a:rPr lang="en-US" sz="3200" dirty="0" smtClean="0"/>
              <a:t>, Cook and Daniels</a:t>
            </a:r>
            <a:endParaRPr lang="en-US" sz="3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789" y="745412"/>
            <a:ext cx="6351400" cy="24476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789" y="3604938"/>
            <a:ext cx="6249114" cy="247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92" y="143285"/>
            <a:ext cx="7868564" cy="508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31" y="361744"/>
            <a:ext cx="7475839" cy="592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0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96" y="304235"/>
            <a:ext cx="7833167" cy="605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48" y="265115"/>
            <a:ext cx="8026349" cy="6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7773" y="4386640"/>
            <a:ext cx="86250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Guards:</a:t>
            </a:r>
          </a:p>
          <a:p>
            <a:r>
              <a:rPr lang="en-US" sz="3200" dirty="0" smtClean="0"/>
              <a:t>On a more detailed level the bottle can be filled as a series of squirts of liquid into bottle.</a:t>
            </a:r>
          </a:p>
          <a:p>
            <a:r>
              <a:rPr lang="en-US" sz="3200" dirty="0" smtClean="0"/>
              <a:t>We replaced fill with a sequence of squirt events.</a:t>
            </a:r>
            <a:endParaRPr lang="en-US" sz="3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081" y="75299"/>
            <a:ext cx="6779538" cy="491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13" y="-66316"/>
            <a:ext cx="8402082" cy="678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4778" y="98850"/>
            <a:ext cx="8625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Mid-Term Review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751004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Task/Vision Statements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vision statement for a given problem scenario.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Scrum/Agile Methodology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Study the Scrum Implemented in 10 Steps </a:t>
            </a:r>
            <a:r>
              <a:rPr lang="en-US" dirty="0" smtClean="0"/>
              <a:t>handout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Product Backlogs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a product backlog from a given vision statement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Cases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detailed (fully dressed) use cases from a given product backlog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Class Diagrams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a class diagram from a given use case or product backlog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Interaction Diagrams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an interaction diagrams from a given use case document and class diagram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State Diagrams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a state diagram from a given use case document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886" y="94592"/>
            <a:ext cx="6697362" cy="47571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42" y="4940198"/>
            <a:ext cx="8948614" cy="190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mtClean="0"/>
              <a:t>© 2017 The Hartford. Classification: Publicly Available; for approved external distribution. No part of this document may be reproduced, published or used without the permission of The Hartford.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61" y="135924"/>
            <a:ext cx="8980712" cy="658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469557"/>
            <a:ext cx="87856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Sprint 1 –Project Documentation and Presentations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02" y="2065773"/>
            <a:ext cx="5438325" cy="368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71" y="161862"/>
            <a:ext cx="8834582" cy="520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638" y="308919"/>
            <a:ext cx="898336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State-independent (modeless):</a:t>
            </a:r>
          </a:p>
          <a:p>
            <a:r>
              <a:rPr lang="en-US" sz="3200" dirty="0" smtClean="0"/>
              <a:t>If an object always responds the same way to an event. –state machine(diagram) probably not needed</a:t>
            </a:r>
          </a:p>
          <a:p>
            <a:endParaRPr lang="en-US" sz="3200" dirty="0"/>
          </a:p>
          <a:p>
            <a:r>
              <a:rPr lang="en-US" sz="3200" b="1" dirty="0" smtClean="0"/>
              <a:t>State-Dependent:</a:t>
            </a:r>
            <a:endParaRPr lang="en-US" sz="3200" dirty="0" smtClean="0"/>
          </a:p>
          <a:p>
            <a:r>
              <a:rPr lang="en-US" sz="3200" dirty="0" smtClean="0"/>
              <a:t>Objects that react differently to events depending on their state or mode.</a:t>
            </a:r>
          </a:p>
          <a:p>
            <a:endParaRPr lang="en-US" sz="3200" dirty="0"/>
          </a:p>
          <a:p>
            <a:r>
              <a:rPr lang="en-US" sz="3200" b="1" dirty="0" smtClean="0"/>
              <a:t>Example</a:t>
            </a:r>
            <a:r>
              <a:rPr lang="en-US" sz="3200" dirty="0" smtClean="0"/>
              <a:t>: A telephone is very State-Dependent.  Pushing a button (generating an event) depends on the current state of phone </a:t>
            </a:r>
            <a:r>
              <a:rPr lang="en-US" sz="3200" i="1" dirty="0" err="1" smtClean="0"/>
              <a:t>offhook</a:t>
            </a:r>
            <a:r>
              <a:rPr lang="en-US" sz="3200" i="1" dirty="0" smtClean="0"/>
              <a:t> </a:t>
            </a:r>
            <a:r>
              <a:rPr lang="en-US" sz="3200" dirty="0" smtClean="0"/>
              <a:t>or </a:t>
            </a:r>
            <a:r>
              <a:rPr lang="en-US" sz="3200" i="1" dirty="0" err="1" smtClean="0"/>
              <a:t>onhook</a:t>
            </a:r>
            <a:r>
              <a:rPr lang="en-US" sz="3200" i="1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00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497" y="296562"/>
            <a:ext cx="889686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Modeling State-Dependent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Model the behavior of a complex reactive object in response to events.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Model legal sequences of operations protocol.</a:t>
            </a:r>
          </a:p>
          <a:p>
            <a:endParaRPr lang="en-US" sz="3200" dirty="0"/>
          </a:p>
          <a:p>
            <a:r>
              <a:rPr lang="en-US" sz="3200" b="1" dirty="0" smtClean="0"/>
              <a:t>Complex Reactive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Physical Devices (phone, car, microwave, vending machine)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Transactions (a sale, order, payment, shipping)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Role </a:t>
            </a:r>
            <a:r>
              <a:rPr lang="en-US" sz="3200" dirty="0" err="1" smtClean="0"/>
              <a:t>Mutators</a:t>
            </a:r>
            <a:r>
              <a:rPr lang="en-US" sz="3200" dirty="0" smtClean="0"/>
              <a:t> (object that change their role).  Example: a person changing roles from civilian to a veteran.  Each role represented by a state.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3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0638" y="271849"/>
            <a:ext cx="898336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Protocols and Legal Sequences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Communication Protocols: TCP, new protocols, are easily understood with a state machine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UI Page/Window Flow or Navigation: the sequence between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UI Flow Controllers or Sessions: server-side object controlling page flow, state of session.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Use Case System Operations: like </a:t>
            </a:r>
            <a:r>
              <a:rPr lang="en-US" sz="3200" i="1" dirty="0" err="1" smtClean="0"/>
              <a:t>ProcessSale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makeNewSale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enterItem</a:t>
            </a:r>
            <a:r>
              <a:rPr lang="en-US" sz="3200" i="1" dirty="0" smtClean="0"/>
              <a:t>, etc.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Individual UI Window Event Handling: like Edit-Paste action is only valid if there is something in the “clipboard” to paste.</a:t>
            </a:r>
          </a:p>
        </p:txBody>
      </p:sp>
    </p:spTree>
    <p:extLst>
      <p:ext uri="{BB962C8B-B14F-4D97-AF65-F5344CB8AC3E}">
        <p14:creationId xmlns:p14="http://schemas.microsoft.com/office/powerpoint/2010/main" val="279784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3" y="90095"/>
            <a:ext cx="9060858" cy="568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965" y="170311"/>
            <a:ext cx="6628716" cy="7702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95" y="1179469"/>
            <a:ext cx="8810206" cy="39238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108806"/>
            <a:ext cx="9107727" cy="10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23" y="248780"/>
            <a:ext cx="8658815" cy="49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Publicly Available; for approved external distribution. No part of this document may be reproduced, published or used without the permission of The Hartford."/>
</p:tagLst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246de94c-8867-47b0-926e-310c120d49ea" origin="userSelected">
  <element uid="id_classification_nonbusiness" value=""/>
  <element uid="3b25754d-024a-43c2-8ac8-dabf3de22e95" value=""/>
</sisl>
</file>

<file path=customXml/item2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yNDZkZTk0Yy04ODY3LTQ3YjAtOTI2ZS0zMTBjMTIwZDQ5ZWEiIG9yaWdpbj0idXNlclNlbGVjdGVkIj48ZWxlbWVudCB1aWQ9ImlkX2NsYXNzaWZpY2F0aW9uX25vbmJ1c2luZXNzIiB2YWx1ZT0iIiB4bWxucz0iaHR0cDovL3d3dy5ib2xkb25qYW1lcy5jb20vMjAwOC8wMS9zaWUvaW50ZXJuYWwvbGFiZWwiIC8+PGVsZW1lbnQgdWlkPSIzYjI1NzU0ZC0wMjRhLTQzYzItOGFjOC1kYWJmM2RlMjJlOTUiIHZhbHVlPSIiIHhtbG5zPSJodHRwOi8vd3d3LmJvbGRvbmphbWVzLmNvbS8yMDA4LzAxL3NpZS9pbnRlcm5hbC9sYWJlbCIgLz48L3Npc2w+PFVzZXJOYW1lPkFEMVx0czQ0MDExPC9Vc2VyTmFtZT48RGF0ZVRpbWU+OS8yNS8yMDE3IDI6NTA6NDAgUE08L0RhdGVUaW1lPjxMYWJlbFN0cmluZz5QdWJsaWNseSBBdmFpbGFibGUgJiN4MjAwRjsmI3gyMDAxOyYjeDIwMDA7JiN4MjAwMjsmI3gyMDBCOyYjeDIwMDA7PC9MYWJlbFN0cmluZz48L2l0ZW0+PC9sYWJlbEhpc3Rvcnk+</Value>
</WrappedLabelHistory>
</file>

<file path=customXml/itemProps1.xml><?xml version="1.0" encoding="utf-8"?>
<ds:datastoreItem xmlns:ds="http://schemas.openxmlformats.org/officeDocument/2006/customXml" ds:itemID="{4A3376E1-26C7-4B4A-9FB0-E7BBBEC86385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38C38E73-A7FF-41DA-9958-40616ED3715B}">
  <ds:schemaRefs>
    <ds:schemaRef ds:uri="http://www.w3.org/2001/XMLSchema"/>
    <ds:schemaRef ds:uri="http://www.boldonjames.com/2016/02/Classifier/internal/wrappedLabelHistor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1392</Words>
  <Application>Microsoft Office PowerPoint</Application>
  <PresentationFormat>On-screen Show (4:3)</PresentationFormat>
  <Paragraphs>106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Office-Design</vt:lpstr>
      <vt:lpstr>  State Diagrams 2.   Mid-Term Review 3.   Sprint 1 Presentations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Hochschule Darmstadt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machine diagrams</dc:title>
  <dc:creator>Frank Breitinger</dc:creator>
  <cp:keywords>#P^bl1c# #Sh0w-F00t3r#</cp:keywords>
  <cp:lastModifiedBy>Thomas</cp:lastModifiedBy>
  <cp:revision>2051</cp:revision>
  <dcterms:created xsi:type="dcterms:W3CDTF">2015-10-02T00:24:13Z</dcterms:created>
  <dcterms:modified xsi:type="dcterms:W3CDTF">2017-10-06T17:19:50Z</dcterms:modified>
  <cp:category>Public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2d94f039-6236-4430-a119-e90f4affa406</vt:lpwstr>
  </property>
  <property fmtid="{D5CDD505-2E9C-101B-9397-08002B2CF9AE}" pid="3" name="bjSaver">
    <vt:lpwstr>HYMEqSf0u+9o6ooz0XrdowDm8OgI3LU8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policy="246de94c-8867-47b0-926e-310c120d49ea" origin="userSelected" xmlns="http://www.boldonj</vt:lpwstr>
  </property>
  <property fmtid="{D5CDD505-2E9C-101B-9397-08002B2CF9AE}" pid="5" name="bjDocumentLabelXML-0">
    <vt:lpwstr>ames.com/2008/01/sie/internal/label"&gt;&lt;element uid="id_classification_nonbusiness" value="" /&gt;&lt;element uid="3b25754d-024a-43c2-8ac8-dabf3de22e95" value="" /&gt;&lt;/sisl&gt;</vt:lpwstr>
  </property>
  <property fmtid="{D5CDD505-2E9C-101B-9397-08002B2CF9AE}" pid="6" name="bjDocumentSecurityLabel">
    <vt:lpwstr>Publicly Available ‏   ​ </vt:lpwstr>
  </property>
  <property fmtid="{D5CDD505-2E9C-101B-9397-08002B2CF9AE}" pid="7" name="bjLabelHistoryID">
    <vt:lpwstr>{38C38E73-A7FF-41DA-9958-40616ED3715B}</vt:lpwstr>
  </property>
</Properties>
</file>